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3749675" cx="66659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N5UPAyrMQ5YN0A9Qnb9Sp5fbn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6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6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6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7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7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7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7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7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7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7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5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5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6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6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1"/>
          <p:cNvSpPr txBox="1"/>
          <p:nvPr>
            <p:ph type="ctrTitle"/>
          </p:nvPr>
        </p:nvSpPr>
        <p:spPr>
          <a:xfrm>
            <a:off x="833240" y="613662"/>
            <a:ext cx="4999435" cy="15632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3864"/>
              </a:buClr>
              <a:buSzPts val="6000"/>
              <a:buFont typeface="Calibri"/>
              <a:buNone/>
              <a:defRPr sz="1794">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1"/>
          <p:cNvSpPr txBox="1"/>
          <p:nvPr>
            <p:ph idx="1" type="subTitle"/>
          </p:nvPr>
        </p:nvSpPr>
        <p:spPr>
          <a:xfrm>
            <a:off x="833240" y="2223768"/>
            <a:ext cx="4999435" cy="65098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299"/>
              </a:spcBef>
              <a:spcAft>
                <a:spcPts val="0"/>
              </a:spcAft>
              <a:buClr>
                <a:schemeClr val="dk1"/>
              </a:buClr>
              <a:buSzPts val="2400"/>
              <a:buNone/>
              <a:defRPr b="0" sz="717"/>
            </a:lvl1pPr>
            <a:lvl2pPr lvl="1" algn="ctr">
              <a:lnSpc>
                <a:spcPct val="90000"/>
              </a:lnSpc>
              <a:spcBef>
                <a:spcPts val="149"/>
              </a:spcBef>
              <a:spcAft>
                <a:spcPts val="0"/>
              </a:spcAft>
              <a:buClr>
                <a:schemeClr val="dk1"/>
              </a:buClr>
              <a:buSzPts val="2000"/>
              <a:buNone/>
              <a:defRPr sz="598"/>
            </a:lvl2pPr>
            <a:lvl3pPr lvl="2" algn="ctr">
              <a:lnSpc>
                <a:spcPct val="90000"/>
              </a:lnSpc>
              <a:spcBef>
                <a:spcPts val="149"/>
              </a:spcBef>
              <a:spcAft>
                <a:spcPts val="0"/>
              </a:spcAft>
              <a:buClr>
                <a:schemeClr val="dk1"/>
              </a:buClr>
              <a:buSzPts val="1800"/>
              <a:buNone/>
              <a:defRPr sz="538"/>
            </a:lvl3pPr>
            <a:lvl4pPr lvl="3" algn="ctr">
              <a:lnSpc>
                <a:spcPct val="90000"/>
              </a:lnSpc>
              <a:spcBef>
                <a:spcPts val="149"/>
              </a:spcBef>
              <a:spcAft>
                <a:spcPts val="0"/>
              </a:spcAft>
              <a:buClr>
                <a:schemeClr val="dk1"/>
              </a:buClr>
              <a:buSzPts val="1600"/>
              <a:buNone/>
              <a:defRPr sz="478"/>
            </a:lvl4pPr>
            <a:lvl5pPr lvl="4" algn="ctr">
              <a:lnSpc>
                <a:spcPct val="90000"/>
              </a:lnSpc>
              <a:spcBef>
                <a:spcPts val="149"/>
              </a:spcBef>
              <a:spcAft>
                <a:spcPts val="0"/>
              </a:spcAft>
              <a:buClr>
                <a:schemeClr val="dk1"/>
              </a:buClr>
              <a:buSzPts val="1600"/>
              <a:buNone/>
              <a:defRPr sz="478"/>
            </a:lvl5pPr>
            <a:lvl6pPr lvl="5" algn="ctr">
              <a:lnSpc>
                <a:spcPct val="90000"/>
              </a:lnSpc>
              <a:spcBef>
                <a:spcPts val="149"/>
              </a:spcBef>
              <a:spcAft>
                <a:spcPts val="0"/>
              </a:spcAft>
              <a:buClr>
                <a:schemeClr val="dk1"/>
              </a:buClr>
              <a:buSzPts val="1600"/>
              <a:buNone/>
              <a:defRPr sz="478"/>
            </a:lvl6pPr>
            <a:lvl7pPr lvl="6" algn="ctr">
              <a:lnSpc>
                <a:spcPct val="90000"/>
              </a:lnSpc>
              <a:spcBef>
                <a:spcPts val="149"/>
              </a:spcBef>
              <a:spcAft>
                <a:spcPts val="0"/>
              </a:spcAft>
              <a:buClr>
                <a:schemeClr val="dk1"/>
              </a:buClr>
              <a:buSzPts val="1600"/>
              <a:buNone/>
              <a:defRPr sz="478"/>
            </a:lvl7pPr>
            <a:lvl8pPr lvl="7" algn="ctr">
              <a:lnSpc>
                <a:spcPct val="90000"/>
              </a:lnSpc>
              <a:spcBef>
                <a:spcPts val="149"/>
              </a:spcBef>
              <a:spcAft>
                <a:spcPts val="0"/>
              </a:spcAft>
              <a:buClr>
                <a:schemeClr val="dk1"/>
              </a:buClr>
              <a:buSzPts val="1600"/>
              <a:buNone/>
              <a:defRPr sz="478"/>
            </a:lvl8pPr>
            <a:lvl9pPr lvl="8" algn="ctr">
              <a:lnSpc>
                <a:spcPct val="90000"/>
              </a:lnSpc>
              <a:spcBef>
                <a:spcPts val="149"/>
              </a:spcBef>
              <a:spcAft>
                <a:spcPts val="0"/>
              </a:spcAft>
              <a:buClr>
                <a:schemeClr val="dk1"/>
              </a:buClr>
              <a:buSzPts val="1600"/>
              <a:buNone/>
              <a:defRPr sz="478"/>
            </a:lvl9pPr>
          </a:lstStyle>
          <a:p/>
        </p:txBody>
      </p:sp>
      <p:pic>
        <p:nvPicPr>
          <p:cNvPr descr="A picture containing drawing, food&#10;&#10;Description automatically generated" id="22" name="Google Shape;22;p51"/>
          <p:cNvPicPr preferRelativeResize="0"/>
          <p:nvPr/>
        </p:nvPicPr>
        <p:blipFill rotWithShape="1">
          <a:blip r:embed="rId2">
            <a:alphaModFix/>
          </a:blip>
          <a:srcRect b="0" l="0" r="0" t="0"/>
          <a:stretch/>
        </p:blipFill>
        <p:spPr>
          <a:xfrm>
            <a:off x="83325" y="124992"/>
            <a:ext cx="352991" cy="2950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52"/>
          <p:cNvSpPr txBox="1"/>
          <p:nvPr>
            <p:ph idx="1" type="body"/>
          </p:nvPr>
        </p:nvSpPr>
        <p:spPr>
          <a:xfrm>
            <a:off x="97433" y="944463"/>
            <a:ext cx="6110200" cy="2456284"/>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299"/>
              </a:spcBef>
              <a:spcAft>
                <a:spcPts val="0"/>
              </a:spcAft>
              <a:buClr>
                <a:schemeClr val="dk1"/>
              </a:buClr>
              <a:buSzPts val="1800"/>
              <a:buChar char="•"/>
              <a:defRPr sz="538"/>
            </a:lvl1pPr>
            <a:lvl2pPr indent="-342900" lvl="1" marL="914400" algn="l">
              <a:lnSpc>
                <a:spcPct val="90000"/>
              </a:lnSpc>
              <a:spcBef>
                <a:spcPts val="149"/>
              </a:spcBef>
              <a:spcAft>
                <a:spcPts val="0"/>
              </a:spcAft>
              <a:buClr>
                <a:schemeClr val="dk1"/>
              </a:buClr>
              <a:buSzPts val="1800"/>
              <a:buChar char="•"/>
              <a:defRPr sz="538"/>
            </a:lvl2pPr>
            <a:lvl3pPr indent="-330200" lvl="2" marL="1371600" algn="l">
              <a:lnSpc>
                <a:spcPct val="90000"/>
              </a:lnSpc>
              <a:spcBef>
                <a:spcPts val="149"/>
              </a:spcBef>
              <a:spcAft>
                <a:spcPts val="0"/>
              </a:spcAft>
              <a:buClr>
                <a:schemeClr val="dk1"/>
              </a:buClr>
              <a:buSzPts val="1600"/>
              <a:buChar char="•"/>
              <a:defRPr sz="478"/>
            </a:lvl3pPr>
            <a:lvl4pPr indent="-317500" lvl="3" marL="1828800" algn="l">
              <a:lnSpc>
                <a:spcPct val="90000"/>
              </a:lnSpc>
              <a:spcBef>
                <a:spcPts val="149"/>
              </a:spcBef>
              <a:spcAft>
                <a:spcPts val="0"/>
              </a:spcAft>
              <a:buClr>
                <a:schemeClr val="dk1"/>
              </a:buClr>
              <a:buSzPts val="1400"/>
              <a:buChar char="•"/>
              <a:defRPr sz="417"/>
            </a:lvl4pPr>
            <a:lvl5pPr indent="-304800" lvl="4" marL="2286000" algn="l">
              <a:lnSpc>
                <a:spcPct val="90000"/>
              </a:lnSpc>
              <a:spcBef>
                <a:spcPts val="149"/>
              </a:spcBef>
              <a:spcAft>
                <a:spcPts val="0"/>
              </a:spcAft>
              <a:buClr>
                <a:schemeClr val="dk1"/>
              </a:buClr>
              <a:buSzPts val="1200"/>
              <a:buChar char="•"/>
              <a:defRPr sz="358"/>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25" name="Google Shape;25;p52"/>
          <p:cNvSpPr txBox="1"/>
          <p:nvPr>
            <p:ph type="title"/>
          </p:nvPr>
        </p:nvSpPr>
        <p:spPr>
          <a:xfrm>
            <a:off x="94902" y="137181"/>
            <a:ext cx="6112662" cy="29885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2"/>
          <p:cNvSpPr txBox="1"/>
          <p:nvPr>
            <p:ph idx="10" type="dt"/>
          </p:nvPr>
        </p:nvSpPr>
        <p:spPr>
          <a:xfrm>
            <a:off x="5005459" y="3481211"/>
            <a:ext cx="733988"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2"/>
          <p:cNvSpPr txBox="1"/>
          <p:nvPr>
            <p:ph idx="11" type="ftr"/>
          </p:nvPr>
        </p:nvSpPr>
        <p:spPr>
          <a:xfrm>
            <a:off x="1733356" y="3475397"/>
            <a:ext cx="3133927"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2"/>
          <p:cNvSpPr txBox="1"/>
          <p:nvPr>
            <p:ph idx="12" type="sldNum"/>
          </p:nvPr>
        </p:nvSpPr>
        <p:spPr>
          <a:xfrm>
            <a:off x="5832677" y="3475397"/>
            <a:ext cx="374956"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52"/>
          <p:cNvPicPr preferRelativeResize="0"/>
          <p:nvPr/>
        </p:nvPicPr>
        <p:blipFill rotWithShape="1">
          <a:blip r:embed="rId2">
            <a:alphaModFix/>
          </a:blip>
          <a:srcRect b="0" l="0" r="0" t="0"/>
          <a:stretch/>
        </p:blipFill>
        <p:spPr>
          <a:xfrm>
            <a:off x="-46348" y="560295"/>
            <a:ext cx="3447131" cy="298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5"/>
          <p:cNvSpPr txBox="1"/>
          <p:nvPr>
            <p:ph type="title"/>
          </p:nvPr>
        </p:nvSpPr>
        <p:spPr>
          <a:xfrm>
            <a:off x="94902" y="137181"/>
            <a:ext cx="6112662" cy="3585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5"/>
          <p:cNvSpPr txBox="1"/>
          <p:nvPr>
            <p:ph idx="10" type="dt"/>
          </p:nvPr>
        </p:nvSpPr>
        <p:spPr>
          <a:xfrm>
            <a:off x="5005459" y="3481211"/>
            <a:ext cx="733988"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5"/>
          <p:cNvSpPr txBox="1"/>
          <p:nvPr>
            <p:ph idx="11" type="ftr"/>
          </p:nvPr>
        </p:nvSpPr>
        <p:spPr>
          <a:xfrm>
            <a:off x="1733356" y="3475397"/>
            <a:ext cx="3133927"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5"/>
          <p:cNvSpPr txBox="1"/>
          <p:nvPr>
            <p:ph idx="12" type="sldNum"/>
          </p:nvPr>
        </p:nvSpPr>
        <p:spPr>
          <a:xfrm>
            <a:off x="5832677" y="3475397"/>
            <a:ext cx="374956"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55"/>
          <p:cNvPicPr preferRelativeResize="0"/>
          <p:nvPr/>
        </p:nvPicPr>
        <p:blipFill rotWithShape="1">
          <a:blip r:embed="rId2">
            <a:alphaModFix/>
          </a:blip>
          <a:srcRect b="0" l="0" r="0" t="0"/>
          <a:stretch/>
        </p:blipFill>
        <p:spPr>
          <a:xfrm>
            <a:off x="-46348" y="560294"/>
            <a:ext cx="2582521" cy="342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6"/>
          <p:cNvSpPr txBox="1"/>
          <p:nvPr>
            <p:ph type="title"/>
          </p:nvPr>
        </p:nvSpPr>
        <p:spPr>
          <a:xfrm>
            <a:off x="459150" y="199636"/>
            <a:ext cx="5749350" cy="7247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6"/>
          <p:cNvSpPr txBox="1"/>
          <p:nvPr>
            <p:ph idx="1" type="body"/>
          </p:nvPr>
        </p:nvSpPr>
        <p:spPr>
          <a:xfrm>
            <a:off x="459152" y="919191"/>
            <a:ext cx="2819993" cy="45048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99"/>
              </a:spcBef>
              <a:spcAft>
                <a:spcPts val="0"/>
              </a:spcAft>
              <a:buClr>
                <a:schemeClr val="dk1"/>
              </a:buClr>
              <a:buSzPts val="2400"/>
              <a:buNone/>
              <a:defRPr b="1" sz="717"/>
            </a:lvl1pPr>
            <a:lvl2pPr indent="-228600" lvl="1" marL="914400" algn="l">
              <a:lnSpc>
                <a:spcPct val="90000"/>
              </a:lnSpc>
              <a:spcBef>
                <a:spcPts val="149"/>
              </a:spcBef>
              <a:spcAft>
                <a:spcPts val="0"/>
              </a:spcAft>
              <a:buClr>
                <a:schemeClr val="dk1"/>
              </a:buClr>
              <a:buSzPts val="2000"/>
              <a:buNone/>
              <a:defRPr b="1" sz="598"/>
            </a:lvl2pPr>
            <a:lvl3pPr indent="-228600" lvl="2" marL="1371600" algn="l">
              <a:lnSpc>
                <a:spcPct val="90000"/>
              </a:lnSpc>
              <a:spcBef>
                <a:spcPts val="149"/>
              </a:spcBef>
              <a:spcAft>
                <a:spcPts val="0"/>
              </a:spcAft>
              <a:buClr>
                <a:schemeClr val="dk1"/>
              </a:buClr>
              <a:buSzPts val="1800"/>
              <a:buNone/>
              <a:defRPr b="1" sz="538"/>
            </a:lvl3pPr>
            <a:lvl4pPr indent="-228600" lvl="3" marL="1828800" algn="l">
              <a:lnSpc>
                <a:spcPct val="90000"/>
              </a:lnSpc>
              <a:spcBef>
                <a:spcPts val="149"/>
              </a:spcBef>
              <a:spcAft>
                <a:spcPts val="0"/>
              </a:spcAft>
              <a:buClr>
                <a:schemeClr val="dk1"/>
              </a:buClr>
              <a:buSzPts val="1600"/>
              <a:buNone/>
              <a:defRPr b="1" sz="478"/>
            </a:lvl4pPr>
            <a:lvl5pPr indent="-228600" lvl="4" marL="2286000" algn="l">
              <a:lnSpc>
                <a:spcPct val="90000"/>
              </a:lnSpc>
              <a:spcBef>
                <a:spcPts val="149"/>
              </a:spcBef>
              <a:spcAft>
                <a:spcPts val="0"/>
              </a:spcAft>
              <a:buClr>
                <a:schemeClr val="dk1"/>
              </a:buClr>
              <a:buSzPts val="1600"/>
              <a:buNone/>
              <a:defRPr b="1" sz="478"/>
            </a:lvl5pPr>
            <a:lvl6pPr indent="-228600" lvl="5" marL="2743200" algn="l">
              <a:lnSpc>
                <a:spcPct val="90000"/>
              </a:lnSpc>
              <a:spcBef>
                <a:spcPts val="149"/>
              </a:spcBef>
              <a:spcAft>
                <a:spcPts val="0"/>
              </a:spcAft>
              <a:buClr>
                <a:schemeClr val="dk1"/>
              </a:buClr>
              <a:buSzPts val="1600"/>
              <a:buNone/>
              <a:defRPr b="1" sz="478"/>
            </a:lvl6pPr>
            <a:lvl7pPr indent="-228600" lvl="6" marL="3200400" algn="l">
              <a:lnSpc>
                <a:spcPct val="90000"/>
              </a:lnSpc>
              <a:spcBef>
                <a:spcPts val="149"/>
              </a:spcBef>
              <a:spcAft>
                <a:spcPts val="0"/>
              </a:spcAft>
              <a:buClr>
                <a:schemeClr val="dk1"/>
              </a:buClr>
              <a:buSzPts val="1600"/>
              <a:buNone/>
              <a:defRPr b="1" sz="478"/>
            </a:lvl7pPr>
            <a:lvl8pPr indent="-228600" lvl="7" marL="3657600" algn="l">
              <a:lnSpc>
                <a:spcPct val="90000"/>
              </a:lnSpc>
              <a:spcBef>
                <a:spcPts val="149"/>
              </a:spcBef>
              <a:spcAft>
                <a:spcPts val="0"/>
              </a:spcAft>
              <a:buClr>
                <a:schemeClr val="dk1"/>
              </a:buClr>
              <a:buSzPts val="1600"/>
              <a:buNone/>
              <a:defRPr b="1" sz="478"/>
            </a:lvl8pPr>
            <a:lvl9pPr indent="-228600" lvl="8" marL="4114800" algn="l">
              <a:lnSpc>
                <a:spcPct val="90000"/>
              </a:lnSpc>
              <a:spcBef>
                <a:spcPts val="149"/>
              </a:spcBef>
              <a:spcAft>
                <a:spcPts val="0"/>
              </a:spcAft>
              <a:buClr>
                <a:schemeClr val="dk1"/>
              </a:buClr>
              <a:buSzPts val="1600"/>
              <a:buNone/>
              <a:defRPr b="1" sz="478"/>
            </a:lvl9pPr>
          </a:lstStyle>
          <a:p/>
        </p:txBody>
      </p:sp>
      <p:sp>
        <p:nvSpPr>
          <p:cNvPr id="39" name="Google Shape;39;p56"/>
          <p:cNvSpPr txBox="1"/>
          <p:nvPr>
            <p:ph idx="2" type="body"/>
          </p:nvPr>
        </p:nvSpPr>
        <p:spPr>
          <a:xfrm>
            <a:off x="459152" y="1369676"/>
            <a:ext cx="2819993" cy="20145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99"/>
              </a:spcBef>
              <a:spcAft>
                <a:spcPts val="0"/>
              </a:spcAft>
              <a:buClr>
                <a:schemeClr val="dk1"/>
              </a:buClr>
              <a:buSzPts val="1800"/>
              <a:buChar char="•"/>
              <a:defRPr/>
            </a:lvl1pPr>
            <a:lvl2pPr indent="-342900" lvl="1" marL="914400" algn="l">
              <a:lnSpc>
                <a:spcPct val="90000"/>
              </a:lnSpc>
              <a:spcBef>
                <a:spcPts val="149"/>
              </a:spcBef>
              <a:spcAft>
                <a:spcPts val="0"/>
              </a:spcAft>
              <a:buClr>
                <a:schemeClr val="dk1"/>
              </a:buClr>
              <a:buSzPts val="1800"/>
              <a:buChar char="•"/>
              <a:defRPr/>
            </a:lvl2pPr>
            <a:lvl3pPr indent="-342900" lvl="2" marL="1371600" algn="l">
              <a:lnSpc>
                <a:spcPct val="90000"/>
              </a:lnSpc>
              <a:spcBef>
                <a:spcPts val="149"/>
              </a:spcBef>
              <a:spcAft>
                <a:spcPts val="0"/>
              </a:spcAft>
              <a:buClr>
                <a:schemeClr val="dk1"/>
              </a:buClr>
              <a:buSzPts val="1800"/>
              <a:buChar char="•"/>
              <a:defRPr/>
            </a:lvl3pPr>
            <a:lvl4pPr indent="-342900" lvl="3" marL="1828800" algn="l">
              <a:lnSpc>
                <a:spcPct val="90000"/>
              </a:lnSpc>
              <a:spcBef>
                <a:spcPts val="149"/>
              </a:spcBef>
              <a:spcAft>
                <a:spcPts val="0"/>
              </a:spcAft>
              <a:buClr>
                <a:schemeClr val="dk1"/>
              </a:buClr>
              <a:buSzPts val="1800"/>
              <a:buChar char="•"/>
              <a:defRPr/>
            </a:lvl4pPr>
            <a:lvl5pPr indent="-342900" lvl="4" marL="2286000" algn="l">
              <a:lnSpc>
                <a:spcPct val="90000"/>
              </a:lnSpc>
              <a:spcBef>
                <a:spcPts val="149"/>
              </a:spcBef>
              <a:spcAft>
                <a:spcPts val="0"/>
              </a:spcAft>
              <a:buClr>
                <a:schemeClr val="dk1"/>
              </a:buClr>
              <a:buSzPts val="1800"/>
              <a:buChar char="•"/>
              <a:defRPr/>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40" name="Google Shape;40;p56"/>
          <p:cNvSpPr txBox="1"/>
          <p:nvPr>
            <p:ph idx="3" type="body"/>
          </p:nvPr>
        </p:nvSpPr>
        <p:spPr>
          <a:xfrm>
            <a:off x="3374620" y="919191"/>
            <a:ext cx="2833881" cy="45048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99"/>
              </a:spcBef>
              <a:spcAft>
                <a:spcPts val="0"/>
              </a:spcAft>
              <a:buClr>
                <a:schemeClr val="dk1"/>
              </a:buClr>
              <a:buSzPts val="2400"/>
              <a:buNone/>
              <a:defRPr b="1" sz="717"/>
            </a:lvl1pPr>
            <a:lvl2pPr indent="-228600" lvl="1" marL="914400" algn="l">
              <a:lnSpc>
                <a:spcPct val="90000"/>
              </a:lnSpc>
              <a:spcBef>
                <a:spcPts val="149"/>
              </a:spcBef>
              <a:spcAft>
                <a:spcPts val="0"/>
              </a:spcAft>
              <a:buClr>
                <a:schemeClr val="dk1"/>
              </a:buClr>
              <a:buSzPts val="2000"/>
              <a:buNone/>
              <a:defRPr b="1" sz="598"/>
            </a:lvl2pPr>
            <a:lvl3pPr indent="-228600" lvl="2" marL="1371600" algn="l">
              <a:lnSpc>
                <a:spcPct val="90000"/>
              </a:lnSpc>
              <a:spcBef>
                <a:spcPts val="149"/>
              </a:spcBef>
              <a:spcAft>
                <a:spcPts val="0"/>
              </a:spcAft>
              <a:buClr>
                <a:schemeClr val="dk1"/>
              </a:buClr>
              <a:buSzPts val="1800"/>
              <a:buNone/>
              <a:defRPr b="1" sz="538"/>
            </a:lvl3pPr>
            <a:lvl4pPr indent="-228600" lvl="3" marL="1828800" algn="l">
              <a:lnSpc>
                <a:spcPct val="90000"/>
              </a:lnSpc>
              <a:spcBef>
                <a:spcPts val="149"/>
              </a:spcBef>
              <a:spcAft>
                <a:spcPts val="0"/>
              </a:spcAft>
              <a:buClr>
                <a:schemeClr val="dk1"/>
              </a:buClr>
              <a:buSzPts val="1600"/>
              <a:buNone/>
              <a:defRPr b="1" sz="478"/>
            </a:lvl4pPr>
            <a:lvl5pPr indent="-228600" lvl="4" marL="2286000" algn="l">
              <a:lnSpc>
                <a:spcPct val="90000"/>
              </a:lnSpc>
              <a:spcBef>
                <a:spcPts val="149"/>
              </a:spcBef>
              <a:spcAft>
                <a:spcPts val="0"/>
              </a:spcAft>
              <a:buClr>
                <a:schemeClr val="dk1"/>
              </a:buClr>
              <a:buSzPts val="1600"/>
              <a:buNone/>
              <a:defRPr b="1" sz="478"/>
            </a:lvl5pPr>
            <a:lvl6pPr indent="-228600" lvl="5" marL="2743200" algn="l">
              <a:lnSpc>
                <a:spcPct val="90000"/>
              </a:lnSpc>
              <a:spcBef>
                <a:spcPts val="149"/>
              </a:spcBef>
              <a:spcAft>
                <a:spcPts val="0"/>
              </a:spcAft>
              <a:buClr>
                <a:schemeClr val="dk1"/>
              </a:buClr>
              <a:buSzPts val="1600"/>
              <a:buNone/>
              <a:defRPr b="1" sz="478"/>
            </a:lvl6pPr>
            <a:lvl7pPr indent="-228600" lvl="6" marL="3200400" algn="l">
              <a:lnSpc>
                <a:spcPct val="90000"/>
              </a:lnSpc>
              <a:spcBef>
                <a:spcPts val="149"/>
              </a:spcBef>
              <a:spcAft>
                <a:spcPts val="0"/>
              </a:spcAft>
              <a:buClr>
                <a:schemeClr val="dk1"/>
              </a:buClr>
              <a:buSzPts val="1600"/>
              <a:buNone/>
              <a:defRPr b="1" sz="478"/>
            </a:lvl7pPr>
            <a:lvl8pPr indent="-228600" lvl="7" marL="3657600" algn="l">
              <a:lnSpc>
                <a:spcPct val="90000"/>
              </a:lnSpc>
              <a:spcBef>
                <a:spcPts val="149"/>
              </a:spcBef>
              <a:spcAft>
                <a:spcPts val="0"/>
              </a:spcAft>
              <a:buClr>
                <a:schemeClr val="dk1"/>
              </a:buClr>
              <a:buSzPts val="1600"/>
              <a:buNone/>
              <a:defRPr b="1" sz="478"/>
            </a:lvl8pPr>
            <a:lvl9pPr indent="-228600" lvl="8" marL="4114800" algn="l">
              <a:lnSpc>
                <a:spcPct val="90000"/>
              </a:lnSpc>
              <a:spcBef>
                <a:spcPts val="149"/>
              </a:spcBef>
              <a:spcAft>
                <a:spcPts val="0"/>
              </a:spcAft>
              <a:buClr>
                <a:schemeClr val="dk1"/>
              </a:buClr>
              <a:buSzPts val="1600"/>
              <a:buNone/>
              <a:defRPr b="1" sz="478"/>
            </a:lvl9pPr>
          </a:lstStyle>
          <a:p/>
        </p:txBody>
      </p:sp>
      <p:sp>
        <p:nvSpPr>
          <p:cNvPr id="41" name="Google Shape;41;p56"/>
          <p:cNvSpPr txBox="1"/>
          <p:nvPr>
            <p:ph idx="4" type="body"/>
          </p:nvPr>
        </p:nvSpPr>
        <p:spPr>
          <a:xfrm>
            <a:off x="3374620" y="1369676"/>
            <a:ext cx="2833881" cy="20145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99"/>
              </a:spcBef>
              <a:spcAft>
                <a:spcPts val="0"/>
              </a:spcAft>
              <a:buClr>
                <a:schemeClr val="dk1"/>
              </a:buClr>
              <a:buSzPts val="1800"/>
              <a:buChar char="•"/>
              <a:defRPr/>
            </a:lvl1pPr>
            <a:lvl2pPr indent="-342900" lvl="1" marL="914400" algn="l">
              <a:lnSpc>
                <a:spcPct val="90000"/>
              </a:lnSpc>
              <a:spcBef>
                <a:spcPts val="149"/>
              </a:spcBef>
              <a:spcAft>
                <a:spcPts val="0"/>
              </a:spcAft>
              <a:buClr>
                <a:schemeClr val="dk1"/>
              </a:buClr>
              <a:buSzPts val="1800"/>
              <a:buChar char="•"/>
              <a:defRPr/>
            </a:lvl2pPr>
            <a:lvl3pPr indent="-342900" lvl="2" marL="1371600" algn="l">
              <a:lnSpc>
                <a:spcPct val="90000"/>
              </a:lnSpc>
              <a:spcBef>
                <a:spcPts val="149"/>
              </a:spcBef>
              <a:spcAft>
                <a:spcPts val="0"/>
              </a:spcAft>
              <a:buClr>
                <a:schemeClr val="dk1"/>
              </a:buClr>
              <a:buSzPts val="1800"/>
              <a:buChar char="•"/>
              <a:defRPr/>
            </a:lvl3pPr>
            <a:lvl4pPr indent="-342900" lvl="3" marL="1828800" algn="l">
              <a:lnSpc>
                <a:spcPct val="90000"/>
              </a:lnSpc>
              <a:spcBef>
                <a:spcPts val="149"/>
              </a:spcBef>
              <a:spcAft>
                <a:spcPts val="0"/>
              </a:spcAft>
              <a:buClr>
                <a:schemeClr val="dk1"/>
              </a:buClr>
              <a:buSzPts val="1800"/>
              <a:buChar char="•"/>
              <a:defRPr/>
            </a:lvl4pPr>
            <a:lvl5pPr indent="-342900" lvl="4" marL="2286000" algn="l">
              <a:lnSpc>
                <a:spcPct val="90000"/>
              </a:lnSpc>
              <a:spcBef>
                <a:spcPts val="149"/>
              </a:spcBef>
              <a:spcAft>
                <a:spcPts val="0"/>
              </a:spcAft>
              <a:buClr>
                <a:schemeClr val="dk1"/>
              </a:buClr>
              <a:buSzPts val="1800"/>
              <a:buChar char="•"/>
              <a:defRPr/>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42" name="Google Shape;42;p56"/>
          <p:cNvSpPr txBox="1"/>
          <p:nvPr>
            <p:ph idx="10" type="dt"/>
          </p:nvPr>
        </p:nvSpPr>
        <p:spPr>
          <a:xfrm>
            <a:off x="5005459" y="3481211"/>
            <a:ext cx="733988"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6"/>
          <p:cNvSpPr txBox="1"/>
          <p:nvPr>
            <p:ph idx="11" type="ftr"/>
          </p:nvPr>
        </p:nvSpPr>
        <p:spPr>
          <a:xfrm>
            <a:off x="1733356" y="3475397"/>
            <a:ext cx="3133927"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6"/>
          <p:cNvSpPr txBox="1"/>
          <p:nvPr>
            <p:ph idx="12" type="sldNum"/>
          </p:nvPr>
        </p:nvSpPr>
        <p:spPr>
          <a:xfrm>
            <a:off x="5832677" y="3475397"/>
            <a:ext cx="374956"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56"/>
          <p:cNvPicPr preferRelativeResize="0"/>
          <p:nvPr/>
        </p:nvPicPr>
        <p:blipFill rotWithShape="1">
          <a:blip r:embed="rId2">
            <a:alphaModFix/>
          </a:blip>
          <a:srcRect b="0" l="0" r="0" t="0"/>
          <a:stretch/>
        </p:blipFill>
        <p:spPr>
          <a:xfrm>
            <a:off x="-46348" y="884985"/>
            <a:ext cx="2582521" cy="342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icture containing street, person, riding, lamp&#10;&#10;Description automatically generated" id="6" name="Google Shape;6;p50"/>
          <p:cNvPicPr preferRelativeResize="0"/>
          <p:nvPr/>
        </p:nvPicPr>
        <p:blipFill rotWithShape="1">
          <a:blip r:embed="rId1">
            <a:alphaModFix/>
          </a:blip>
          <a:srcRect b="7813" l="0" r="0" t="7812"/>
          <a:stretch/>
        </p:blipFill>
        <p:spPr>
          <a:xfrm>
            <a:off x="0" y="937"/>
            <a:ext cx="6664248" cy="3748738"/>
          </a:xfrm>
          <a:prstGeom prst="rect">
            <a:avLst/>
          </a:prstGeom>
          <a:noFill/>
          <a:ln>
            <a:noFill/>
          </a:ln>
        </p:spPr>
      </p:pic>
      <p:sp>
        <p:nvSpPr>
          <p:cNvPr id="7" name="Google Shape;7;p50"/>
          <p:cNvSpPr/>
          <p:nvPr/>
        </p:nvSpPr>
        <p:spPr>
          <a:xfrm>
            <a:off x="-44948" y="-937"/>
            <a:ext cx="6617632" cy="3750612"/>
          </a:xfrm>
          <a:prstGeom prst="rect">
            <a:avLst/>
          </a:prstGeom>
          <a:gradFill>
            <a:gsLst>
              <a:gs pos="0">
                <a:srgbClr val="FFFFFF">
                  <a:alpha val="0"/>
                </a:srgbClr>
              </a:gs>
              <a:gs pos="17000">
                <a:srgbClr val="FFFFFF">
                  <a:alpha val="8235"/>
                </a:srgbClr>
              </a:gs>
              <a:gs pos="80000">
                <a:srgbClr val="FFFFFF">
                  <a:alpha val="83137"/>
                </a:srgbClr>
              </a:gs>
              <a:gs pos="100000">
                <a:srgbClr val="FFFFFF">
                  <a:alpha val="83137"/>
                </a:srgbClr>
              </a:gs>
            </a:gsLst>
            <a:lin ang="10800000" scaled="0"/>
          </a:gradFill>
          <a:ln cap="flat" cmpd="sng" w="12700">
            <a:solidFill>
              <a:srgbClr val="31538F"/>
            </a:solidFill>
            <a:prstDash val="solid"/>
            <a:miter lim="800000"/>
            <a:headEnd len="sm" w="sm" type="none"/>
            <a:tailEnd len="sm" w="sm" type="none"/>
          </a:ln>
        </p:spPr>
        <p:txBody>
          <a:bodyPr anchorCtr="0" anchor="ctr" bIns="13650" lIns="27325" spcFirstLastPara="1" rIns="27325" wrap="square" tIns="1365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sp>
        <p:nvSpPr>
          <p:cNvPr id="8" name="Google Shape;8;p50"/>
          <p:cNvSpPr txBox="1"/>
          <p:nvPr>
            <p:ph type="title"/>
          </p:nvPr>
        </p:nvSpPr>
        <p:spPr>
          <a:xfrm>
            <a:off x="94895" y="137176"/>
            <a:ext cx="6112736" cy="72476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50"/>
          <p:cNvSpPr txBox="1"/>
          <p:nvPr>
            <p:ph idx="1" type="body"/>
          </p:nvPr>
        </p:nvSpPr>
        <p:spPr>
          <a:xfrm>
            <a:off x="97433" y="944463"/>
            <a:ext cx="6110200" cy="245628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50"/>
          <p:cNvSpPr txBox="1"/>
          <p:nvPr>
            <p:ph idx="10" type="dt"/>
          </p:nvPr>
        </p:nvSpPr>
        <p:spPr>
          <a:xfrm>
            <a:off x="5005459" y="3481211"/>
            <a:ext cx="733988" cy="19963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5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9pPr>
          </a:lstStyle>
          <a:p/>
        </p:txBody>
      </p:sp>
      <p:sp>
        <p:nvSpPr>
          <p:cNvPr id="11" name="Google Shape;11;p50"/>
          <p:cNvSpPr txBox="1"/>
          <p:nvPr>
            <p:ph idx="11" type="ftr"/>
          </p:nvPr>
        </p:nvSpPr>
        <p:spPr>
          <a:xfrm>
            <a:off x="1733356" y="3475397"/>
            <a:ext cx="3133927" cy="19963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5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9pPr>
          </a:lstStyle>
          <a:p/>
        </p:txBody>
      </p:sp>
      <p:sp>
        <p:nvSpPr>
          <p:cNvPr id="12" name="Google Shape;12;p50"/>
          <p:cNvSpPr txBox="1"/>
          <p:nvPr>
            <p:ph idx="12" type="sldNum"/>
          </p:nvPr>
        </p:nvSpPr>
        <p:spPr>
          <a:xfrm>
            <a:off x="5832677" y="3475397"/>
            <a:ext cx="374956" cy="19963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50"/>
          <p:cNvGrpSpPr/>
          <p:nvPr/>
        </p:nvGrpSpPr>
        <p:grpSpPr>
          <a:xfrm>
            <a:off x="6572686" y="-937"/>
            <a:ext cx="91562" cy="3749675"/>
            <a:chOff x="12021484" y="-1714"/>
            <a:chExt cx="167468" cy="6858000"/>
          </a:xfrm>
        </p:grpSpPr>
        <p:sp>
          <p:nvSpPr>
            <p:cNvPr id="14" name="Google Shape;14;p50"/>
            <p:cNvSpPr/>
            <p:nvPr/>
          </p:nvSpPr>
          <p:spPr>
            <a:xfrm>
              <a:off x="12106742" y="-1714"/>
              <a:ext cx="82210" cy="6858000"/>
            </a:xfrm>
            <a:prstGeom prst="rect">
              <a:avLst/>
            </a:prstGeom>
            <a:solidFill>
              <a:srgbClr val="232D82"/>
            </a:solidFill>
            <a:ln cap="flat" cmpd="sng" w="12700">
              <a:solidFill>
                <a:srgbClr val="232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sp>
          <p:nvSpPr>
            <p:cNvPr id="15" name="Google Shape;15;p50"/>
            <p:cNvSpPr/>
            <p:nvPr/>
          </p:nvSpPr>
          <p:spPr>
            <a:xfrm>
              <a:off x="12021484" y="-1714"/>
              <a:ext cx="82210" cy="6858000"/>
            </a:xfrm>
            <a:prstGeom prst="rect">
              <a:avLst/>
            </a:prstGeom>
            <a:solidFill>
              <a:srgbClr val="DA1820"/>
            </a:solidFill>
            <a:ln cap="flat" cmpd="sng" w="12700">
              <a:solidFill>
                <a:srgbClr val="DA18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grpSp>
      <p:pic>
        <p:nvPicPr>
          <p:cNvPr descr="A picture containing drawing&#10;&#10;Description automatically generated" id="16" name="Google Shape;16;p50"/>
          <p:cNvPicPr preferRelativeResize="0"/>
          <p:nvPr/>
        </p:nvPicPr>
        <p:blipFill rotWithShape="1">
          <a:blip r:embed="rId2">
            <a:alphaModFix/>
          </a:blip>
          <a:srcRect b="0" l="0" r="0" t="0"/>
          <a:stretch/>
        </p:blipFill>
        <p:spPr>
          <a:xfrm>
            <a:off x="94896" y="3467291"/>
            <a:ext cx="253988" cy="249853"/>
          </a:xfrm>
          <a:prstGeom prst="rect">
            <a:avLst/>
          </a:prstGeom>
          <a:noFill/>
          <a:ln>
            <a:noFill/>
          </a:ln>
        </p:spPr>
      </p:pic>
      <p:pic>
        <p:nvPicPr>
          <p:cNvPr descr="A picture containing drawing&#10;&#10;Description automatically generated" id="17" name="Google Shape;17;p50"/>
          <p:cNvPicPr preferRelativeResize="0"/>
          <p:nvPr/>
        </p:nvPicPr>
        <p:blipFill rotWithShape="1">
          <a:blip r:embed="rId3">
            <a:alphaModFix/>
          </a:blip>
          <a:srcRect b="0" l="0" r="0" t="0"/>
          <a:stretch/>
        </p:blipFill>
        <p:spPr>
          <a:xfrm>
            <a:off x="442113" y="3458866"/>
            <a:ext cx="630055" cy="183267"/>
          </a:xfrm>
          <a:prstGeom prst="rect">
            <a:avLst/>
          </a:prstGeom>
          <a:noFill/>
          <a:ln>
            <a:noFill/>
          </a:ln>
        </p:spPr>
      </p:pic>
      <p:pic>
        <p:nvPicPr>
          <p:cNvPr descr="A close up of a sign&#10;&#10;Description automatically generated" id="18" name="Google Shape;18;p50"/>
          <p:cNvPicPr preferRelativeResize="0"/>
          <p:nvPr/>
        </p:nvPicPr>
        <p:blipFill rotWithShape="1">
          <a:blip r:embed="rId4">
            <a:alphaModFix/>
          </a:blip>
          <a:srcRect b="0" l="0" r="0" t="0"/>
          <a:stretch/>
        </p:blipFill>
        <p:spPr>
          <a:xfrm>
            <a:off x="1165717" y="3467291"/>
            <a:ext cx="474410" cy="1952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9">
          <p15:clr>
            <a:srgbClr val="F26B43"/>
          </p15:clr>
        </p15:guide>
        <p15:guide id="2" pos="3910">
          <p15:clr>
            <a:srgbClr val="F26B43"/>
          </p15:clr>
        </p15:guide>
        <p15:guide id="3" orient="horz" pos="2323">
          <p15:clr>
            <a:srgbClr val="F26B43"/>
          </p15:clr>
        </p15:guide>
        <p15:guide id="4" pos="39">
          <p15:clr>
            <a:srgbClr val="F26B43"/>
          </p15:clr>
        </p15:guide>
        <p15:guide id="5" pos="52">
          <p15:clr>
            <a:srgbClr val="F26B43"/>
          </p15:clr>
        </p15:guide>
        <p15:guide id="6" orient="horz" pos="79">
          <p15:clr>
            <a:srgbClr val="F26B43"/>
          </p15:clr>
        </p15:guide>
        <p15:guide id="7" orient="horz" pos="551">
          <p15:clr>
            <a:srgbClr val="F26B43"/>
          </p15:clr>
        </p15:guide>
        <p15:guide id="8" orient="horz" pos="591">
          <p15:clr>
            <a:srgbClr val="F26B43"/>
          </p15:clr>
        </p15:guide>
        <p15:guide id="9" orient="horz" pos="2139">
          <p15:clr>
            <a:srgbClr val="F26B43"/>
          </p15:clr>
        </p15:guide>
        <p15:guide id="10" pos="3674">
          <p15:clr>
            <a:srgbClr val="F26B43"/>
          </p15:clr>
        </p15:guide>
        <p15:guide id="11" pos="3622">
          <p15:clr>
            <a:srgbClr val="F26B43"/>
          </p15:clr>
        </p15:guide>
        <p15:guide id="12" pos="3228">
          <p15:clr>
            <a:srgbClr val="F26B43"/>
          </p15:clr>
        </p15:guide>
        <p15:guide id="13" orient="horz" pos="2178">
          <p15:clr>
            <a:srgbClr val="F26B43"/>
          </p15:clr>
        </p15:guide>
        <p15:guide id="14" pos="315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908192" y="1510212"/>
            <a:ext cx="4924285" cy="399853"/>
          </a:xfrm>
          <a:prstGeom prst="rect">
            <a:avLst/>
          </a:prstGeom>
          <a:noFill/>
          <a:ln>
            <a:noFill/>
          </a:ln>
        </p:spPr>
        <p:txBody>
          <a:bodyPr anchorCtr="0" anchor="b" bIns="0" lIns="0" spcFirstLastPara="1" rIns="0" wrap="square" tIns="0">
            <a:spAutoFit/>
          </a:bodyPr>
          <a:lstStyle/>
          <a:p>
            <a:pPr indent="-604755" lvl="0" marL="608361" marR="1519" rtl="0" algn="l">
              <a:lnSpc>
                <a:spcPct val="107954"/>
              </a:lnSpc>
              <a:spcBef>
                <a:spcPts val="0"/>
              </a:spcBef>
              <a:spcAft>
                <a:spcPts val="0"/>
              </a:spcAft>
              <a:buSzPts val="4400"/>
              <a:buNone/>
            </a:pPr>
            <a:r>
              <a:rPr b="0" lang="en-US" sz="2406">
                <a:solidFill>
                  <a:schemeClr val="dk1"/>
                </a:solidFill>
                <a:latin typeface="Arial"/>
                <a:ea typeface="Arial"/>
                <a:cs typeface="Arial"/>
                <a:sym typeface="Arial"/>
              </a:rPr>
              <a:t>Physical Components of a Network</a:t>
            </a:r>
            <a:endParaRPr sz="2406">
              <a:solidFill>
                <a:schemeClr val="dk1"/>
              </a:solidFill>
              <a:latin typeface="Arial"/>
              <a:ea typeface="Arial"/>
              <a:cs typeface="Arial"/>
              <a:sym typeface="Arial"/>
            </a:endParaRPr>
          </a:p>
        </p:txBody>
      </p:sp>
      <p:sp>
        <p:nvSpPr>
          <p:cNvPr id="51" name="Google Shape;51;p1"/>
          <p:cNvSpPr txBox="1"/>
          <p:nvPr/>
        </p:nvSpPr>
        <p:spPr>
          <a:xfrm>
            <a:off x="2021004" y="1156446"/>
            <a:ext cx="2698656" cy="307777"/>
          </a:xfrm>
          <a:prstGeom prst="rect">
            <a:avLst/>
          </a:prstGeom>
          <a:noFill/>
          <a:ln>
            <a:noFill/>
          </a:ln>
        </p:spPr>
        <p:txBody>
          <a:bodyPr anchorCtr="0" anchor="b" bIns="0" lIns="0" spcFirstLastPara="1" rIns="0" wrap="square" tIns="0">
            <a:spAutoFit/>
          </a:bodyPr>
          <a:lstStyle/>
          <a:p>
            <a:pPr indent="0" lvl="0" marL="3794"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Week 2</a:t>
            </a:r>
            <a:endParaRPr b="1" i="0" sz="2000" u="none" cap="none" strike="noStrike">
              <a:solidFill>
                <a:schemeClr val="dk1"/>
              </a:solidFill>
              <a:latin typeface="Arial"/>
              <a:ea typeface="Arial"/>
              <a:cs typeface="Arial"/>
              <a:sym typeface="Arial"/>
            </a:endParaRPr>
          </a:p>
        </p:txBody>
      </p:sp>
      <p:pic>
        <p:nvPicPr>
          <p:cNvPr id="52" name="Google Shape;52;p1"/>
          <p:cNvPicPr preferRelativeResize="0"/>
          <p:nvPr/>
        </p:nvPicPr>
        <p:blipFill rotWithShape="1">
          <a:blip r:embed="rId3">
            <a:alphaModFix/>
          </a:blip>
          <a:srcRect b="0" l="0" r="0" t="0"/>
          <a:stretch/>
        </p:blipFill>
        <p:spPr>
          <a:xfrm>
            <a:off x="4877368" y="2156830"/>
            <a:ext cx="1168300" cy="1288897"/>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3"/>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3.1.2 Identifying Network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14" name="Google Shape;114;p63"/>
          <p:cNvSpPr txBox="1"/>
          <p:nvPr/>
        </p:nvSpPr>
        <p:spPr>
          <a:xfrm>
            <a:off x="833439" y="1229951"/>
            <a:ext cx="2574846" cy="16397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3.1.2.3 The Hybrid Topology</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hybrid topology combines more than one type of topology.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When a bus line joins two hubs of different topologies, the configuration is called a star bus.</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bus line is used to transfer the data between the star topologies.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15" name="Google Shape;115;p63"/>
          <p:cNvPicPr preferRelativeResize="0"/>
          <p:nvPr/>
        </p:nvPicPr>
        <p:blipFill rotWithShape="1">
          <a:blip r:embed="rId3">
            <a:alphaModFix/>
          </a:blip>
          <a:srcRect b="0" l="0" r="0" t="0"/>
          <a:stretch/>
        </p:blipFill>
        <p:spPr>
          <a:xfrm>
            <a:off x="3512716" y="1229952"/>
            <a:ext cx="2207908" cy="1331341"/>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4"/>
          <p:cNvSpPr txBox="1"/>
          <p:nvPr>
            <p:ph idx="1" type="body"/>
          </p:nvPr>
        </p:nvSpPr>
        <p:spPr>
          <a:xfrm>
            <a:off x="927052" y="1533807"/>
            <a:ext cx="4582285" cy="682060"/>
          </a:xfrm>
          <a:prstGeom prst="rect">
            <a:avLst/>
          </a:prstGeom>
          <a:noFill/>
          <a:ln>
            <a:noFill/>
          </a:ln>
        </p:spPr>
        <p:txBody>
          <a:bodyPr anchorCtr="0" anchor="t" bIns="45700" lIns="91425" spcFirstLastPara="1" rIns="91425" wrap="square" tIns="45700">
            <a:normAutofit/>
          </a:bodyPr>
          <a:lstStyle/>
          <a:p>
            <a:pPr indent="0" lvl="0" marL="34167" rtl="0" algn="ctr">
              <a:lnSpc>
                <a:spcPct val="90000"/>
              </a:lnSpc>
              <a:spcBef>
                <a:spcPts val="299"/>
              </a:spcBef>
              <a:spcAft>
                <a:spcPts val="0"/>
              </a:spcAft>
              <a:buSzPts val="1800"/>
              <a:buNone/>
            </a:pPr>
            <a:r>
              <a:rPr lang="en-US" sz="2952"/>
              <a:t>3.2 Media Types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5"/>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 Media 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26" name="Google Shape;126;p65"/>
          <p:cNvSpPr txBox="1"/>
          <p:nvPr/>
        </p:nvSpPr>
        <p:spPr>
          <a:xfrm>
            <a:off x="833438" y="1272255"/>
            <a:ext cx="2985610" cy="1370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 Networking Media</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Networking media can be defined simply as the means by which signals (data) are sent from one computer to another.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This includes cable or wireless means.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There are a wide variety of networking media in the marketplace.</a:t>
            </a:r>
            <a:r>
              <a:rPr b="0" i="0" lang="en-US" sz="1093" u="none" cap="none" strike="noStrike">
                <a:solidFill>
                  <a:srgbClr val="000000"/>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27" name="Google Shape;127;p65"/>
          <p:cNvPicPr preferRelativeResize="0"/>
          <p:nvPr/>
        </p:nvPicPr>
        <p:blipFill rotWithShape="1">
          <a:blip r:embed="rId3">
            <a:alphaModFix/>
          </a:blip>
          <a:srcRect b="0" l="0" r="0" t="0"/>
          <a:stretch/>
        </p:blipFill>
        <p:spPr>
          <a:xfrm>
            <a:off x="3819047" y="1367582"/>
            <a:ext cx="1902485" cy="987178"/>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6"/>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 Networking Media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33" name="Google Shape;133;p66"/>
          <p:cNvSpPr txBox="1"/>
          <p:nvPr/>
        </p:nvSpPr>
        <p:spPr>
          <a:xfrm>
            <a:off x="833438" y="1272255"/>
            <a:ext cx="2985610" cy="1370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3.2.1.1 Twisted – Pair Cable</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Twisted-pair is a type of cabling that is used for telephone communications and most modern Ethernet networks.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A pair of wires forms a circuit that can transmit data.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pairs are twisted to prevent cross talk.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34" name="Google Shape;134;p66"/>
          <p:cNvPicPr preferRelativeResize="0"/>
          <p:nvPr/>
        </p:nvPicPr>
        <p:blipFill rotWithShape="1">
          <a:blip r:embed="rId3">
            <a:alphaModFix/>
          </a:blip>
          <a:srcRect b="0" l="0" r="0" t="0"/>
          <a:stretch/>
        </p:blipFill>
        <p:spPr>
          <a:xfrm>
            <a:off x="3905438" y="891752"/>
            <a:ext cx="1790076" cy="992747"/>
          </a:xfrm>
          <a:prstGeom prst="rect">
            <a:avLst/>
          </a:prstGeom>
          <a:noFill/>
          <a:ln cap="flat" cmpd="sng" w="9525">
            <a:solidFill>
              <a:schemeClr val="dk1"/>
            </a:solidFill>
            <a:prstDash val="solid"/>
            <a:miter lim="800000"/>
            <a:headEnd len="sm" w="sm" type="none"/>
            <a:tailEnd len="sm" w="sm" type="none"/>
          </a:ln>
        </p:spPr>
      </p:pic>
      <p:pic>
        <p:nvPicPr>
          <p:cNvPr id="135" name="Google Shape;135;p66"/>
          <p:cNvPicPr preferRelativeResize="0"/>
          <p:nvPr/>
        </p:nvPicPr>
        <p:blipFill rotWithShape="1">
          <a:blip r:embed="rId4">
            <a:alphaModFix/>
          </a:blip>
          <a:srcRect b="0" l="0" r="0" t="0"/>
          <a:stretch/>
        </p:blipFill>
        <p:spPr>
          <a:xfrm>
            <a:off x="3905438" y="1926387"/>
            <a:ext cx="1790076" cy="916462"/>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7"/>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3.2.1.1 Twisted – Pair Cable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41" name="Google Shape;141;p67"/>
          <p:cNvSpPr txBox="1"/>
          <p:nvPr/>
        </p:nvSpPr>
        <p:spPr>
          <a:xfrm>
            <a:off x="833438" y="1203775"/>
            <a:ext cx="2830506" cy="2077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3.2.1.1.1 </a:t>
            </a:r>
            <a:r>
              <a:rPr b="0" i="0" lang="en-US" sz="1312" u="none" cap="none" strike="noStrike">
                <a:solidFill>
                  <a:srgbClr val="2E75B5"/>
                </a:solidFill>
                <a:latin typeface="Arial"/>
                <a:ea typeface="Arial"/>
                <a:cs typeface="Arial"/>
                <a:sym typeface="Arial"/>
              </a:rPr>
              <a:t>Shielded twisted-pair (STP)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STP cable combines the techniques of cancellation and twisting of wires with shielding. </a:t>
            </a:r>
            <a:endParaRPr b="0" i="0" sz="1400" u="none" cap="none" strike="noStrike">
              <a:solidFill>
                <a:srgbClr val="000000"/>
              </a:solidFill>
              <a:latin typeface="Arial"/>
              <a:ea typeface="Arial"/>
              <a:cs typeface="Arial"/>
              <a:sym typeface="Arial"/>
            </a:endParaRPr>
          </a:p>
          <a:p>
            <a:pPr indent="-187456" lvl="0" marL="187456" marR="0" rtl="0" algn="just">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Each pair of wires is wrapped in metallic foil to further shield the wires from noise. </a:t>
            </a:r>
            <a:endParaRPr b="0" i="0" sz="1400" u="none" cap="none" strike="noStrike">
              <a:solidFill>
                <a:srgbClr val="000000"/>
              </a:solidFill>
              <a:latin typeface="Arial"/>
              <a:ea typeface="Arial"/>
              <a:cs typeface="Arial"/>
              <a:sym typeface="Arial"/>
            </a:endParaRPr>
          </a:p>
          <a:p>
            <a:pPr indent="-187456" lvl="0" marL="187456" marR="0" rtl="0" algn="just">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four pairs of wires are then wrapped in an overall metallic braid or foil.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42" name="Google Shape;142;p67"/>
          <p:cNvPicPr preferRelativeResize="0"/>
          <p:nvPr/>
        </p:nvPicPr>
        <p:blipFill rotWithShape="1">
          <a:blip r:embed="rId3">
            <a:alphaModFix/>
          </a:blip>
          <a:srcRect b="0" l="2031" r="0" t="0"/>
          <a:stretch/>
        </p:blipFill>
        <p:spPr>
          <a:xfrm>
            <a:off x="3663943" y="1115049"/>
            <a:ext cx="2079508" cy="1519578"/>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8"/>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3.2.1.1 Twisted – Pair Cable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48" name="Google Shape;148;p68"/>
          <p:cNvSpPr txBox="1"/>
          <p:nvPr/>
        </p:nvSpPr>
        <p:spPr>
          <a:xfrm>
            <a:off x="833438" y="1203776"/>
            <a:ext cx="2830506" cy="1421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3.2.1.1.2 Un-</a:t>
            </a:r>
            <a:r>
              <a:rPr b="0" i="0" lang="en-US" sz="1312" u="none" cap="none" strike="noStrike">
                <a:solidFill>
                  <a:srgbClr val="2E75B5"/>
                </a:solidFill>
                <a:latin typeface="Arial"/>
                <a:ea typeface="Arial"/>
                <a:cs typeface="Arial"/>
                <a:sym typeface="Arial"/>
              </a:rPr>
              <a:t>Shielded twisted-pair (UTP)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Unshielded twisted-pair (UTP) has two or four pairs of wires.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UTP is the most commonly used cabling in Ethernet networks.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49" name="Google Shape;149;p68"/>
          <p:cNvPicPr preferRelativeResize="0"/>
          <p:nvPr/>
        </p:nvPicPr>
        <p:blipFill rotWithShape="1">
          <a:blip r:embed="rId3">
            <a:alphaModFix/>
          </a:blip>
          <a:srcRect b="0" l="0" r="0" t="0"/>
          <a:stretch/>
        </p:blipFill>
        <p:spPr>
          <a:xfrm>
            <a:off x="3728630" y="1118394"/>
            <a:ext cx="2001127" cy="15128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9"/>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 Networking Media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55" name="Google Shape;155;p69"/>
          <p:cNvSpPr txBox="1"/>
          <p:nvPr/>
        </p:nvSpPr>
        <p:spPr>
          <a:xfrm>
            <a:off x="833438" y="1163521"/>
            <a:ext cx="2275206" cy="2009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3.2.1.2 10 Gb Ethernet Cable</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Demands for high bandwidth keep increasing. 10Gbps calls for new specifications of twisted pair copper cabling.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Ethernet cable with higher bandwidth such as Cat6, Cat6a, and Cat7 cables are introduced for high-speed applications</a:t>
            </a:r>
            <a:endParaRPr b="0" i="0" sz="1093" u="none" cap="none" strike="noStrike">
              <a:solidFill>
                <a:srgbClr val="000000"/>
              </a:solidFill>
              <a:latin typeface="Arial"/>
              <a:ea typeface="Arial"/>
              <a:cs typeface="Arial"/>
              <a:sym typeface="Arial"/>
            </a:endParaRPr>
          </a:p>
        </p:txBody>
      </p:sp>
      <p:pic>
        <p:nvPicPr>
          <p:cNvPr descr="A picture containing stationary&#10;&#10;Description automatically generated" id="156" name="Google Shape;156;p69"/>
          <p:cNvPicPr preferRelativeResize="0"/>
          <p:nvPr/>
        </p:nvPicPr>
        <p:blipFill rotWithShape="1">
          <a:blip r:embed="rId3">
            <a:alphaModFix/>
          </a:blip>
          <a:srcRect b="0" l="0" r="0" t="0"/>
          <a:stretch/>
        </p:blipFill>
        <p:spPr>
          <a:xfrm>
            <a:off x="3108645" y="1349846"/>
            <a:ext cx="2628895" cy="1127574"/>
          </a:xfrm>
          <a:prstGeom prst="rect">
            <a:avLst/>
          </a:prstGeom>
          <a:noFill/>
          <a:ln cap="flat" cmpd="sng" w="9525">
            <a:solidFill>
              <a:srgbClr val="000000"/>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0"/>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 Networking Media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62" name="Google Shape;162;p70"/>
          <p:cNvSpPr txBox="1"/>
          <p:nvPr/>
        </p:nvSpPr>
        <p:spPr>
          <a:xfrm>
            <a:off x="833437" y="1163521"/>
            <a:ext cx="3188808" cy="15053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3.2.1.3 Fiber-Optic Cable</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Fiber-optic cable is a networking medium that is capable of conducting modulated light transmissions.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To modulate light is to manipulate it so that it travels in the way that it transmits data.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It refers to cabling that has a core of glass or plastic (instead of copper), through which light pulses carry signals.</a:t>
            </a:r>
            <a:r>
              <a:rPr b="0" i="0" lang="en-US" sz="1093" u="none" cap="none" strike="noStrike">
                <a:solidFill>
                  <a:srgbClr val="000000"/>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p:txBody>
      </p:sp>
      <p:pic>
        <p:nvPicPr>
          <p:cNvPr id="163" name="Google Shape;163;p70"/>
          <p:cNvPicPr preferRelativeResize="0"/>
          <p:nvPr/>
        </p:nvPicPr>
        <p:blipFill rotWithShape="1">
          <a:blip r:embed="rId3">
            <a:alphaModFix/>
          </a:blip>
          <a:srcRect b="0" l="0" r="0" t="0"/>
          <a:stretch/>
        </p:blipFill>
        <p:spPr>
          <a:xfrm>
            <a:off x="4171982" y="912340"/>
            <a:ext cx="1545765" cy="1236063"/>
          </a:xfrm>
          <a:prstGeom prst="rect">
            <a:avLst/>
          </a:prstGeom>
          <a:noFill/>
          <a:ln cap="flat" cmpd="sng" w="9525">
            <a:solidFill>
              <a:schemeClr val="dk1"/>
            </a:solidFill>
            <a:prstDash val="solid"/>
            <a:miter lim="800000"/>
            <a:headEnd len="sm" w="sm" type="none"/>
            <a:tailEnd len="sm" w="sm" type="none"/>
          </a:ln>
        </p:spPr>
      </p:pic>
      <p:pic>
        <p:nvPicPr>
          <p:cNvPr id="164" name="Google Shape;164;p70"/>
          <p:cNvPicPr preferRelativeResize="0"/>
          <p:nvPr/>
        </p:nvPicPr>
        <p:blipFill rotWithShape="1">
          <a:blip r:embed="rId4">
            <a:alphaModFix/>
          </a:blip>
          <a:srcRect b="0" l="0" r="0" t="0"/>
          <a:stretch/>
        </p:blipFill>
        <p:spPr>
          <a:xfrm>
            <a:off x="4598977" y="2214586"/>
            <a:ext cx="850011" cy="622751"/>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1"/>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3.2.1 Networking Media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70" name="Google Shape;170;p71"/>
          <p:cNvSpPr txBox="1"/>
          <p:nvPr/>
        </p:nvSpPr>
        <p:spPr>
          <a:xfrm>
            <a:off x="833438" y="1163521"/>
            <a:ext cx="2953197" cy="1656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3.2.1.4 Wireless</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Wireless networks use radio frequency (RF), laser, infrared (IR), and satellite/microwaves to carry signals from one computer to another without a permanent cable connection.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No physical medium is necessary for wireless signals.</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Mobile phones are a common application of wireless. </a:t>
            </a:r>
            <a:endParaRPr b="0" i="0" sz="1400" u="none" cap="none" strike="noStrike">
              <a:solidFill>
                <a:srgbClr val="000000"/>
              </a:solidFill>
              <a:latin typeface="Arial"/>
              <a:ea typeface="Arial"/>
              <a:cs typeface="Arial"/>
              <a:sym typeface="Arial"/>
            </a:endParaRPr>
          </a:p>
        </p:txBody>
      </p:sp>
      <p:pic>
        <p:nvPicPr>
          <p:cNvPr id="171" name="Google Shape;171;p71"/>
          <p:cNvPicPr preferRelativeResize="0"/>
          <p:nvPr/>
        </p:nvPicPr>
        <p:blipFill rotWithShape="1">
          <a:blip r:embed="rId3">
            <a:alphaModFix/>
          </a:blip>
          <a:srcRect b="0" l="0" r="0" t="0"/>
          <a:stretch/>
        </p:blipFill>
        <p:spPr>
          <a:xfrm>
            <a:off x="3786636" y="1224073"/>
            <a:ext cx="1931541" cy="1494211"/>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2"/>
          <p:cNvSpPr txBox="1"/>
          <p:nvPr>
            <p:ph idx="1" type="body"/>
          </p:nvPr>
        </p:nvSpPr>
        <p:spPr>
          <a:xfrm>
            <a:off x="927052" y="1533807"/>
            <a:ext cx="4582285" cy="682060"/>
          </a:xfrm>
          <a:prstGeom prst="rect">
            <a:avLst/>
          </a:prstGeom>
          <a:noFill/>
          <a:ln>
            <a:noFill/>
          </a:ln>
        </p:spPr>
        <p:txBody>
          <a:bodyPr anchorCtr="0" anchor="t" bIns="45700" lIns="91425" spcFirstLastPara="1" rIns="91425" wrap="square" tIns="45700">
            <a:normAutofit/>
          </a:bodyPr>
          <a:lstStyle/>
          <a:p>
            <a:pPr indent="0" lvl="0" marL="34167" rtl="0" algn="ctr">
              <a:lnSpc>
                <a:spcPct val="90000"/>
              </a:lnSpc>
              <a:spcBef>
                <a:spcPts val="299"/>
              </a:spcBef>
              <a:spcAft>
                <a:spcPts val="0"/>
              </a:spcAft>
              <a:buSzPts val="1800"/>
              <a:buNone/>
            </a:pPr>
            <a:r>
              <a:rPr lang="en-US" sz="2952"/>
              <a:t>3.3 Network Devices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263602" y="818875"/>
            <a:ext cx="2979000" cy="36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Objectives</a:t>
            </a:r>
            <a:endParaRPr b="0" i="0" sz="1400" u="none" cap="none" strike="noStrike">
              <a:solidFill>
                <a:srgbClr val="000000"/>
              </a:solidFill>
              <a:latin typeface="Arial"/>
              <a:ea typeface="Arial"/>
              <a:cs typeface="Arial"/>
              <a:sym typeface="Arial"/>
            </a:endParaRPr>
          </a:p>
        </p:txBody>
      </p:sp>
      <p:sp>
        <p:nvSpPr>
          <p:cNvPr id="58" name="Google Shape;58;p2"/>
          <p:cNvSpPr txBox="1"/>
          <p:nvPr/>
        </p:nvSpPr>
        <p:spPr>
          <a:xfrm>
            <a:off x="322611" y="1306512"/>
            <a:ext cx="4041600" cy="546600"/>
          </a:xfrm>
          <a:prstGeom prst="rect">
            <a:avLst/>
          </a:prstGeom>
          <a:noFill/>
          <a:ln>
            <a:noFill/>
          </a:ln>
        </p:spPr>
        <p:txBody>
          <a:bodyPr anchorCtr="0" anchor="t" bIns="45700" lIns="91425" spcFirstLastPara="1" rIns="91425" wrap="square" tIns="45700">
            <a:spAutoFit/>
          </a:bodyPr>
          <a:lstStyle/>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3.1 Topologies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3.2 Media Types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3.3 Network Devices</a:t>
            </a:r>
            <a:endParaRPr b="0" i="0" sz="1400" u="none" cap="none" strike="noStrik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b="0" l="0" r="0" t="0"/>
          <a:stretch/>
        </p:blipFill>
        <p:spPr>
          <a:xfrm>
            <a:off x="3332956" y="1306488"/>
            <a:ext cx="2406296" cy="1356485"/>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3"/>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3.3 Network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82" name="Google Shape;182;p73"/>
          <p:cNvSpPr txBox="1"/>
          <p:nvPr/>
        </p:nvSpPr>
        <p:spPr>
          <a:xfrm>
            <a:off x="833438" y="1175120"/>
            <a:ext cx="2985610" cy="18249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3.3.1 Bridge</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function of the bridge is to make intelligent decisions about whether or not to pass signals on to the next segment of a network.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When a bridge sees a frame on the network, it looks at the destination MAC address and compares it to the forwarding table to determine whether to filter, flood, or copy the frame onto another segment.</a:t>
            </a:r>
            <a:r>
              <a:rPr b="0" i="0" lang="en-US" sz="984"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83" name="Google Shape;183;p73"/>
          <p:cNvPicPr preferRelativeResize="0"/>
          <p:nvPr/>
        </p:nvPicPr>
        <p:blipFill rotWithShape="1">
          <a:blip r:embed="rId3">
            <a:alphaModFix/>
          </a:blip>
          <a:srcRect b="0" l="0" r="0" t="0"/>
          <a:stretch/>
        </p:blipFill>
        <p:spPr>
          <a:xfrm>
            <a:off x="3987329" y="927238"/>
            <a:ext cx="1715034" cy="728609"/>
          </a:xfrm>
          <a:prstGeom prst="rect">
            <a:avLst/>
          </a:prstGeom>
          <a:noFill/>
          <a:ln cap="flat" cmpd="sng" w="9525">
            <a:solidFill>
              <a:schemeClr val="dk1"/>
            </a:solidFill>
            <a:prstDash val="solid"/>
            <a:miter lim="800000"/>
            <a:headEnd len="sm" w="sm" type="none"/>
            <a:tailEnd len="sm" w="sm" type="none"/>
          </a:ln>
        </p:spPr>
      </p:pic>
      <p:pic>
        <p:nvPicPr>
          <p:cNvPr id="184" name="Google Shape;184;p73"/>
          <p:cNvPicPr preferRelativeResize="0"/>
          <p:nvPr/>
        </p:nvPicPr>
        <p:blipFill rotWithShape="1">
          <a:blip r:embed="rId4">
            <a:alphaModFix/>
          </a:blip>
          <a:srcRect b="0" l="0" r="0" t="0"/>
          <a:stretch/>
        </p:blipFill>
        <p:spPr>
          <a:xfrm>
            <a:off x="4055043" y="1695510"/>
            <a:ext cx="1585688" cy="1156230"/>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4"/>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3.3 Network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90" name="Google Shape;190;p74"/>
          <p:cNvSpPr txBox="1"/>
          <p:nvPr/>
        </p:nvSpPr>
        <p:spPr>
          <a:xfrm>
            <a:off x="833438" y="1175120"/>
            <a:ext cx="3108990" cy="18249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3.3.2 Switches</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Switches learn certain information about the data packets that they receive from computers on the network.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They use this to build forwarding tables to determine the destination of data being sent by one computer to another on the network.</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They help segment a network and reduce network traffic congestion by limiting each port to its own collision domain.</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91" name="Google Shape;191;p74"/>
          <p:cNvPicPr preferRelativeResize="0"/>
          <p:nvPr/>
        </p:nvPicPr>
        <p:blipFill rotWithShape="1">
          <a:blip r:embed="rId3">
            <a:alphaModFix/>
          </a:blip>
          <a:srcRect b="0" l="0" r="0" t="0"/>
          <a:stretch/>
        </p:blipFill>
        <p:spPr>
          <a:xfrm>
            <a:off x="4215798" y="1874838"/>
            <a:ext cx="1352213" cy="948469"/>
          </a:xfrm>
          <a:prstGeom prst="rect">
            <a:avLst/>
          </a:prstGeom>
          <a:noFill/>
          <a:ln cap="flat" cmpd="sng" w="9525">
            <a:solidFill>
              <a:schemeClr val="dk1"/>
            </a:solidFill>
            <a:prstDash val="solid"/>
            <a:miter lim="800000"/>
            <a:headEnd len="sm" w="sm" type="none"/>
            <a:tailEnd len="sm" w="sm" type="none"/>
          </a:ln>
        </p:spPr>
      </p:pic>
      <p:pic>
        <p:nvPicPr>
          <p:cNvPr id="192" name="Google Shape;192;p74"/>
          <p:cNvPicPr preferRelativeResize="0"/>
          <p:nvPr/>
        </p:nvPicPr>
        <p:blipFill rotWithShape="1">
          <a:blip r:embed="rId4">
            <a:alphaModFix/>
          </a:blip>
          <a:srcRect b="0" l="362" r="2174" t="0"/>
          <a:stretch/>
        </p:blipFill>
        <p:spPr>
          <a:xfrm>
            <a:off x="4072541" y="930765"/>
            <a:ext cx="1637131" cy="905128"/>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5"/>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3.3 Network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98" name="Google Shape;198;p75"/>
          <p:cNvSpPr txBox="1"/>
          <p:nvPr/>
        </p:nvSpPr>
        <p:spPr>
          <a:xfrm>
            <a:off x="833438" y="1175120"/>
            <a:ext cx="3249230" cy="18249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3.3.2 Routers</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Routers can be computers with special network software installed on them or they can be other devices built by network equipment manufacturers.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Routers are capable of segmenting the network.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Routers are capable of segmenting a network into multiple collision domains as well as into multiple broadcast domains.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99" name="Google Shape;199;p75"/>
          <p:cNvPicPr preferRelativeResize="0"/>
          <p:nvPr/>
        </p:nvPicPr>
        <p:blipFill rotWithShape="1">
          <a:blip r:embed="rId3">
            <a:alphaModFix/>
          </a:blip>
          <a:srcRect b="0" l="0" r="0" t="0"/>
          <a:stretch/>
        </p:blipFill>
        <p:spPr>
          <a:xfrm>
            <a:off x="4315612" y="926359"/>
            <a:ext cx="1152583" cy="914535"/>
          </a:xfrm>
          <a:prstGeom prst="rect">
            <a:avLst/>
          </a:prstGeom>
          <a:noFill/>
          <a:ln>
            <a:noFill/>
          </a:ln>
        </p:spPr>
      </p:pic>
      <p:pic>
        <p:nvPicPr>
          <p:cNvPr id="200" name="Google Shape;200;p75"/>
          <p:cNvPicPr preferRelativeResize="0"/>
          <p:nvPr/>
        </p:nvPicPr>
        <p:blipFill rotWithShape="1">
          <a:blip r:embed="rId4">
            <a:alphaModFix/>
          </a:blip>
          <a:srcRect b="0" l="0" r="0" t="0"/>
          <a:stretch/>
        </p:blipFill>
        <p:spPr>
          <a:xfrm>
            <a:off x="4182485" y="1908783"/>
            <a:ext cx="1481399" cy="9252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6"/>
          <p:cNvSpPr txBox="1"/>
          <p:nvPr/>
        </p:nvSpPr>
        <p:spPr>
          <a:xfrm>
            <a:off x="833438" y="849863"/>
            <a:ext cx="2499519" cy="361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206" name="Google Shape;206;p76"/>
          <p:cNvSpPr txBox="1"/>
          <p:nvPr/>
        </p:nvSpPr>
        <p:spPr>
          <a:xfrm>
            <a:off x="926661" y="1306487"/>
            <a:ext cx="4041675" cy="546688"/>
          </a:xfrm>
          <a:prstGeom prst="rect">
            <a:avLst/>
          </a:prstGeom>
          <a:noFill/>
          <a:ln>
            <a:noFill/>
          </a:ln>
        </p:spPr>
        <p:txBody>
          <a:bodyPr anchorCtr="0" anchor="t" bIns="45700" lIns="91425" spcFirstLastPara="1" rIns="91425" wrap="square" tIns="45700">
            <a:spAutoFit/>
          </a:bodyPr>
          <a:lstStyle/>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Topologies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Media Types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984"/>
              <a:buFont typeface="Arial"/>
              <a:buChar char="•"/>
            </a:pPr>
            <a:r>
              <a:rPr b="0" i="0" lang="en-US" sz="984" u="none" cap="none" strike="noStrike">
                <a:solidFill>
                  <a:srgbClr val="000000"/>
                </a:solidFill>
                <a:latin typeface="Arial"/>
                <a:ea typeface="Arial"/>
                <a:cs typeface="Arial"/>
                <a:sym typeface="Arial"/>
              </a:rPr>
              <a:t>Network Devices</a:t>
            </a:r>
            <a:endParaRPr b="0" i="0" sz="1400" u="none" cap="none" strike="noStrike">
              <a:solidFill>
                <a:srgbClr val="000000"/>
              </a:solidFill>
              <a:latin typeface="Arial"/>
              <a:ea typeface="Arial"/>
              <a:cs typeface="Arial"/>
              <a:sym typeface="Arial"/>
            </a:endParaRPr>
          </a:p>
        </p:txBody>
      </p:sp>
      <p:pic>
        <p:nvPicPr>
          <p:cNvPr id="207" name="Google Shape;207;p76"/>
          <p:cNvPicPr preferRelativeResize="0"/>
          <p:nvPr/>
        </p:nvPicPr>
        <p:blipFill rotWithShape="1">
          <a:blip r:embed="rId3">
            <a:alphaModFix/>
          </a:blip>
          <a:srcRect b="0" l="0" r="0" t="0"/>
          <a:stretch/>
        </p:blipFill>
        <p:spPr>
          <a:xfrm>
            <a:off x="3605932" y="1306489"/>
            <a:ext cx="2038163" cy="1358009"/>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nvSpPr>
        <p:spPr>
          <a:xfrm>
            <a:off x="4416672" y="-348090"/>
            <a:ext cx="2296727" cy="260521"/>
          </a:xfrm>
          <a:prstGeom prst="rect">
            <a:avLst/>
          </a:prstGeom>
          <a:noFill/>
          <a:ln>
            <a:noFill/>
          </a:ln>
        </p:spPr>
        <p:txBody>
          <a:bodyPr anchorCtr="0" anchor="t" bIns="45700" lIns="91425" spcFirstLastPara="1" rIns="91425" wrap="square" tIns="45700">
            <a:spAutoFit/>
          </a:bodyPr>
          <a:lstStyle/>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sp>
        <p:nvSpPr>
          <p:cNvPr id="213" name="Google Shape;213;p16"/>
          <p:cNvSpPr txBox="1"/>
          <p:nvPr/>
        </p:nvSpPr>
        <p:spPr>
          <a:xfrm>
            <a:off x="941908" y="1250749"/>
            <a:ext cx="2820212" cy="3234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84"/>
              <a:buFont typeface="Arial"/>
              <a:buNone/>
            </a:pPr>
            <a:r>
              <a:t/>
            </a:r>
            <a:endParaRPr b="0" i="0" sz="984"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18"/>
              <a:buFont typeface="Arial"/>
              <a:buNone/>
            </a:pPr>
            <a:r>
              <a:t/>
            </a:r>
            <a:endParaRPr b="0" i="0" sz="518" u="none" cap="none" strike="noStrike">
              <a:solidFill>
                <a:srgbClr val="000000"/>
              </a:solidFill>
              <a:latin typeface="Arial"/>
              <a:ea typeface="Arial"/>
              <a:cs typeface="Arial"/>
              <a:sym typeface="Arial"/>
            </a:endParaRPr>
          </a:p>
        </p:txBody>
      </p:sp>
      <p:sp>
        <p:nvSpPr>
          <p:cNvPr id="214" name="Google Shape;214;p16"/>
          <p:cNvSpPr txBox="1"/>
          <p:nvPr/>
        </p:nvSpPr>
        <p:spPr>
          <a:xfrm>
            <a:off x="1984917" y="1597205"/>
            <a:ext cx="2418363" cy="597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80"/>
              <a:buFont typeface="Arial"/>
              <a:buNone/>
            </a:pPr>
            <a:r>
              <a:rPr b="0" i="0" lang="en-US" sz="3280" u="none" cap="none" strike="noStrike">
                <a:solidFill>
                  <a:srgbClr val="000000"/>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7"/>
          <p:cNvSpPr txBox="1"/>
          <p:nvPr>
            <p:ph idx="1" type="body"/>
          </p:nvPr>
        </p:nvSpPr>
        <p:spPr>
          <a:xfrm>
            <a:off x="927052" y="1533807"/>
            <a:ext cx="4582285" cy="682060"/>
          </a:xfrm>
          <a:prstGeom prst="rect">
            <a:avLst/>
          </a:prstGeom>
          <a:noFill/>
          <a:ln>
            <a:noFill/>
          </a:ln>
        </p:spPr>
        <p:txBody>
          <a:bodyPr anchorCtr="0" anchor="t" bIns="45700" lIns="91425" spcFirstLastPara="1" rIns="91425" wrap="square" tIns="45700">
            <a:normAutofit/>
          </a:bodyPr>
          <a:lstStyle/>
          <a:p>
            <a:pPr indent="0" lvl="0" marL="34167" rtl="0" algn="ctr">
              <a:lnSpc>
                <a:spcPct val="90000"/>
              </a:lnSpc>
              <a:spcBef>
                <a:spcPts val="299"/>
              </a:spcBef>
              <a:spcAft>
                <a:spcPts val="0"/>
              </a:spcAft>
              <a:buSzPts val="1800"/>
              <a:buNone/>
            </a:pPr>
            <a:r>
              <a:rPr lang="en-US" sz="2952"/>
              <a:t>3.1 Topologies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70" name="Google Shape;70;p3"/>
          <p:cNvSpPr txBox="1"/>
          <p:nvPr/>
        </p:nvSpPr>
        <p:spPr>
          <a:xfrm>
            <a:off x="833438" y="1272255"/>
            <a:ext cx="2985610" cy="1841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3.1.1 The Network Topology</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network topology defines the layout of the network.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It shows how devices on the network are interconnected.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Devices on the network are termed </a:t>
            </a:r>
            <a:r>
              <a:rPr b="1" i="0" lang="en-US" sz="1093" u="none" cap="none" strike="noStrike">
                <a:solidFill>
                  <a:srgbClr val="000000"/>
                </a:solidFill>
                <a:latin typeface="Arial"/>
                <a:ea typeface="Arial"/>
                <a:cs typeface="Arial"/>
                <a:sym typeface="Arial"/>
              </a:rPr>
              <a:t>nodes</a:t>
            </a:r>
            <a:r>
              <a:rPr b="0" i="0" lang="en-US" sz="1093"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A network has both a </a:t>
            </a:r>
            <a:r>
              <a:rPr b="1" i="0" lang="en-US" sz="1093" u="none" cap="none" strike="noStrike">
                <a:solidFill>
                  <a:srgbClr val="000000"/>
                </a:solidFill>
                <a:latin typeface="Arial"/>
                <a:ea typeface="Arial"/>
                <a:cs typeface="Arial"/>
                <a:sym typeface="Arial"/>
              </a:rPr>
              <a:t>physical topology</a:t>
            </a:r>
            <a:r>
              <a:rPr b="0" i="0" lang="en-US" sz="1093" u="none" cap="none" strike="noStrike">
                <a:solidFill>
                  <a:srgbClr val="000000"/>
                </a:solidFill>
                <a:latin typeface="Arial"/>
                <a:ea typeface="Arial"/>
                <a:cs typeface="Arial"/>
                <a:sym typeface="Arial"/>
              </a:rPr>
              <a:t> and a </a:t>
            </a:r>
            <a:r>
              <a:rPr b="1" i="0" lang="en-US" sz="1093" u="none" cap="none" strike="noStrike">
                <a:solidFill>
                  <a:srgbClr val="000000"/>
                </a:solidFill>
                <a:latin typeface="Arial"/>
                <a:ea typeface="Arial"/>
                <a:cs typeface="Arial"/>
                <a:sym typeface="Arial"/>
              </a:rPr>
              <a:t>logical topology</a:t>
            </a:r>
            <a:r>
              <a:rPr b="0" i="0" lang="en-US" sz="1093" u="none" cap="none" strike="noStrike">
                <a:solidFill>
                  <a:srgbClr val="000000"/>
                </a:solidFill>
                <a:latin typeface="Arial"/>
                <a:ea typeface="Arial"/>
                <a:cs typeface="Arial"/>
                <a:sym typeface="Arial"/>
              </a:rPr>
              <a:t>.</a:t>
            </a:r>
            <a:r>
              <a:rPr b="0" i="0" lang="en-US" sz="1312" u="none" cap="none" strike="noStrike">
                <a:solidFill>
                  <a:srgbClr val="000000"/>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3819048" y="1283618"/>
            <a:ext cx="1866489" cy="1351260"/>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8"/>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77" name="Google Shape;77;p58"/>
          <p:cNvSpPr txBox="1"/>
          <p:nvPr/>
        </p:nvSpPr>
        <p:spPr>
          <a:xfrm>
            <a:off x="833438" y="1272256"/>
            <a:ext cx="2985610" cy="11351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3.1.1.1 Physical Topology</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1" i="0" lang="en-US" sz="1093" u="none" cap="none" strike="noStrike">
                <a:solidFill>
                  <a:srgbClr val="000000"/>
                </a:solidFill>
                <a:latin typeface="Arial"/>
                <a:ea typeface="Arial"/>
                <a:cs typeface="Arial"/>
                <a:sym typeface="Arial"/>
              </a:rPr>
              <a:t>Physical topology</a:t>
            </a:r>
            <a:r>
              <a:rPr b="0" i="0" lang="en-US" sz="1093" u="none" cap="none" strike="noStrike">
                <a:solidFill>
                  <a:srgbClr val="000000"/>
                </a:solidFill>
                <a:latin typeface="Arial"/>
                <a:ea typeface="Arial"/>
                <a:cs typeface="Arial"/>
                <a:sym typeface="Arial"/>
              </a:rPr>
              <a:t> shows the physical configuration of a network, which refers to the actual physical layout of the devices and media. </a:t>
            </a:r>
            <a:endParaRPr b="0" i="0" sz="1400" u="none" cap="none" strike="noStrike">
              <a:solidFill>
                <a:srgbClr val="000000"/>
              </a:solidFill>
              <a:latin typeface="Arial"/>
              <a:ea typeface="Arial"/>
              <a:cs typeface="Arial"/>
              <a:sym typeface="Arial"/>
            </a:endParaRPr>
          </a:p>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78" name="Google Shape;78;p58"/>
          <p:cNvPicPr preferRelativeResize="0"/>
          <p:nvPr/>
        </p:nvPicPr>
        <p:blipFill rotWithShape="1">
          <a:blip r:embed="rId3">
            <a:alphaModFix/>
          </a:blip>
          <a:srcRect b="0" l="0" r="0" t="0"/>
          <a:stretch/>
        </p:blipFill>
        <p:spPr>
          <a:xfrm>
            <a:off x="3709597" y="936021"/>
            <a:ext cx="1990172" cy="1877632"/>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9"/>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84" name="Google Shape;84;p59"/>
          <p:cNvSpPr txBox="1"/>
          <p:nvPr/>
        </p:nvSpPr>
        <p:spPr>
          <a:xfrm>
            <a:off x="833438" y="1272256"/>
            <a:ext cx="2985610" cy="10007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3.1.1.2 Logical Topology</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547"/>
              </a:spcBef>
              <a:spcAft>
                <a:spcPts val="0"/>
              </a:spcAft>
              <a:buClr>
                <a:srgbClr val="000000"/>
              </a:buClr>
              <a:buSzPts val="1093"/>
              <a:buFont typeface="Arial"/>
              <a:buChar char="•"/>
            </a:pPr>
            <a:r>
              <a:rPr b="1" i="0" lang="en-US" sz="1093" u="none" cap="none" strike="noStrike">
                <a:solidFill>
                  <a:srgbClr val="000000"/>
                </a:solidFill>
                <a:latin typeface="Arial"/>
                <a:ea typeface="Arial"/>
                <a:cs typeface="Arial"/>
                <a:sym typeface="Arial"/>
              </a:rPr>
              <a:t>Logical topology</a:t>
            </a:r>
            <a:r>
              <a:rPr b="0" i="0" lang="en-US" sz="1093" u="none" cap="none" strike="noStrike">
                <a:solidFill>
                  <a:srgbClr val="000000"/>
                </a:solidFill>
                <a:latin typeface="Arial"/>
                <a:ea typeface="Arial"/>
                <a:cs typeface="Arial"/>
                <a:sym typeface="Arial"/>
              </a:rPr>
              <a:t> refers to the paths that signals travel from one point on the network to another.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85" name="Google Shape;85;p59"/>
          <p:cNvPicPr preferRelativeResize="0"/>
          <p:nvPr/>
        </p:nvPicPr>
        <p:blipFill rotWithShape="1">
          <a:blip r:embed="rId3">
            <a:alphaModFix/>
          </a:blip>
          <a:srcRect b="0" l="0" r="0" t="0"/>
          <a:stretch/>
        </p:blipFill>
        <p:spPr>
          <a:xfrm>
            <a:off x="3884259" y="967514"/>
            <a:ext cx="1804409" cy="1814648"/>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0"/>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3.1.2 Identifying Network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91" name="Google Shape;91;p60"/>
          <p:cNvSpPr txBox="1"/>
          <p:nvPr/>
        </p:nvSpPr>
        <p:spPr>
          <a:xfrm>
            <a:off x="833437" y="1272255"/>
            <a:ext cx="3314430" cy="16397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3.1.2.1 Star Topology</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star topology is the most used architecture in Ethernet LANs and resembles spokes in a bicycle wheel.</a:t>
            </a:r>
            <a:endParaRPr b="0" i="0" sz="1400" u="none" cap="none" strike="noStrike">
              <a:solidFill>
                <a:srgbClr val="000000"/>
              </a:solidFill>
              <a:latin typeface="Arial"/>
              <a:ea typeface="Arial"/>
              <a:cs typeface="Arial"/>
              <a:sym typeface="Arial"/>
            </a:endParaRPr>
          </a:p>
          <a:p>
            <a:pPr indent="-187456" lvl="0" marL="187456" marR="0" rtl="0" algn="l">
              <a:lnSpc>
                <a:spcPct val="10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A star topology generally costs more to implement than the bus topology because more cable is used and a central device is needed, such as a hub, switch, or router.</a:t>
            </a:r>
            <a:r>
              <a:rPr b="0" i="0" lang="en-US" sz="1093" u="none" cap="none" strike="noStrike">
                <a:solidFill>
                  <a:srgbClr val="000000"/>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92" name="Google Shape;92;p60"/>
          <p:cNvPicPr preferRelativeResize="0"/>
          <p:nvPr/>
        </p:nvPicPr>
        <p:blipFill rotWithShape="1">
          <a:blip r:embed="rId3">
            <a:alphaModFix/>
          </a:blip>
          <a:srcRect b="0" l="0" r="0" t="0"/>
          <a:stretch/>
        </p:blipFill>
        <p:spPr>
          <a:xfrm>
            <a:off x="4641179" y="895816"/>
            <a:ext cx="926833" cy="937923"/>
          </a:xfrm>
          <a:prstGeom prst="rect">
            <a:avLst/>
          </a:prstGeom>
          <a:noFill/>
          <a:ln cap="flat" cmpd="sng" w="9525">
            <a:solidFill>
              <a:schemeClr val="dk1"/>
            </a:solidFill>
            <a:prstDash val="solid"/>
            <a:miter lim="800000"/>
            <a:headEnd len="sm" w="sm" type="none"/>
            <a:tailEnd len="sm" w="sm" type="none"/>
          </a:ln>
        </p:spPr>
      </p:pic>
      <p:pic>
        <p:nvPicPr>
          <p:cNvPr id="93" name="Google Shape;93;p60"/>
          <p:cNvPicPr preferRelativeResize="0"/>
          <p:nvPr/>
        </p:nvPicPr>
        <p:blipFill rotWithShape="1">
          <a:blip r:embed="rId4">
            <a:alphaModFix/>
          </a:blip>
          <a:srcRect b="0" l="0" r="0" t="0"/>
          <a:stretch/>
        </p:blipFill>
        <p:spPr>
          <a:xfrm>
            <a:off x="4221239" y="1915938"/>
            <a:ext cx="1346772" cy="904373"/>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1"/>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3.1.2 Identifying Network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99" name="Google Shape;99;p61"/>
          <p:cNvSpPr txBox="1"/>
          <p:nvPr/>
        </p:nvSpPr>
        <p:spPr>
          <a:xfrm>
            <a:off x="833439" y="1229952"/>
            <a:ext cx="3625683" cy="1370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3.1.2.2 Ring Topology</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A frame, called a token, travels around the ring and stops at each node.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If a node wants to transmit data, it adds that data and the addressing information to the frame.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advantage of using this method is that there are no collisions of data packets.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00" name="Google Shape;100;p61"/>
          <p:cNvPicPr preferRelativeResize="0"/>
          <p:nvPr/>
        </p:nvPicPr>
        <p:blipFill rotWithShape="1">
          <a:blip r:embed="rId3">
            <a:alphaModFix/>
          </a:blip>
          <a:srcRect b="0" l="0" r="0" t="0"/>
          <a:stretch/>
        </p:blipFill>
        <p:spPr>
          <a:xfrm>
            <a:off x="4614748" y="869609"/>
            <a:ext cx="1108889" cy="1005228"/>
          </a:xfrm>
          <a:prstGeom prst="rect">
            <a:avLst/>
          </a:prstGeom>
          <a:noFill/>
          <a:ln cap="flat" cmpd="sng" w="9525">
            <a:solidFill>
              <a:schemeClr val="dk1"/>
            </a:solidFill>
            <a:prstDash val="solid"/>
            <a:miter lim="800000"/>
            <a:headEnd len="sm" w="sm" type="none"/>
            <a:tailEnd len="sm" w="sm" type="none"/>
          </a:ln>
        </p:spPr>
      </p:pic>
      <p:pic>
        <p:nvPicPr>
          <p:cNvPr id="101" name="Google Shape;101;p61"/>
          <p:cNvPicPr preferRelativeResize="0"/>
          <p:nvPr/>
        </p:nvPicPr>
        <p:blipFill rotWithShape="1">
          <a:blip r:embed="rId4">
            <a:alphaModFix/>
          </a:blip>
          <a:srcRect b="0" l="0" r="0" t="0"/>
          <a:stretch/>
        </p:blipFill>
        <p:spPr>
          <a:xfrm>
            <a:off x="4614748" y="1894585"/>
            <a:ext cx="1108889" cy="959024"/>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2"/>
          <p:cNvSpPr txBox="1"/>
          <p:nvPr/>
        </p:nvSpPr>
        <p:spPr>
          <a:xfrm>
            <a:off x="833438" y="849861"/>
            <a:ext cx="4734573"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50"/>
              <a:buFont typeface="Arial"/>
              <a:buNone/>
            </a:pPr>
            <a:r>
              <a:rPr b="0" i="0" lang="en-US" sz="1750" u="none" cap="none" strike="noStrike">
                <a:solidFill>
                  <a:schemeClr val="accent1"/>
                </a:solidFill>
                <a:latin typeface="Arial"/>
                <a:ea typeface="Arial"/>
                <a:cs typeface="Arial"/>
                <a:sym typeface="Arial"/>
              </a:rPr>
              <a:t>3.1.2 Identifying Network Topologies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accent1"/>
              </a:solidFill>
              <a:latin typeface="Arial"/>
              <a:ea typeface="Arial"/>
              <a:cs typeface="Arial"/>
              <a:sym typeface="Arial"/>
            </a:endParaRPr>
          </a:p>
        </p:txBody>
      </p:sp>
      <p:sp>
        <p:nvSpPr>
          <p:cNvPr id="107" name="Google Shape;107;p62"/>
          <p:cNvSpPr txBox="1"/>
          <p:nvPr/>
        </p:nvSpPr>
        <p:spPr>
          <a:xfrm>
            <a:off x="833439" y="1229952"/>
            <a:ext cx="3075399" cy="15221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12"/>
              <a:buFont typeface="Arial"/>
              <a:buNone/>
            </a:pPr>
            <a:r>
              <a:rPr b="0" i="0" lang="en-US" sz="1312" u="none" cap="none" strike="noStrike">
                <a:solidFill>
                  <a:schemeClr val="accent1"/>
                </a:solidFill>
                <a:latin typeface="Arial"/>
                <a:ea typeface="Arial"/>
                <a:cs typeface="Arial"/>
                <a:sym typeface="Arial"/>
              </a:rPr>
              <a:t>3.1.2.3 Mesh Topology</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mesh topology connects all devices (nodes) to each other for redundancy and fault tolerance.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It is used in wide-area networks (WANs) to interconnect LANs and for critical networks. </a:t>
            </a:r>
            <a:endParaRPr b="0" i="0" sz="1400" u="none" cap="none" strike="noStrike">
              <a:solidFill>
                <a:srgbClr val="000000"/>
              </a:solidFill>
              <a:latin typeface="Arial"/>
              <a:ea typeface="Arial"/>
              <a:cs typeface="Arial"/>
              <a:sym typeface="Arial"/>
            </a:endParaRPr>
          </a:p>
          <a:p>
            <a:pPr indent="-187456" lvl="0" marL="187456" marR="0" rtl="0" algn="l">
              <a:lnSpc>
                <a:spcPct val="90000"/>
              </a:lnSpc>
              <a:spcBef>
                <a:spcPts val="0"/>
              </a:spcBef>
              <a:spcAft>
                <a:spcPts val="0"/>
              </a:spcAft>
              <a:buClr>
                <a:srgbClr val="000000"/>
              </a:buClr>
              <a:buSzPts val="1093"/>
              <a:buFont typeface="Arial"/>
              <a:buChar char="•"/>
            </a:pPr>
            <a:r>
              <a:rPr b="0" i="0" lang="en-US" sz="1093" u="none" cap="none" strike="noStrike">
                <a:solidFill>
                  <a:srgbClr val="000000"/>
                </a:solidFill>
                <a:latin typeface="Arial"/>
                <a:ea typeface="Arial"/>
                <a:cs typeface="Arial"/>
                <a:sym typeface="Arial"/>
              </a:rPr>
              <a:t>The mesh topology is expensive and difficult to implement.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pic>
        <p:nvPicPr>
          <p:cNvPr id="108" name="Google Shape;108;p62"/>
          <p:cNvPicPr preferRelativeResize="0"/>
          <p:nvPr/>
        </p:nvPicPr>
        <p:blipFill rotWithShape="1">
          <a:blip r:embed="rId3">
            <a:alphaModFix/>
          </a:blip>
          <a:srcRect b="0" l="0" r="0" t="0"/>
          <a:stretch/>
        </p:blipFill>
        <p:spPr>
          <a:xfrm>
            <a:off x="3970468" y="1167796"/>
            <a:ext cx="1754846" cy="1414085"/>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ING College Slide Them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Puranjan Acharya</dc:creator>
</cp:coreProperties>
</file>