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9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374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58Zf7ziD0qJlV2czAbb8TMT+v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9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ctrTitle"/>
          </p:nvPr>
        </p:nvSpPr>
        <p:spPr>
          <a:xfrm>
            <a:off x="1143002" y="613662"/>
            <a:ext cx="6858000" cy="156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1794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subTitle" idx="1"/>
          </p:nvPr>
        </p:nvSpPr>
        <p:spPr>
          <a:xfrm>
            <a:off x="1143002" y="2223769"/>
            <a:ext cx="6858000" cy="65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717" b="0"/>
            </a:lvl1pPr>
            <a:lvl2pPr lvl="1" algn="ctr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598"/>
            </a:lvl2pPr>
            <a:lvl3pPr lvl="2" algn="ctr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38"/>
            </a:lvl3pPr>
            <a:lvl4pPr lvl="3" algn="ctr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/>
            </a:lvl4pPr>
            <a:lvl5pPr lvl="4" algn="ctr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/>
            </a:lvl5pPr>
            <a:lvl6pPr lvl="5" algn="ctr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/>
            </a:lvl6pPr>
            <a:lvl7pPr lvl="6" algn="ctr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/>
            </a:lvl7pPr>
            <a:lvl8pPr lvl="7" algn="ctr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/>
            </a:lvl8pPr>
            <a:lvl9pPr lvl="8" algn="ctr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/>
            </a:lvl9pPr>
          </a:lstStyle>
          <a:p>
            <a:endParaRPr/>
          </a:p>
        </p:txBody>
      </p:sp>
      <p:pic>
        <p:nvPicPr>
          <p:cNvPr id="22" name="Google Shape;22;p5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2" y="124993"/>
            <a:ext cx="484217" cy="29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8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538"/>
            </a:lvl1pPr>
            <a:lvl2pPr marL="914400" lvl="1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538"/>
            </a:lvl2pPr>
            <a:lvl3pPr marL="1371600" lvl="2" indent="-3302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478"/>
            </a:lvl3pPr>
            <a:lvl4pPr marL="1828800" lvl="3" indent="-3175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417"/>
            </a:lvl4pPr>
            <a:lvl5pPr marL="2286000" lvl="4" indent="-3048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358"/>
            </a:lvl5pPr>
            <a:lvl6pPr marL="2743200" lvl="5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title"/>
          </p:nvPr>
        </p:nvSpPr>
        <p:spPr>
          <a:xfrm>
            <a:off x="130182" y="137182"/>
            <a:ext cx="8385075" cy="2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dt" idx="10"/>
          </p:nvPr>
        </p:nvSpPr>
        <p:spPr>
          <a:xfrm>
            <a:off x="6866264" y="3481212"/>
            <a:ext cx="1006852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ftr" idx="11"/>
          </p:nvPr>
        </p:nvSpPr>
        <p:spPr>
          <a:xfrm>
            <a:off x="2377741" y="3475398"/>
            <a:ext cx="429898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sldNum" idx="12"/>
          </p:nvPr>
        </p:nvSpPr>
        <p:spPr>
          <a:xfrm>
            <a:off x="8001004" y="3475398"/>
            <a:ext cx="514348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77" y="560296"/>
            <a:ext cx="4728619" cy="2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30182" y="137182"/>
            <a:ext cx="8385075" cy="35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dt" idx="10"/>
          </p:nvPr>
        </p:nvSpPr>
        <p:spPr>
          <a:xfrm>
            <a:off x="6866264" y="3481212"/>
            <a:ext cx="1006852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ftr" idx="11"/>
          </p:nvPr>
        </p:nvSpPr>
        <p:spPr>
          <a:xfrm>
            <a:off x="2377741" y="3475398"/>
            <a:ext cx="429898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sldNum" idx="12"/>
          </p:nvPr>
        </p:nvSpPr>
        <p:spPr>
          <a:xfrm>
            <a:off x="8001004" y="3475398"/>
            <a:ext cx="514348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77" y="560294"/>
            <a:ext cx="3542586" cy="3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6"/>
          <p:cNvSpPr txBox="1">
            <a:spLocks noGrp="1"/>
          </p:cNvSpPr>
          <p:nvPr>
            <p:ph type="title"/>
          </p:nvPr>
        </p:nvSpPr>
        <p:spPr>
          <a:xfrm>
            <a:off x="629841" y="199636"/>
            <a:ext cx="7886700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6"/>
          <p:cNvSpPr txBox="1">
            <a:spLocks noGrp="1"/>
          </p:cNvSpPr>
          <p:nvPr>
            <p:ph type="body" idx="1"/>
          </p:nvPr>
        </p:nvSpPr>
        <p:spPr>
          <a:xfrm>
            <a:off x="629845" y="919191"/>
            <a:ext cx="3868340" cy="4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717" b="1"/>
            </a:lvl1pPr>
            <a:lvl2pPr marL="914400" lvl="1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598" b="1"/>
            </a:lvl2pPr>
            <a:lvl3pPr marL="1371600" lvl="2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38" b="1"/>
            </a:lvl3pPr>
            <a:lvl4pPr marL="1828800" lvl="3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4pPr>
            <a:lvl5pPr marL="2286000" lvl="4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5pPr>
            <a:lvl6pPr marL="2743200" lvl="5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6pPr>
            <a:lvl7pPr marL="3200400" lvl="6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7pPr>
            <a:lvl8pPr marL="3657600" lvl="7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8pPr>
            <a:lvl9pPr marL="4114800" lvl="8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9pPr>
          </a:lstStyle>
          <a:p>
            <a:endParaRPr/>
          </a:p>
        </p:txBody>
      </p:sp>
      <p:sp>
        <p:nvSpPr>
          <p:cNvPr id="39" name="Google Shape;39;p56"/>
          <p:cNvSpPr txBox="1">
            <a:spLocks noGrp="1"/>
          </p:cNvSpPr>
          <p:nvPr>
            <p:ph type="body" idx="2"/>
          </p:nvPr>
        </p:nvSpPr>
        <p:spPr>
          <a:xfrm>
            <a:off x="629845" y="1369677"/>
            <a:ext cx="3868340" cy="201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body" idx="3"/>
          </p:nvPr>
        </p:nvSpPr>
        <p:spPr>
          <a:xfrm>
            <a:off x="4629153" y="919191"/>
            <a:ext cx="3887391" cy="4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717" b="1"/>
            </a:lvl1pPr>
            <a:lvl2pPr marL="914400" lvl="1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598" b="1"/>
            </a:lvl2pPr>
            <a:lvl3pPr marL="1371600" lvl="2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38" b="1"/>
            </a:lvl3pPr>
            <a:lvl4pPr marL="1828800" lvl="3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4pPr>
            <a:lvl5pPr marL="2286000" lvl="4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5pPr>
            <a:lvl6pPr marL="2743200" lvl="5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6pPr>
            <a:lvl7pPr marL="3200400" lvl="6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7pPr>
            <a:lvl8pPr marL="3657600" lvl="7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8pPr>
            <a:lvl9pPr marL="4114800" lvl="8" indent="-2286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78" b="1"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4"/>
          </p:nvPr>
        </p:nvSpPr>
        <p:spPr>
          <a:xfrm>
            <a:off x="4629153" y="1369677"/>
            <a:ext cx="3887391" cy="201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dt" idx="10"/>
          </p:nvPr>
        </p:nvSpPr>
        <p:spPr>
          <a:xfrm>
            <a:off x="6866264" y="3481212"/>
            <a:ext cx="1006852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ftr" idx="11"/>
          </p:nvPr>
        </p:nvSpPr>
        <p:spPr>
          <a:xfrm>
            <a:off x="2377741" y="3475398"/>
            <a:ext cx="429898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sldNum" idx="12"/>
          </p:nvPr>
        </p:nvSpPr>
        <p:spPr>
          <a:xfrm>
            <a:off x="8001004" y="3475398"/>
            <a:ext cx="514348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77" y="884985"/>
            <a:ext cx="3542586" cy="3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0" descr="A picture containing street, person, riding, lamp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t="7812" b="7813"/>
          <a:stretch/>
        </p:blipFill>
        <p:spPr>
          <a:xfrm>
            <a:off x="0" y="937"/>
            <a:ext cx="9141716" cy="37487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0"/>
          <p:cNvSpPr/>
          <p:nvPr/>
        </p:nvSpPr>
        <p:spPr>
          <a:xfrm>
            <a:off x="-61658" y="-937"/>
            <a:ext cx="9077770" cy="3750612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325" tIns="13650" rIns="27325" bIns="13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53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0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0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8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dt" idx="10"/>
          </p:nvPr>
        </p:nvSpPr>
        <p:spPr>
          <a:xfrm>
            <a:off x="6866264" y="3481212"/>
            <a:ext cx="1006852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ftr" idx="11"/>
          </p:nvPr>
        </p:nvSpPr>
        <p:spPr>
          <a:xfrm>
            <a:off x="2377741" y="3475398"/>
            <a:ext cx="429898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sldNum" idx="12"/>
          </p:nvPr>
        </p:nvSpPr>
        <p:spPr>
          <a:xfrm>
            <a:off x="8001004" y="3475398"/>
            <a:ext cx="514348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50"/>
          <p:cNvGrpSpPr/>
          <p:nvPr/>
        </p:nvGrpSpPr>
        <p:grpSpPr>
          <a:xfrm>
            <a:off x="9016115" y="-937"/>
            <a:ext cx="125601" cy="3749675"/>
            <a:chOff x="12021484" y="-1714"/>
            <a:chExt cx="167468" cy="6858000"/>
          </a:xfrm>
        </p:grpSpPr>
        <p:sp>
          <p:nvSpPr>
            <p:cNvPr id="14" name="Google Shape;14;p5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53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53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50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174" y="3467292"/>
            <a:ext cx="348409" cy="249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50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6472" y="3458867"/>
            <a:ext cx="864281" cy="18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50" descr="A close up of a sig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99078" y="3467292"/>
            <a:ext cx="650774" cy="1952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">
          <p15:clr>
            <a:srgbClr val="F26B43"/>
          </p15:clr>
        </p15:guide>
        <p15:guide id="2" pos="5364">
          <p15:clr>
            <a:srgbClr val="F26B43"/>
          </p15:clr>
        </p15:guide>
        <p15:guide id="3" orient="horz" pos="2323">
          <p15:clr>
            <a:srgbClr val="F26B43"/>
          </p15:clr>
        </p15:guide>
        <p15:guide id="4" pos="53">
          <p15:clr>
            <a:srgbClr val="F26B43"/>
          </p15:clr>
        </p15:guide>
        <p15:guide id="5" pos="71">
          <p15:clr>
            <a:srgbClr val="F26B43"/>
          </p15:clr>
        </p15:guide>
        <p15:guide id="6" orient="horz" pos="79">
          <p15:clr>
            <a:srgbClr val="F26B43"/>
          </p15:clr>
        </p15:guide>
        <p15:guide id="7" orient="horz" pos="551">
          <p15:clr>
            <a:srgbClr val="F26B43"/>
          </p15:clr>
        </p15:guide>
        <p15:guide id="8" orient="horz" pos="591">
          <p15:clr>
            <a:srgbClr val="F26B43"/>
          </p15:clr>
        </p15:guide>
        <p15:guide id="9" orient="horz" pos="2139">
          <p15:clr>
            <a:srgbClr val="F26B43"/>
          </p15:clr>
        </p15:guide>
        <p15:guide id="10" pos="5040">
          <p15:clr>
            <a:srgbClr val="F26B43"/>
          </p15:clr>
        </p15:guide>
        <p15:guide id="11" pos="4968">
          <p15:clr>
            <a:srgbClr val="F26B43"/>
          </p15:clr>
        </p15:guide>
        <p15:guide id="12" pos="4428">
          <p15:clr>
            <a:srgbClr val="F26B43"/>
          </p15:clr>
        </p15:guide>
        <p15:guide id="13" orient="horz" pos="2178">
          <p15:clr>
            <a:srgbClr val="F26B43"/>
          </p15:clr>
        </p15:guide>
        <p15:guide id="14" pos="43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809124" y="1143547"/>
            <a:ext cx="7525752" cy="146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608361" marR="1519" lvl="0" indent="-604755" algn="ctr" rtl="0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Network OS Services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222672" y="738046"/>
            <a:ext cx="26986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379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4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1295" y="2150161"/>
            <a:ext cx="1300344" cy="14345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1" descr="Not the Linux terminal I mean the Windows Command prompt : r/mem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756" y="0"/>
            <a:ext cx="2687637" cy="37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2"/>
          <p:cNvSpPr txBox="1"/>
          <p:nvPr/>
        </p:nvSpPr>
        <p:spPr>
          <a:xfrm>
            <a:off x="54142" y="-20033"/>
            <a:ext cx="89033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 Remote Administration and Access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2"/>
          <p:cNvSpPr txBox="1"/>
          <p:nvPr/>
        </p:nvSpPr>
        <p:spPr>
          <a:xfrm>
            <a:off x="0" y="578401"/>
            <a:ext cx="5915662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4.2.5 Telnet Services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Telnet is the main Internet protocol for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connection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 remote machine. 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gives the user the opportunity to be on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computer system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do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another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Telnet protocol has the following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considerations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Hacking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Password guessing </a:t>
            </a:r>
            <a:endParaRPr dirty="0"/>
          </a:p>
          <a:p>
            <a:pPr marL="0" marR="0" lvl="8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Denial of Service (DoS) attacks </a:t>
            </a:r>
            <a:endParaRPr dirty="0"/>
          </a:p>
          <a:p>
            <a:pPr marL="0" marR="0" lvl="8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Packet sniffing (viewable text data)</a:t>
            </a:r>
            <a:endParaRPr dirty="0"/>
          </a:p>
        </p:txBody>
      </p:sp>
      <p:pic>
        <p:nvPicPr>
          <p:cNvPr id="166" name="Google Shape;16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5662" y="578401"/>
            <a:ext cx="3041849" cy="25928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3"/>
          <p:cNvSpPr txBox="1">
            <a:spLocks noGrp="1"/>
          </p:cNvSpPr>
          <p:nvPr>
            <p:ph type="body" idx="1"/>
          </p:nvPr>
        </p:nvSpPr>
        <p:spPr>
          <a:xfrm>
            <a:off x="2166097" y="1533807"/>
            <a:ext cx="4582285" cy="68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67" lvl="0" indent="0" algn="ctr" rtl="0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4.3 Directory Services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4"/>
          <p:cNvSpPr txBox="1"/>
          <p:nvPr/>
        </p:nvSpPr>
        <p:spPr>
          <a:xfrm>
            <a:off x="0" y="0"/>
            <a:ext cx="63917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4.3 What is Directory Services?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4"/>
          <p:cNvSpPr txBox="1"/>
          <p:nvPr/>
        </p:nvSpPr>
        <p:spPr>
          <a:xfrm>
            <a:off x="96253" y="754719"/>
            <a:ext cx="434187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IT infrastructure for storing and mapping of resource information that are accessed frequently on daily basis.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centralized storage, so that we can access it across the globe.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relatively faster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Employee profile records, DNS Servers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544" y="584775"/>
            <a:ext cx="3592778" cy="29644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5"/>
          <p:cNvSpPr txBox="1"/>
          <p:nvPr/>
        </p:nvSpPr>
        <p:spPr>
          <a:xfrm>
            <a:off x="0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4.3 Directory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5"/>
          <p:cNvSpPr txBox="1"/>
          <p:nvPr/>
        </p:nvSpPr>
        <p:spPr>
          <a:xfrm>
            <a:off x="0" y="772946"/>
            <a:ext cx="4760638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4.3.1 Directory Service Standards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operate within a NOS, different directory services need to have a common method of naming and referencing objects.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X.500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defines the Electronic Directory Service (EDS) standards.</a:t>
            </a:r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lang="en-US" sz="1800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0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Directory Access Protocol (LDAP)</a:t>
            </a:r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lang="en-US" sz="1800" dirty="0"/>
          </a:p>
          <a:p>
            <a:pPr marL="187456" lvl="2" indent="-187456" algn="just">
              <a:buSzPts val="1800"/>
              <a:buFont typeface="Arial"/>
              <a:buChar char="•"/>
            </a:pPr>
            <a:endParaRPr lang="en-US" dirty="0"/>
          </a:p>
        </p:txBody>
      </p:sp>
      <p:pic>
        <p:nvPicPr>
          <p:cNvPr id="185" name="Google Shape;18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4363" y="619711"/>
            <a:ext cx="3851038" cy="2510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90905-D47E-4409-A5AB-82446EA4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54" y="633689"/>
            <a:ext cx="4779005" cy="2717543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4.3.2 Windows 20xx Active Directory</a:t>
            </a:r>
          </a:p>
          <a:p>
            <a:pPr marL="11430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logical structure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the Active Directory is based on units called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Windows, networks can have multiple domains, organized into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 trees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trees can be joined to other trees to form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forests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Active Directory uses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Organizational Units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(OUs) to organize resources within domains.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AU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54082-1024-4445-C33E-3AD1CBF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EDBF2D-CF1C-8D90-2A77-B051AE51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31" y="508000"/>
            <a:ext cx="3723491" cy="28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6"/>
          <p:cNvSpPr txBox="1"/>
          <p:nvPr/>
        </p:nvSpPr>
        <p:spPr>
          <a:xfrm>
            <a:off x="0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4.3 Directory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6"/>
          <p:cNvSpPr txBox="1"/>
          <p:nvPr/>
        </p:nvSpPr>
        <p:spPr>
          <a:xfrm>
            <a:off x="54141" y="536649"/>
            <a:ext cx="5227722" cy="220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4.3.3 Network Information Service (NIS)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uses its 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 version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Directory Services called the 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Information Service (NIS). 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network consists of the 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NIS server, slaves, and clients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NIS Servers is where the NIS database is created and maintained. The NIS databases are copied to all the NIS slave servers.</a:t>
            </a:r>
            <a:endParaRPr dirty="0"/>
          </a:p>
        </p:txBody>
      </p:sp>
      <p:pic>
        <p:nvPicPr>
          <p:cNvPr id="192" name="Google Shape;192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162" y="651766"/>
            <a:ext cx="3583881" cy="24461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7"/>
          <p:cNvSpPr txBox="1">
            <a:spLocks noGrp="1"/>
          </p:cNvSpPr>
          <p:nvPr>
            <p:ph type="body" idx="1"/>
          </p:nvPr>
        </p:nvSpPr>
        <p:spPr>
          <a:xfrm>
            <a:off x="2166097" y="1533807"/>
            <a:ext cx="4582285" cy="68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67" lvl="0" indent="0" algn="ctr" rtl="0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4.4 Other NOS Services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8"/>
          <p:cNvSpPr txBox="1"/>
          <p:nvPr/>
        </p:nvSpPr>
        <p:spPr>
          <a:xfrm>
            <a:off x="-31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 Other NOS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8"/>
          <p:cNvSpPr txBox="1"/>
          <p:nvPr/>
        </p:nvSpPr>
        <p:spPr>
          <a:xfrm>
            <a:off x="108018" y="727789"/>
            <a:ext cx="52397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4.4.1 Mail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Virtually all mail services rely on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TCP/IP 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services are comprised of a combination of the following components: </a:t>
            </a:r>
            <a:endParaRPr dirty="0"/>
          </a:p>
          <a:p>
            <a:pPr marL="0" marR="0" lvl="5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Transfer Agent (MTA) </a:t>
            </a:r>
            <a:endParaRPr dirty="0"/>
          </a:p>
          <a:p>
            <a:pPr marL="0" marR="0" lvl="5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Delivery Agent (MDA)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User Agent (MUA)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78" descr="Schematic diagram of MTA-MDA-MU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7769" y="793036"/>
            <a:ext cx="34480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9"/>
          <p:cNvSpPr txBox="1"/>
          <p:nvPr/>
        </p:nvSpPr>
        <p:spPr>
          <a:xfrm>
            <a:off x="-31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 Other NOS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9"/>
          <p:cNvSpPr txBox="1"/>
          <p:nvPr/>
        </p:nvSpPr>
        <p:spPr>
          <a:xfrm>
            <a:off x="108018" y="659677"/>
            <a:ext cx="523975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4.4.2 Printing</a:t>
            </a:r>
            <a:endParaRPr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user decides to print in a networked printing environment, the job is sent to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appropriate queue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selected printer. </a:t>
            </a:r>
            <a:endParaRPr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queues stack the incoming print jobs and service them using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"First In, First Out" (FIFO)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order. </a:t>
            </a:r>
            <a:endParaRPr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placed at the end of the list of waiting jobs and is printed after all other previous jobs before it. </a:t>
            </a:r>
            <a:endParaRPr/>
          </a:p>
        </p:txBody>
      </p:sp>
      <p:pic>
        <p:nvPicPr>
          <p:cNvPr id="211" name="Google Shape;21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3277" y="693794"/>
            <a:ext cx="3412123" cy="236208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0" y="0"/>
            <a:ext cx="249951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97742" y="963587"/>
            <a:ext cx="523224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6213" marR="0" lvl="0" indent="-15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OS Services</a:t>
            </a:r>
            <a:endParaRPr dirty="0"/>
          </a:p>
          <a:p>
            <a:pPr marL="156213" marR="0" lvl="0" indent="-15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Administration and Access Services</a:t>
            </a:r>
            <a:endParaRPr dirty="0"/>
          </a:p>
          <a:p>
            <a:pPr marL="156213" marR="0" lvl="0" indent="-15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Services</a:t>
            </a:r>
            <a:endParaRPr dirty="0"/>
          </a:p>
          <a:p>
            <a:pPr marL="156213" marR="0" lvl="0" indent="-15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NOS Services</a:t>
            </a:r>
            <a:endParaRPr dirty="0"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210" y="883896"/>
            <a:ext cx="3515697" cy="19818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0"/>
          <p:cNvSpPr txBox="1"/>
          <p:nvPr/>
        </p:nvSpPr>
        <p:spPr>
          <a:xfrm>
            <a:off x="-31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 Other NOS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0"/>
          <p:cNvSpPr txBox="1"/>
          <p:nvPr/>
        </p:nvSpPr>
        <p:spPr>
          <a:xfrm>
            <a:off x="0" y="653408"/>
            <a:ext cx="488508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4.4.3 File Sharing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sharing is often done using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Transfer Protocol (FTP)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a home or office network.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Peer-to-peer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networking is popular among home users, but the technology has yet to be deployed as a widespread business solution. 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Peer-to-peer protocols work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server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218" name="Google Shape;218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3105" y="980901"/>
            <a:ext cx="3913772" cy="22073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1"/>
          <p:cNvSpPr txBox="1"/>
          <p:nvPr/>
        </p:nvSpPr>
        <p:spPr>
          <a:xfrm>
            <a:off x="-31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 Other NOS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1"/>
          <p:cNvSpPr txBox="1"/>
          <p:nvPr/>
        </p:nvSpPr>
        <p:spPr>
          <a:xfrm>
            <a:off x="93835" y="752197"/>
            <a:ext cx="505352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4.4.4 Internet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Wide Web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now the most visible network service. 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less than a decade, the internet has become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network of information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commerce, education, and entertainment.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1230" y="527406"/>
            <a:ext cx="3698178" cy="269486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2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8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6668" lvl="0" indent="0" algn="just" rtl="0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31" name="Google Shape;231;p82"/>
          <p:cNvSpPr txBox="1">
            <a:spLocks noGrp="1"/>
          </p:cNvSpPr>
          <p:nvPr>
            <p:ph type="title"/>
          </p:nvPr>
        </p:nvSpPr>
        <p:spPr>
          <a:xfrm>
            <a:off x="130182" y="137182"/>
            <a:ext cx="8385075" cy="2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32" name="Google Shape;232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10346" cy="37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3"/>
          <p:cNvSpPr txBox="1"/>
          <p:nvPr/>
        </p:nvSpPr>
        <p:spPr>
          <a:xfrm>
            <a:off x="-31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 Other NOS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3"/>
          <p:cNvSpPr txBox="1"/>
          <p:nvPr/>
        </p:nvSpPr>
        <p:spPr>
          <a:xfrm>
            <a:off x="0" y="727789"/>
            <a:ext cx="510138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4.4.5 Intranet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Intranets use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technology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by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HTTP over TCP/IP, web servers, and web clients. 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an intranet and the Internet is that intranets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allow public access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private servers.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typically accomplished by using an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firewall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239" name="Google Shape;239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953" y="738214"/>
            <a:ext cx="3693527" cy="228367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4"/>
          <p:cNvSpPr txBox="1"/>
          <p:nvPr/>
        </p:nvSpPr>
        <p:spPr>
          <a:xfrm>
            <a:off x="-31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 Other NOS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4"/>
          <p:cNvSpPr txBox="1"/>
          <p:nvPr/>
        </p:nvSpPr>
        <p:spPr>
          <a:xfrm>
            <a:off x="47860" y="643207"/>
            <a:ext cx="523975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4.4.6 Extranet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Extranets are configured to allow employees and customers to access the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network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 Internet.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prevent unauthorized access to the private network, extranet designers must use a technology such as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private networking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rely on encryption software, usernames, and passwords to ensure that communication occurs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privately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only among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authorized users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246" name="Google Shape;246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7769" y="772795"/>
            <a:ext cx="3536047" cy="220408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5"/>
          <p:cNvSpPr txBox="1"/>
          <p:nvPr/>
        </p:nvSpPr>
        <p:spPr>
          <a:xfrm>
            <a:off x="-31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 Other NOS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5"/>
          <p:cNvSpPr txBox="1"/>
          <p:nvPr/>
        </p:nvSpPr>
        <p:spPr>
          <a:xfrm>
            <a:off x="108018" y="655599"/>
            <a:ext cx="5239751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4.4.7 Domain Name Service (DNS)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DNS protocol allows clients to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requests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DNS servers in the network for the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names to IP addresses. 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Internet name that the DNS resolves to the IP address is also called the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Hostname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253" name="Google Shape;253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819" y="465137"/>
            <a:ext cx="3476625" cy="2819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6"/>
          <p:cNvSpPr txBox="1"/>
          <p:nvPr/>
        </p:nvSpPr>
        <p:spPr>
          <a:xfrm>
            <a:off x="-31" y="0"/>
            <a:ext cx="5455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 Other NOS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6"/>
          <p:cNvSpPr txBox="1"/>
          <p:nvPr/>
        </p:nvSpPr>
        <p:spPr>
          <a:xfrm>
            <a:off x="0" y="637552"/>
            <a:ext cx="5390147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4.4.8 Dynamic Host Configuration Protocol (DHCP)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Host Configuration Protocol (DHCP) 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computers on an IP network to receive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configurations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DHCP server.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servers have no information about the individual computers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 information is requested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 also allows for recovery and the ability to automatically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renew network 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addresses through a leasing mechanism.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mechanism allocates an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 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specific time period, releases it and then assigns a new IP address.</a:t>
            </a:r>
            <a:endParaRPr/>
          </a:p>
        </p:txBody>
      </p:sp>
      <p:pic>
        <p:nvPicPr>
          <p:cNvPr id="260" name="Google Shape;26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0147" y="755893"/>
            <a:ext cx="3586219" cy="23562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7"/>
          <p:cNvSpPr txBox="1"/>
          <p:nvPr/>
        </p:nvSpPr>
        <p:spPr>
          <a:xfrm>
            <a:off x="0" y="0"/>
            <a:ext cx="249951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66" name="Google Shape;266;p87"/>
          <p:cNvSpPr txBox="1"/>
          <p:nvPr/>
        </p:nvSpPr>
        <p:spPr>
          <a:xfrm>
            <a:off x="126353" y="1274671"/>
            <a:ext cx="54683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6213" marR="0" lvl="0" indent="-15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OS Services</a:t>
            </a:r>
            <a:endParaRPr/>
          </a:p>
          <a:p>
            <a:pPr marL="156213" marR="0" lvl="0" indent="-15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Administration and Access Services</a:t>
            </a:r>
            <a:endParaRPr/>
          </a:p>
          <a:p>
            <a:pPr marL="156213" marR="0" lvl="0" indent="-15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Services</a:t>
            </a:r>
            <a:endParaRPr/>
          </a:p>
          <a:p>
            <a:pPr marL="156213" marR="0" lvl="0" indent="-15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NOS Services</a:t>
            </a:r>
            <a:endParaRPr/>
          </a:p>
        </p:txBody>
      </p:sp>
      <p:pic>
        <p:nvPicPr>
          <p:cNvPr id="267" name="Google Shape;267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2021" y="813987"/>
            <a:ext cx="3184345" cy="2121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/>
        </p:nvSpPr>
        <p:spPr>
          <a:xfrm>
            <a:off x="5655717" y="-348090"/>
            <a:ext cx="2296727" cy="26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7456" marR="0" lvl="0" indent="-118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3"/>
              <a:buFont typeface="Arial"/>
              <a:buNone/>
            </a:pPr>
            <a:endParaRPr sz="109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2180952" y="1250749"/>
            <a:ext cx="2820212" cy="32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8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1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3223962" y="1597206"/>
            <a:ext cx="24183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5"/>
          <p:cNvSpPr txBox="1">
            <a:spLocks noGrp="1"/>
          </p:cNvSpPr>
          <p:nvPr>
            <p:ph type="body" idx="1"/>
          </p:nvPr>
        </p:nvSpPr>
        <p:spPr>
          <a:xfrm>
            <a:off x="2166097" y="1533807"/>
            <a:ext cx="4764092" cy="68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167" lvl="0" indent="0" algn="ctr" rtl="0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SzPct val="54054"/>
              <a:buNone/>
            </a:pPr>
            <a:r>
              <a:rPr lang="en-US" sz="3600"/>
              <a:t>4.1 Network/NOS Services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0" y="0"/>
            <a:ext cx="87289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4.1 An Introduction to Network/NOS Services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0" y="712958"/>
            <a:ext cx="5058092" cy="275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Networking Operating Systems are designed to provide network services to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services include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Wide Web (WWW), file sharing, mail exchange, directory services, remote management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services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popular network services rely on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TCP/IP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suite of protocols. </a:t>
            </a:r>
            <a:endParaRPr/>
          </a:p>
          <a:p>
            <a:pPr marL="171450" marR="0" lvl="0" indent="-1020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3"/>
              <a:buFont typeface="Arial"/>
              <a:buNone/>
            </a:pPr>
            <a:endParaRPr sz="109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733" y="712957"/>
            <a:ext cx="3713716" cy="24513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 txBox="1">
            <a:spLocks noGrp="1"/>
          </p:cNvSpPr>
          <p:nvPr>
            <p:ph type="body" idx="1"/>
          </p:nvPr>
        </p:nvSpPr>
        <p:spPr>
          <a:xfrm>
            <a:off x="126332" y="1533807"/>
            <a:ext cx="8752973" cy="68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67" lvl="0" indent="0" algn="ctr" rtl="0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4.2 Remote Administration and Access Services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7"/>
          <p:cNvSpPr txBox="1"/>
          <p:nvPr/>
        </p:nvSpPr>
        <p:spPr>
          <a:xfrm>
            <a:off x="42110" y="0"/>
            <a:ext cx="90597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 Remote Administration and Access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7"/>
          <p:cNvSpPr txBox="1"/>
          <p:nvPr/>
        </p:nvSpPr>
        <p:spPr>
          <a:xfrm>
            <a:off x="42110" y="720675"/>
            <a:ext cx="441406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4.2.1 Remote Access</a:t>
            </a:r>
            <a:endParaRPr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access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connection, employees can access the corporate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access server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log in to the network with their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user account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 can then use all the resources that would be available from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desktop computer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565" y="807095"/>
            <a:ext cx="4181242" cy="213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8"/>
          <p:cNvSpPr txBox="1"/>
          <p:nvPr/>
        </p:nvSpPr>
        <p:spPr>
          <a:xfrm>
            <a:off x="42111" y="0"/>
            <a:ext cx="89514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 Remote Administration and Access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8"/>
          <p:cNvSpPr txBox="1"/>
          <p:nvPr/>
        </p:nvSpPr>
        <p:spPr>
          <a:xfrm>
            <a:off x="108285" y="651042"/>
            <a:ext cx="508334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4.2.2 Telecommuting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Telecommuting is attractive to employees because it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travel time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other costs associated with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in an office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Telecommuting tools such as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email, phone, chat and video apps</a:t>
            </a:r>
            <a:endParaRPr dirty="0"/>
          </a:p>
        </p:txBody>
      </p:sp>
      <p:pic>
        <p:nvPicPr>
          <p:cNvPr id="139" name="Google Shape;13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796" y="584775"/>
            <a:ext cx="2827420" cy="29948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9"/>
          <p:cNvSpPr txBox="1"/>
          <p:nvPr/>
        </p:nvSpPr>
        <p:spPr>
          <a:xfrm>
            <a:off x="1" y="-16976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 Remote Administration and Access Services</a:t>
            </a:r>
            <a:endParaRPr sz="32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9"/>
          <p:cNvSpPr txBox="1"/>
          <p:nvPr/>
        </p:nvSpPr>
        <p:spPr>
          <a:xfrm>
            <a:off x="0" y="652876"/>
            <a:ext cx="494497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4.2.3 Mobile Users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difficult or impossible to store all the files needed on 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 or notebook computer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security threat as well because the laptop and its contents could be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physically stolen or broken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better solution is for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users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dial in to the company LAN.</a:t>
            </a:r>
            <a:endParaRPr dirty="0"/>
          </a:p>
        </p:txBody>
      </p:sp>
      <p:pic>
        <p:nvPicPr>
          <p:cNvPr id="146" name="Google Shape;14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1523" y="827696"/>
            <a:ext cx="3824339" cy="20942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0"/>
          <p:cNvSpPr txBox="1"/>
          <p:nvPr/>
        </p:nvSpPr>
        <p:spPr>
          <a:xfrm>
            <a:off x="0" y="0"/>
            <a:ext cx="92522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 Remote Administration and Access Services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0"/>
          <p:cNvSpPr txBox="1"/>
          <p:nvPr/>
        </p:nvSpPr>
        <p:spPr>
          <a:xfrm>
            <a:off x="24813" y="645789"/>
            <a:ext cx="492693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4.2.4 Terminal Emulation Services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Terminal emulation is the process of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system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a local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terminal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local terminal runs software that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emulates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look of the remote system terminal. </a:t>
            </a:r>
            <a:endParaRPr dirty="0"/>
          </a:p>
          <a:p>
            <a:pPr marL="187456" marR="0" lvl="0" indent="-18745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local user can type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execute programs on the remote system.</a:t>
            </a:r>
            <a:endParaRPr dirty="0"/>
          </a:p>
        </p:txBody>
      </p:sp>
      <p:pic>
        <p:nvPicPr>
          <p:cNvPr id="153" name="Google Shape;153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295" y="918325"/>
            <a:ext cx="3788443" cy="23151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1123</Words>
  <Application>Microsoft Office PowerPoint</Application>
  <PresentationFormat>Custom</PresentationFormat>
  <Paragraphs>113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</vt:lpstr>
      <vt:lpstr>ING College Slide Themes</vt:lpstr>
      <vt:lpstr>Overview of Network OS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Network OS Services</dc:title>
  <dc:creator>Puranjan Acharya</dc:creator>
  <cp:lastModifiedBy>Enjina Ghimire</cp:lastModifiedBy>
  <cp:revision>3</cp:revision>
  <dcterms:modified xsi:type="dcterms:W3CDTF">2023-10-10T06:15:32Z</dcterms:modified>
</cp:coreProperties>
</file>