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374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W41h8QxF6gjsYVH6LKCAUDHnn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50888" y="685800"/>
            <a:ext cx="835977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>
            <a:spLocks noGrp="1"/>
          </p:cNvSpPr>
          <p:nvPr>
            <p:ph type="ctrTitle"/>
          </p:nvPr>
        </p:nvSpPr>
        <p:spPr>
          <a:xfrm>
            <a:off x="1143000" y="613662"/>
            <a:ext cx="6858000" cy="156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3281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subTitle" idx="1"/>
          </p:nvPr>
        </p:nvSpPr>
        <p:spPr>
          <a:xfrm>
            <a:off x="1143000" y="2223765"/>
            <a:ext cx="6858000" cy="65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12" b="0"/>
            </a:lvl1pPr>
            <a:lvl2pPr lvl="1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94"/>
            </a:lvl2pPr>
            <a:lvl3pPr lvl="2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84"/>
            </a:lvl3pPr>
            <a:lvl4pPr lvl="3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4pPr>
            <a:lvl5pPr lvl="4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5pPr>
            <a:lvl6pPr lvl="5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6pPr>
            <a:lvl7pPr lvl="6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7pPr>
            <a:lvl8pPr lvl="7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8pPr>
            <a:lvl9pPr lvl="8" algn="ctr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/>
            </a:lvl9pPr>
          </a:lstStyle>
          <a:p>
            <a:endParaRPr/>
          </a:p>
        </p:txBody>
      </p:sp>
      <p:pic>
        <p:nvPicPr>
          <p:cNvPr id="22" name="Google Shape;22;p5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300" y="124989"/>
            <a:ext cx="484217" cy="295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8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8"/>
          <p:cNvSpPr txBox="1">
            <a:spLocks noGrp="1"/>
          </p:cNvSpPr>
          <p:nvPr>
            <p:ph type="dt" idx="10"/>
          </p:nvPr>
        </p:nvSpPr>
        <p:spPr>
          <a:xfrm>
            <a:off x="6866263" y="3481208"/>
            <a:ext cx="1006850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8"/>
          <p:cNvSpPr txBox="1">
            <a:spLocks noGrp="1"/>
          </p:cNvSpPr>
          <p:nvPr>
            <p:ph type="ftr" idx="11"/>
          </p:nvPr>
        </p:nvSpPr>
        <p:spPr>
          <a:xfrm>
            <a:off x="2377738" y="3475394"/>
            <a:ext cx="4298981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8"/>
          <p:cNvSpPr txBox="1">
            <a:spLocks noGrp="1"/>
          </p:cNvSpPr>
          <p:nvPr>
            <p:ph type="sldNum" idx="12"/>
          </p:nvPr>
        </p:nvSpPr>
        <p:spPr>
          <a:xfrm>
            <a:off x="8001001" y="3475394"/>
            <a:ext cx="514349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84"/>
            </a:lvl1pPr>
            <a:lvl2pPr marL="914400" lvl="1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84"/>
            </a:lvl2pPr>
            <a:lvl3pPr marL="1371600" lvl="2" indent="-3302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75"/>
            </a:lvl3pPr>
            <a:lvl4pPr marL="1828800" lvl="3" indent="-3175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766"/>
            </a:lvl4pPr>
            <a:lvl5pPr marL="2286000" lvl="4" indent="-3048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656"/>
            </a:lvl5pPr>
            <a:lvl6pPr marL="2743200" lvl="5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title"/>
          </p:nvPr>
        </p:nvSpPr>
        <p:spPr>
          <a:xfrm>
            <a:off x="130181" y="137178"/>
            <a:ext cx="8385075" cy="29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dt" idx="10"/>
          </p:nvPr>
        </p:nvSpPr>
        <p:spPr>
          <a:xfrm>
            <a:off x="6866263" y="3481208"/>
            <a:ext cx="1006850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ftr" idx="11"/>
          </p:nvPr>
        </p:nvSpPr>
        <p:spPr>
          <a:xfrm>
            <a:off x="2377738" y="3475394"/>
            <a:ext cx="4298981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sldNum" idx="12"/>
          </p:nvPr>
        </p:nvSpPr>
        <p:spPr>
          <a:xfrm>
            <a:off x="8001001" y="3475394"/>
            <a:ext cx="514349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81" y="560292"/>
            <a:ext cx="4728619" cy="29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5"/>
          <p:cNvSpPr txBox="1">
            <a:spLocks noGrp="1"/>
          </p:cNvSpPr>
          <p:nvPr>
            <p:ph type="title"/>
          </p:nvPr>
        </p:nvSpPr>
        <p:spPr>
          <a:xfrm>
            <a:off x="130181" y="137178"/>
            <a:ext cx="8385075" cy="35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dt" idx="10"/>
          </p:nvPr>
        </p:nvSpPr>
        <p:spPr>
          <a:xfrm>
            <a:off x="6866263" y="3481208"/>
            <a:ext cx="1006850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ftr" idx="11"/>
          </p:nvPr>
        </p:nvSpPr>
        <p:spPr>
          <a:xfrm>
            <a:off x="2377738" y="3475394"/>
            <a:ext cx="4298981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sldNum" idx="12"/>
          </p:nvPr>
        </p:nvSpPr>
        <p:spPr>
          <a:xfrm>
            <a:off x="8001001" y="3475394"/>
            <a:ext cx="514349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80" y="560294"/>
            <a:ext cx="3542586" cy="3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title"/>
          </p:nvPr>
        </p:nvSpPr>
        <p:spPr>
          <a:xfrm>
            <a:off x="629841" y="199636"/>
            <a:ext cx="7886700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1"/>
          </p:nvPr>
        </p:nvSpPr>
        <p:spPr>
          <a:xfrm>
            <a:off x="629842" y="919191"/>
            <a:ext cx="3868340" cy="4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12" b="1"/>
            </a:lvl1pPr>
            <a:lvl2pPr marL="914400" lvl="1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94" b="1"/>
            </a:lvl2pPr>
            <a:lvl3pPr marL="1371600" lvl="2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84" b="1"/>
            </a:lvl3pPr>
            <a:lvl4pPr marL="1828800" lvl="3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4pPr>
            <a:lvl5pPr marL="2286000" lvl="4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5pPr>
            <a:lvl6pPr marL="2743200" lvl="5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6pPr>
            <a:lvl7pPr marL="3200400" lvl="6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7pPr>
            <a:lvl8pPr marL="3657600" lvl="7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8pPr>
            <a:lvl9pPr marL="4114800" lvl="8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body" idx="2"/>
          </p:nvPr>
        </p:nvSpPr>
        <p:spPr>
          <a:xfrm>
            <a:off x="629842" y="1369673"/>
            <a:ext cx="3868340" cy="201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3"/>
          </p:nvPr>
        </p:nvSpPr>
        <p:spPr>
          <a:xfrm>
            <a:off x="4629150" y="919191"/>
            <a:ext cx="3887391" cy="4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12" b="1"/>
            </a:lvl1pPr>
            <a:lvl2pPr marL="914400" lvl="1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94" b="1"/>
            </a:lvl2pPr>
            <a:lvl3pPr marL="1371600" lvl="2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84" b="1"/>
            </a:lvl3pPr>
            <a:lvl4pPr marL="1828800" lvl="3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4pPr>
            <a:lvl5pPr marL="2286000" lvl="4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5pPr>
            <a:lvl6pPr marL="2743200" lvl="5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6pPr>
            <a:lvl7pPr marL="3200400" lvl="6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7pPr>
            <a:lvl8pPr marL="3657600" lvl="7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8pPr>
            <a:lvl9pPr marL="4114800" lvl="8" indent="-2286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75" b="1"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4"/>
          </p:nvPr>
        </p:nvSpPr>
        <p:spPr>
          <a:xfrm>
            <a:off x="4629150" y="1369673"/>
            <a:ext cx="3887391" cy="201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dt" idx="10"/>
          </p:nvPr>
        </p:nvSpPr>
        <p:spPr>
          <a:xfrm>
            <a:off x="6866263" y="3481208"/>
            <a:ext cx="1006850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ftr" idx="11"/>
          </p:nvPr>
        </p:nvSpPr>
        <p:spPr>
          <a:xfrm>
            <a:off x="2377738" y="3475394"/>
            <a:ext cx="4298981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sldNum" idx="12"/>
          </p:nvPr>
        </p:nvSpPr>
        <p:spPr>
          <a:xfrm>
            <a:off x="8001001" y="3475394"/>
            <a:ext cx="514349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80" y="884985"/>
            <a:ext cx="3542586" cy="3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0" descr="A picture containing street, person, riding, lamp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 t="7812" b="7813"/>
          <a:stretch/>
        </p:blipFill>
        <p:spPr>
          <a:xfrm>
            <a:off x="0" y="937"/>
            <a:ext cx="9141714" cy="37487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0"/>
          <p:cNvSpPr/>
          <p:nvPr/>
        </p:nvSpPr>
        <p:spPr>
          <a:xfrm>
            <a:off x="-61657" y="-937"/>
            <a:ext cx="9077770" cy="3750612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627"/>
                </a:srgbClr>
              </a:gs>
              <a:gs pos="80000">
                <a:srgbClr val="FFFFFF">
                  <a:alpha val="83529"/>
                </a:srgbClr>
              </a:gs>
              <a:gs pos="100000">
                <a:srgbClr val="FFFFFF">
                  <a:alpha val="83529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975" tIns="24975" rIns="49975" bIns="24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98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0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0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dt" idx="10"/>
          </p:nvPr>
        </p:nvSpPr>
        <p:spPr>
          <a:xfrm>
            <a:off x="6866263" y="3481208"/>
            <a:ext cx="1006850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ftr" idx="11"/>
          </p:nvPr>
        </p:nvSpPr>
        <p:spPr>
          <a:xfrm>
            <a:off x="2377738" y="3475394"/>
            <a:ext cx="4298981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sldNum" idx="12"/>
          </p:nvPr>
        </p:nvSpPr>
        <p:spPr>
          <a:xfrm>
            <a:off x="8001001" y="3475394"/>
            <a:ext cx="514349" cy="19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65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50"/>
          <p:cNvGrpSpPr/>
          <p:nvPr/>
        </p:nvGrpSpPr>
        <p:grpSpPr>
          <a:xfrm>
            <a:off x="9016113" y="-937"/>
            <a:ext cx="125601" cy="3749675"/>
            <a:chOff x="12021484" y="-1714"/>
            <a:chExt cx="167468" cy="6858000"/>
          </a:xfrm>
        </p:grpSpPr>
        <p:sp>
          <p:nvSpPr>
            <p:cNvPr id="14" name="Google Shape;14;p5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8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84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50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173" y="3467288"/>
            <a:ext cx="348409" cy="249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5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6469" y="3458863"/>
            <a:ext cx="864283" cy="18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50" descr="A close up of a sig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99076" y="3467288"/>
            <a:ext cx="650775" cy="1952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">
          <p15:clr>
            <a:srgbClr val="F26B43"/>
          </p15:clr>
        </p15:guide>
        <p15:guide id="2" pos="5364">
          <p15:clr>
            <a:srgbClr val="F26B43"/>
          </p15:clr>
        </p15:guide>
        <p15:guide id="3" orient="horz" pos="2323">
          <p15:clr>
            <a:srgbClr val="F26B43"/>
          </p15:clr>
        </p15:guide>
        <p15:guide id="4" pos="54">
          <p15:clr>
            <a:srgbClr val="F26B43"/>
          </p15:clr>
        </p15:guide>
        <p15:guide id="5" pos="72">
          <p15:clr>
            <a:srgbClr val="F26B43"/>
          </p15:clr>
        </p15:guide>
        <p15:guide id="6" orient="horz" pos="79">
          <p15:clr>
            <a:srgbClr val="F26B43"/>
          </p15:clr>
        </p15:guide>
        <p15:guide id="7" orient="horz" pos="551">
          <p15:clr>
            <a:srgbClr val="F26B43"/>
          </p15:clr>
        </p15:guide>
        <p15:guide id="8" orient="horz" pos="591">
          <p15:clr>
            <a:srgbClr val="F26B43"/>
          </p15:clr>
        </p15:guide>
        <p15:guide id="9" orient="horz" pos="2139">
          <p15:clr>
            <a:srgbClr val="F26B43"/>
          </p15:clr>
        </p15:guide>
        <p15:guide id="10" pos="5040">
          <p15:clr>
            <a:srgbClr val="F26B43"/>
          </p15:clr>
        </p15:guide>
        <p15:guide id="11" pos="4968">
          <p15:clr>
            <a:srgbClr val="F26B43"/>
          </p15:clr>
        </p15:guide>
        <p15:guide id="12" pos="4428">
          <p15:clr>
            <a:srgbClr val="F26B43"/>
          </p15:clr>
        </p15:guide>
        <p15:guide id="13" orient="horz" pos="2178">
          <p15:clr>
            <a:srgbClr val="F26B43"/>
          </p15:clr>
        </p15:guide>
        <p15:guide id="14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366379" y="1421510"/>
            <a:ext cx="8411231" cy="146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12834" marR="2778" lvl="0" indent="-1106237" algn="l" rtl="0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Directory Domain Services</a:t>
            </a:r>
            <a:br>
              <a:rPr lang="en-US" sz="4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(AD DS)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800700" y="756387"/>
            <a:ext cx="1542591" cy="50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694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3281">
                <a:solidFill>
                  <a:schemeClr val="dk1"/>
                </a:solidFill>
              </a:rPr>
              <a:t>9</a:t>
            </a:r>
            <a:endParaRPr sz="328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0217" y="2328164"/>
            <a:ext cx="1195893" cy="13193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u="sng" dirty="0"/>
              <a:t>Beyond IDA </a:t>
            </a:r>
            <a:endParaRPr u="sng" dirty="0"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AD delivers more than IDA solutions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AD provides the mechanisms to support, manage, and configure resources in a distributed network environment.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Schema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Policy-based administration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Replication services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Schema</a:t>
            </a:r>
            <a:endParaRPr i="1" dirty="0"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set of rules that defines the classes of objects and attributes that can be contained in the directory.</a:t>
            </a:r>
            <a:endParaRPr dirty="0"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e.g. the fact that AD has user objects that include a user name and password is because the schema defines the user object class that, the two attributes, and the association between the object class and attributes.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Policy-based administration</a:t>
            </a:r>
            <a:endParaRPr i="1" dirty="0"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Provides a single point at which to configure settings that are then deployed to multiple systems.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Such policies include;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Group policy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Audit policies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Fine-grained password policies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Replication Services</a:t>
            </a:r>
            <a:endParaRPr i="1" dirty="0"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Distribute directory data across a network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This includes both the data store itself as well as data required to implement policies and configuration, including logon scripts.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u="sng" dirty="0"/>
              <a:t>Global Catalog</a:t>
            </a:r>
            <a:endParaRPr u="sng"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Enables you to query AD and locate objects in the data store.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Contains information about every object in the directory.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Can be used by programmatic interfaces such as Active Directory Services Interface (ADSI) and Lightweight Directory Access Protocol (LDAP).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u="sng" dirty="0"/>
              <a:t>Components of an AD Infrastructure</a:t>
            </a:r>
            <a:endParaRPr u="sng"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Char char="•"/>
            </a:pPr>
            <a:r>
              <a:rPr lang="en-US"/>
              <a:t>Activity Directory data store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Char char="•"/>
            </a:pPr>
            <a:r>
              <a:rPr lang="en-US"/>
              <a:t>Domain controller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Char char="•"/>
            </a:pPr>
            <a:r>
              <a:rPr lang="en-US"/>
              <a:t>Domain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Char char="•"/>
            </a:pPr>
            <a:r>
              <a:rPr lang="en-US"/>
              <a:t>Forest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Char char="•"/>
            </a:pPr>
            <a:r>
              <a:rPr lang="en-US"/>
              <a:t>Tree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Char char="•"/>
            </a:pPr>
            <a:r>
              <a:rPr lang="en-US"/>
              <a:t>Functional level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Char char="•"/>
            </a:pPr>
            <a:r>
              <a:rPr lang="en-US"/>
              <a:t>Organizational unit (OU)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Char char="•"/>
            </a:pPr>
            <a:r>
              <a:rPr lang="en-US"/>
              <a:t>Sites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1818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7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Active Directory Data Store</a:t>
            </a:r>
            <a:endParaRPr i="1" dirty="0"/>
          </a:p>
        </p:txBody>
      </p:sp>
      <p:sp>
        <p:nvSpPr>
          <p:cNvPr id="148" name="Google Shape;148;p57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AD DS stores its identities in the directory – a data store on domain controllers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The directory is a single file named </a:t>
            </a:r>
            <a:r>
              <a:rPr lang="en-US" b="1"/>
              <a:t>Ntds.dit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that is located in the %SystemRoot%\Ntds folder on a domain controller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The database is divided into several partitions, including the schema, configuration, global catalog, and the domain naming context.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Domain Controller (DC)</a:t>
            </a:r>
            <a:endParaRPr i="1"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DCs are servers that perform the AD DC role.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DCs also run the Kerberos Key Distribution Center (KDC) service.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Domain</a:t>
            </a:r>
            <a:endParaRPr i="1"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Requires one or more DCs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DCs replicate the domain’s partition of the data store so that any DC can authenticate any identity in the domain.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Is a scope of administrative policies such as password complexity and account lockout policies.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Forest</a:t>
            </a:r>
            <a:endParaRPr i="1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A collection of one or more AD domains.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The first domain installed in a forest is called the </a:t>
            </a:r>
            <a:r>
              <a:rPr lang="en-US" i="1"/>
              <a:t>forest root domain</a:t>
            </a:r>
            <a:r>
              <a:rPr lang="en-US"/>
              <a:t>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A forest contains a single definition of network configuration and a single instance of the directory schema.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A forest is a single instance of the directory – no data is replicated by AD outside the boundaries of the forest.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A forest defies a security boundary.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u="sng" dirty="0"/>
              <a:t>Identity and Access (IDA)</a:t>
            </a:r>
            <a:endParaRPr u="sng"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577516" y="874924"/>
            <a:ext cx="8025063" cy="247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Char char="•"/>
            </a:pPr>
            <a:r>
              <a:rPr lang="en-US" dirty="0"/>
              <a:t>An IDA infrastructure should:</a:t>
            </a:r>
            <a:endParaRPr dirty="0"/>
          </a:p>
          <a:p>
            <a:pPr marL="1371600" lvl="2" indent="-355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Char char="•"/>
            </a:pPr>
            <a:r>
              <a:rPr lang="en-US" dirty="0"/>
              <a:t>Store information about users, groups, computers and other identities.</a:t>
            </a:r>
            <a:endParaRPr dirty="0"/>
          </a:p>
          <a:p>
            <a:pPr marL="1371600" lvl="2" indent="-355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Char char="•"/>
            </a:pPr>
            <a:r>
              <a:rPr lang="en-US" dirty="0"/>
              <a:t>An identity is representation of an entity that will perform actions on a server.</a:t>
            </a:r>
            <a:endParaRPr dirty="0"/>
          </a:p>
          <a:p>
            <a:pPr marL="1371600" lvl="2" indent="-355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Char char="•"/>
            </a:pPr>
            <a:r>
              <a:rPr lang="en-US" dirty="0"/>
              <a:t>A component of the IDA is the identity store that contains properties that uniquely identify the object such as:</a:t>
            </a:r>
            <a:endParaRPr dirty="0"/>
          </a:p>
          <a:p>
            <a:pPr marL="1828800" lvl="3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Char char="•"/>
            </a:pPr>
            <a:r>
              <a:rPr lang="en-US" dirty="0"/>
              <a:t>User name</a:t>
            </a:r>
            <a:endParaRPr dirty="0"/>
          </a:p>
          <a:p>
            <a:pPr marL="1828800" lvl="3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Char char="•"/>
            </a:pPr>
            <a:r>
              <a:rPr lang="en-US" dirty="0"/>
              <a:t>Security identifier (SID)</a:t>
            </a:r>
            <a:endParaRPr dirty="0"/>
          </a:p>
          <a:p>
            <a:pPr marL="1828800" lvl="3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Char char="•"/>
            </a:pPr>
            <a:r>
              <a:rPr lang="en-US" dirty="0"/>
              <a:t>password</a:t>
            </a:r>
            <a:endParaRPr dirty="0"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Char char="•"/>
            </a:pPr>
            <a:r>
              <a:rPr lang="en-US" dirty="0"/>
              <a:t>The Active Directory (AD) data store is an identity store.</a:t>
            </a:r>
            <a:endParaRPr dirty="0"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Char char="•"/>
            </a:pPr>
            <a:r>
              <a:rPr lang="en-US" dirty="0"/>
              <a:t>The directory itself is hosted on and managed by a domain controller – a server performing the Activity Directory Domain Services (AD DS) role.</a:t>
            </a:r>
            <a:endParaRPr dirty="0"/>
          </a:p>
          <a:p>
            <a: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42857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Tree</a:t>
            </a:r>
            <a:endParaRPr i="1"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The DNS namespace of domains in a forest creates trees within the forest.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If a domain is a subdomain of another domain, the two domains are considered a tree.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The domains must constitute a contiguous portion of the DNS namespace.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Char char="•"/>
            </a:pPr>
            <a:r>
              <a:rPr lang="en-US"/>
              <a:t>Trees are the result of the DNS names chosen for the domains in a forest.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Functional Level</a:t>
            </a:r>
            <a:endParaRPr i="1"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The functionality available in an AD domain or forest depends on its </a:t>
            </a:r>
            <a:r>
              <a:rPr lang="en-US" i="1"/>
              <a:t>functional level</a:t>
            </a:r>
            <a:r>
              <a:rPr lang="en-US"/>
              <a:t>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The three domain functional levels are: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Windows 2000 native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Windows Server 2003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Windows Server 2008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The functional level determines the versions of Windows permitted on domain controllers.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Organization Units (OU)</a:t>
            </a:r>
            <a:endParaRPr i="1"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OUs provide a container for objects and provide a scope with which to manage objects.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OUs can have Group Policy Objects (GPOs) linked to them.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GPOs can contain configuration settings that will then be applied automatically by users or computers in an OU.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Sites</a:t>
            </a:r>
            <a:endParaRPr i="1"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133654" y="782037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Char char="•"/>
            </a:pPr>
            <a:r>
              <a:rPr lang="en-US"/>
              <a:t>An AD site is an object that represents a portion of the enterprise within which network connectivity is good.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Char char="•"/>
            </a:pPr>
            <a:r>
              <a:rPr lang="en-US"/>
              <a:t>A site creates a boundary of replication and service usage.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Char char="•"/>
            </a:pPr>
            <a:r>
              <a:rPr lang="en-US"/>
              <a:t>DCs within a site replicate changes within seconds.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Char char="•"/>
            </a:pPr>
            <a:r>
              <a:rPr lang="en-US"/>
              <a:t>Changes are replicated between sites on a controlled basis with the assumption that intersite connections are slow, expensive, or unreliable compared to the connections within a site.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Char char="•"/>
            </a:pPr>
            <a:r>
              <a:rPr lang="en-US"/>
              <a:t>Clients will prefer to use distributed services provided by servers in their site or in the closest site.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/>
        </p:nvSpPr>
        <p:spPr>
          <a:xfrm>
            <a:off x="6554279" y="-636709"/>
            <a:ext cx="420106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2632759" y="1367005"/>
            <a:ext cx="387848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IDA responsibilities</a:t>
            </a:r>
            <a:endParaRPr i="1"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Authentication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AD uses Kerberos Authentication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Access Control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Maintains an Access Control List (ACL)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Reflects a security policy composed of permissions that specify access levels for particular identities.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Audit Trail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Allows monitoring of changes and activities within the IDA infrastructure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749132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u="sng" dirty="0"/>
              <a:t>IDA Technologies Supported by AD</a:t>
            </a:r>
            <a:endParaRPr u="sng"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130173" y="861940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Identity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Applications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Trust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Integrity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Partnership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136149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Identity</a:t>
            </a:r>
            <a:endParaRPr i="1" dirty="0"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Active Directory Domain Services (AC DS)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A central repository for identity management.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Provides authentication and authorization services through Group Policy.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Provides information management and sharing services enabling users to find any component by searching the directory.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Applications</a:t>
            </a:r>
            <a:endParaRPr i="1" dirty="0"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Application Directory Lightweight Directory Services (AD LDS)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Essentially a standalone version of AD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Stores and replicates only application related information.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Commonly used by applications that require a directory store but do not require information to be replicated as widely as to all domain controllers.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Allows you to deploy a custom schema to support an application without modifying the AD DS schema.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29032"/>
              <a:buChar char="•"/>
            </a:pPr>
            <a:r>
              <a:rPr lang="en-US"/>
              <a:t>Formally know as Active Directory Application Mode (ADAM)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Trust</a:t>
            </a:r>
            <a:endParaRPr i="1" dirty="0"/>
          </a:p>
        </p:txBody>
      </p:sp>
      <p:sp>
        <p:nvSpPr>
          <p:cNvPr id="94" name="Google Shape;94;p6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Active Directory Certificate Services (AD CS)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Used to set up a certificate authority for issuing digital certificates as part of a public key infrastructure (PKI) that binds the identity of a person, device, or service to a corresponding private key.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If you use AD CS to provide these services to external communities then AD CS should be linked with an external renowned CA.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Integrity</a:t>
            </a:r>
            <a:endParaRPr i="1" dirty="0"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Active Directory Rights Management Services (AD RMS)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An information-protection technology that enable you to implement persistent usage policy templates that define allowed and unauthorized used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e.g. you could configure a template that allows users to read a document but not to print or copy its contents.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130173" y="137176"/>
            <a:ext cx="8385177" cy="72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i="1" dirty="0"/>
              <a:t>Partnership</a:t>
            </a:r>
            <a:endParaRPr i="1" dirty="0"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133654" y="944463"/>
            <a:ext cx="8381696" cy="24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Active Directory Federation Services (AD FS)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Enables an organization to extend IDA across multiple platforms including both Windows and non-Windows environments.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Projects identity and access rights across security boundaries to trusted partners.</a:t>
            </a:r>
            <a:endParaRPr/>
          </a:p>
          <a:p>
            <a:pPr marL="91440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Supports single sign-on (SSO)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Microsoft Office PowerPoint</Application>
  <PresentationFormat>Custom</PresentationFormat>
  <Paragraphs>123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ING College Slide Themes</vt:lpstr>
      <vt:lpstr>Active Directory Domain Services              (AD DS)</vt:lpstr>
      <vt:lpstr>Identity and Access (IDA)</vt:lpstr>
      <vt:lpstr>IDA responsibilities</vt:lpstr>
      <vt:lpstr>IDA Technologies Supported by AD</vt:lpstr>
      <vt:lpstr>Identity</vt:lpstr>
      <vt:lpstr>Applications</vt:lpstr>
      <vt:lpstr>Trust</vt:lpstr>
      <vt:lpstr>Integrity</vt:lpstr>
      <vt:lpstr>Partnership</vt:lpstr>
      <vt:lpstr>Beyond IDA </vt:lpstr>
      <vt:lpstr>Schema</vt:lpstr>
      <vt:lpstr>Policy-based administration</vt:lpstr>
      <vt:lpstr>Replication Services</vt:lpstr>
      <vt:lpstr>Global Catalog</vt:lpstr>
      <vt:lpstr>Components of an AD Infrastructure</vt:lpstr>
      <vt:lpstr>Active Directory Data Store</vt:lpstr>
      <vt:lpstr>Domain Controller (DC)</vt:lpstr>
      <vt:lpstr>Domain</vt:lpstr>
      <vt:lpstr>Forest</vt:lpstr>
      <vt:lpstr>Tree</vt:lpstr>
      <vt:lpstr>Functional Level</vt:lpstr>
      <vt:lpstr>Organization Units (OU)</vt:lpstr>
      <vt:lpstr>Sites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Domain Services              (AD DS)</dc:title>
  <dc:creator>Puranjan Acharya</dc:creator>
  <cp:lastModifiedBy>Enjina Ghimire</cp:lastModifiedBy>
  <cp:revision>3</cp:revision>
  <dcterms:modified xsi:type="dcterms:W3CDTF">2023-12-19T07:12:44Z</dcterms:modified>
</cp:coreProperties>
</file>