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37496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ErTiUj8crcxEMahk7LgAgYrc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7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8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9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20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1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22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23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5681d0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g245681d02cd_0_0:notes"/>
          <p:cNvSpPr/>
          <p:nvPr>
            <p:ph idx="2" type="sldImg"/>
          </p:nvPr>
        </p:nvSpPr>
        <p:spPr>
          <a:xfrm>
            <a:off x="-750888" y="685800"/>
            <a:ext cx="835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24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25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26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27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9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30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32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33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34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35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36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-750888" y="685800"/>
            <a:ext cx="835977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/>
          <p:nvPr>
            <p:ph type="ctrTitle"/>
          </p:nvPr>
        </p:nvSpPr>
        <p:spPr>
          <a:xfrm>
            <a:off x="1143000" y="613662"/>
            <a:ext cx="6858000" cy="156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3281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" type="subTitle"/>
          </p:nvPr>
        </p:nvSpPr>
        <p:spPr>
          <a:xfrm>
            <a:off x="1143000" y="2223765"/>
            <a:ext cx="6858000" cy="650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1312"/>
            </a:lvl1pPr>
            <a:lvl2pPr lvl="1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94"/>
            </a:lvl2pPr>
            <a:lvl3pPr lvl="2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84"/>
            </a:lvl3pPr>
            <a:lvl4pPr lvl="3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4pPr>
            <a:lvl5pPr lvl="4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5pPr>
            <a:lvl6pPr lvl="5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6pPr>
            <a:lvl7pPr lvl="6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7pPr>
            <a:lvl8pPr lvl="7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8pPr>
            <a:lvl9pPr lvl="8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9pPr>
          </a:lstStyle>
          <a:p/>
        </p:txBody>
      </p:sp>
      <p:pic>
        <p:nvPicPr>
          <p:cNvPr descr="A picture containing drawing, food&#10;&#10;Description automatically generated" id="22" name="Google Shape;2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" y="124989"/>
            <a:ext cx="484217" cy="29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/>
          <p:nvPr>
            <p:ph idx="1" type="body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84"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84"/>
            </a:lvl2pPr>
            <a:lvl3pPr indent="-3302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75"/>
            </a:lvl3pPr>
            <a:lvl4pPr indent="-3175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766"/>
            </a:lvl4pPr>
            <a:lvl5pPr indent="-3048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656"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type="title"/>
          </p:nvPr>
        </p:nvSpPr>
        <p:spPr>
          <a:xfrm>
            <a:off x="130181" y="137178"/>
            <a:ext cx="8385075" cy="298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0" type="dt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1" type="ftr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12" type="sldNum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81" y="560292"/>
            <a:ext cx="4728619" cy="2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/>
          <p:nvPr>
            <p:ph type="title"/>
          </p:nvPr>
        </p:nvSpPr>
        <p:spPr>
          <a:xfrm>
            <a:off x="130181" y="137178"/>
            <a:ext cx="8385075" cy="358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80" y="560294"/>
            <a:ext cx="3542586" cy="3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6"/>
          <p:cNvSpPr txBox="1"/>
          <p:nvPr>
            <p:ph type="title"/>
          </p:nvPr>
        </p:nvSpPr>
        <p:spPr>
          <a:xfrm>
            <a:off x="629841" y="199636"/>
            <a:ext cx="7886700" cy="7247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" type="body"/>
          </p:nvPr>
        </p:nvSpPr>
        <p:spPr>
          <a:xfrm>
            <a:off x="629842" y="919191"/>
            <a:ext cx="3868340" cy="4504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312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094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984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629842" y="1369673"/>
            <a:ext cx="3868340" cy="201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3" type="body"/>
          </p:nvPr>
        </p:nvSpPr>
        <p:spPr>
          <a:xfrm>
            <a:off x="4629150" y="919191"/>
            <a:ext cx="3887391" cy="4504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312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094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984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875"/>
            </a:lvl9pPr>
          </a:lstStyle>
          <a:p/>
        </p:txBody>
      </p:sp>
      <p:sp>
        <p:nvSpPr>
          <p:cNvPr id="41" name="Google Shape;41;p56"/>
          <p:cNvSpPr txBox="1"/>
          <p:nvPr>
            <p:ph idx="4" type="body"/>
          </p:nvPr>
        </p:nvSpPr>
        <p:spPr>
          <a:xfrm>
            <a:off x="4629150" y="1369673"/>
            <a:ext cx="3887391" cy="201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0" type="dt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11" type="ftr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80" y="884985"/>
            <a:ext cx="3542586" cy="3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treet, person, riding, lamp&#10;&#10;Description automatically generated" id="6" name="Google Shape;6;p50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937"/>
            <a:ext cx="9141714" cy="37487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0"/>
          <p:cNvSpPr/>
          <p:nvPr/>
        </p:nvSpPr>
        <p:spPr>
          <a:xfrm>
            <a:off x="-61657" y="-937"/>
            <a:ext cx="9077770" cy="3750612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235"/>
                </a:srgbClr>
              </a:gs>
              <a:gs pos="80000">
                <a:srgbClr val="FFFFFF">
                  <a:alpha val="83137"/>
                </a:srgbClr>
              </a:gs>
              <a:gs pos="100000">
                <a:srgbClr val="FFFFFF">
                  <a:alpha val="83137"/>
                </a:srgbClr>
              </a:gs>
            </a:gsLst>
            <a:lin ang="108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4975" lIns="49975" spcFirstLastPara="1" rIns="49975" wrap="square" tIns="2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98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0"/>
          <p:cNvSpPr txBox="1"/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0"/>
          <p:cNvSpPr txBox="1"/>
          <p:nvPr>
            <p:ph idx="1" type="body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0"/>
          <p:cNvSpPr txBox="1"/>
          <p:nvPr>
            <p:ph idx="10" type="dt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1" type="ftr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65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50"/>
          <p:cNvGrpSpPr/>
          <p:nvPr/>
        </p:nvGrpSpPr>
        <p:grpSpPr>
          <a:xfrm>
            <a:off x="9016113" y="-937"/>
            <a:ext cx="125601" cy="3749675"/>
            <a:chOff x="12021484" y="-1714"/>
            <a:chExt cx="167468" cy="6858000"/>
          </a:xfrm>
        </p:grpSpPr>
        <p:sp>
          <p:nvSpPr>
            <p:cNvPr id="14" name="Google Shape;14;p5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cap="flat" cmpd="sng" w="12700">
              <a:solidFill>
                <a:srgbClr val="232D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98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cap="flat" cmpd="sng" w="12700">
              <a:solidFill>
                <a:srgbClr val="DA18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98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16" name="Google Shape;1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173" y="3467288"/>
            <a:ext cx="348409" cy="249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7" name="Google Shape;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69" y="3458863"/>
            <a:ext cx="864283" cy="183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8" name="Google Shape;1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9076" y="3467288"/>
            <a:ext cx="650775" cy="1952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">
          <p15:clr>
            <a:srgbClr val="F26B43"/>
          </p15:clr>
        </p15:guide>
        <p15:guide id="2" pos="5364">
          <p15:clr>
            <a:srgbClr val="F26B43"/>
          </p15:clr>
        </p15:guide>
        <p15:guide id="3" orient="horz" pos="2323">
          <p15:clr>
            <a:srgbClr val="F26B43"/>
          </p15:clr>
        </p15:guide>
        <p15:guide id="4" pos="54">
          <p15:clr>
            <a:srgbClr val="F26B43"/>
          </p15:clr>
        </p15:guide>
        <p15:guide id="5" pos="72">
          <p15:clr>
            <a:srgbClr val="F26B43"/>
          </p15:clr>
        </p15:guide>
        <p15:guide id="6" orient="horz" pos="79">
          <p15:clr>
            <a:srgbClr val="F26B43"/>
          </p15:clr>
        </p15:guide>
        <p15:guide id="7" orient="horz" pos="551">
          <p15:clr>
            <a:srgbClr val="F26B43"/>
          </p15:clr>
        </p15:guide>
        <p15:guide id="8" orient="horz" pos="591">
          <p15:clr>
            <a:srgbClr val="F26B43"/>
          </p15:clr>
        </p15:guide>
        <p15:guide id="9" orient="horz" pos="2139">
          <p15:clr>
            <a:srgbClr val="F26B43"/>
          </p15:clr>
        </p15:guide>
        <p15:guide id="10" pos="5040">
          <p15:clr>
            <a:srgbClr val="F26B43"/>
          </p15:clr>
        </p15:guide>
        <p15:guide id="11" pos="4968">
          <p15:clr>
            <a:srgbClr val="F26B43"/>
          </p15:clr>
        </p15:guide>
        <p15:guide id="12" pos="4428">
          <p15:clr>
            <a:srgbClr val="F26B43"/>
          </p15:clr>
        </p15:guide>
        <p15:guide id="13" orient="horz" pos="2178">
          <p15:clr>
            <a:srgbClr val="F26B43"/>
          </p15:clr>
        </p15:guide>
        <p15:guide id="14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1082467" y="1292202"/>
            <a:ext cx="9007267" cy="1462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-1106237" lvl="0" marL="1112834" marR="2778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Operating System Fundamentals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850315" y="816253"/>
            <a:ext cx="4936252" cy="5048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694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1"/>
              <a:buFont typeface="Arial"/>
              <a:buNone/>
            </a:pPr>
            <a:r>
              <a:rPr b="0" i="0" lang="en-US" sz="32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</a:t>
            </a:r>
            <a:endParaRPr b="1" i="0" sz="32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6962" y="2023492"/>
            <a:ext cx="1399575" cy="154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/>
        </p:nvSpPr>
        <p:spPr>
          <a:xfrm>
            <a:off x="0" y="68366"/>
            <a:ext cx="6642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Books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370936" y="750498"/>
            <a:ext cx="840212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Essentials II: Network Operating Systems Companion Guide (Cisco Networking Academy Program) (Cisco Networking Academy Program Series) ISBN-10: 1587130971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CompTIA Network+ Certification All-in-One Exam Guide, Seventh Edition (Exam N10-007) ISBN-10: 1260122387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0" y="68366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10551" y="750498"/>
            <a:ext cx="73928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331" y="750498"/>
            <a:ext cx="3524221" cy="198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99201" y="653141"/>
            <a:ext cx="5804783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 Overview of PC 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microcomputers first become popular and widespread in the early 1980s.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Productivity of desktop computers was limited by their inability to share information easily with other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075" y="2109835"/>
            <a:ext cx="2125078" cy="130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4609" y="50528"/>
            <a:ext cx="3010190" cy="2059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99201" y="575507"/>
            <a:ext cx="798806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1.1.2 PCs and Computer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installed local-area networks (LANs) to connect desktop PCs so that the PCs could share data and peripherals, such as printers.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operating system (NOS) requires more computing muscle than the desktop counterparts.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685" y="2225314"/>
            <a:ext cx="1985862" cy="148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99201" y="653141"/>
            <a:ext cx="7988060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1.1.2 PCs and Computer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breed of PCs was pressed into service as network servers.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computers ran a NOS and became the focal point of the PC-based LAN.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082" y="2007049"/>
            <a:ext cx="1985862" cy="148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99201" y="653141"/>
            <a:ext cx="7988060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1.1.2 PCs and Computer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browsing, electronic mail (e-mail), and other Internet-related applications are now the focus of home computing.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these Internet technologies, companies such as Microsoft have retooled their desktop operating systems.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desktop OS now includes many of the features and services that were once reserved for the NOS.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99201" y="653141"/>
            <a:ext cx="7988060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1.1.3 Kernel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 is the most common term for the core of the operating system.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small piece of code that is loaded into memory when the computer boots.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computer code contains instructions that allow the kernel to manage hardware devices, memory allocation, system processes, and other programs.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1.1.3 Kernel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351" y="1152217"/>
            <a:ext cx="594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1.1.4 User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46646" y="1114806"/>
            <a:ext cx="789317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of the OS that the user interacts with.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UI is like an interpreter, translating user keystrokes, mouse clicks, or other input for the appropriate programs.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the user to manipulate software using visual objects such as windows, pull-down menus, pointers, and icons.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1.1.4 User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140" y="1114806"/>
            <a:ext cx="4826974" cy="241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681d02cd_0_0"/>
          <p:cNvSpPr txBox="1"/>
          <p:nvPr/>
        </p:nvSpPr>
        <p:spPr>
          <a:xfrm>
            <a:off x="0" y="68366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45681d02cd_0_0"/>
          <p:cNvSpPr txBox="1"/>
          <p:nvPr/>
        </p:nvSpPr>
        <p:spPr>
          <a:xfrm>
            <a:off x="85725" y="725025"/>
            <a:ext cx="57030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Mr. Dipeshor Silwal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(Module Leader)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Msc(IT) Data Analytics, Islington College (London Metropolitan University)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/>
              <a:t>FYP Networking Coordinator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FYP Supervisor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More than 6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Years at Islington College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QC at My Second Teacher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1.1.5 File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70936" y="985412"/>
            <a:ext cx="7660256" cy="239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file system provides the directory structure that organizes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user's operating system,  application, configuration, and data files.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Allocation Table, 32-bit (FAT32) – A file system that can support partition sizes up to 2 TB or 2,048 GB.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Technology File System (NTFS) – A file system that can support partition sizes up to 16 Exabytes, in theory.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7"/>
              <a:buFont typeface="Arial"/>
              <a:buNone/>
            </a:pPr>
            <a:r>
              <a:t/>
            </a:r>
            <a:endParaRPr b="0" i="0" sz="94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1.1.5 File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854" y="1114806"/>
            <a:ext cx="5715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1.1.6 Common Desktop 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12143" y="1114806"/>
            <a:ext cx="8729932" cy="217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Windows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most popular operating systems today.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Windows 11, Window 10 , so forth.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Mac 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computers are proprietary and use an operating system called Mac 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versions of Mac OS are now based on a customized version of UNIX.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7"/>
              <a:buFont typeface="Arial"/>
              <a:buNone/>
            </a:pPr>
            <a:r>
              <a:t/>
            </a:r>
            <a:endParaRPr b="0" i="0" sz="94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199" y="709164"/>
            <a:ext cx="2081264" cy="149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-1" y="68366"/>
            <a:ext cx="600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Operating System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1.1.6 Common Desktop 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99201" y="1114806"/>
            <a:ext cx="70650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UNIX/Linux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UNIX, which was introduced in the late 1960s, is one of the oldest operating systems.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many different versions of UNIX, example Linux.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was developed by Linus Torvalds in 1991, and it is designed as an open-source operating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 programs allow the source code to be distributed and changed by anyone as  a free download or from developers at a much lower cost than other operating systems.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7510" y="366318"/>
            <a:ext cx="2081264" cy="149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99201" y="653141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1.2.1 Common Network 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99201" y="976790"/>
            <a:ext cx="706503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OS - corporate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multiple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multi-user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robust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increased security compared to desktop operating 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Built-in networking components and network services, multiuser capability, and sophisticated file security and file sharing technologies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Windows: Windows Server 2022, and Windows Server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Linux: Red Hat, Fedora, CentOS and so forth.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1717" y="630167"/>
            <a:ext cx="2253082" cy="169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53683" y="630167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1.2.1 windows vs Linux NOS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99201" y="976790"/>
            <a:ext cx="859111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has been marketed as a user-friendly, graphical interface (GUI), desktop operating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roots of Linux begin with UNIX and with that modular design made Linux a very popular choice among system administrators to run their servers.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5245" y="2170212"/>
            <a:ext cx="3509992" cy="157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0393" y="2300229"/>
            <a:ext cx="2576725" cy="144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29399" y="569785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1.2.2 windows vs Linux NOS Differences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99201" y="838774"/>
            <a:ext cx="8591116" cy="26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Text-mode interface functionality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Obtaining the 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application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Obtaining application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Virus vulnerability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Supporting multiple users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5245" y="2170212"/>
            <a:ext cx="3509992" cy="157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592" y="720766"/>
            <a:ext cx="2576725" cy="144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129399" y="569785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1.2.3 The Client-Server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079" y="614601"/>
            <a:ext cx="3686055" cy="272100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265264" y="1031450"/>
            <a:ext cx="4653950" cy="234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network applications, including Internet-related applications such as the World Wide Web (WWW) and e-mail, are built around a client/server relationship.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server offers network services, such as e-mail to other programs called clients.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enabled, a server program waits to receive requests from client programs. If a legitimate request is received, the server responds by sending the appropriate information back to the client.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129399" y="569785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1.2.3 The Client-Server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079" y="614601"/>
            <a:ext cx="3686055" cy="272100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265264" y="1031450"/>
            <a:ext cx="4653950" cy="209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computer can act as a server as long as it is connected to the network and is configured with the appropriate software.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organizations put all of their key network services on high-end computers called servers running NOSs optimized for servicing remote clients.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129399" y="569785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1.2.4 Evaluating Customer resources and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265263" y="1031450"/>
            <a:ext cx="6566857" cy="1818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first things that must be taken into consideration when buying or building a new computer are the requirements that are needed to allow the system to efficiently provide the service.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Determining the customer resources will also help decide on what type of system to build or buy for the customer.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0" y="68366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your module is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370936" y="750498"/>
            <a:ext cx="8402128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Semester long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of Network Operating systems (Windows / Linux Servers)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of Network Operating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security and troubleshooting inside Network 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129399" y="569785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1.2.4 Evaluating Customer resources and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282516" y="1031450"/>
            <a:ext cx="6566857" cy="126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Linux workstation is a system that is typically a standalone computer consisting of one monitor, keyboard, and mouse.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often a workstation will be configured with a network connection as well.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129399" y="569785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1.2.4 Evaluating Customer resources and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282516" y="1031450"/>
            <a:ext cx="6566857" cy="241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 really have no need to the user-oriented features like large monitors, speakers or sound card.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need to consist of things like reliable and fault tolerant hard disks.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reason, servers will have large, high-performance hard disks such as Small Computer System Interface (SCSI) disks or solid-state drive (SSDs)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-1" y="68366"/>
            <a:ext cx="8341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Network Operating System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129399" y="569785"/>
            <a:ext cx="7988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1.2.4 Evaluating Customer resources and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282516" y="1031450"/>
            <a:ext cx="8404284" cy="247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Determining the customers resources is an important step in evaluating the requirements that are needed but also that will be available.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can include things like existing hardware, budgetary constraints, and having the proper expertise available.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provides and excellent means for reusing existing hardware and extending the life of old and otherwise unusable systems.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has the ability to run without a GUI that can use up all the system resources.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way to deal with budget constraints is to decide the proper hardware that is needed and what the user will need to accomplish the job.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/>
        </p:nvSpPr>
        <p:spPr>
          <a:xfrm>
            <a:off x="6554279" y="-636709"/>
            <a:ext cx="420106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198408" y="733284"/>
            <a:ext cx="5158596" cy="51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7"/>
              <a:buFont typeface="Arial"/>
              <a:buNone/>
            </a:pPr>
            <a:r>
              <a:t/>
            </a:r>
            <a:endParaRPr b="0" i="0" sz="94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1595887" y="1052423"/>
            <a:ext cx="599535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/>
        </p:nvSpPr>
        <p:spPr>
          <a:xfrm>
            <a:off x="0" y="68366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Aims of the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370936" y="750498"/>
            <a:ext cx="84021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 the importance of Network operating systems (NOS)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explain the operation of Network operating systems, and their benefits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describe hardware requirements for the effective operation of 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/>
        </p:nvSpPr>
        <p:spPr>
          <a:xfrm>
            <a:off x="0" y="68366"/>
            <a:ext cx="59781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Aims of the module (contd..)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370936" y="750498"/>
            <a:ext cx="840212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compare some of the most commonly available NOS, and their abilities and limitations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 the concept of virtualization and its application in modern server environments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 server documentation, security and trouble shooting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/>
        </p:nvSpPr>
        <p:spPr>
          <a:xfrm>
            <a:off x="0" y="68366"/>
            <a:ext cx="6642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learning outcomes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370936" y="750498"/>
            <a:ext cx="840212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LO1. Understand how the modern Network operating systems work, and the interrelation between hardware and software;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LO2. Explain the function and structure of modern Network operating systems;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LO3. Identify the compare the most widely used Network 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LO4. Use preventive maintenance to solve security upgrading issues in responsible and professional manner;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LO5. Implement hardware and software troubleshooting techniques, and record and present the technical findings critically and effectively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/>
        </p:nvSpPr>
        <p:spPr>
          <a:xfrm>
            <a:off x="0" y="68366"/>
            <a:ext cx="6642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370936" y="750498"/>
            <a:ext cx="840212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NOS, NOS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network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(Windows Servers)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users/profiles.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Patching securing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directory design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/>
        </p:nvSpPr>
        <p:spPr>
          <a:xfrm>
            <a:off x="0" y="68366"/>
            <a:ext cx="6642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370936" y="750498"/>
            <a:ext cx="840212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controller function IIs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installation /samba / apache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Create users/profiles controlling services.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Server Hardware and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Virtualisation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administration role and best practises server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Troubleshooting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/>
        </p:nvSpPr>
        <p:spPr>
          <a:xfrm>
            <a:off x="0" y="68366"/>
            <a:ext cx="66423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370936" y="750498"/>
            <a:ext cx="84021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Unseen Theory Exam (Written , 50%)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Test (Logbook and practical test, 40%)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Test  (MCQ, 10 %)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ow of students doing an exam Free Photo"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8158" y="1446586"/>
            <a:ext cx="3159695" cy="210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Puranjan Acharya</dc:creator>
</cp:coreProperties>
</file>