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4"/>
  </p:notesMasterIdLst>
  <p:sldIdLst>
    <p:sldId id="256" r:id="rId2"/>
    <p:sldId id="264" r:id="rId3"/>
    <p:sldId id="257" r:id="rId4"/>
    <p:sldId id="286" r:id="rId5"/>
    <p:sldId id="266" r:id="rId6"/>
    <p:sldId id="267" r:id="rId7"/>
    <p:sldId id="269" r:id="rId8"/>
    <p:sldId id="271" r:id="rId9"/>
    <p:sldId id="287" r:id="rId10"/>
    <p:sldId id="270" r:id="rId11"/>
    <p:sldId id="272" r:id="rId12"/>
    <p:sldId id="276" r:id="rId13"/>
  </p:sldIdLst>
  <p:sldSz cx="10799763" cy="10799763"/>
  <p:notesSz cx="6858000" cy="9144000"/>
  <p:embeddedFontLst>
    <p:embeddedFont>
      <p:font typeface="HY동녘M" panose="020B0600000101010101" charset="-127"/>
      <p:regular r:id="rId15"/>
    </p:embeddedFont>
    <p:embeddedFont>
      <p:font typeface="배달의민족 주아" panose="020B0600000101010101" charset="-127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8FA3205-7066-4A52-8BDF-1B4AEA6E0EDB}">
          <p14:sldIdLst>
            <p14:sldId id="256"/>
            <p14:sldId id="264"/>
          </p14:sldIdLst>
        </p14:section>
        <p14:section name="제목 없는 구역" id="{EFA6A427-9BFD-47FC-9D27-96E06F23EF39}">
          <p14:sldIdLst>
            <p14:sldId id="257"/>
            <p14:sldId id="286"/>
            <p14:sldId id="266"/>
            <p14:sldId id="267"/>
            <p14:sldId id="269"/>
            <p14:sldId id="271"/>
            <p14:sldId id="287"/>
            <p14:sldId id="270"/>
            <p14:sldId id="272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  <a:srgbClr val="702F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43" d="100"/>
          <a:sy n="43" d="100"/>
        </p:scale>
        <p:origin x="1404" y="72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8ACBF-4277-4FC5-84EC-0E1B95BF3FD5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B7B3C-CC2A-4B57-A328-42295155C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111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D28A-E851-431E-8E6D-1E8B4BE24E7C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24EA-FB73-443D-B7B7-25BA10E28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25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D28A-E851-431E-8E6D-1E8B4BE24E7C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24EA-FB73-443D-B7B7-25BA10E28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05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D28A-E851-431E-8E6D-1E8B4BE24E7C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24EA-FB73-443D-B7B7-25BA10E28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51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D28A-E851-431E-8E6D-1E8B4BE24E7C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24EA-FB73-443D-B7B7-25BA10E28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06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D28A-E851-431E-8E6D-1E8B4BE24E7C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24EA-FB73-443D-B7B7-25BA10E28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D28A-E851-431E-8E6D-1E8B4BE24E7C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24EA-FB73-443D-B7B7-25BA10E28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70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D28A-E851-431E-8E6D-1E8B4BE24E7C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24EA-FB73-443D-B7B7-25BA10E28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85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D28A-E851-431E-8E6D-1E8B4BE24E7C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24EA-FB73-443D-B7B7-25BA10E28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13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D28A-E851-431E-8E6D-1E8B4BE24E7C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24EA-FB73-443D-B7B7-25BA10E28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22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D28A-E851-431E-8E6D-1E8B4BE24E7C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24EA-FB73-443D-B7B7-25BA10E28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37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D28A-E851-431E-8E6D-1E8B4BE24E7C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24EA-FB73-443D-B7B7-25BA10E28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42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5D28A-E851-431E-8E6D-1E8B4BE24E7C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C24EA-FB73-443D-B7B7-25BA10E28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93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1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-2134187" y="-1730909"/>
            <a:ext cx="14424448" cy="13527167"/>
            <a:chOff x="-2115137" y="-1673759"/>
            <a:chExt cx="14424448" cy="13527167"/>
          </a:xfrm>
          <a:solidFill>
            <a:schemeClr val="bg1"/>
          </a:solidFill>
        </p:grpSpPr>
        <p:sp>
          <p:nvSpPr>
            <p:cNvPr id="32" name="자유형 31"/>
            <p:cNvSpPr/>
            <p:nvPr/>
          </p:nvSpPr>
          <p:spPr>
            <a:xfrm rot="18900000">
              <a:off x="-2115137" y="-1673759"/>
              <a:ext cx="14424448" cy="13527167"/>
            </a:xfrm>
            <a:custGeom>
              <a:avLst/>
              <a:gdLst>
                <a:gd name="connsiteX0" fmla="*/ 7254183 w 14424448"/>
                <a:gd name="connsiteY0" fmla="*/ 0 h 13527167"/>
                <a:gd name="connsiteX1" fmla="*/ 14424448 w 14424448"/>
                <a:gd name="connsiteY1" fmla="*/ 7170265 h 13527167"/>
                <a:gd name="connsiteX2" fmla="*/ 8067545 w 14424448"/>
                <a:gd name="connsiteY2" fmla="*/ 13527167 h 13527167"/>
                <a:gd name="connsiteX3" fmla="*/ 6272986 w 14424448"/>
                <a:gd name="connsiteY3" fmla="*/ 13527167 h 13527167"/>
                <a:gd name="connsiteX4" fmla="*/ 0 w 14424448"/>
                <a:gd name="connsiteY4" fmla="*/ 7254182 h 13527167"/>
                <a:gd name="connsiteX5" fmla="*/ 7254183 w 14424448"/>
                <a:gd name="connsiteY5" fmla="*/ 0 h 1352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24448" h="13527167">
                  <a:moveTo>
                    <a:pt x="7254183" y="0"/>
                  </a:moveTo>
                  <a:lnTo>
                    <a:pt x="14424448" y="7170265"/>
                  </a:lnTo>
                  <a:lnTo>
                    <a:pt x="8067545" y="13527167"/>
                  </a:lnTo>
                  <a:lnTo>
                    <a:pt x="6272986" y="13527167"/>
                  </a:lnTo>
                  <a:lnTo>
                    <a:pt x="0" y="7254182"/>
                  </a:lnTo>
                  <a:lnTo>
                    <a:pt x="7254183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dist="1397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9218865" y="9269862"/>
              <a:ext cx="1251974" cy="1268117"/>
            </a:xfrm>
            <a:prstGeom prst="triangle">
              <a:avLst>
                <a:gd name="adj" fmla="val 100000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74786" y="3088334"/>
            <a:ext cx="787908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시스템과 </a:t>
            </a:r>
            <a:endParaRPr lang="en-US" altLang="ko-KR" sz="12000" dirty="0"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algn="ctr"/>
            <a:r>
              <a:rPr lang="ko-KR" altLang="en-US" sz="120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프로그래밍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18991" y="8283831"/>
            <a:ext cx="33906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FFC000"/>
                </a:solidFill>
                <a:effectLst>
                  <a:outerShdw dist="63500" dir="2700000" algn="tl" rotWithShape="0">
                    <a:schemeClr val="accent2">
                      <a:lumMod val="50000"/>
                      <a:alpha val="70000"/>
                    </a:schemeClr>
                  </a:outerShdw>
                </a:effectLst>
                <a:latin typeface="HY동녘M" panose="02030600000101010101" pitchFamily="18" charset="-127"/>
                <a:ea typeface="HY동녘M" panose="02030600000101010101" pitchFamily="18" charset="-127"/>
              </a:rPr>
              <a:t>60181650 </a:t>
            </a:r>
            <a:r>
              <a:rPr lang="ko-KR" altLang="en-US" sz="3000" dirty="0" err="1">
                <a:solidFill>
                  <a:srgbClr val="FFC000"/>
                </a:solidFill>
                <a:effectLst>
                  <a:outerShdw dist="63500" dir="2700000" algn="tl" rotWithShape="0">
                    <a:schemeClr val="accent2">
                      <a:lumMod val="50000"/>
                      <a:alpha val="70000"/>
                    </a:schemeClr>
                  </a:outerShdw>
                </a:effectLst>
                <a:latin typeface="HY동녘M" panose="02030600000101010101" pitchFamily="18" charset="-127"/>
                <a:ea typeface="HY동녘M" panose="02030600000101010101" pitchFamily="18" charset="-127"/>
              </a:rPr>
              <a:t>염제성</a:t>
            </a:r>
            <a:endParaRPr lang="en-US" altLang="ko-KR" sz="3000" dirty="0">
              <a:solidFill>
                <a:srgbClr val="FFC000"/>
              </a:solidFill>
              <a:effectLst>
                <a:outerShdw dist="63500" dir="2700000" algn="tl" rotWithShape="0">
                  <a:schemeClr val="accent2">
                    <a:lumMod val="50000"/>
                    <a:alpha val="70000"/>
                  </a:schemeClr>
                </a:outerShdw>
              </a:effectLst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algn="ctr"/>
            <a:r>
              <a:rPr lang="en-US" altLang="ko-KR" sz="3000" dirty="0">
                <a:solidFill>
                  <a:srgbClr val="FFC000"/>
                </a:solidFill>
                <a:effectLst>
                  <a:outerShdw dist="63500" dir="2700000" algn="tl" rotWithShape="0">
                    <a:schemeClr val="accent2">
                      <a:lumMod val="50000"/>
                      <a:alpha val="70000"/>
                    </a:schemeClr>
                  </a:outerShdw>
                </a:effectLst>
                <a:latin typeface="HY동녘M" panose="02030600000101010101" pitchFamily="18" charset="-127"/>
                <a:ea typeface="HY동녘M" panose="02030600000101010101" pitchFamily="18" charset="-127"/>
              </a:rPr>
              <a:t>60181629 </a:t>
            </a:r>
            <a:r>
              <a:rPr lang="ko-KR" altLang="en-US" sz="3000" dirty="0" err="1">
                <a:solidFill>
                  <a:srgbClr val="FFC000"/>
                </a:solidFill>
                <a:effectLst>
                  <a:outerShdw dist="63500" dir="2700000" algn="tl" rotWithShape="0">
                    <a:schemeClr val="accent2">
                      <a:lumMod val="50000"/>
                      <a:alpha val="70000"/>
                    </a:schemeClr>
                  </a:outerShdw>
                </a:effectLst>
                <a:latin typeface="HY동녘M" panose="02030600000101010101" pitchFamily="18" charset="-127"/>
                <a:ea typeface="HY동녘M" panose="02030600000101010101" pitchFamily="18" charset="-127"/>
              </a:rPr>
              <a:t>김호남</a:t>
            </a:r>
            <a:endParaRPr lang="en-US" altLang="ko-KR" sz="3000" dirty="0">
              <a:solidFill>
                <a:srgbClr val="FFC000"/>
              </a:solidFill>
              <a:effectLst>
                <a:outerShdw dist="63500" dir="2700000" algn="tl" rotWithShape="0">
                  <a:schemeClr val="accent2">
                    <a:lumMod val="50000"/>
                    <a:alpha val="70000"/>
                  </a:schemeClr>
                </a:outerShdw>
              </a:effectLst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r>
              <a:rPr lang="en-US" altLang="ko-KR" sz="3000" dirty="0">
                <a:solidFill>
                  <a:srgbClr val="FFC000"/>
                </a:solidFill>
                <a:effectLst>
                  <a:outerShdw dist="63500" dir="2700000" algn="tl" rotWithShape="0">
                    <a:schemeClr val="accent2">
                      <a:lumMod val="50000"/>
                      <a:alpha val="70000"/>
                    </a:schemeClr>
                  </a:outerShdw>
                </a:effectLst>
                <a:latin typeface="HY동녘M" panose="02030600000101010101" pitchFamily="18" charset="-127"/>
                <a:ea typeface="HY동녘M" panose="02030600000101010101" pitchFamily="18" charset="-127"/>
              </a:rPr>
              <a:t> 60181664 </a:t>
            </a:r>
            <a:r>
              <a:rPr lang="ko-KR" altLang="en-US" sz="3000" dirty="0">
                <a:solidFill>
                  <a:srgbClr val="FFC000"/>
                </a:solidFill>
                <a:effectLst>
                  <a:outerShdw dist="63500" dir="2700000" algn="tl" rotWithShape="0">
                    <a:schemeClr val="accent2">
                      <a:lumMod val="50000"/>
                      <a:alpha val="70000"/>
                    </a:schemeClr>
                  </a:outerShdw>
                </a:effectLst>
                <a:latin typeface="HY동녘M" panose="02030600000101010101" pitchFamily="18" charset="-127"/>
                <a:ea typeface="HY동녘M" panose="02030600000101010101" pitchFamily="18" charset="-127"/>
              </a:rPr>
              <a:t>정 민</a:t>
            </a:r>
            <a:endParaRPr lang="en-US" altLang="ko-KR" sz="3000" dirty="0">
              <a:solidFill>
                <a:srgbClr val="FFC000"/>
              </a:solidFill>
              <a:effectLst>
                <a:outerShdw dist="63500" dir="2700000" algn="tl" rotWithShape="0">
                  <a:schemeClr val="accent2">
                    <a:lumMod val="50000"/>
                    <a:alpha val="70000"/>
                  </a:schemeClr>
                </a:outerShdw>
              </a:effectLst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algn="ctr"/>
            <a:endParaRPr lang="en-US" altLang="ko-KR" sz="3000" dirty="0">
              <a:solidFill>
                <a:srgbClr val="FFC000"/>
              </a:solidFill>
              <a:effectLst>
                <a:outerShdw dist="63500" dir="2700000" algn="tl" rotWithShape="0">
                  <a:schemeClr val="accent2">
                    <a:lumMod val="50000"/>
                    <a:alpha val="70000"/>
                  </a:schemeClr>
                </a:outerShdw>
              </a:effectLst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231653" y="414595"/>
            <a:ext cx="1085508" cy="400110"/>
            <a:chOff x="9231653" y="482835"/>
            <a:chExt cx="1085508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9530086" y="482835"/>
              <a:ext cx="7870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LOGO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9296095" y="525256"/>
              <a:ext cx="167146" cy="16714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9231653" y="635728"/>
              <a:ext cx="167146" cy="16714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9360537" y="635728"/>
              <a:ext cx="167146" cy="16714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2" name="타원 21"/>
          <p:cNvSpPr/>
          <p:nvPr/>
        </p:nvSpPr>
        <p:spPr>
          <a:xfrm>
            <a:off x="6913907" y="5032674"/>
            <a:ext cx="120100" cy="120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358316" y="5032674"/>
            <a:ext cx="120100" cy="120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793467" y="5032674"/>
            <a:ext cx="120100" cy="120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330490" y="5032674"/>
            <a:ext cx="120100" cy="120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302025" y="5032674"/>
            <a:ext cx="120100" cy="120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제목 72"/>
          <p:cNvSpPr txBox="1">
            <a:spLocks/>
          </p:cNvSpPr>
          <p:nvPr/>
        </p:nvSpPr>
        <p:spPr>
          <a:xfrm>
            <a:off x="3372918" y="10057500"/>
            <a:ext cx="4055509" cy="17578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91211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9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050" dirty="0">
                <a:solidFill>
                  <a:schemeClr val="accent1"/>
                </a:solidFill>
                <a:latin typeface="+mn-ea"/>
                <a:ea typeface="+mn-ea"/>
                <a:cs typeface="Tahoma" panose="020B0604030504040204" pitchFamily="34" charset="0"/>
              </a:rPr>
              <a:t>Copyright ⓒ 2017. DINGDINGSHOP All rights Reserved </a:t>
            </a:r>
            <a:endParaRPr lang="ko-KR" altLang="en-US" sz="1050" dirty="0">
              <a:solidFill>
                <a:schemeClr val="accent1"/>
              </a:solidFill>
              <a:latin typeface="+mn-ea"/>
              <a:ea typeface="+mn-ea"/>
              <a:cs typeface="Tahoma" panose="020B0604030504040204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8B40DB2-5DCC-4F44-9162-DB37879B9BC4}"/>
              </a:ext>
            </a:extLst>
          </p:cNvPr>
          <p:cNvSpPr/>
          <p:nvPr/>
        </p:nvSpPr>
        <p:spPr>
          <a:xfrm>
            <a:off x="2649146" y="3231579"/>
            <a:ext cx="120100" cy="120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9757FE0-70CD-4EAA-9FDF-8CF3B5E36982}"/>
              </a:ext>
            </a:extLst>
          </p:cNvPr>
          <p:cNvSpPr/>
          <p:nvPr/>
        </p:nvSpPr>
        <p:spPr>
          <a:xfrm>
            <a:off x="4325548" y="3231579"/>
            <a:ext cx="120100" cy="120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B3344DC-A6E5-4D02-8AAF-48350C9BB101}"/>
              </a:ext>
            </a:extLst>
          </p:cNvPr>
          <p:cNvSpPr/>
          <p:nvPr/>
        </p:nvSpPr>
        <p:spPr>
          <a:xfrm>
            <a:off x="5766421" y="3231579"/>
            <a:ext cx="120100" cy="120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AF43DF5-96BF-4879-A8CC-68B9D95907AB}"/>
              </a:ext>
            </a:extLst>
          </p:cNvPr>
          <p:cNvSpPr/>
          <p:nvPr/>
        </p:nvSpPr>
        <p:spPr>
          <a:xfrm>
            <a:off x="7308327" y="3231579"/>
            <a:ext cx="120100" cy="120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142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-2200272" y="-1730392"/>
            <a:ext cx="14424448" cy="13527167"/>
            <a:chOff x="-2115137" y="-1673759"/>
            <a:chExt cx="14424448" cy="13527167"/>
          </a:xfrm>
          <a:solidFill>
            <a:schemeClr val="bg1"/>
          </a:solidFill>
        </p:grpSpPr>
        <p:sp>
          <p:nvSpPr>
            <p:cNvPr id="37" name="자유형 36"/>
            <p:cNvSpPr/>
            <p:nvPr/>
          </p:nvSpPr>
          <p:spPr>
            <a:xfrm rot="18900000">
              <a:off x="-2115137" y="-1673759"/>
              <a:ext cx="14424448" cy="13527167"/>
            </a:xfrm>
            <a:custGeom>
              <a:avLst/>
              <a:gdLst>
                <a:gd name="connsiteX0" fmla="*/ 7254183 w 14424448"/>
                <a:gd name="connsiteY0" fmla="*/ 0 h 13527167"/>
                <a:gd name="connsiteX1" fmla="*/ 14424448 w 14424448"/>
                <a:gd name="connsiteY1" fmla="*/ 7170265 h 13527167"/>
                <a:gd name="connsiteX2" fmla="*/ 8067545 w 14424448"/>
                <a:gd name="connsiteY2" fmla="*/ 13527167 h 13527167"/>
                <a:gd name="connsiteX3" fmla="*/ 6272986 w 14424448"/>
                <a:gd name="connsiteY3" fmla="*/ 13527167 h 13527167"/>
                <a:gd name="connsiteX4" fmla="*/ 0 w 14424448"/>
                <a:gd name="connsiteY4" fmla="*/ 7254182 h 13527167"/>
                <a:gd name="connsiteX5" fmla="*/ 7254183 w 14424448"/>
                <a:gd name="connsiteY5" fmla="*/ 0 h 1352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24448" h="13527167">
                  <a:moveTo>
                    <a:pt x="7254183" y="0"/>
                  </a:moveTo>
                  <a:lnTo>
                    <a:pt x="14424448" y="7170265"/>
                  </a:lnTo>
                  <a:lnTo>
                    <a:pt x="8067545" y="13527167"/>
                  </a:lnTo>
                  <a:lnTo>
                    <a:pt x="6272986" y="13527167"/>
                  </a:lnTo>
                  <a:lnTo>
                    <a:pt x="0" y="7254182"/>
                  </a:lnTo>
                  <a:lnTo>
                    <a:pt x="7254183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dist="1397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9218865" y="9269862"/>
              <a:ext cx="1251974" cy="1268117"/>
            </a:xfrm>
            <a:prstGeom prst="triangle">
              <a:avLst>
                <a:gd name="adj" fmla="val 100000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448057" y="7083511"/>
            <a:ext cx="390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중요한 문장을 입력해주세요</a:t>
            </a:r>
          </a:p>
        </p:txBody>
      </p:sp>
      <p:sp>
        <p:nvSpPr>
          <p:cNvPr id="6" name="모서리가 둥근 직사각형 37">
            <a:extLst>
              <a:ext uri="{FF2B5EF4-FFF2-40B4-BE49-F238E27FC236}">
                <a16:creationId xmlns:a16="http://schemas.microsoft.com/office/drawing/2014/main" id="{F8A4DC5D-9074-4C80-8205-8ECA31031E52}"/>
              </a:ext>
            </a:extLst>
          </p:cNvPr>
          <p:cNvSpPr/>
          <p:nvPr/>
        </p:nvSpPr>
        <p:spPr>
          <a:xfrm>
            <a:off x="465223" y="336834"/>
            <a:ext cx="1363576" cy="127029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accent1"/>
                </a:solidFill>
                <a:effectLst>
                  <a:outerShdw dist="63500" dir="2700000" algn="tl" rotWithShape="0">
                    <a:schemeClr val="bg1"/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08979-DE55-4A50-90DF-4C89E111C4BE}"/>
              </a:ext>
            </a:extLst>
          </p:cNvPr>
          <p:cNvSpPr txBox="1"/>
          <p:nvPr/>
        </p:nvSpPr>
        <p:spPr>
          <a:xfrm>
            <a:off x="1828799" y="408730"/>
            <a:ext cx="75309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Interrupt</a:t>
            </a:r>
            <a:endParaRPr lang="ko-KR" altLang="en-US" sz="6000" dirty="0"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719CF41-0DFC-47D1-B588-09A55C93A492}"/>
              </a:ext>
            </a:extLst>
          </p:cNvPr>
          <p:cNvSpPr/>
          <p:nvPr/>
        </p:nvSpPr>
        <p:spPr>
          <a:xfrm>
            <a:off x="817418" y="2007279"/>
            <a:ext cx="4385109" cy="704434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endParaRPr lang="ko-KR" altLang="en-US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1231A1-9476-4621-8A0F-22C31485D2AC}"/>
              </a:ext>
            </a:extLst>
          </p:cNvPr>
          <p:cNvSpPr/>
          <p:nvPr/>
        </p:nvSpPr>
        <p:spPr>
          <a:xfrm>
            <a:off x="5696367" y="894183"/>
            <a:ext cx="2133700" cy="37550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endParaRPr lang="ko-KR" altLang="en-US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900902-69AC-4CE8-8F6C-FB5EB26A283C}"/>
              </a:ext>
            </a:extLst>
          </p:cNvPr>
          <p:cNvSpPr txBox="1"/>
          <p:nvPr/>
        </p:nvSpPr>
        <p:spPr>
          <a:xfrm>
            <a:off x="1673008" y="1424393"/>
            <a:ext cx="2673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&lt;Memory&gt;</a:t>
            </a:r>
            <a:endParaRPr lang="ko-KR" altLang="en-US" sz="4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393910-CBB0-49D7-A8A0-BA055F799858}"/>
              </a:ext>
            </a:extLst>
          </p:cNvPr>
          <p:cNvSpPr txBox="1"/>
          <p:nvPr/>
        </p:nvSpPr>
        <p:spPr>
          <a:xfrm>
            <a:off x="6002994" y="267865"/>
            <a:ext cx="1676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&lt;CPU&gt;</a:t>
            </a:r>
            <a:endParaRPr lang="ko-KR" altLang="en-US" sz="40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2C3F42-02CD-4317-97F3-5E0961A5FF9F}"/>
              </a:ext>
            </a:extLst>
          </p:cNvPr>
          <p:cNvSpPr/>
          <p:nvPr/>
        </p:nvSpPr>
        <p:spPr>
          <a:xfrm>
            <a:off x="1011382" y="2106392"/>
            <a:ext cx="4003963" cy="16357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endParaRPr lang="ko-KR" altLang="en-US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BE897-D8D6-4532-8516-67C714AA72A2}"/>
              </a:ext>
            </a:extLst>
          </p:cNvPr>
          <p:cNvSpPr txBox="1"/>
          <p:nvPr/>
        </p:nvSpPr>
        <p:spPr>
          <a:xfrm>
            <a:off x="1043499" y="2070449"/>
            <a:ext cx="1259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&lt;PCB&gt;</a:t>
            </a:r>
            <a:endParaRPr lang="ko-KR" altLang="en-US" sz="30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A52A6F-C493-48DC-ADA1-901BE542518B}"/>
              </a:ext>
            </a:extLst>
          </p:cNvPr>
          <p:cNvSpPr/>
          <p:nvPr/>
        </p:nvSpPr>
        <p:spPr>
          <a:xfrm>
            <a:off x="465223" y="309166"/>
            <a:ext cx="4594005" cy="13118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ko-KR" sz="3000" b="1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&lt;Process Manager&gt;</a:t>
            </a:r>
            <a:endParaRPr lang="ko-KR" altLang="en-US" sz="3000" b="1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83272E-047A-472F-99ED-24DE151B84E2}"/>
              </a:ext>
            </a:extLst>
          </p:cNvPr>
          <p:cNvSpPr/>
          <p:nvPr/>
        </p:nvSpPr>
        <p:spPr>
          <a:xfrm>
            <a:off x="1007990" y="5513195"/>
            <a:ext cx="4003963" cy="15839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endParaRPr lang="ko-KR" altLang="en-US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896A5C-D20E-4F81-976C-48448F068935}"/>
              </a:ext>
            </a:extLst>
          </p:cNvPr>
          <p:cNvSpPr/>
          <p:nvPr/>
        </p:nvSpPr>
        <p:spPr>
          <a:xfrm>
            <a:off x="1011382" y="3843619"/>
            <a:ext cx="4003963" cy="15839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endParaRPr lang="ko-KR" altLang="en-US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E7C253-8EF1-4074-BB3F-9BDF0969A0D3}"/>
              </a:ext>
            </a:extLst>
          </p:cNvPr>
          <p:cNvSpPr/>
          <p:nvPr/>
        </p:nvSpPr>
        <p:spPr>
          <a:xfrm>
            <a:off x="1007989" y="7180802"/>
            <a:ext cx="4003963" cy="15839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endParaRPr lang="ko-KR" altLang="en-US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277E24-F6FD-4D92-8573-0E965A7384CB}"/>
              </a:ext>
            </a:extLst>
          </p:cNvPr>
          <p:cNvSpPr txBox="1"/>
          <p:nvPr/>
        </p:nvSpPr>
        <p:spPr>
          <a:xfrm>
            <a:off x="1043499" y="3758644"/>
            <a:ext cx="31510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&lt;Code Segment&gt;</a:t>
            </a:r>
            <a:endParaRPr lang="ko-KR" altLang="en-US" sz="30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6FED704-FFE2-4BCC-95A6-0E8B07BE44A4}"/>
              </a:ext>
            </a:extLst>
          </p:cNvPr>
          <p:cNvSpPr/>
          <p:nvPr/>
        </p:nvSpPr>
        <p:spPr>
          <a:xfrm>
            <a:off x="8233853" y="8380565"/>
            <a:ext cx="2037573" cy="20104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endParaRPr lang="ko-KR" altLang="en-US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545E052-BDA4-43DD-8C32-1CB90199ECE3}"/>
              </a:ext>
            </a:extLst>
          </p:cNvPr>
          <p:cNvSpPr/>
          <p:nvPr/>
        </p:nvSpPr>
        <p:spPr>
          <a:xfrm>
            <a:off x="5582427" y="8380565"/>
            <a:ext cx="2037573" cy="20104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endParaRPr lang="ko-KR" altLang="en-US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50334A-DF32-4054-88E2-85FB8754C1B6}"/>
              </a:ext>
            </a:extLst>
          </p:cNvPr>
          <p:cNvSpPr txBox="1"/>
          <p:nvPr/>
        </p:nvSpPr>
        <p:spPr>
          <a:xfrm>
            <a:off x="1112771" y="7118478"/>
            <a:ext cx="31510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&lt;Heap&gt;</a:t>
            </a:r>
            <a:endParaRPr lang="ko-KR" altLang="en-US" sz="3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B30F8A-FED5-47A4-817F-D6A586962A7E}"/>
              </a:ext>
            </a:extLst>
          </p:cNvPr>
          <p:cNvSpPr txBox="1"/>
          <p:nvPr/>
        </p:nvSpPr>
        <p:spPr>
          <a:xfrm>
            <a:off x="1043499" y="5463207"/>
            <a:ext cx="31510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&lt;Stack&gt;</a:t>
            </a:r>
            <a:endParaRPr lang="ko-KR" altLang="en-US" sz="3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20820D-DBD4-4F84-8510-A69BA98EBD56}"/>
              </a:ext>
            </a:extLst>
          </p:cNvPr>
          <p:cNvSpPr txBox="1"/>
          <p:nvPr/>
        </p:nvSpPr>
        <p:spPr>
          <a:xfrm>
            <a:off x="8029012" y="7918046"/>
            <a:ext cx="26129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&lt;Wait Queue&gt;</a:t>
            </a:r>
            <a:endParaRPr lang="ko-KR" altLang="en-US" sz="3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8D7D76-A8F9-4D63-AA57-DEFDD2B27FFA}"/>
              </a:ext>
            </a:extLst>
          </p:cNvPr>
          <p:cNvSpPr txBox="1"/>
          <p:nvPr/>
        </p:nvSpPr>
        <p:spPr>
          <a:xfrm>
            <a:off x="5264535" y="7918046"/>
            <a:ext cx="27746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&lt;Ready Queue&gt;</a:t>
            </a:r>
            <a:endParaRPr lang="ko-KR" altLang="en-US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200A77-5EF3-4EF8-9E69-42B7A70AB1C4}"/>
              </a:ext>
            </a:extLst>
          </p:cNvPr>
          <p:cNvSpPr txBox="1"/>
          <p:nvPr/>
        </p:nvSpPr>
        <p:spPr>
          <a:xfrm>
            <a:off x="1147011" y="4255762"/>
            <a:ext cx="1790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err="1"/>
              <a:t>A_Code</a:t>
            </a:r>
            <a:endParaRPr lang="ko-KR" altLang="en-US" sz="30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F6C706-540F-4FEC-84CD-885114B0101C}"/>
              </a:ext>
            </a:extLst>
          </p:cNvPr>
          <p:cNvSpPr/>
          <p:nvPr/>
        </p:nvSpPr>
        <p:spPr>
          <a:xfrm>
            <a:off x="5797817" y="978942"/>
            <a:ext cx="1891005" cy="26369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endParaRPr lang="ko-KR" altLang="en-US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A543E8-82A1-4194-9149-5AE9CFB82BE5}"/>
              </a:ext>
            </a:extLst>
          </p:cNvPr>
          <p:cNvSpPr txBox="1"/>
          <p:nvPr/>
        </p:nvSpPr>
        <p:spPr>
          <a:xfrm>
            <a:off x="5758828" y="916561"/>
            <a:ext cx="391222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&lt;Status </a:t>
            </a:r>
          </a:p>
          <a:p>
            <a:r>
              <a:rPr lang="en-US" altLang="ko-KR" sz="3000" b="1" dirty="0"/>
              <a:t>Register&gt;</a:t>
            </a:r>
            <a:endParaRPr lang="ko-KR" altLang="en-US" sz="3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843D28-9CF5-4166-A12B-7241C17F06D9}"/>
              </a:ext>
            </a:extLst>
          </p:cNvPr>
          <p:cNvSpPr txBox="1"/>
          <p:nvPr/>
        </p:nvSpPr>
        <p:spPr>
          <a:xfrm>
            <a:off x="5637819" y="8439842"/>
            <a:ext cx="20257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B Process</a:t>
            </a:r>
            <a:endParaRPr lang="ko-KR" altLang="en-US" sz="3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C1B402-5863-4BD6-9C3A-7FF925F45E6D}"/>
              </a:ext>
            </a:extLst>
          </p:cNvPr>
          <p:cNvSpPr txBox="1"/>
          <p:nvPr/>
        </p:nvSpPr>
        <p:spPr>
          <a:xfrm>
            <a:off x="5558663" y="9114450"/>
            <a:ext cx="20257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 C Process</a:t>
            </a:r>
            <a:endParaRPr lang="ko-KR" altLang="en-US" sz="3000" b="1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2348E06-445C-4F10-BD23-9D693454E052}"/>
              </a:ext>
            </a:extLst>
          </p:cNvPr>
          <p:cNvCxnSpPr/>
          <p:nvPr/>
        </p:nvCxnSpPr>
        <p:spPr>
          <a:xfrm>
            <a:off x="5558663" y="9051627"/>
            <a:ext cx="20613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3BC3013-8217-446F-BA0C-D83312E94348}"/>
              </a:ext>
            </a:extLst>
          </p:cNvPr>
          <p:cNvCxnSpPr/>
          <p:nvPr/>
        </p:nvCxnSpPr>
        <p:spPr>
          <a:xfrm>
            <a:off x="5570544" y="9743510"/>
            <a:ext cx="20613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B334A25-6B39-45F0-9793-BFFF4FE5EFB7}"/>
              </a:ext>
            </a:extLst>
          </p:cNvPr>
          <p:cNvSpPr txBox="1"/>
          <p:nvPr/>
        </p:nvSpPr>
        <p:spPr>
          <a:xfrm>
            <a:off x="8289911" y="1695409"/>
            <a:ext cx="235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rgbClr val="00B050"/>
                </a:solidFill>
              </a:rPr>
              <a:t>Index : 7</a:t>
            </a:r>
            <a:endParaRPr lang="ko-KR" altLang="en-US" sz="3500" b="1" dirty="0">
              <a:solidFill>
                <a:srgbClr val="00B050"/>
              </a:solidFill>
            </a:endParaRPr>
          </a:p>
        </p:txBody>
      </p:sp>
      <p:sp>
        <p:nvSpPr>
          <p:cNvPr id="28" name="화살표: 아래로 구부러짐 27">
            <a:extLst>
              <a:ext uri="{FF2B5EF4-FFF2-40B4-BE49-F238E27FC236}">
                <a16:creationId xmlns:a16="http://schemas.microsoft.com/office/drawing/2014/main" id="{A4526DFA-F39B-46F3-A5E0-3ECA0BBDBEF7}"/>
              </a:ext>
            </a:extLst>
          </p:cNvPr>
          <p:cNvSpPr/>
          <p:nvPr/>
        </p:nvSpPr>
        <p:spPr>
          <a:xfrm rot="206114">
            <a:off x="4043523" y="325149"/>
            <a:ext cx="1965752" cy="641447"/>
          </a:xfrm>
          <a:prstGeom prst="curved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endParaRPr lang="ko-KR" altLang="en-US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35" name="화살표: 아래로 구부러짐 34">
            <a:extLst>
              <a:ext uri="{FF2B5EF4-FFF2-40B4-BE49-F238E27FC236}">
                <a16:creationId xmlns:a16="http://schemas.microsoft.com/office/drawing/2014/main" id="{3F6F1BF0-BF1A-4EF3-A692-35C24C8D39A7}"/>
              </a:ext>
            </a:extLst>
          </p:cNvPr>
          <p:cNvSpPr/>
          <p:nvPr/>
        </p:nvSpPr>
        <p:spPr>
          <a:xfrm rot="10800000">
            <a:off x="3970875" y="1376144"/>
            <a:ext cx="1891004" cy="600418"/>
          </a:xfrm>
          <a:prstGeom prst="curved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endParaRPr lang="ko-KR" altLang="en-US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8F97FE-1D34-4453-BFDE-09C6407C83D2}"/>
              </a:ext>
            </a:extLst>
          </p:cNvPr>
          <p:cNvSpPr txBox="1"/>
          <p:nvPr/>
        </p:nvSpPr>
        <p:spPr>
          <a:xfrm>
            <a:off x="1112771" y="2477018"/>
            <a:ext cx="1790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A Process</a:t>
            </a:r>
            <a:endParaRPr lang="ko-KR" altLang="en-US" sz="30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BEA6F0-C43C-46C2-AA40-06A584DEBDD4}"/>
              </a:ext>
            </a:extLst>
          </p:cNvPr>
          <p:cNvSpPr txBox="1"/>
          <p:nvPr/>
        </p:nvSpPr>
        <p:spPr>
          <a:xfrm>
            <a:off x="8357106" y="8372272"/>
            <a:ext cx="1790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A Process</a:t>
            </a:r>
            <a:endParaRPr lang="ko-KR" altLang="en-US" sz="3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0B13F7-0923-4F24-B07D-FBE400D47BCB}"/>
              </a:ext>
            </a:extLst>
          </p:cNvPr>
          <p:cNvSpPr txBox="1"/>
          <p:nvPr/>
        </p:nvSpPr>
        <p:spPr>
          <a:xfrm>
            <a:off x="5895062" y="1953988"/>
            <a:ext cx="1717033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/>
              <a:t>&lt;</a:t>
            </a:r>
            <a:r>
              <a:rPr lang="en-US" altLang="ko-KR" sz="2800" b="1" dirty="0"/>
              <a:t>Interrupt flag</a:t>
            </a:r>
            <a:r>
              <a:rPr lang="en-US" altLang="ko-KR" sz="3000" b="1" dirty="0"/>
              <a:t>&gt;</a:t>
            </a:r>
          </a:p>
          <a:p>
            <a:pPr algn="r"/>
            <a:endParaRPr lang="en-US" altLang="ko-KR" sz="3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20DB69-9CEF-4F3B-97C1-F5C0835D5389}"/>
              </a:ext>
            </a:extLst>
          </p:cNvPr>
          <p:cNvSpPr txBox="1"/>
          <p:nvPr/>
        </p:nvSpPr>
        <p:spPr>
          <a:xfrm>
            <a:off x="6176521" y="2843147"/>
            <a:ext cx="1164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0 -&gt; </a:t>
            </a:r>
            <a:r>
              <a:rPr lang="en-US" altLang="ko-KR" sz="3000" b="1" dirty="0">
                <a:solidFill>
                  <a:srgbClr val="FF0000"/>
                </a:solidFill>
              </a:rPr>
              <a:t>1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56BFB8-265A-42B4-83E5-B9902C9F7EEE}"/>
              </a:ext>
            </a:extLst>
          </p:cNvPr>
          <p:cNvSpPr txBox="1"/>
          <p:nvPr/>
        </p:nvSpPr>
        <p:spPr>
          <a:xfrm>
            <a:off x="8286231" y="894184"/>
            <a:ext cx="2084419" cy="1477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&lt;Interrupt Controller&gt;</a:t>
            </a:r>
          </a:p>
          <a:p>
            <a:endParaRPr lang="en-US" altLang="ko-KR" sz="3000" b="1" dirty="0"/>
          </a:p>
        </p:txBody>
      </p: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9B3AE7CB-D5E2-4F6D-8C64-8571A5C936D4}"/>
              </a:ext>
            </a:extLst>
          </p:cNvPr>
          <p:cNvSpPr/>
          <p:nvPr/>
        </p:nvSpPr>
        <p:spPr>
          <a:xfrm rot="16200000">
            <a:off x="7683059" y="900915"/>
            <a:ext cx="612227" cy="714581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endParaRPr lang="ko-KR" altLang="en-US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2A697686-3121-4660-A2C9-8331D6F9EFB4}"/>
              </a:ext>
            </a:extLst>
          </p:cNvPr>
          <p:cNvSpPr/>
          <p:nvPr/>
        </p:nvSpPr>
        <p:spPr>
          <a:xfrm rot="5400000">
            <a:off x="7623064" y="1590260"/>
            <a:ext cx="612227" cy="71410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endParaRPr lang="ko-KR" altLang="en-US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1C560CF-763B-4DD0-8236-49B277717E86}"/>
              </a:ext>
            </a:extLst>
          </p:cNvPr>
          <p:cNvSpPr txBox="1"/>
          <p:nvPr/>
        </p:nvSpPr>
        <p:spPr>
          <a:xfrm>
            <a:off x="5696368" y="5717373"/>
            <a:ext cx="3059706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&lt;Interrupt Service Routine&gt;</a:t>
            </a:r>
          </a:p>
          <a:p>
            <a:endParaRPr lang="en-US" altLang="ko-KR" sz="3000" b="1" dirty="0"/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7A9A8383-82A0-450D-A81A-54B8D2C733E1}"/>
              </a:ext>
            </a:extLst>
          </p:cNvPr>
          <p:cNvSpPr/>
          <p:nvPr/>
        </p:nvSpPr>
        <p:spPr>
          <a:xfrm>
            <a:off x="5911145" y="4649263"/>
            <a:ext cx="537159" cy="105421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endParaRPr lang="ko-KR" altLang="en-US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BAD1D83-19A2-45FC-838B-ABE7ADF78566}"/>
              </a:ext>
            </a:extLst>
          </p:cNvPr>
          <p:cNvSpPr txBox="1"/>
          <p:nvPr/>
        </p:nvSpPr>
        <p:spPr>
          <a:xfrm>
            <a:off x="4149177" y="4773044"/>
            <a:ext cx="775875" cy="378565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File</a:t>
            </a:r>
          </a:p>
          <a:p>
            <a:endParaRPr lang="en-US" altLang="ko-KR" sz="3000" b="1" dirty="0"/>
          </a:p>
          <a:p>
            <a:endParaRPr lang="en-US" altLang="ko-KR" sz="3000" b="1" dirty="0"/>
          </a:p>
          <a:p>
            <a:endParaRPr lang="en-US" altLang="ko-KR" sz="3000" b="1" dirty="0"/>
          </a:p>
          <a:p>
            <a:endParaRPr lang="en-US" altLang="ko-KR" sz="3000" b="1" dirty="0"/>
          </a:p>
          <a:p>
            <a:endParaRPr lang="en-US" altLang="ko-KR" sz="3000" b="1" dirty="0"/>
          </a:p>
          <a:p>
            <a:endParaRPr lang="en-US" altLang="ko-KR" sz="3000" b="1" dirty="0"/>
          </a:p>
          <a:p>
            <a:endParaRPr lang="ko-KR" altLang="en-US" sz="3000" b="1" dirty="0"/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6C3AB534-D8B6-4601-A861-A1DAABF19E16}"/>
              </a:ext>
            </a:extLst>
          </p:cNvPr>
          <p:cNvSpPr/>
          <p:nvPr/>
        </p:nvSpPr>
        <p:spPr>
          <a:xfrm rot="5400000">
            <a:off x="4962257" y="5983443"/>
            <a:ext cx="554374" cy="91737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endParaRPr lang="ko-KR" altLang="en-US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E50423-D6F6-48E6-886A-9CD3BC7BC049}"/>
              </a:ext>
            </a:extLst>
          </p:cNvPr>
          <p:cNvSpPr txBox="1"/>
          <p:nvPr/>
        </p:nvSpPr>
        <p:spPr>
          <a:xfrm>
            <a:off x="5797816" y="6472916"/>
            <a:ext cx="2958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00B050"/>
                </a:solidFill>
              </a:rPr>
              <a:t>7 = File read</a:t>
            </a:r>
            <a:endParaRPr lang="en-US" altLang="ko-KR" sz="4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34DF94-4303-42EE-B117-E50336F56C0C}"/>
              </a:ext>
            </a:extLst>
          </p:cNvPr>
          <p:cNvSpPr txBox="1"/>
          <p:nvPr/>
        </p:nvSpPr>
        <p:spPr>
          <a:xfrm>
            <a:off x="6026727" y="2843147"/>
            <a:ext cx="1326565" cy="5539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1</a:t>
            </a:r>
            <a:r>
              <a:rPr lang="en-US" altLang="ko-KR" sz="3000" b="1" dirty="0"/>
              <a:t> -&gt; 0</a:t>
            </a:r>
            <a:endParaRPr lang="ko-KR" altLang="en-US" sz="3000" b="1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9BFFB80-7C2C-487E-B512-E8A528738B85}"/>
              </a:ext>
            </a:extLst>
          </p:cNvPr>
          <p:cNvSpPr/>
          <p:nvPr/>
        </p:nvSpPr>
        <p:spPr>
          <a:xfrm>
            <a:off x="1179920" y="2539592"/>
            <a:ext cx="1824869" cy="564657"/>
          </a:xfrm>
          <a:prstGeom prst="rect">
            <a:avLst/>
          </a:prstGeom>
          <a:solidFill>
            <a:srgbClr val="EDEDED"/>
          </a:solidFill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endParaRPr lang="ko-KR" altLang="en-US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A4F0A3-6515-4B4F-B468-5FADF82988D0}"/>
              </a:ext>
            </a:extLst>
          </p:cNvPr>
          <p:cNvSpPr txBox="1"/>
          <p:nvPr/>
        </p:nvSpPr>
        <p:spPr>
          <a:xfrm>
            <a:off x="5637819" y="9142124"/>
            <a:ext cx="1970331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B Process</a:t>
            </a:r>
            <a:endParaRPr lang="ko-KR" altLang="en-US" sz="30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27ED92-E492-4309-8B57-3FAB3C8FBC3A}"/>
              </a:ext>
            </a:extLst>
          </p:cNvPr>
          <p:cNvSpPr txBox="1"/>
          <p:nvPr/>
        </p:nvSpPr>
        <p:spPr>
          <a:xfrm>
            <a:off x="5586372" y="9780835"/>
            <a:ext cx="20257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 C Process</a:t>
            </a:r>
            <a:endParaRPr lang="ko-KR" altLang="en-US" sz="3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474F0FA-5DF0-491B-BC40-7AAFB8D392D5}"/>
              </a:ext>
            </a:extLst>
          </p:cNvPr>
          <p:cNvSpPr txBox="1"/>
          <p:nvPr/>
        </p:nvSpPr>
        <p:spPr>
          <a:xfrm>
            <a:off x="5611540" y="8428686"/>
            <a:ext cx="192329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A Process</a:t>
            </a:r>
            <a:endParaRPr lang="ko-KR" altLang="en-US" sz="3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3D9596B-6F3F-439E-BC65-16A0770D8345}"/>
              </a:ext>
            </a:extLst>
          </p:cNvPr>
          <p:cNvSpPr/>
          <p:nvPr/>
        </p:nvSpPr>
        <p:spPr>
          <a:xfrm>
            <a:off x="8355392" y="8472044"/>
            <a:ext cx="1674140" cy="549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endParaRPr lang="ko-KR" altLang="en-US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82A421-E4CD-45F4-AD94-618343FEA57E}"/>
              </a:ext>
            </a:extLst>
          </p:cNvPr>
          <p:cNvSpPr txBox="1"/>
          <p:nvPr/>
        </p:nvSpPr>
        <p:spPr>
          <a:xfrm>
            <a:off x="-5110539" y="1041761"/>
            <a:ext cx="5251652" cy="900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프로세스 </a:t>
            </a:r>
            <a:r>
              <a:rPr lang="en-US" altLang="ko-KR" sz="2500" dirty="0"/>
              <a:t>A</a:t>
            </a:r>
            <a:r>
              <a:rPr lang="ko-KR" altLang="en-US" sz="2500" dirty="0"/>
              <a:t>가 실행되고 있다고 하자</a:t>
            </a:r>
            <a:r>
              <a:rPr lang="en-US" altLang="ko-KR" sz="2500" dirty="0"/>
              <a:t>.</a:t>
            </a:r>
          </a:p>
          <a:p>
            <a:r>
              <a:rPr lang="ko-KR" altLang="en-US" sz="2500" dirty="0"/>
              <a:t>프로세스 매니저는 </a:t>
            </a:r>
            <a:r>
              <a:rPr lang="en-US" altLang="ko-KR" sz="2500" dirty="0"/>
              <a:t>status register</a:t>
            </a:r>
            <a:r>
              <a:rPr lang="ko-KR" altLang="en-US" sz="2500" dirty="0"/>
              <a:t>를 코드 한 줄 실행할 때마다 확인하여 인터럽트가 들어왔는지 확인</a:t>
            </a:r>
            <a:r>
              <a:rPr lang="en-US" altLang="ko-KR" sz="2500" dirty="0"/>
              <a:t>. Interrupt flag</a:t>
            </a:r>
            <a:r>
              <a:rPr lang="ko-KR" altLang="en-US" sz="2500" dirty="0"/>
              <a:t>의 값이 </a:t>
            </a:r>
            <a:r>
              <a:rPr lang="en-US" altLang="ko-KR" sz="2500" dirty="0"/>
              <a:t>1</a:t>
            </a:r>
            <a:r>
              <a:rPr lang="ko-KR" altLang="en-US" sz="2500" dirty="0"/>
              <a:t>이 되면 인터럽트가 들어왔다는 뜻</a:t>
            </a:r>
            <a:r>
              <a:rPr lang="en-US" altLang="ko-KR" sz="2500" dirty="0"/>
              <a:t>.</a:t>
            </a:r>
          </a:p>
          <a:p>
            <a:r>
              <a:rPr lang="ko-KR" altLang="en-US" sz="2500" dirty="0"/>
              <a:t>인터럽트가 들어오면 실행 중이던 </a:t>
            </a:r>
            <a:endParaRPr lang="en-US" altLang="ko-KR" sz="2500" dirty="0"/>
          </a:p>
          <a:p>
            <a:r>
              <a:rPr lang="en-US" altLang="ko-KR" sz="2500" dirty="0"/>
              <a:t>A</a:t>
            </a:r>
            <a:r>
              <a:rPr lang="ko-KR" altLang="en-US" sz="2500" dirty="0"/>
              <a:t>프로세스는 </a:t>
            </a:r>
            <a:r>
              <a:rPr lang="en-US" altLang="ko-KR" sz="2500" dirty="0"/>
              <a:t>PCB</a:t>
            </a:r>
            <a:r>
              <a:rPr lang="ko-KR" altLang="en-US" sz="2500" dirty="0"/>
              <a:t>에 저장해 둔다</a:t>
            </a:r>
            <a:r>
              <a:rPr lang="en-US" altLang="ko-KR" sz="2500" dirty="0"/>
              <a:t>.  </a:t>
            </a:r>
            <a:r>
              <a:rPr lang="ko-KR" altLang="en-US" sz="2500" dirty="0"/>
              <a:t>그리고 </a:t>
            </a:r>
            <a:r>
              <a:rPr lang="en-US" altLang="ko-KR" sz="2500" dirty="0"/>
              <a:t>wait Q</a:t>
            </a:r>
            <a:r>
              <a:rPr lang="ko-KR" altLang="en-US" sz="2500" dirty="0"/>
              <a:t>에 들어간다</a:t>
            </a:r>
            <a:r>
              <a:rPr lang="en-US" altLang="ko-KR" sz="2500" dirty="0"/>
              <a:t>.</a:t>
            </a:r>
          </a:p>
          <a:p>
            <a:r>
              <a:rPr lang="en-US" altLang="ko-KR" sz="2500" dirty="0"/>
              <a:t>CPU</a:t>
            </a:r>
            <a:r>
              <a:rPr lang="ko-KR" altLang="en-US" sz="2500" dirty="0"/>
              <a:t>는 어떤 인터럽트인지 모르기 때문에 인터럽트 컨트롤러에게 물어본다</a:t>
            </a:r>
            <a:r>
              <a:rPr lang="en-US" altLang="ko-KR" sz="2500" dirty="0"/>
              <a:t>.</a:t>
            </a:r>
          </a:p>
          <a:p>
            <a:r>
              <a:rPr lang="ko-KR" altLang="en-US" sz="2500" dirty="0"/>
              <a:t>인터럽트 컨트롤러는 인터럽트의 인덱스를 주며 </a:t>
            </a:r>
            <a:r>
              <a:rPr lang="en-US" altLang="ko-KR" sz="2500" dirty="0"/>
              <a:t>CPU</a:t>
            </a:r>
            <a:r>
              <a:rPr lang="ko-KR" altLang="en-US" sz="2500" dirty="0"/>
              <a:t>는 인터럽트 서비스 루틴에서 대응하는 </a:t>
            </a:r>
            <a:r>
              <a:rPr lang="en-US" altLang="ko-KR" sz="2500" dirty="0"/>
              <a:t>index</a:t>
            </a:r>
            <a:r>
              <a:rPr lang="ko-KR" altLang="en-US" sz="2500" dirty="0"/>
              <a:t>값을 찾아 인터럽트를 확인한다</a:t>
            </a:r>
            <a:r>
              <a:rPr lang="en-US" altLang="ko-KR" sz="2500" dirty="0"/>
              <a:t>.  </a:t>
            </a:r>
            <a:r>
              <a:rPr lang="ko-KR" altLang="en-US" sz="2500" dirty="0"/>
              <a:t>확인한 인터럽트를 실행하고 끝났다는 인터럽트가 발생하면</a:t>
            </a:r>
            <a:r>
              <a:rPr lang="en-US" altLang="ko-KR" sz="2500" dirty="0"/>
              <a:t>(</a:t>
            </a:r>
            <a:r>
              <a:rPr lang="ko-KR" altLang="en-US" sz="2500" dirty="0"/>
              <a:t>인터럽트 플래그의 숫자가 </a:t>
            </a:r>
            <a:r>
              <a:rPr lang="en-US" altLang="ko-KR" sz="2500" dirty="0"/>
              <a:t>0</a:t>
            </a:r>
            <a:r>
              <a:rPr lang="ko-KR" altLang="en-US" sz="2500" dirty="0"/>
              <a:t>이 된다</a:t>
            </a:r>
            <a:r>
              <a:rPr lang="en-US" altLang="ko-KR" sz="2500" dirty="0"/>
              <a:t>), wait Q</a:t>
            </a:r>
            <a:r>
              <a:rPr lang="ko-KR" altLang="en-US" sz="2500" dirty="0"/>
              <a:t>에 있던 </a:t>
            </a:r>
            <a:r>
              <a:rPr lang="en-US" altLang="ko-KR" sz="2500" dirty="0"/>
              <a:t>A</a:t>
            </a:r>
            <a:r>
              <a:rPr lang="ko-KR" altLang="en-US" sz="2500" dirty="0"/>
              <a:t>프로세스를 다시 </a:t>
            </a:r>
            <a:r>
              <a:rPr lang="en-US" altLang="ko-KR" sz="2500" dirty="0" err="1"/>
              <a:t>readyQ</a:t>
            </a:r>
            <a:r>
              <a:rPr lang="ko-KR" altLang="en-US" sz="2500" dirty="0"/>
              <a:t>에 넣고</a:t>
            </a:r>
            <a:r>
              <a:rPr lang="en-US" altLang="ko-KR" sz="2500" dirty="0"/>
              <a:t> PCB</a:t>
            </a:r>
            <a:r>
              <a:rPr lang="ko-KR" altLang="en-US" sz="2500" dirty="0"/>
              <a:t>에 있던 걸 불러와서 이어서 실행한다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출처 </a:t>
            </a:r>
            <a:r>
              <a:rPr lang="en-US" altLang="ko-KR" dirty="0"/>
              <a:t>Interrupt flag - Wikipedia - https://en.wikipedia.org/wiki/Interrupt_flag&gt;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118207-DA57-4545-9520-7C2E872475D2}"/>
              </a:ext>
            </a:extLst>
          </p:cNvPr>
          <p:cNvSpPr txBox="1"/>
          <p:nvPr/>
        </p:nvSpPr>
        <p:spPr>
          <a:xfrm>
            <a:off x="5727669" y="3578560"/>
            <a:ext cx="1790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A Process</a:t>
            </a:r>
            <a:endParaRPr lang="ko-KR" altLang="en-US" sz="3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1A900-7C15-41A9-BEBC-6FF6BC8BDB57}"/>
              </a:ext>
            </a:extLst>
          </p:cNvPr>
          <p:cNvSpPr txBox="1"/>
          <p:nvPr/>
        </p:nvSpPr>
        <p:spPr>
          <a:xfrm>
            <a:off x="1206298" y="5874629"/>
            <a:ext cx="1790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err="1"/>
              <a:t>A_data</a:t>
            </a:r>
            <a:endParaRPr lang="ko-KR" altLang="en-US" sz="3000" b="1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7CFCF2B-8E25-4E59-A8C0-74E6173BB5D7}"/>
              </a:ext>
            </a:extLst>
          </p:cNvPr>
          <p:cNvSpPr/>
          <p:nvPr/>
        </p:nvSpPr>
        <p:spPr>
          <a:xfrm>
            <a:off x="1092202" y="4248819"/>
            <a:ext cx="1790629" cy="6353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endParaRPr lang="ko-KR" altLang="en-US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95A518-B022-437E-8FF6-A234FBFDBE8F}"/>
              </a:ext>
            </a:extLst>
          </p:cNvPr>
          <p:cNvSpPr txBox="1"/>
          <p:nvPr/>
        </p:nvSpPr>
        <p:spPr>
          <a:xfrm>
            <a:off x="1206298" y="4243240"/>
            <a:ext cx="1790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err="1"/>
              <a:t>A_Code</a:t>
            </a:r>
            <a:endParaRPr lang="ko-KR" altLang="en-US" sz="300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08E438F-E0A1-4B57-B882-98CF987B214C}"/>
              </a:ext>
            </a:extLst>
          </p:cNvPr>
          <p:cNvSpPr/>
          <p:nvPr/>
        </p:nvSpPr>
        <p:spPr>
          <a:xfrm>
            <a:off x="1147010" y="5936697"/>
            <a:ext cx="1790629" cy="6353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endParaRPr lang="ko-KR" altLang="en-US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C0C218-8328-4E3D-8936-B02516C24A33}"/>
              </a:ext>
            </a:extLst>
          </p:cNvPr>
          <p:cNvSpPr txBox="1"/>
          <p:nvPr/>
        </p:nvSpPr>
        <p:spPr>
          <a:xfrm>
            <a:off x="1156216" y="5895940"/>
            <a:ext cx="1790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err="1"/>
              <a:t>A_data</a:t>
            </a:r>
            <a:endParaRPr lang="ko-KR" altLang="en-US" sz="30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6EBA5C2-E461-457B-BBD2-E6216EA6CEED}"/>
              </a:ext>
            </a:extLst>
          </p:cNvPr>
          <p:cNvSpPr/>
          <p:nvPr/>
        </p:nvSpPr>
        <p:spPr>
          <a:xfrm>
            <a:off x="5720455" y="3673641"/>
            <a:ext cx="1814375" cy="481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endParaRPr lang="ko-KR" altLang="en-US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13A4975-C663-4C82-80EE-E3615F019D4D}"/>
              </a:ext>
            </a:extLst>
          </p:cNvPr>
          <p:cNvSpPr txBox="1"/>
          <p:nvPr/>
        </p:nvSpPr>
        <p:spPr>
          <a:xfrm>
            <a:off x="5809267" y="3629196"/>
            <a:ext cx="18472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A Process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217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3" grpId="0"/>
      <p:bldP spid="11" grpId="0"/>
      <p:bldP spid="4" grpId="0" animBg="1"/>
      <p:bldP spid="5" grpId="0"/>
      <p:bldP spid="8" grpId="0" animBg="1"/>
      <p:bldP spid="15" grpId="0" animBg="1"/>
      <p:bldP spid="16" grpId="0" animBg="1"/>
      <p:bldP spid="17" grpId="0" animBg="1"/>
      <p:bldP spid="18" grpId="0"/>
      <p:bldP spid="19" grpId="0" animBg="1"/>
      <p:bldP spid="20" grpId="0" animBg="1"/>
      <p:bldP spid="21" grpId="0"/>
      <p:bldP spid="22" grpId="0"/>
      <p:bldP spid="23" grpId="0"/>
      <p:bldP spid="24" grpId="0"/>
      <p:bldP spid="10" grpId="0"/>
      <p:bldP spid="12" grpId="0" animBg="1"/>
      <p:bldP spid="13" grpId="0"/>
      <p:bldP spid="14" grpId="0"/>
      <p:bldP spid="29" grpId="0"/>
      <p:bldP spid="27" grpId="0"/>
      <p:bldP spid="28" grpId="0" animBg="1"/>
      <p:bldP spid="35" grpId="0" animBg="1"/>
      <p:bldP spid="39" grpId="0"/>
      <p:bldP spid="40" grpId="0"/>
      <p:bldP spid="31" grpId="0" animBg="1"/>
      <p:bldP spid="34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/>
      <p:bldP spid="49" grpId="0" animBg="1"/>
      <p:bldP spid="50" grpId="0" animBg="1"/>
      <p:bldP spid="53" grpId="0" animBg="1"/>
      <p:bldP spid="54" grpId="0"/>
      <p:bldP spid="55" grpId="0" animBg="1"/>
      <p:bldP spid="56" grpId="0" animBg="1"/>
      <p:bldP spid="58" grpId="0"/>
      <p:bldP spid="59" grpId="0"/>
      <p:bldP spid="60" grpId="0" animBg="1"/>
      <p:bldP spid="51" grpId="0"/>
      <p:bldP spid="30" grpId="0" animBg="1"/>
      <p:bldP spid="61" grpId="0"/>
      <p:bldP spid="25" grpId="0" animBg="1"/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-2185850" y="-1745424"/>
            <a:ext cx="14424448" cy="13527167"/>
            <a:chOff x="-2115137" y="-1673759"/>
            <a:chExt cx="14424448" cy="13527167"/>
          </a:xfrm>
          <a:solidFill>
            <a:schemeClr val="bg1"/>
          </a:solidFill>
        </p:grpSpPr>
        <p:sp>
          <p:nvSpPr>
            <p:cNvPr id="37" name="자유형 36"/>
            <p:cNvSpPr/>
            <p:nvPr/>
          </p:nvSpPr>
          <p:spPr>
            <a:xfrm rot="18900000">
              <a:off x="-2115137" y="-1673759"/>
              <a:ext cx="14424448" cy="13527167"/>
            </a:xfrm>
            <a:custGeom>
              <a:avLst/>
              <a:gdLst>
                <a:gd name="connsiteX0" fmla="*/ 7254183 w 14424448"/>
                <a:gd name="connsiteY0" fmla="*/ 0 h 13527167"/>
                <a:gd name="connsiteX1" fmla="*/ 14424448 w 14424448"/>
                <a:gd name="connsiteY1" fmla="*/ 7170265 h 13527167"/>
                <a:gd name="connsiteX2" fmla="*/ 8067545 w 14424448"/>
                <a:gd name="connsiteY2" fmla="*/ 13527167 h 13527167"/>
                <a:gd name="connsiteX3" fmla="*/ 6272986 w 14424448"/>
                <a:gd name="connsiteY3" fmla="*/ 13527167 h 13527167"/>
                <a:gd name="connsiteX4" fmla="*/ 0 w 14424448"/>
                <a:gd name="connsiteY4" fmla="*/ 7254182 h 13527167"/>
                <a:gd name="connsiteX5" fmla="*/ 7254183 w 14424448"/>
                <a:gd name="connsiteY5" fmla="*/ 0 h 1352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24448" h="13527167">
                  <a:moveTo>
                    <a:pt x="7254183" y="0"/>
                  </a:moveTo>
                  <a:lnTo>
                    <a:pt x="14424448" y="7170265"/>
                  </a:lnTo>
                  <a:lnTo>
                    <a:pt x="8067545" y="13527167"/>
                  </a:lnTo>
                  <a:lnTo>
                    <a:pt x="6272986" y="13527167"/>
                  </a:lnTo>
                  <a:lnTo>
                    <a:pt x="0" y="7254182"/>
                  </a:lnTo>
                  <a:lnTo>
                    <a:pt x="7254183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dist="1397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9218865" y="9269862"/>
              <a:ext cx="1251974" cy="1268117"/>
            </a:xfrm>
            <a:prstGeom prst="triangle">
              <a:avLst>
                <a:gd name="adj" fmla="val 100000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448057" y="7083511"/>
            <a:ext cx="390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중요한 문장을 입력해주세요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539437-56D2-43BC-B778-F97A945F9D9A}"/>
              </a:ext>
            </a:extLst>
          </p:cNvPr>
          <p:cNvSpPr/>
          <p:nvPr/>
        </p:nvSpPr>
        <p:spPr>
          <a:xfrm>
            <a:off x="817418" y="2007279"/>
            <a:ext cx="4393211" cy="84203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endParaRPr lang="ko-KR" altLang="en-US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621D0-14ED-4EB6-A56F-32FFE9B96F37}"/>
              </a:ext>
            </a:extLst>
          </p:cNvPr>
          <p:cNvSpPr txBox="1"/>
          <p:nvPr/>
        </p:nvSpPr>
        <p:spPr>
          <a:xfrm>
            <a:off x="1673008" y="1424393"/>
            <a:ext cx="2673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&lt;Memory&gt;</a:t>
            </a:r>
            <a:endParaRPr lang="ko-KR" altLang="en-US" sz="40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D04988-8125-418C-9BE6-D047E3C4AEEC}"/>
              </a:ext>
            </a:extLst>
          </p:cNvPr>
          <p:cNvSpPr/>
          <p:nvPr/>
        </p:nvSpPr>
        <p:spPr>
          <a:xfrm>
            <a:off x="1011382" y="2106392"/>
            <a:ext cx="4003963" cy="16357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endParaRPr lang="ko-KR" altLang="en-US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B2B761-7477-4413-9842-4A624765D118}"/>
              </a:ext>
            </a:extLst>
          </p:cNvPr>
          <p:cNvSpPr txBox="1"/>
          <p:nvPr/>
        </p:nvSpPr>
        <p:spPr>
          <a:xfrm>
            <a:off x="1043499" y="2070449"/>
            <a:ext cx="1259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&lt;PCB&gt;</a:t>
            </a:r>
            <a:endParaRPr lang="ko-KR" altLang="en-US" sz="3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42C83F-2640-40C8-ACE9-AE34108BFC07}"/>
              </a:ext>
            </a:extLst>
          </p:cNvPr>
          <p:cNvSpPr/>
          <p:nvPr/>
        </p:nvSpPr>
        <p:spPr>
          <a:xfrm>
            <a:off x="1007990" y="5469653"/>
            <a:ext cx="4003963" cy="15839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endParaRPr lang="ko-KR" altLang="en-US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C00CCE-EA28-4D35-B644-4DBEA4C715F9}"/>
              </a:ext>
            </a:extLst>
          </p:cNvPr>
          <p:cNvSpPr/>
          <p:nvPr/>
        </p:nvSpPr>
        <p:spPr>
          <a:xfrm>
            <a:off x="1011382" y="3814591"/>
            <a:ext cx="4003963" cy="15839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endParaRPr lang="ko-KR" altLang="en-US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8EF76B-A802-4C77-9CD9-240BC332E3D9}"/>
              </a:ext>
            </a:extLst>
          </p:cNvPr>
          <p:cNvSpPr/>
          <p:nvPr/>
        </p:nvSpPr>
        <p:spPr>
          <a:xfrm>
            <a:off x="1007897" y="8791989"/>
            <a:ext cx="4003963" cy="15839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endParaRPr lang="ko-KR" altLang="en-US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08EDB7-56F5-4981-81F0-02A12D0A7275}"/>
              </a:ext>
            </a:extLst>
          </p:cNvPr>
          <p:cNvSpPr txBox="1"/>
          <p:nvPr/>
        </p:nvSpPr>
        <p:spPr>
          <a:xfrm>
            <a:off x="1043499" y="3758644"/>
            <a:ext cx="31510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&lt;Code Segment&gt;</a:t>
            </a:r>
            <a:endParaRPr lang="ko-KR" altLang="en-US" sz="3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4FB384-9748-43F1-8F66-9DA0B88FE16E}"/>
              </a:ext>
            </a:extLst>
          </p:cNvPr>
          <p:cNvSpPr txBox="1"/>
          <p:nvPr/>
        </p:nvSpPr>
        <p:spPr>
          <a:xfrm>
            <a:off x="1043498" y="8735253"/>
            <a:ext cx="31510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&lt;Heap&gt;</a:t>
            </a:r>
            <a:endParaRPr lang="ko-KR" altLang="en-US" sz="3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74028D-38E9-4C83-A65B-0F3A5D0EB132}"/>
              </a:ext>
            </a:extLst>
          </p:cNvPr>
          <p:cNvSpPr txBox="1"/>
          <p:nvPr/>
        </p:nvSpPr>
        <p:spPr>
          <a:xfrm>
            <a:off x="1043499" y="5463207"/>
            <a:ext cx="31510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&lt;Stack&gt;</a:t>
            </a:r>
            <a:endParaRPr lang="ko-KR" altLang="en-US" sz="3000" b="1" dirty="0"/>
          </a:p>
        </p:txBody>
      </p:sp>
      <p:sp>
        <p:nvSpPr>
          <p:cNvPr id="16" name="모서리가 둥근 직사각형 34">
            <a:extLst>
              <a:ext uri="{FF2B5EF4-FFF2-40B4-BE49-F238E27FC236}">
                <a16:creationId xmlns:a16="http://schemas.microsoft.com/office/drawing/2014/main" id="{7FB8D7E2-4E3F-4F14-BBCA-1275F66F5673}"/>
              </a:ext>
            </a:extLst>
          </p:cNvPr>
          <p:cNvSpPr/>
          <p:nvPr/>
        </p:nvSpPr>
        <p:spPr>
          <a:xfrm>
            <a:off x="454316" y="372166"/>
            <a:ext cx="1651576" cy="130283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solidFill>
                  <a:schemeClr val="accent1"/>
                </a:solidFill>
                <a:effectLst>
                  <a:outerShdw dist="63500" dir="2700000" algn="tl" rotWithShape="0">
                    <a:schemeClr val="bg1"/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3-(1)</a:t>
            </a:r>
            <a:endParaRPr lang="ko-KR" altLang="en-US" sz="5000" dirty="0">
              <a:solidFill>
                <a:schemeClr val="accent1"/>
              </a:solidFill>
              <a:effectLst>
                <a:outerShdw dist="63500" dir="2700000" algn="tl" rotWithShape="0">
                  <a:schemeClr val="bg1"/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7EA5A3-188B-4035-B7F5-F97E725EDB7A}"/>
              </a:ext>
            </a:extLst>
          </p:cNvPr>
          <p:cNvSpPr txBox="1"/>
          <p:nvPr/>
        </p:nvSpPr>
        <p:spPr>
          <a:xfrm>
            <a:off x="2105891" y="515751"/>
            <a:ext cx="79109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Memory</a:t>
            </a:r>
            <a:endParaRPr lang="ko-KR" altLang="en-US" sz="6000" dirty="0"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FFB9BE7-5085-4CE9-B203-C029E99F2C3E}"/>
              </a:ext>
            </a:extLst>
          </p:cNvPr>
          <p:cNvSpPr/>
          <p:nvPr/>
        </p:nvSpPr>
        <p:spPr>
          <a:xfrm>
            <a:off x="1022411" y="7120932"/>
            <a:ext cx="4003963" cy="15839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endParaRPr lang="ko-KR" altLang="en-US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2" name="화살표: 위쪽 1">
            <a:extLst>
              <a:ext uri="{FF2B5EF4-FFF2-40B4-BE49-F238E27FC236}">
                <a16:creationId xmlns:a16="http://schemas.microsoft.com/office/drawing/2014/main" id="{0EBAF6E4-D372-4F47-8126-C2B9188EC424}"/>
              </a:ext>
            </a:extLst>
          </p:cNvPr>
          <p:cNvSpPr/>
          <p:nvPr/>
        </p:nvSpPr>
        <p:spPr>
          <a:xfrm>
            <a:off x="454316" y="8252207"/>
            <a:ext cx="333262" cy="2175390"/>
          </a:xfrm>
          <a:prstGeom prst="up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endParaRPr lang="ko-KR" altLang="en-US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20" name="화살표: 위쪽 19">
            <a:extLst>
              <a:ext uri="{FF2B5EF4-FFF2-40B4-BE49-F238E27FC236}">
                <a16:creationId xmlns:a16="http://schemas.microsoft.com/office/drawing/2014/main" id="{82B41301-A131-466A-AD4A-47A689C6483B}"/>
              </a:ext>
            </a:extLst>
          </p:cNvPr>
          <p:cNvSpPr/>
          <p:nvPr/>
        </p:nvSpPr>
        <p:spPr>
          <a:xfrm rot="10800000">
            <a:off x="451820" y="5463207"/>
            <a:ext cx="333262" cy="2175390"/>
          </a:xfrm>
          <a:prstGeom prst="up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endParaRPr lang="ko-KR" altLang="en-US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C9047E0-91E5-4C1C-85C8-BC003E34BFF6}"/>
              </a:ext>
            </a:extLst>
          </p:cNvPr>
          <p:cNvSpPr/>
          <p:nvPr/>
        </p:nvSpPr>
        <p:spPr>
          <a:xfrm>
            <a:off x="2356324" y="6281521"/>
            <a:ext cx="2357000" cy="5640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ko-KR" altLang="en-US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지역변수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CEB970C-0AFE-42FD-B4F9-EBEF98B9C206}"/>
              </a:ext>
            </a:extLst>
          </p:cNvPr>
          <p:cNvSpPr/>
          <p:nvPr/>
        </p:nvSpPr>
        <p:spPr>
          <a:xfrm>
            <a:off x="2356323" y="5610202"/>
            <a:ext cx="2357001" cy="553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ko-KR" altLang="en-US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전역변수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B6036D0-E1C5-4964-9AE3-E0646CCEDB38}"/>
              </a:ext>
            </a:extLst>
          </p:cNvPr>
          <p:cNvSpPr/>
          <p:nvPr/>
        </p:nvSpPr>
        <p:spPr>
          <a:xfrm>
            <a:off x="2366132" y="8903770"/>
            <a:ext cx="1081925" cy="5539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new</a:t>
            </a:r>
            <a:endParaRPr lang="ko-KR" altLang="en-US" sz="3000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21" name="오른쪽 중괄호 20">
            <a:extLst>
              <a:ext uri="{FF2B5EF4-FFF2-40B4-BE49-F238E27FC236}">
                <a16:creationId xmlns:a16="http://schemas.microsoft.com/office/drawing/2014/main" id="{071114E1-A402-4EE8-91CB-0EA361977075}"/>
              </a:ext>
            </a:extLst>
          </p:cNvPr>
          <p:cNvSpPr/>
          <p:nvPr/>
        </p:nvSpPr>
        <p:spPr>
          <a:xfrm>
            <a:off x="5210629" y="8563429"/>
            <a:ext cx="577275" cy="1864168"/>
          </a:xfrm>
          <a:prstGeom prst="rightBrace">
            <a:avLst>
              <a:gd name="adj1" fmla="val 49484"/>
              <a:gd name="adj2" fmla="val 53114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C78F3543-92CB-487B-A99B-986BE3755B0C}"/>
              </a:ext>
            </a:extLst>
          </p:cNvPr>
          <p:cNvSpPr/>
          <p:nvPr/>
        </p:nvSpPr>
        <p:spPr>
          <a:xfrm>
            <a:off x="5186128" y="5398563"/>
            <a:ext cx="577275" cy="1864168"/>
          </a:xfrm>
          <a:prstGeom prst="rightBrace">
            <a:avLst>
              <a:gd name="adj1" fmla="val 49484"/>
              <a:gd name="adj2" fmla="val 53114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FD9BA9C-0073-4C5B-B87F-F030777CC2B2}"/>
              </a:ext>
            </a:extLst>
          </p:cNvPr>
          <p:cNvSpPr/>
          <p:nvPr/>
        </p:nvSpPr>
        <p:spPr>
          <a:xfrm>
            <a:off x="5726981" y="9021549"/>
            <a:ext cx="1692349" cy="1262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ko-KR" altLang="en-US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동적</a:t>
            </a:r>
            <a:endParaRPr lang="en-US" altLang="ko-KR" sz="3000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ko-KR" altLang="en-US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메모리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ECEB16D-E4E4-4910-B20F-1D0AE9FA1F03}"/>
              </a:ext>
            </a:extLst>
          </p:cNvPr>
          <p:cNvSpPr/>
          <p:nvPr/>
        </p:nvSpPr>
        <p:spPr>
          <a:xfrm>
            <a:off x="5783490" y="5845732"/>
            <a:ext cx="1569801" cy="12078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ko-KR" altLang="en-US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정적</a:t>
            </a:r>
            <a:endParaRPr lang="en-US" altLang="ko-KR" sz="3000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ko-KR" altLang="en-US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메모리</a:t>
            </a:r>
          </a:p>
        </p:txBody>
      </p:sp>
      <p:sp>
        <p:nvSpPr>
          <p:cNvPr id="25" name="말풍선: 사각형 24">
            <a:extLst>
              <a:ext uri="{FF2B5EF4-FFF2-40B4-BE49-F238E27FC236}">
                <a16:creationId xmlns:a16="http://schemas.microsoft.com/office/drawing/2014/main" id="{615F3ADF-23CB-4937-9F7A-321CF8A47A67}"/>
              </a:ext>
            </a:extLst>
          </p:cNvPr>
          <p:cNvSpPr/>
          <p:nvPr/>
        </p:nvSpPr>
        <p:spPr>
          <a:xfrm>
            <a:off x="5309879" y="296038"/>
            <a:ext cx="4744404" cy="5145954"/>
          </a:xfrm>
          <a:prstGeom prst="wedgeRectCallout">
            <a:avLst>
              <a:gd name="adj1" fmla="val -56932"/>
              <a:gd name="adj2" fmla="val 65507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endParaRPr lang="ko-KR" altLang="en-US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552312-0877-436A-8C19-56AE2D2690AE}"/>
              </a:ext>
            </a:extLst>
          </p:cNvPr>
          <p:cNvSpPr txBox="1"/>
          <p:nvPr/>
        </p:nvSpPr>
        <p:spPr>
          <a:xfrm>
            <a:off x="5370383" y="292561"/>
            <a:ext cx="452365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&lt;Activation Record&gt;</a:t>
            </a:r>
          </a:p>
          <a:p>
            <a:endParaRPr lang="en-US" altLang="ko-KR" sz="3000" b="1" dirty="0"/>
          </a:p>
          <a:p>
            <a:r>
              <a:rPr lang="en-US" altLang="ko-KR" sz="3000" b="1" dirty="0"/>
              <a:t>local variable</a:t>
            </a:r>
          </a:p>
          <a:p>
            <a:r>
              <a:rPr lang="en-US" altLang="ko-KR" sz="3000" b="1" dirty="0"/>
              <a:t>(</a:t>
            </a:r>
            <a:r>
              <a:rPr lang="ko-KR" altLang="ko-KR" sz="3000" b="1" dirty="0"/>
              <a:t>함수 내의 지역변수</a:t>
            </a:r>
            <a:r>
              <a:rPr lang="en-US" altLang="ko-KR" sz="3000" b="1" dirty="0"/>
              <a:t>)</a:t>
            </a:r>
          </a:p>
          <a:p>
            <a:r>
              <a:rPr lang="en-US" altLang="ko-KR" sz="3000" b="1" dirty="0"/>
              <a:t>input parameter</a:t>
            </a:r>
          </a:p>
          <a:p>
            <a:r>
              <a:rPr lang="en-US" altLang="ko-KR" sz="3000" b="1" dirty="0"/>
              <a:t>return value</a:t>
            </a:r>
          </a:p>
          <a:p>
            <a:r>
              <a:rPr lang="en-US" altLang="ko-KR" sz="3000" b="1" dirty="0"/>
              <a:t>(parameter</a:t>
            </a:r>
            <a:r>
              <a:rPr lang="ko-KR" altLang="ko-KR" sz="3000" b="1" dirty="0"/>
              <a:t>를 통해 얻은 값 반환</a:t>
            </a:r>
            <a:r>
              <a:rPr lang="en-US" altLang="ko-KR" sz="3000" b="1" dirty="0"/>
              <a:t>)</a:t>
            </a:r>
          </a:p>
          <a:p>
            <a:r>
              <a:rPr lang="en-US" altLang="ko-KR" sz="3000" b="1" dirty="0"/>
              <a:t>return address</a:t>
            </a:r>
          </a:p>
          <a:p>
            <a:r>
              <a:rPr lang="en-US" altLang="ko-KR" sz="3000" b="1" dirty="0"/>
              <a:t>(</a:t>
            </a:r>
            <a:r>
              <a:rPr lang="ko-KR" altLang="ko-KR" sz="3000" b="1" dirty="0"/>
              <a:t>함수가 호출된 곳의 다음 주소</a:t>
            </a:r>
            <a:r>
              <a:rPr lang="en-US" altLang="ko-KR" sz="3000" b="1" dirty="0"/>
              <a:t>)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C9E83A60-ED6B-4C0C-BB9F-ECA7E7EF423E}"/>
              </a:ext>
            </a:extLst>
          </p:cNvPr>
          <p:cNvSpPr/>
          <p:nvPr/>
        </p:nvSpPr>
        <p:spPr>
          <a:xfrm rot="9421711">
            <a:off x="3829877" y="7987405"/>
            <a:ext cx="4240342" cy="451294"/>
          </a:xfrm>
          <a:prstGeom prst="rightArrow">
            <a:avLst>
              <a:gd name="adj1" fmla="val 53026"/>
              <a:gd name="adj2" fmla="val 141263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endParaRPr lang="ko-KR" altLang="en-US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BA1F43-B7AF-47D2-BD53-BA512DD3D749}"/>
              </a:ext>
            </a:extLst>
          </p:cNvPr>
          <p:cNvSpPr/>
          <p:nvPr/>
        </p:nvSpPr>
        <p:spPr>
          <a:xfrm>
            <a:off x="7762410" y="6475674"/>
            <a:ext cx="1972149" cy="15741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Garbage collector</a:t>
            </a:r>
            <a:endParaRPr lang="ko-KR" altLang="en-US" sz="3000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1B8BADC-CB23-4624-A954-EC509FC34439}"/>
              </a:ext>
            </a:extLst>
          </p:cNvPr>
          <p:cNvSpPr/>
          <p:nvPr/>
        </p:nvSpPr>
        <p:spPr>
          <a:xfrm>
            <a:off x="-4872790" y="300727"/>
            <a:ext cx="4652095" cy="9841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Memory</a:t>
            </a:r>
            <a:r>
              <a:rPr lang="ko-KR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의 구조는 </a:t>
            </a:r>
            <a:r>
              <a:rPr lang="en-US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Code Segment</a:t>
            </a:r>
            <a:r>
              <a:rPr lang="ko-KR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와 </a:t>
            </a:r>
            <a:r>
              <a:rPr lang="en-US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Data Segment</a:t>
            </a:r>
            <a:r>
              <a:rPr lang="ko-KR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로 나눌 수 있으며</a:t>
            </a:r>
            <a:r>
              <a:rPr lang="en-US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, Data Segment</a:t>
            </a:r>
            <a:r>
              <a:rPr lang="ko-KR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는 다시</a:t>
            </a:r>
            <a:r>
              <a:rPr lang="en-US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 Heap</a:t>
            </a:r>
            <a:r>
              <a:rPr lang="ko-KR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과</a:t>
            </a:r>
            <a:r>
              <a:rPr lang="en-US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 Stack</a:t>
            </a:r>
            <a:r>
              <a:rPr lang="ko-KR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으로 나눌 수 있다</a:t>
            </a:r>
            <a:r>
              <a:rPr lang="en-US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. </a:t>
            </a:r>
            <a:endParaRPr lang="ko-KR" altLang="ko-KR" sz="2500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- Heap</a:t>
            </a:r>
            <a:r>
              <a:rPr lang="ko-KR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은 프로그래머가 </a:t>
            </a:r>
            <a:r>
              <a:rPr lang="en-US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new</a:t>
            </a:r>
            <a:r>
              <a:rPr lang="ko-KR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라는 명령어를 써서 메모리 공간이 할당되는 곳으로 동적 메모리가 할당되는 곳이다</a:t>
            </a:r>
            <a:r>
              <a:rPr lang="en-US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. </a:t>
            </a:r>
            <a:r>
              <a:rPr lang="ko-KR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즉</a:t>
            </a:r>
            <a:r>
              <a:rPr lang="en-US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, </a:t>
            </a:r>
            <a:r>
              <a:rPr lang="ko-KR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프로그램이 실행되면서 메모리가 </a:t>
            </a:r>
            <a:r>
              <a:rPr lang="ko-KR" altLang="en-US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할당</a:t>
            </a:r>
            <a:r>
              <a:rPr lang="en-US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. New</a:t>
            </a:r>
            <a:r>
              <a:rPr lang="ko-KR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를 통해 선언될 때마다 </a:t>
            </a:r>
            <a:r>
              <a:rPr lang="en-US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heap</a:t>
            </a:r>
            <a:r>
              <a:rPr lang="ko-KR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영역의 아래로 데이터가 쌓인다</a:t>
            </a:r>
            <a:r>
              <a:rPr lang="en-US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. </a:t>
            </a:r>
            <a:r>
              <a:rPr lang="ko-KR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하지만 생성된 객체가 사용되지 않는다면 쓰레기로 간주하여 </a:t>
            </a:r>
            <a:r>
              <a:rPr lang="en-US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garbage collector</a:t>
            </a:r>
            <a:r>
              <a:rPr lang="ko-KR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가 삭제</a:t>
            </a:r>
            <a:r>
              <a:rPr lang="en-US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 </a:t>
            </a:r>
            <a:r>
              <a:rPr lang="ko-KR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시킨다</a:t>
            </a:r>
            <a:r>
              <a:rPr lang="en-US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.</a:t>
            </a:r>
            <a:endParaRPr lang="ko-KR" altLang="ko-KR" sz="2500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40BC72-66BE-4F20-92D8-CE7250B29A6C}"/>
              </a:ext>
            </a:extLst>
          </p:cNvPr>
          <p:cNvSpPr/>
          <p:nvPr/>
        </p:nvSpPr>
        <p:spPr>
          <a:xfrm>
            <a:off x="10882480" y="-10103"/>
            <a:ext cx="5397500" cy="98417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- Heap</a:t>
            </a:r>
            <a:r>
              <a:rPr lang="ko-KR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과는 다르게 </a:t>
            </a:r>
            <a:r>
              <a:rPr lang="en-US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Stack</a:t>
            </a:r>
            <a:r>
              <a:rPr lang="ko-KR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에는 이미 크기가 정해진 정적 메모리가 저장되며</a:t>
            </a:r>
            <a:r>
              <a:rPr lang="en-US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, </a:t>
            </a:r>
            <a:r>
              <a:rPr lang="ko-KR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전역 변수와 지역 변수가 저장된다</a:t>
            </a:r>
            <a:r>
              <a:rPr lang="en-US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. Stack</a:t>
            </a:r>
            <a:r>
              <a:rPr lang="ko-KR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에 저장된 변수는 선언된 함수 내에서만 사용이 가능하기 때문에 함수를 벗어나면 저장된 변수가 사라진다</a:t>
            </a:r>
            <a:r>
              <a:rPr lang="en-US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. </a:t>
            </a:r>
            <a:r>
              <a:rPr lang="ko-KR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그때 늦게 들어온 데이터가 먼저 삭제된다</a:t>
            </a:r>
            <a:r>
              <a:rPr lang="en-US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(last in Frist out). </a:t>
            </a:r>
            <a:r>
              <a:rPr lang="ko-KR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그렇기 때문에 </a:t>
            </a:r>
            <a:r>
              <a:rPr lang="en-US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Stack</a:t>
            </a:r>
            <a:r>
              <a:rPr lang="ko-KR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의 메모리는 활발하게 공간이 찼다가 </a:t>
            </a:r>
            <a:r>
              <a:rPr lang="ko-KR" altLang="ko-KR" sz="2500" dirty="0" err="1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비어졌다를</a:t>
            </a:r>
            <a:r>
              <a:rPr lang="ko-KR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 반복한다</a:t>
            </a:r>
            <a:r>
              <a:rPr lang="en-US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.</a:t>
            </a:r>
            <a:endParaRPr lang="ko-KR" altLang="ko-KR" sz="2500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 </a:t>
            </a:r>
            <a:endParaRPr lang="ko-KR" altLang="ko-KR" sz="2500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-Stack</a:t>
            </a:r>
            <a:r>
              <a:rPr lang="ko-KR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에 저장되는 또 다른 것은</a:t>
            </a:r>
            <a:r>
              <a:rPr lang="en-US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 activation record(</a:t>
            </a:r>
            <a:r>
              <a:rPr lang="ko-KR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활성화 레코드</a:t>
            </a:r>
            <a:r>
              <a:rPr lang="en-US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)</a:t>
            </a:r>
            <a:r>
              <a:rPr lang="ko-KR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가 있는데</a:t>
            </a:r>
            <a:r>
              <a:rPr lang="en-US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, OS</a:t>
            </a:r>
            <a:r>
              <a:rPr lang="ko-KR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가 </a:t>
            </a:r>
            <a:r>
              <a:rPr lang="ko-KR" altLang="ko-KR" sz="2500" dirty="0" err="1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메인함수를</a:t>
            </a:r>
            <a:r>
              <a:rPr lang="ko-KR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 실행하면 생성되는 것이다</a:t>
            </a:r>
            <a:r>
              <a:rPr lang="en-US" altLang="ko-KR" sz="25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. </a:t>
            </a:r>
            <a:endParaRPr lang="ko-KR" altLang="ko-KR" sz="2500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24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 animBg="1"/>
      <p:bldP spid="17" grpId="0"/>
      <p:bldP spid="18" grpId="0" animBg="1"/>
      <p:bldP spid="2" grpId="0" animBg="1"/>
      <p:bldP spid="20" grpId="0" animBg="1"/>
      <p:bldP spid="3" grpId="0" animBg="1"/>
      <p:bldP spid="22" grpId="0" animBg="1"/>
      <p:bldP spid="23" grpId="0" animBg="1"/>
      <p:bldP spid="21" grpId="0" animBg="1"/>
      <p:bldP spid="28" grpId="0" animBg="1"/>
      <p:bldP spid="24" grpId="0" animBg="1"/>
      <p:bldP spid="30" grpId="0" animBg="1"/>
      <p:bldP spid="25" grpId="0" animBg="1"/>
      <p:bldP spid="26" grpId="0"/>
      <p:bldP spid="19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-2134187" y="-1730909"/>
            <a:ext cx="14424448" cy="13527167"/>
            <a:chOff x="-2115137" y="-1673759"/>
            <a:chExt cx="14424448" cy="13527167"/>
          </a:xfrm>
          <a:solidFill>
            <a:schemeClr val="bg1"/>
          </a:solidFill>
        </p:grpSpPr>
        <p:sp>
          <p:nvSpPr>
            <p:cNvPr id="37" name="자유형 36"/>
            <p:cNvSpPr/>
            <p:nvPr/>
          </p:nvSpPr>
          <p:spPr>
            <a:xfrm rot="18900000">
              <a:off x="-2115137" y="-1673759"/>
              <a:ext cx="14424448" cy="13527167"/>
            </a:xfrm>
            <a:custGeom>
              <a:avLst/>
              <a:gdLst>
                <a:gd name="connsiteX0" fmla="*/ 7254183 w 14424448"/>
                <a:gd name="connsiteY0" fmla="*/ 0 h 13527167"/>
                <a:gd name="connsiteX1" fmla="*/ 14424448 w 14424448"/>
                <a:gd name="connsiteY1" fmla="*/ 7170265 h 13527167"/>
                <a:gd name="connsiteX2" fmla="*/ 8067545 w 14424448"/>
                <a:gd name="connsiteY2" fmla="*/ 13527167 h 13527167"/>
                <a:gd name="connsiteX3" fmla="*/ 6272986 w 14424448"/>
                <a:gd name="connsiteY3" fmla="*/ 13527167 h 13527167"/>
                <a:gd name="connsiteX4" fmla="*/ 0 w 14424448"/>
                <a:gd name="connsiteY4" fmla="*/ 7254182 h 13527167"/>
                <a:gd name="connsiteX5" fmla="*/ 7254183 w 14424448"/>
                <a:gd name="connsiteY5" fmla="*/ 0 h 1352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24448" h="13527167">
                  <a:moveTo>
                    <a:pt x="7254183" y="0"/>
                  </a:moveTo>
                  <a:lnTo>
                    <a:pt x="14424448" y="7170265"/>
                  </a:lnTo>
                  <a:lnTo>
                    <a:pt x="8067545" y="13527167"/>
                  </a:lnTo>
                  <a:lnTo>
                    <a:pt x="6272986" y="13527167"/>
                  </a:lnTo>
                  <a:lnTo>
                    <a:pt x="0" y="7254182"/>
                  </a:lnTo>
                  <a:lnTo>
                    <a:pt x="7254183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dist="1397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9218865" y="9269862"/>
              <a:ext cx="1251974" cy="1268117"/>
            </a:xfrm>
            <a:prstGeom prst="triangle">
              <a:avLst>
                <a:gd name="adj" fmla="val 100000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448057" y="7083511"/>
            <a:ext cx="390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중요한 문장을 입력해주세요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B40C5D-68A8-409A-A220-BA7C486D8B30}"/>
              </a:ext>
            </a:extLst>
          </p:cNvPr>
          <p:cNvSpPr txBox="1"/>
          <p:nvPr/>
        </p:nvSpPr>
        <p:spPr>
          <a:xfrm>
            <a:off x="2036618" y="3768665"/>
            <a:ext cx="76615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감사합니다</a:t>
            </a:r>
            <a:r>
              <a:rPr lang="en-US" altLang="ko-KR" sz="100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endParaRPr lang="ko-KR" altLang="en-US" sz="10000" dirty="0"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557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-2134187" y="-1763070"/>
            <a:ext cx="14424448" cy="13527167"/>
            <a:chOff x="-2115137" y="-1673759"/>
            <a:chExt cx="14424448" cy="13527167"/>
          </a:xfrm>
          <a:solidFill>
            <a:schemeClr val="bg1"/>
          </a:solidFill>
        </p:grpSpPr>
        <p:sp>
          <p:nvSpPr>
            <p:cNvPr id="23" name="자유형 22"/>
            <p:cNvSpPr/>
            <p:nvPr/>
          </p:nvSpPr>
          <p:spPr>
            <a:xfrm rot="18900000">
              <a:off x="-2115137" y="-1673759"/>
              <a:ext cx="14424448" cy="13527167"/>
            </a:xfrm>
            <a:custGeom>
              <a:avLst/>
              <a:gdLst>
                <a:gd name="connsiteX0" fmla="*/ 7254183 w 14424448"/>
                <a:gd name="connsiteY0" fmla="*/ 0 h 13527167"/>
                <a:gd name="connsiteX1" fmla="*/ 14424448 w 14424448"/>
                <a:gd name="connsiteY1" fmla="*/ 7170265 h 13527167"/>
                <a:gd name="connsiteX2" fmla="*/ 8067545 w 14424448"/>
                <a:gd name="connsiteY2" fmla="*/ 13527167 h 13527167"/>
                <a:gd name="connsiteX3" fmla="*/ 6272986 w 14424448"/>
                <a:gd name="connsiteY3" fmla="*/ 13527167 h 13527167"/>
                <a:gd name="connsiteX4" fmla="*/ 0 w 14424448"/>
                <a:gd name="connsiteY4" fmla="*/ 7254182 h 13527167"/>
                <a:gd name="connsiteX5" fmla="*/ 7254183 w 14424448"/>
                <a:gd name="connsiteY5" fmla="*/ 0 h 1352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24448" h="13527167">
                  <a:moveTo>
                    <a:pt x="7254183" y="0"/>
                  </a:moveTo>
                  <a:lnTo>
                    <a:pt x="14424448" y="7170265"/>
                  </a:lnTo>
                  <a:lnTo>
                    <a:pt x="8067545" y="13527167"/>
                  </a:lnTo>
                  <a:lnTo>
                    <a:pt x="6272986" y="13527167"/>
                  </a:lnTo>
                  <a:lnTo>
                    <a:pt x="0" y="7254182"/>
                  </a:lnTo>
                  <a:lnTo>
                    <a:pt x="7254183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dist="1397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동녘M" panose="02030600000101010101" pitchFamily="18" charset="-127"/>
                <a:ea typeface="HY동녘M" panose="02030600000101010101" pitchFamily="18" charset="-127"/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10800000">
              <a:off x="9218865" y="9269862"/>
              <a:ext cx="1251974" cy="1268117"/>
            </a:xfrm>
            <a:prstGeom prst="triangle">
              <a:avLst>
                <a:gd name="adj" fmla="val 100000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동녘M" panose="02030600000101010101" pitchFamily="18" charset="-127"/>
                <a:ea typeface="HY동녘M" panose="02030600000101010101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831531" y="1819545"/>
            <a:ext cx="529984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Central Processing Unit</a:t>
            </a:r>
            <a:endParaRPr lang="ko-KR" altLang="en-US" sz="3500" dirty="0"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364996" y="1866766"/>
            <a:ext cx="457012" cy="58888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accent1"/>
                </a:solidFill>
                <a:effectLst>
                  <a:outerShdw dist="63500" dir="2700000" algn="tl" rotWithShape="0">
                    <a:schemeClr val="bg1"/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3600" dirty="0">
              <a:solidFill>
                <a:schemeClr val="accent1"/>
              </a:solidFill>
              <a:effectLst>
                <a:outerShdw dist="63500" dir="2700000" algn="tl" rotWithShape="0">
                  <a:schemeClr val="bg1"/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06134" y="3120528"/>
            <a:ext cx="18473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ko-KR" sz="3500" dirty="0"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364996" y="3760728"/>
            <a:ext cx="457012" cy="5232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accent1"/>
                </a:solidFill>
                <a:effectLst>
                  <a:outerShdw dist="63500" dir="2700000" algn="tl" rotWithShape="0">
                    <a:schemeClr val="bg1"/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3600" dirty="0">
              <a:solidFill>
                <a:schemeClr val="accent1"/>
              </a:solidFill>
              <a:effectLst>
                <a:outerShdw dist="63500" dir="2700000" algn="tl" rotWithShape="0">
                  <a:schemeClr val="bg1"/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31531" y="3706867"/>
            <a:ext cx="496642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OS(Operating System)</a:t>
            </a:r>
            <a:endParaRPr lang="ko-KR" altLang="en-US" sz="3500" dirty="0"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822008" y="4461327"/>
            <a:ext cx="1187118" cy="5232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accent1"/>
                </a:solidFill>
                <a:effectLst>
                  <a:outerShdw dist="63500" dir="2700000" algn="tl" rotWithShape="0">
                    <a:schemeClr val="bg1"/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2-(1)</a:t>
            </a:r>
            <a:endParaRPr lang="ko-KR" altLang="en-US" sz="3600" dirty="0">
              <a:solidFill>
                <a:schemeClr val="accent1"/>
              </a:solidFill>
              <a:effectLst>
                <a:outerShdw dist="63500" dir="2700000" algn="tl" rotWithShape="0">
                  <a:schemeClr val="bg1"/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92003" y="5145945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컨텍스트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382982" y="5161926"/>
            <a:ext cx="609021" cy="602522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accent1"/>
                </a:solidFill>
                <a:effectLst>
                  <a:outerShdw dist="63500" dir="2700000" algn="tl" rotWithShape="0">
                    <a:schemeClr val="bg1"/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A.</a:t>
            </a:r>
            <a:endParaRPr lang="ko-KR" altLang="en-US" sz="3600" dirty="0">
              <a:solidFill>
                <a:schemeClr val="accent1"/>
              </a:solidFill>
              <a:effectLst>
                <a:outerShdw dist="63500" dir="2700000" algn="tl" rotWithShape="0">
                  <a:schemeClr val="bg1"/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833841" y="7300855"/>
            <a:ext cx="1187119" cy="5232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accent1"/>
                </a:solidFill>
                <a:effectLst>
                  <a:outerShdw dist="63500" dir="2700000" algn="tl" rotWithShape="0">
                    <a:schemeClr val="bg1"/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2-(3)</a:t>
            </a:r>
            <a:endParaRPr lang="ko-KR" altLang="en-US" sz="3600" dirty="0">
              <a:solidFill>
                <a:schemeClr val="accent1"/>
              </a:solidFill>
              <a:effectLst>
                <a:outerShdw dist="63500" dir="2700000" algn="tl" rotWithShape="0">
                  <a:schemeClr val="bg1"/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687782" y="624163"/>
            <a:ext cx="5186149" cy="117992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39491" y="632244"/>
            <a:ext cx="20887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0" dirty="0">
                <a:solidFill>
                  <a:schemeClr val="bg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목차</a:t>
            </a:r>
          </a:p>
        </p:txBody>
      </p:sp>
      <p:sp>
        <p:nvSpPr>
          <p:cNvPr id="42" name="모서리가 둥근 직사각형 25">
            <a:extLst>
              <a:ext uri="{FF2B5EF4-FFF2-40B4-BE49-F238E27FC236}">
                <a16:creationId xmlns:a16="http://schemas.microsoft.com/office/drawing/2014/main" id="{7F7B7049-8D80-407F-A115-DE613CD466BB}"/>
              </a:ext>
            </a:extLst>
          </p:cNvPr>
          <p:cNvSpPr/>
          <p:nvPr/>
        </p:nvSpPr>
        <p:spPr>
          <a:xfrm>
            <a:off x="1831531" y="2607891"/>
            <a:ext cx="1019238" cy="5232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accent1"/>
                </a:solidFill>
                <a:effectLst>
                  <a:outerShdw dist="63500" dir="2700000" algn="tl" rotWithShape="0">
                    <a:schemeClr val="bg1"/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1-(1)</a:t>
            </a:r>
            <a:endParaRPr lang="ko-KR" altLang="en-US" sz="3600" dirty="0">
              <a:solidFill>
                <a:schemeClr val="accent1"/>
              </a:solidFill>
              <a:effectLst>
                <a:outerShdw dist="63500" dir="2700000" algn="tl" rotWithShape="0">
                  <a:schemeClr val="bg1"/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2B2997-1F8F-49FB-B2B4-8F710D16BF60}"/>
              </a:ext>
            </a:extLst>
          </p:cNvPr>
          <p:cNvSpPr txBox="1"/>
          <p:nvPr/>
        </p:nvSpPr>
        <p:spPr>
          <a:xfrm>
            <a:off x="2854608" y="2483785"/>
            <a:ext cx="47339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CPU</a:t>
            </a:r>
            <a:r>
              <a:rPr lang="ko-KR" altLang="en-US" sz="35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구성과 </a:t>
            </a:r>
            <a:r>
              <a:rPr lang="en-US" altLang="ko-KR" sz="35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Instruction cycle</a:t>
            </a:r>
            <a:endParaRPr lang="ko-KR" altLang="en-US" sz="3500" dirty="0"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633AE2-2E90-4194-9702-76EE6FAC2896}"/>
              </a:ext>
            </a:extLst>
          </p:cNvPr>
          <p:cNvSpPr txBox="1"/>
          <p:nvPr/>
        </p:nvSpPr>
        <p:spPr>
          <a:xfrm>
            <a:off x="3009126" y="4369572"/>
            <a:ext cx="357880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Process</a:t>
            </a:r>
            <a:endParaRPr lang="ko-KR" altLang="en-US" sz="3500" dirty="0"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48" name="모서리가 둥근 직사각형 37">
            <a:extLst>
              <a:ext uri="{FF2B5EF4-FFF2-40B4-BE49-F238E27FC236}">
                <a16:creationId xmlns:a16="http://schemas.microsoft.com/office/drawing/2014/main" id="{7A684E15-0377-4C60-A3A1-93CC33E0C219}"/>
              </a:ext>
            </a:extLst>
          </p:cNvPr>
          <p:cNvSpPr/>
          <p:nvPr/>
        </p:nvSpPr>
        <p:spPr>
          <a:xfrm>
            <a:off x="2382982" y="5875593"/>
            <a:ext cx="609021" cy="602522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accent1"/>
                </a:solidFill>
                <a:effectLst>
                  <a:outerShdw dist="63500" dir="2700000" algn="tl" rotWithShape="0">
                    <a:schemeClr val="bg1"/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B.</a:t>
            </a:r>
            <a:endParaRPr lang="ko-KR" altLang="en-US" sz="3600" dirty="0">
              <a:solidFill>
                <a:schemeClr val="accent1"/>
              </a:solidFill>
              <a:effectLst>
                <a:outerShdw dist="63500" dir="2700000" algn="tl" rotWithShape="0">
                  <a:schemeClr val="bg1"/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791F817-D9ED-425B-BA1D-6BD458142494}"/>
              </a:ext>
            </a:extLst>
          </p:cNvPr>
          <p:cNvSpPr txBox="1"/>
          <p:nvPr/>
        </p:nvSpPr>
        <p:spPr>
          <a:xfrm>
            <a:off x="2986173" y="5854307"/>
            <a:ext cx="362471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Synchronization</a:t>
            </a:r>
            <a:endParaRPr lang="ko-KR" altLang="en-US" sz="3500" dirty="0"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51" name="모서리가 둥근 직사각형 34">
            <a:extLst>
              <a:ext uri="{FF2B5EF4-FFF2-40B4-BE49-F238E27FC236}">
                <a16:creationId xmlns:a16="http://schemas.microsoft.com/office/drawing/2014/main" id="{C9B604C6-64EC-4CFB-A231-85DBEAF46FC2}"/>
              </a:ext>
            </a:extLst>
          </p:cNvPr>
          <p:cNvSpPr/>
          <p:nvPr/>
        </p:nvSpPr>
        <p:spPr>
          <a:xfrm>
            <a:off x="1822008" y="6630680"/>
            <a:ext cx="1187118" cy="5232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accent1"/>
                </a:solidFill>
                <a:effectLst>
                  <a:outerShdw dist="63500" dir="2700000" algn="tl" rotWithShape="0">
                    <a:schemeClr val="bg1"/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2-(2)</a:t>
            </a:r>
            <a:endParaRPr lang="ko-KR" altLang="en-US" sz="3600" dirty="0">
              <a:solidFill>
                <a:schemeClr val="accent1"/>
              </a:solidFill>
              <a:effectLst>
                <a:outerShdw dist="63500" dir="2700000" algn="tl" rotWithShape="0">
                  <a:schemeClr val="bg1"/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D49606-8F5E-454E-B34D-5B0CD8160E7D}"/>
              </a:ext>
            </a:extLst>
          </p:cNvPr>
          <p:cNvSpPr txBox="1"/>
          <p:nvPr/>
        </p:nvSpPr>
        <p:spPr>
          <a:xfrm>
            <a:off x="2998499" y="6588477"/>
            <a:ext cx="357880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통신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E9727E-8BB9-4009-AA37-40D784F779A9}"/>
              </a:ext>
            </a:extLst>
          </p:cNvPr>
          <p:cNvSpPr txBox="1"/>
          <p:nvPr/>
        </p:nvSpPr>
        <p:spPr>
          <a:xfrm>
            <a:off x="3020960" y="7246994"/>
            <a:ext cx="57883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Process State/Life Cycle</a:t>
            </a:r>
            <a:endParaRPr lang="ko-KR" altLang="en-US" sz="3500" dirty="0"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55" name="모서리가 둥근 직사각형 37">
            <a:extLst>
              <a:ext uri="{FF2B5EF4-FFF2-40B4-BE49-F238E27FC236}">
                <a16:creationId xmlns:a16="http://schemas.microsoft.com/office/drawing/2014/main" id="{7AEFC40E-8F29-4F2A-B323-F156AE344FF8}"/>
              </a:ext>
            </a:extLst>
          </p:cNvPr>
          <p:cNvSpPr/>
          <p:nvPr/>
        </p:nvSpPr>
        <p:spPr>
          <a:xfrm>
            <a:off x="1364996" y="7918654"/>
            <a:ext cx="601592" cy="567630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accent1"/>
                </a:solidFill>
                <a:effectLst>
                  <a:outerShdw dist="63500" dir="2700000" algn="tl" rotWithShape="0">
                    <a:schemeClr val="bg1"/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</a:t>
            </a:r>
            <a:endParaRPr lang="ko-KR" altLang="en-US" sz="3600" dirty="0">
              <a:solidFill>
                <a:schemeClr val="accent1"/>
              </a:solidFill>
              <a:effectLst>
                <a:outerShdw dist="63500" dir="2700000" algn="tl" rotWithShape="0">
                  <a:schemeClr val="bg1"/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1304938-66BD-4E8A-84A3-6ED7DE07F8A0}"/>
              </a:ext>
            </a:extLst>
          </p:cNvPr>
          <p:cNvSpPr txBox="1"/>
          <p:nvPr/>
        </p:nvSpPr>
        <p:spPr>
          <a:xfrm>
            <a:off x="1960892" y="7884799"/>
            <a:ext cx="205056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Interrupt</a:t>
            </a:r>
            <a:endParaRPr lang="ko-KR" altLang="en-US" sz="3500" dirty="0"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57" name="모서리가 둥근 직사각형 40">
            <a:extLst>
              <a:ext uri="{FF2B5EF4-FFF2-40B4-BE49-F238E27FC236}">
                <a16:creationId xmlns:a16="http://schemas.microsoft.com/office/drawing/2014/main" id="{E19E0A19-3966-480A-9867-8D21B36AFA2D}"/>
              </a:ext>
            </a:extLst>
          </p:cNvPr>
          <p:cNvSpPr/>
          <p:nvPr/>
        </p:nvSpPr>
        <p:spPr>
          <a:xfrm>
            <a:off x="1833841" y="8603942"/>
            <a:ext cx="1187119" cy="5232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accent1"/>
                </a:solidFill>
                <a:effectLst>
                  <a:outerShdw dist="63500" dir="2700000" algn="tl" rotWithShape="0">
                    <a:schemeClr val="bg1"/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3-(1)</a:t>
            </a:r>
            <a:endParaRPr lang="ko-KR" altLang="en-US" sz="3600" dirty="0">
              <a:solidFill>
                <a:schemeClr val="accent1"/>
              </a:solidFill>
              <a:effectLst>
                <a:outerShdw dist="63500" dir="2700000" algn="tl" rotWithShape="0">
                  <a:schemeClr val="bg1"/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B3505C2-2C6B-4C0F-915C-9BF4F06389A7}"/>
              </a:ext>
            </a:extLst>
          </p:cNvPr>
          <p:cNvSpPr txBox="1"/>
          <p:nvPr/>
        </p:nvSpPr>
        <p:spPr>
          <a:xfrm>
            <a:off x="2986172" y="8514102"/>
            <a:ext cx="357880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Memory</a:t>
            </a:r>
            <a:endParaRPr lang="ko-KR" altLang="en-US" sz="3500" dirty="0"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099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-2134187" y="-1730909"/>
            <a:ext cx="14424448" cy="13527167"/>
            <a:chOff x="-2115137" y="-1673759"/>
            <a:chExt cx="14424448" cy="13527167"/>
          </a:xfrm>
          <a:solidFill>
            <a:schemeClr val="bg1"/>
          </a:solidFill>
        </p:grpSpPr>
        <p:sp>
          <p:nvSpPr>
            <p:cNvPr id="37" name="자유형 36"/>
            <p:cNvSpPr/>
            <p:nvPr/>
          </p:nvSpPr>
          <p:spPr>
            <a:xfrm rot="18900000">
              <a:off x="-2115137" y="-1673759"/>
              <a:ext cx="14424448" cy="13527167"/>
            </a:xfrm>
            <a:custGeom>
              <a:avLst/>
              <a:gdLst>
                <a:gd name="connsiteX0" fmla="*/ 7254183 w 14424448"/>
                <a:gd name="connsiteY0" fmla="*/ 0 h 13527167"/>
                <a:gd name="connsiteX1" fmla="*/ 14424448 w 14424448"/>
                <a:gd name="connsiteY1" fmla="*/ 7170265 h 13527167"/>
                <a:gd name="connsiteX2" fmla="*/ 8067545 w 14424448"/>
                <a:gd name="connsiteY2" fmla="*/ 13527167 h 13527167"/>
                <a:gd name="connsiteX3" fmla="*/ 6272986 w 14424448"/>
                <a:gd name="connsiteY3" fmla="*/ 13527167 h 13527167"/>
                <a:gd name="connsiteX4" fmla="*/ 0 w 14424448"/>
                <a:gd name="connsiteY4" fmla="*/ 7254182 h 13527167"/>
                <a:gd name="connsiteX5" fmla="*/ 7254183 w 14424448"/>
                <a:gd name="connsiteY5" fmla="*/ 0 h 1352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24448" h="13527167">
                  <a:moveTo>
                    <a:pt x="7254183" y="0"/>
                  </a:moveTo>
                  <a:lnTo>
                    <a:pt x="14424448" y="7170265"/>
                  </a:lnTo>
                  <a:lnTo>
                    <a:pt x="8067545" y="13527167"/>
                  </a:lnTo>
                  <a:lnTo>
                    <a:pt x="6272986" y="13527167"/>
                  </a:lnTo>
                  <a:lnTo>
                    <a:pt x="0" y="7254182"/>
                  </a:lnTo>
                  <a:lnTo>
                    <a:pt x="7254183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dist="1397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9218865" y="9269862"/>
              <a:ext cx="1251974" cy="1268117"/>
            </a:xfrm>
            <a:prstGeom prst="triangle">
              <a:avLst>
                <a:gd name="adj" fmla="val 100000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448057" y="7083511"/>
            <a:ext cx="390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중요한 문장을 입력해주세요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B1F587-1535-4E95-8822-D223D3F72187}"/>
              </a:ext>
            </a:extLst>
          </p:cNvPr>
          <p:cNvSpPr txBox="1"/>
          <p:nvPr/>
        </p:nvSpPr>
        <p:spPr>
          <a:xfrm>
            <a:off x="1323665" y="419164"/>
            <a:ext cx="75023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Central Processing Unit</a:t>
            </a:r>
            <a:endParaRPr lang="ko-KR" altLang="en-US" sz="5000" dirty="0"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42" name="모서리가 둥근 직사각형 25">
            <a:extLst>
              <a:ext uri="{FF2B5EF4-FFF2-40B4-BE49-F238E27FC236}">
                <a16:creationId xmlns:a16="http://schemas.microsoft.com/office/drawing/2014/main" id="{C5B0A843-EB44-47FB-9B74-9CE653590E06}"/>
              </a:ext>
            </a:extLst>
          </p:cNvPr>
          <p:cNvSpPr/>
          <p:nvPr/>
        </p:nvSpPr>
        <p:spPr>
          <a:xfrm>
            <a:off x="427967" y="401598"/>
            <a:ext cx="893295" cy="86177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effectLst>
                  <a:outerShdw dist="63500" dir="2700000" algn="tl" rotWithShape="0">
                    <a:schemeClr val="bg1"/>
                  </a:outerShdw>
                </a:effectLst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endParaRPr lang="ko-KR" altLang="en-US" sz="3600" b="1" dirty="0">
              <a:solidFill>
                <a:schemeClr val="accent1"/>
              </a:solidFill>
              <a:effectLst>
                <a:outerShdw dist="63500" dir="2700000" algn="tl" rotWithShape="0">
                  <a:schemeClr val="bg1"/>
                </a:outerShdw>
              </a:effectLst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43" name="모서리가 둥근 직사각형 25">
            <a:extLst>
              <a:ext uri="{FF2B5EF4-FFF2-40B4-BE49-F238E27FC236}">
                <a16:creationId xmlns:a16="http://schemas.microsoft.com/office/drawing/2014/main" id="{B4CFE677-EE5D-486B-9ACB-D6DE591CCB49}"/>
              </a:ext>
            </a:extLst>
          </p:cNvPr>
          <p:cNvSpPr/>
          <p:nvPr/>
        </p:nvSpPr>
        <p:spPr>
          <a:xfrm>
            <a:off x="427967" y="3426157"/>
            <a:ext cx="1381958" cy="8477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accent1"/>
                </a:solidFill>
                <a:effectLst>
                  <a:outerShdw dist="63500" dir="2700000" algn="tl" rotWithShape="0">
                    <a:schemeClr val="bg1"/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1-(1)</a:t>
            </a:r>
            <a:endParaRPr lang="ko-KR" altLang="en-US" sz="3600" dirty="0">
              <a:solidFill>
                <a:schemeClr val="accent1"/>
              </a:solidFill>
              <a:effectLst>
                <a:outerShdw dist="63500" dir="2700000" algn="tl" rotWithShape="0">
                  <a:schemeClr val="bg1"/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2B70BB0-92B9-4AFE-9C3C-E35818952649}"/>
              </a:ext>
            </a:extLst>
          </p:cNvPr>
          <p:cNvSpPr txBox="1"/>
          <p:nvPr/>
        </p:nvSpPr>
        <p:spPr>
          <a:xfrm>
            <a:off x="1809925" y="3382491"/>
            <a:ext cx="57546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CPU</a:t>
            </a:r>
            <a:r>
              <a:rPr lang="ko-KR" altLang="en-US" sz="50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구성과 </a:t>
            </a:r>
            <a:r>
              <a:rPr lang="en-US" altLang="ko-KR" sz="50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Instruction cycle</a:t>
            </a:r>
            <a:endParaRPr lang="ko-KR" altLang="en-US" sz="5000" dirty="0"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A1AD44-9422-4888-A7D7-76513E4931B6}"/>
              </a:ext>
            </a:extLst>
          </p:cNvPr>
          <p:cNvSpPr/>
          <p:nvPr/>
        </p:nvSpPr>
        <p:spPr>
          <a:xfrm>
            <a:off x="921803" y="1363448"/>
            <a:ext cx="85223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HY동녘M" panose="02030600000101010101" pitchFamily="18" charset="-127"/>
                <a:ea typeface="HY동녘M" panose="02030600000101010101" pitchFamily="18" charset="-127"/>
                <a:cs typeface="Times New Roman" panose="02020603050405020304" pitchFamily="18" charset="0"/>
              </a:rPr>
              <a:t>- CPU</a:t>
            </a:r>
            <a:r>
              <a:rPr lang="ko-KR" altLang="ko-KR" sz="4000" dirty="0">
                <a:latin typeface="HY동녘M" panose="02030600000101010101" pitchFamily="18" charset="-127"/>
                <a:ea typeface="HY동녘M" panose="02030600000101010101" pitchFamily="18" charset="-127"/>
                <a:cs typeface="Times New Roman" panose="02020603050405020304" pitchFamily="18" charset="0"/>
              </a:rPr>
              <a:t>는 명령어를 해석하고 실행하는 장치로서 산술계산과 논리연산을 처리하는 기능을 수행</a:t>
            </a:r>
            <a:endParaRPr lang="ko-KR" altLang="en-US" sz="4000"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3F9A39B-8396-438D-A92F-B760B8E6AB3A}"/>
              </a:ext>
            </a:extLst>
          </p:cNvPr>
          <p:cNvSpPr txBox="1"/>
          <p:nvPr/>
        </p:nvSpPr>
        <p:spPr>
          <a:xfrm>
            <a:off x="1323665" y="421520"/>
            <a:ext cx="75023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Central Processing Unit</a:t>
            </a:r>
            <a:endParaRPr lang="ko-KR" altLang="en-US" sz="5000" dirty="0"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49" name="모서리가 둥근 직사각형 25">
            <a:extLst>
              <a:ext uri="{FF2B5EF4-FFF2-40B4-BE49-F238E27FC236}">
                <a16:creationId xmlns:a16="http://schemas.microsoft.com/office/drawing/2014/main" id="{8E0AF9B4-80BB-49CD-8D52-13F0F37AB434}"/>
              </a:ext>
            </a:extLst>
          </p:cNvPr>
          <p:cNvSpPr/>
          <p:nvPr/>
        </p:nvSpPr>
        <p:spPr>
          <a:xfrm>
            <a:off x="427967" y="403954"/>
            <a:ext cx="893295" cy="86177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effectLst>
                  <a:outerShdw dist="63500" dir="2700000" algn="tl" rotWithShape="0">
                    <a:schemeClr val="bg1"/>
                  </a:outerShdw>
                </a:effectLst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endParaRPr lang="ko-KR" altLang="en-US" sz="3600" b="1" dirty="0">
              <a:solidFill>
                <a:schemeClr val="accent1"/>
              </a:solidFill>
              <a:effectLst>
                <a:outerShdw dist="63500" dir="2700000" algn="tl" rotWithShape="0">
                  <a:schemeClr val="bg1"/>
                </a:outerShdw>
              </a:effectLst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A4F1BE-E527-41B1-8522-ECAE695397FA}"/>
              </a:ext>
            </a:extLst>
          </p:cNvPr>
          <p:cNvSpPr/>
          <p:nvPr/>
        </p:nvSpPr>
        <p:spPr>
          <a:xfrm>
            <a:off x="-1" y="581891"/>
            <a:ext cx="10799763" cy="831979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66C21CD-C904-4821-B637-FC6F50D44421}"/>
              </a:ext>
            </a:extLst>
          </p:cNvPr>
          <p:cNvSpPr/>
          <p:nvPr/>
        </p:nvSpPr>
        <p:spPr>
          <a:xfrm>
            <a:off x="8783565" y="416808"/>
            <a:ext cx="1981678" cy="8484881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F6109F7-B806-441E-99D3-7DD02239E666}"/>
              </a:ext>
            </a:extLst>
          </p:cNvPr>
          <p:cNvSpPr/>
          <p:nvPr/>
        </p:nvSpPr>
        <p:spPr>
          <a:xfrm>
            <a:off x="34519" y="471056"/>
            <a:ext cx="8460728" cy="8430634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68850B-93A7-4959-B94B-267FA80EFC2C}"/>
              </a:ext>
            </a:extLst>
          </p:cNvPr>
          <p:cNvSpPr/>
          <p:nvPr/>
        </p:nvSpPr>
        <p:spPr>
          <a:xfrm>
            <a:off x="8981427" y="635732"/>
            <a:ext cx="1723632" cy="1930279"/>
          </a:xfrm>
          <a:prstGeom prst="rect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9964B8-76E1-4238-BD69-0D755EE43B00}"/>
              </a:ext>
            </a:extLst>
          </p:cNvPr>
          <p:cNvSpPr txBox="1"/>
          <p:nvPr/>
        </p:nvSpPr>
        <p:spPr>
          <a:xfrm>
            <a:off x="9041612" y="683385"/>
            <a:ext cx="1723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메모리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D57D35-74DC-4EDB-9B28-FE550C859818}"/>
              </a:ext>
            </a:extLst>
          </p:cNvPr>
          <p:cNvSpPr/>
          <p:nvPr/>
        </p:nvSpPr>
        <p:spPr>
          <a:xfrm>
            <a:off x="584979" y="6266327"/>
            <a:ext cx="1743254" cy="82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CU</a:t>
            </a:r>
            <a:endParaRPr lang="ko-KR" altLang="en-US" sz="4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EDD3756-7C69-4671-8127-93F9C512084C}"/>
              </a:ext>
            </a:extLst>
          </p:cNvPr>
          <p:cNvSpPr/>
          <p:nvPr/>
        </p:nvSpPr>
        <p:spPr>
          <a:xfrm>
            <a:off x="6579231" y="1035033"/>
            <a:ext cx="1664599" cy="8327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MAR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DA8244D-8E56-4C0E-B982-CF74BAC764C6}"/>
              </a:ext>
            </a:extLst>
          </p:cNvPr>
          <p:cNvSpPr/>
          <p:nvPr/>
        </p:nvSpPr>
        <p:spPr>
          <a:xfrm>
            <a:off x="6744211" y="3809014"/>
            <a:ext cx="1723632" cy="790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MBR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7F22DF9-9CD9-4FB8-9032-1B344AF684D6}"/>
              </a:ext>
            </a:extLst>
          </p:cNvPr>
          <p:cNvSpPr/>
          <p:nvPr/>
        </p:nvSpPr>
        <p:spPr>
          <a:xfrm>
            <a:off x="2882767" y="3973528"/>
            <a:ext cx="1545994" cy="12727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IR</a:t>
            </a:r>
          </a:p>
          <a:p>
            <a:pPr algn="ctr"/>
            <a:r>
              <a:rPr lang="en-US" altLang="ko-KR" sz="3000" dirty="0">
                <a:solidFill>
                  <a:schemeClr val="tx1"/>
                </a:solidFill>
              </a:rPr>
              <a:t>(address)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212FA39-1E13-476B-BD60-13D28905B442}"/>
              </a:ext>
            </a:extLst>
          </p:cNvPr>
          <p:cNvSpPr/>
          <p:nvPr/>
        </p:nvSpPr>
        <p:spPr>
          <a:xfrm>
            <a:off x="3513943" y="2428509"/>
            <a:ext cx="1045488" cy="5395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PC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FE0ED12-EBF2-4E9B-8C79-A36744E5C004}"/>
              </a:ext>
            </a:extLst>
          </p:cNvPr>
          <p:cNvSpPr/>
          <p:nvPr/>
        </p:nvSpPr>
        <p:spPr>
          <a:xfrm>
            <a:off x="4646596" y="2418053"/>
            <a:ext cx="974221" cy="55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SP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646401E-B49B-4263-A3B0-2C68829F1847}"/>
              </a:ext>
            </a:extLst>
          </p:cNvPr>
          <p:cNvSpPr/>
          <p:nvPr/>
        </p:nvSpPr>
        <p:spPr>
          <a:xfrm>
            <a:off x="403822" y="3982503"/>
            <a:ext cx="2396055" cy="5509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IR(opcode)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2B256EE-72FD-4121-A931-5081AFDE7419}"/>
              </a:ext>
            </a:extLst>
          </p:cNvPr>
          <p:cNvSpPr/>
          <p:nvPr/>
        </p:nvSpPr>
        <p:spPr>
          <a:xfrm>
            <a:off x="6190293" y="5458145"/>
            <a:ext cx="875525" cy="8012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AC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B401F40-1D56-4DA0-976A-C1C6934BF412}"/>
              </a:ext>
            </a:extLst>
          </p:cNvPr>
          <p:cNvSpPr/>
          <p:nvPr/>
        </p:nvSpPr>
        <p:spPr>
          <a:xfrm>
            <a:off x="3218735" y="6259438"/>
            <a:ext cx="1856117" cy="5891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Status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6875A3C-2D7E-4394-8D37-FB6C1B3BB6CE}"/>
              </a:ext>
            </a:extLst>
          </p:cNvPr>
          <p:cNvSpPr/>
          <p:nvPr/>
        </p:nvSpPr>
        <p:spPr>
          <a:xfrm>
            <a:off x="5399881" y="6964796"/>
            <a:ext cx="1818338" cy="1042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ALU</a:t>
            </a:r>
            <a:endParaRPr lang="ko-KR" altLang="en-US" sz="40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1FE0C38-F5F0-4EE1-ADFA-EED9BD134BD1}"/>
              </a:ext>
            </a:extLst>
          </p:cNvPr>
          <p:cNvSpPr txBox="1"/>
          <p:nvPr/>
        </p:nvSpPr>
        <p:spPr>
          <a:xfrm>
            <a:off x="-31987" y="665598"/>
            <a:ext cx="1490353" cy="73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CPU</a:t>
            </a:r>
            <a:endParaRPr lang="ko-KR" altLang="en-US" sz="4000" dirty="0"/>
          </a:p>
        </p:txBody>
      </p:sp>
      <p:sp>
        <p:nvSpPr>
          <p:cNvPr id="84" name="화살표: 오른쪽 83">
            <a:extLst>
              <a:ext uri="{FF2B5EF4-FFF2-40B4-BE49-F238E27FC236}">
                <a16:creationId xmlns:a16="http://schemas.microsoft.com/office/drawing/2014/main" id="{FF653F7B-B87E-4EB9-B2B3-D60D3BD54DD4}"/>
              </a:ext>
            </a:extLst>
          </p:cNvPr>
          <p:cNvSpPr/>
          <p:nvPr/>
        </p:nvSpPr>
        <p:spPr>
          <a:xfrm>
            <a:off x="8259486" y="1173809"/>
            <a:ext cx="746007" cy="596288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D8DD32D-B30C-41D8-85D2-C09F9675CCD7}"/>
              </a:ext>
            </a:extLst>
          </p:cNvPr>
          <p:cNvSpPr/>
          <p:nvPr/>
        </p:nvSpPr>
        <p:spPr>
          <a:xfrm>
            <a:off x="6438118" y="67923"/>
            <a:ext cx="2676240" cy="8522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6607A4B-F561-4FF3-92E1-B953A8EE2863}"/>
              </a:ext>
            </a:extLst>
          </p:cNvPr>
          <p:cNvSpPr txBox="1"/>
          <p:nvPr/>
        </p:nvSpPr>
        <p:spPr>
          <a:xfrm>
            <a:off x="6396327" y="127602"/>
            <a:ext cx="2890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accent6">
                    <a:lumMod val="75000"/>
                  </a:schemeClr>
                </a:solidFill>
              </a:rPr>
              <a:t>Address bus</a:t>
            </a:r>
            <a:endParaRPr lang="ko-KR" alt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7" name="화살표: 왼쪽/위쪽 86">
            <a:extLst>
              <a:ext uri="{FF2B5EF4-FFF2-40B4-BE49-F238E27FC236}">
                <a16:creationId xmlns:a16="http://schemas.microsoft.com/office/drawing/2014/main" id="{88E70B9D-4DD4-4388-9B9F-A296910550F1}"/>
              </a:ext>
            </a:extLst>
          </p:cNvPr>
          <p:cNvSpPr/>
          <p:nvPr/>
        </p:nvSpPr>
        <p:spPr>
          <a:xfrm>
            <a:off x="8426399" y="2566011"/>
            <a:ext cx="1939204" cy="1916302"/>
          </a:xfrm>
          <a:prstGeom prst="leftUpArrow">
            <a:avLst>
              <a:gd name="adj1" fmla="val 19028"/>
              <a:gd name="adj2" fmla="val 19939"/>
              <a:gd name="adj3" fmla="val 25723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FF3E1CF-05CD-4F40-9AE1-A70063A516CD}"/>
              </a:ext>
            </a:extLst>
          </p:cNvPr>
          <p:cNvSpPr/>
          <p:nvPr/>
        </p:nvSpPr>
        <p:spPr>
          <a:xfrm>
            <a:off x="8545966" y="4600672"/>
            <a:ext cx="2207959" cy="578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A8E39F2-1B1C-458A-8412-5DF63B496AE2}"/>
              </a:ext>
            </a:extLst>
          </p:cNvPr>
          <p:cNvSpPr txBox="1"/>
          <p:nvPr/>
        </p:nvSpPr>
        <p:spPr>
          <a:xfrm>
            <a:off x="8545465" y="4550148"/>
            <a:ext cx="2207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0070C0"/>
                </a:solidFill>
              </a:rPr>
              <a:t>Data bus</a:t>
            </a:r>
            <a:endParaRPr lang="ko-KR" altLang="en-US" sz="4000" b="1" dirty="0">
              <a:solidFill>
                <a:srgbClr val="0070C0"/>
              </a:solidFill>
            </a:endParaRPr>
          </a:p>
        </p:txBody>
      </p:sp>
      <p:sp>
        <p:nvSpPr>
          <p:cNvPr id="92" name="화살표: 위쪽 91">
            <a:extLst>
              <a:ext uri="{FF2B5EF4-FFF2-40B4-BE49-F238E27FC236}">
                <a16:creationId xmlns:a16="http://schemas.microsoft.com/office/drawing/2014/main" id="{FEED86E5-7700-4AE9-8FED-00683200D13A}"/>
              </a:ext>
            </a:extLst>
          </p:cNvPr>
          <p:cNvSpPr/>
          <p:nvPr/>
        </p:nvSpPr>
        <p:spPr>
          <a:xfrm>
            <a:off x="3769430" y="2968054"/>
            <a:ext cx="573433" cy="721154"/>
          </a:xfrm>
          <a:prstGeom prst="up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화살표: 위쪽 92">
            <a:extLst>
              <a:ext uri="{FF2B5EF4-FFF2-40B4-BE49-F238E27FC236}">
                <a16:creationId xmlns:a16="http://schemas.microsoft.com/office/drawing/2014/main" id="{0A772268-7A73-47CE-849B-DA55DFB69B80}"/>
              </a:ext>
            </a:extLst>
          </p:cNvPr>
          <p:cNvSpPr/>
          <p:nvPr/>
        </p:nvSpPr>
        <p:spPr>
          <a:xfrm>
            <a:off x="4825522" y="2968054"/>
            <a:ext cx="518524" cy="637858"/>
          </a:xfrm>
          <a:prstGeom prst="up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화살표: 위쪽 95">
            <a:extLst>
              <a:ext uri="{FF2B5EF4-FFF2-40B4-BE49-F238E27FC236}">
                <a16:creationId xmlns:a16="http://schemas.microsoft.com/office/drawing/2014/main" id="{3D7A3D19-433A-425D-8051-D8A68CE27E24}"/>
              </a:ext>
            </a:extLst>
          </p:cNvPr>
          <p:cNvSpPr/>
          <p:nvPr/>
        </p:nvSpPr>
        <p:spPr>
          <a:xfrm rot="5400000">
            <a:off x="4100792" y="-709633"/>
            <a:ext cx="563081" cy="4324758"/>
          </a:xfrm>
          <a:prstGeom prst="up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화살표: 위쪽 96">
            <a:extLst>
              <a:ext uri="{FF2B5EF4-FFF2-40B4-BE49-F238E27FC236}">
                <a16:creationId xmlns:a16="http://schemas.microsoft.com/office/drawing/2014/main" id="{5E33AF02-740B-455A-9F1C-748F0565685C}"/>
              </a:ext>
            </a:extLst>
          </p:cNvPr>
          <p:cNvSpPr/>
          <p:nvPr/>
        </p:nvSpPr>
        <p:spPr>
          <a:xfrm>
            <a:off x="3756192" y="1587166"/>
            <a:ext cx="563081" cy="827183"/>
          </a:xfrm>
          <a:prstGeom prst="up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화살표: 위쪽 97">
            <a:extLst>
              <a:ext uri="{FF2B5EF4-FFF2-40B4-BE49-F238E27FC236}">
                <a16:creationId xmlns:a16="http://schemas.microsoft.com/office/drawing/2014/main" id="{A12B33EB-B5A5-444C-9B8E-52B106057A5B}"/>
              </a:ext>
            </a:extLst>
          </p:cNvPr>
          <p:cNvSpPr/>
          <p:nvPr/>
        </p:nvSpPr>
        <p:spPr>
          <a:xfrm>
            <a:off x="4780965" y="1587167"/>
            <a:ext cx="563081" cy="827182"/>
          </a:xfrm>
          <a:prstGeom prst="up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FD6D71C-4AAF-42AB-ADCD-BF982D84E0A5}"/>
              </a:ext>
            </a:extLst>
          </p:cNvPr>
          <p:cNvSpPr/>
          <p:nvPr/>
        </p:nvSpPr>
        <p:spPr>
          <a:xfrm>
            <a:off x="2887068" y="3448220"/>
            <a:ext cx="2338155" cy="27640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화살표: 위로 굽음 106">
            <a:extLst>
              <a:ext uri="{FF2B5EF4-FFF2-40B4-BE49-F238E27FC236}">
                <a16:creationId xmlns:a16="http://schemas.microsoft.com/office/drawing/2014/main" id="{DFCA2244-6410-4ED4-ACC8-710F0AC0EE03}"/>
              </a:ext>
            </a:extLst>
          </p:cNvPr>
          <p:cNvSpPr/>
          <p:nvPr/>
        </p:nvSpPr>
        <p:spPr>
          <a:xfrm rot="5400000">
            <a:off x="4278692" y="4288235"/>
            <a:ext cx="2475207" cy="1347991"/>
          </a:xfrm>
          <a:prstGeom prst="bentUpArrow">
            <a:avLst>
              <a:gd name="adj1" fmla="val 19861"/>
              <a:gd name="adj2" fmla="val 25000"/>
              <a:gd name="adj3" fmla="val 2500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화살표: 왼쪽 103">
            <a:extLst>
              <a:ext uri="{FF2B5EF4-FFF2-40B4-BE49-F238E27FC236}">
                <a16:creationId xmlns:a16="http://schemas.microsoft.com/office/drawing/2014/main" id="{279E0B3B-77A6-4BE6-A85A-070DF5789462}"/>
              </a:ext>
            </a:extLst>
          </p:cNvPr>
          <p:cNvSpPr/>
          <p:nvPr/>
        </p:nvSpPr>
        <p:spPr>
          <a:xfrm>
            <a:off x="4452420" y="4059915"/>
            <a:ext cx="2291790" cy="473521"/>
          </a:xfrm>
          <a:prstGeom prst="lef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화살표: 아래쪽 107">
            <a:extLst>
              <a:ext uri="{FF2B5EF4-FFF2-40B4-BE49-F238E27FC236}">
                <a16:creationId xmlns:a16="http://schemas.microsoft.com/office/drawing/2014/main" id="{8C5D61C8-5A95-453C-A88B-6CE16EF29CA3}"/>
              </a:ext>
            </a:extLst>
          </p:cNvPr>
          <p:cNvSpPr/>
          <p:nvPr/>
        </p:nvSpPr>
        <p:spPr>
          <a:xfrm>
            <a:off x="6081349" y="4350038"/>
            <a:ext cx="544600" cy="1108107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화살표: 위쪽 108">
            <a:extLst>
              <a:ext uri="{FF2B5EF4-FFF2-40B4-BE49-F238E27FC236}">
                <a16:creationId xmlns:a16="http://schemas.microsoft.com/office/drawing/2014/main" id="{6D537B08-2623-4357-BB1D-E414707683D7}"/>
              </a:ext>
            </a:extLst>
          </p:cNvPr>
          <p:cNvSpPr/>
          <p:nvPr/>
        </p:nvSpPr>
        <p:spPr>
          <a:xfrm>
            <a:off x="7879136" y="4618209"/>
            <a:ext cx="502206" cy="3731570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화살표: 왼쪽 109">
            <a:extLst>
              <a:ext uri="{FF2B5EF4-FFF2-40B4-BE49-F238E27FC236}">
                <a16:creationId xmlns:a16="http://schemas.microsoft.com/office/drawing/2014/main" id="{39C6F4DC-F2E8-47CC-835D-343DCBAAEDC0}"/>
              </a:ext>
            </a:extLst>
          </p:cNvPr>
          <p:cNvSpPr/>
          <p:nvPr/>
        </p:nvSpPr>
        <p:spPr>
          <a:xfrm>
            <a:off x="7061506" y="5590809"/>
            <a:ext cx="973868" cy="516411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69634F5-2B69-4795-B35C-52A3B90F616F}"/>
              </a:ext>
            </a:extLst>
          </p:cNvPr>
          <p:cNvSpPr/>
          <p:nvPr/>
        </p:nvSpPr>
        <p:spPr>
          <a:xfrm>
            <a:off x="6190291" y="8007065"/>
            <a:ext cx="247827" cy="3925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E06AF90-1528-4ADB-A81C-858C94D7752D}"/>
              </a:ext>
            </a:extLst>
          </p:cNvPr>
          <p:cNvSpPr/>
          <p:nvPr/>
        </p:nvSpPr>
        <p:spPr>
          <a:xfrm>
            <a:off x="6190291" y="8210528"/>
            <a:ext cx="2069195" cy="1891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화살표: 굽음 119">
            <a:extLst>
              <a:ext uri="{FF2B5EF4-FFF2-40B4-BE49-F238E27FC236}">
                <a16:creationId xmlns:a16="http://schemas.microsoft.com/office/drawing/2014/main" id="{B67337AF-EA21-42DE-A164-C2B226CDDAE9}"/>
              </a:ext>
            </a:extLst>
          </p:cNvPr>
          <p:cNvSpPr/>
          <p:nvPr/>
        </p:nvSpPr>
        <p:spPr>
          <a:xfrm rot="16200000">
            <a:off x="4353789" y="6507852"/>
            <a:ext cx="709380" cy="1382802"/>
          </a:xfrm>
          <a:prstGeom prst="bentArrow">
            <a:avLst>
              <a:gd name="adj1" fmla="val 11329"/>
              <a:gd name="adj2" fmla="val 19140"/>
              <a:gd name="adj3" fmla="val 20551"/>
              <a:gd name="adj4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화살표: 왼쪽 120">
            <a:extLst>
              <a:ext uri="{FF2B5EF4-FFF2-40B4-BE49-F238E27FC236}">
                <a16:creationId xmlns:a16="http://schemas.microsoft.com/office/drawing/2014/main" id="{5985169F-E425-4877-AAAE-2F94FC477807}"/>
              </a:ext>
            </a:extLst>
          </p:cNvPr>
          <p:cNvSpPr/>
          <p:nvPr/>
        </p:nvSpPr>
        <p:spPr>
          <a:xfrm>
            <a:off x="2297570" y="6491967"/>
            <a:ext cx="921164" cy="220576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화살표: 위로 굽음 121">
            <a:extLst>
              <a:ext uri="{FF2B5EF4-FFF2-40B4-BE49-F238E27FC236}">
                <a16:creationId xmlns:a16="http://schemas.microsoft.com/office/drawing/2014/main" id="{F85DC3DB-4A4C-443E-B42A-85C47581D027}"/>
              </a:ext>
            </a:extLst>
          </p:cNvPr>
          <p:cNvSpPr/>
          <p:nvPr/>
        </p:nvSpPr>
        <p:spPr>
          <a:xfrm rot="5400000">
            <a:off x="3252585" y="5798818"/>
            <a:ext cx="824071" cy="3449969"/>
          </a:xfrm>
          <a:prstGeom prst="bentUpArrow">
            <a:avLst>
              <a:gd name="adj1" fmla="val 11550"/>
              <a:gd name="adj2" fmla="val 21638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화살표: 굽음 122">
            <a:extLst>
              <a:ext uri="{FF2B5EF4-FFF2-40B4-BE49-F238E27FC236}">
                <a16:creationId xmlns:a16="http://schemas.microsoft.com/office/drawing/2014/main" id="{6CF16632-B5A3-41E6-85F1-37676C8381A9}"/>
              </a:ext>
            </a:extLst>
          </p:cNvPr>
          <p:cNvSpPr/>
          <p:nvPr/>
        </p:nvSpPr>
        <p:spPr>
          <a:xfrm>
            <a:off x="94704" y="2481416"/>
            <a:ext cx="3441560" cy="5350293"/>
          </a:xfrm>
          <a:prstGeom prst="bentArrow">
            <a:avLst>
              <a:gd name="adj1" fmla="val 3278"/>
              <a:gd name="adj2" fmla="val 5043"/>
              <a:gd name="adj3" fmla="val 4791"/>
              <a:gd name="adj4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화살표: 위쪽 94">
            <a:extLst>
              <a:ext uri="{FF2B5EF4-FFF2-40B4-BE49-F238E27FC236}">
                <a16:creationId xmlns:a16="http://schemas.microsoft.com/office/drawing/2014/main" id="{6148CB7E-E07D-474F-9E79-FC3B457B113E}"/>
              </a:ext>
            </a:extLst>
          </p:cNvPr>
          <p:cNvSpPr/>
          <p:nvPr/>
        </p:nvSpPr>
        <p:spPr>
          <a:xfrm>
            <a:off x="2731418" y="1613149"/>
            <a:ext cx="563081" cy="2337752"/>
          </a:xfrm>
          <a:prstGeom prst="up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3FED0844-ED8C-4AA6-AF8E-B7FE016EAF3A}"/>
              </a:ext>
            </a:extLst>
          </p:cNvPr>
          <p:cNvSpPr/>
          <p:nvPr/>
        </p:nvSpPr>
        <p:spPr>
          <a:xfrm>
            <a:off x="130629" y="7716982"/>
            <a:ext cx="698675" cy="11472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743A644-3151-48D6-8179-7A7850F4425A}"/>
              </a:ext>
            </a:extLst>
          </p:cNvPr>
          <p:cNvSpPr/>
          <p:nvPr/>
        </p:nvSpPr>
        <p:spPr>
          <a:xfrm>
            <a:off x="718981" y="7074374"/>
            <a:ext cx="114958" cy="75199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80A3F601-FF7E-4F52-9A17-DDA15DD4C627}"/>
              </a:ext>
            </a:extLst>
          </p:cNvPr>
          <p:cNvCxnSpPr/>
          <p:nvPr/>
        </p:nvCxnSpPr>
        <p:spPr>
          <a:xfrm>
            <a:off x="1064559" y="7106425"/>
            <a:ext cx="0" cy="667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BF25164B-0620-4AB5-95DC-63F55CD1492D}"/>
              </a:ext>
            </a:extLst>
          </p:cNvPr>
          <p:cNvCxnSpPr/>
          <p:nvPr/>
        </p:nvCxnSpPr>
        <p:spPr>
          <a:xfrm>
            <a:off x="1255254" y="7103049"/>
            <a:ext cx="0" cy="667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11DE5FF0-E082-46D9-B485-EC7BB07901E4}"/>
              </a:ext>
            </a:extLst>
          </p:cNvPr>
          <p:cNvCxnSpPr/>
          <p:nvPr/>
        </p:nvCxnSpPr>
        <p:spPr>
          <a:xfrm>
            <a:off x="1485277" y="7103049"/>
            <a:ext cx="0" cy="667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F57ACCA3-310A-4E63-A948-D9F61087153C}"/>
              </a:ext>
            </a:extLst>
          </p:cNvPr>
          <p:cNvCxnSpPr/>
          <p:nvPr/>
        </p:nvCxnSpPr>
        <p:spPr>
          <a:xfrm>
            <a:off x="1684976" y="7090400"/>
            <a:ext cx="0" cy="667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A7C1C66F-04CD-4887-B70C-5F3AD4C49FB7}"/>
              </a:ext>
            </a:extLst>
          </p:cNvPr>
          <p:cNvSpPr txBox="1"/>
          <p:nvPr/>
        </p:nvSpPr>
        <p:spPr>
          <a:xfrm>
            <a:off x="250322" y="2112084"/>
            <a:ext cx="21416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/>
              <a:t>INCpc</a:t>
            </a:r>
            <a:r>
              <a:rPr lang="en-US" altLang="ko-KR" sz="2500" dirty="0"/>
              <a:t>/</a:t>
            </a:r>
            <a:r>
              <a:rPr lang="en-US" altLang="ko-KR" sz="2500" dirty="0" err="1"/>
              <a:t>LOADpc</a:t>
            </a:r>
            <a:endParaRPr lang="ko-KR" altLang="en-US" sz="25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4905D70-692D-4BB6-AD6C-E96495A00FA2}"/>
              </a:ext>
            </a:extLst>
          </p:cNvPr>
          <p:cNvSpPr txBox="1"/>
          <p:nvPr/>
        </p:nvSpPr>
        <p:spPr>
          <a:xfrm>
            <a:off x="3408965" y="7742438"/>
            <a:ext cx="13553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/>
              <a:t>SETalu</a:t>
            </a:r>
            <a:endParaRPr lang="ko-KR" altLang="en-US" sz="25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618A1BA-ED70-4530-B7DB-29028C52170E}"/>
              </a:ext>
            </a:extLst>
          </p:cNvPr>
          <p:cNvSpPr txBox="1"/>
          <p:nvPr/>
        </p:nvSpPr>
        <p:spPr>
          <a:xfrm>
            <a:off x="-25546" y="7829764"/>
            <a:ext cx="43091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Control</a:t>
            </a:r>
            <a:r>
              <a:rPr lang="ko-KR" altLang="en-US" sz="2500" dirty="0"/>
              <a:t> </a:t>
            </a:r>
            <a:r>
              <a:rPr lang="en-US" altLang="ko-KR" sz="2500" dirty="0"/>
              <a:t>Lines</a:t>
            </a:r>
          </a:p>
          <a:p>
            <a:r>
              <a:rPr lang="en-US" altLang="ko-KR" sz="2500" dirty="0"/>
              <a:t>To Registers, ALU, Memory </a:t>
            </a:r>
            <a:r>
              <a:rPr lang="en-US" altLang="ko-KR" sz="2500" dirty="0" err="1"/>
              <a:t>etc</a:t>
            </a:r>
            <a:endParaRPr lang="ko-KR" altLang="en-US" sz="2500" dirty="0"/>
          </a:p>
        </p:txBody>
      </p:sp>
      <p:sp>
        <p:nvSpPr>
          <p:cNvPr id="137" name="화살표: 오른쪽 136">
            <a:extLst>
              <a:ext uri="{FF2B5EF4-FFF2-40B4-BE49-F238E27FC236}">
                <a16:creationId xmlns:a16="http://schemas.microsoft.com/office/drawing/2014/main" id="{9931FD64-793A-4A36-9DAB-661CF79770AF}"/>
              </a:ext>
            </a:extLst>
          </p:cNvPr>
          <p:cNvSpPr/>
          <p:nvPr/>
        </p:nvSpPr>
        <p:spPr>
          <a:xfrm>
            <a:off x="6885709" y="2108225"/>
            <a:ext cx="2061199" cy="2252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F4AF7B1-80F0-4CF2-BAA5-874C2F2DB452}"/>
              </a:ext>
            </a:extLst>
          </p:cNvPr>
          <p:cNvSpPr txBox="1"/>
          <p:nvPr/>
        </p:nvSpPr>
        <p:spPr>
          <a:xfrm>
            <a:off x="7007704" y="2383017"/>
            <a:ext cx="13585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/>
              <a:t>CLKmem</a:t>
            </a:r>
            <a:endParaRPr lang="ko-KR" altLang="en-US" sz="25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AE637F0-445B-4DD7-9AA2-7D20FA951DC7}"/>
              </a:ext>
            </a:extLst>
          </p:cNvPr>
          <p:cNvSpPr txBox="1"/>
          <p:nvPr/>
        </p:nvSpPr>
        <p:spPr>
          <a:xfrm>
            <a:off x="347974" y="8989016"/>
            <a:ext cx="5914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LDA x; ADD y;</a:t>
            </a:r>
          </a:p>
          <a:p>
            <a:r>
              <a:rPr lang="en-US" altLang="ko-KR" sz="3000" dirty="0"/>
              <a:t>Int x = 8; Int y = 16;</a:t>
            </a:r>
          </a:p>
          <a:p>
            <a:r>
              <a:rPr lang="en-US" altLang="ko-KR" sz="3000" dirty="0"/>
              <a:t>STO = y;</a:t>
            </a:r>
            <a:endParaRPr lang="ko-KR" altLang="en-US" sz="3000" dirty="0"/>
          </a:p>
        </p:txBody>
      </p:sp>
      <p:sp>
        <p:nvSpPr>
          <p:cNvPr id="142" name="화살표: 아래쪽 141">
            <a:extLst>
              <a:ext uri="{FF2B5EF4-FFF2-40B4-BE49-F238E27FC236}">
                <a16:creationId xmlns:a16="http://schemas.microsoft.com/office/drawing/2014/main" id="{4EECF698-1E0C-4C30-B6F9-8B7FE5B9CB80}"/>
              </a:ext>
            </a:extLst>
          </p:cNvPr>
          <p:cNvSpPr/>
          <p:nvPr/>
        </p:nvSpPr>
        <p:spPr>
          <a:xfrm>
            <a:off x="1150318" y="4549639"/>
            <a:ext cx="585496" cy="1709799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569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8" grpId="0"/>
      <p:bldP spid="49" grpId="0" animBg="1"/>
      <p:bldP spid="3" grpId="0" animBg="1"/>
      <p:bldP spid="82" grpId="0" animBg="1"/>
      <p:bldP spid="81" grpId="0" animBg="1"/>
      <p:bldP spid="5" grpId="0" animBg="1"/>
      <p:bldP spid="4" grpId="0"/>
      <p:bldP spid="8" grpId="0" animBg="1"/>
      <p:bldP spid="53" grpId="0" animBg="1"/>
      <p:bldP spid="57" grpId="0" animBg="1"/>
      <p:bldP spid="58" grpId="0" animBg="1"/>
      <p:bldP spid="59" grpId="0" animBg="1"/>
      <p:bldP spid="60" grpId="0" animBg="1"/>
      <p:bldP spid="62" grpId="0" animBg="1"/>
      <p:bldP spid="63" grpId="0" animBg="1"/>
      <p:bldP spid="64" grpId="0" animBg="1"/>
      <p:bldP spid="80" grpId="0" animBg="1"/>
      <p:bldP spid="83" grpId="0"/>
      <p:bldP spid="84" grpId="0" animBg="1"/>
      <p:bldP spid="86" grpId="0" animBg="1"/>
      <p:bldP spid="85" grpId="0"/>
      <p:bldP spid="87" grpId="0" animBg="1"/>
      <p:bldP spid="88" grpId="0" animBg="1"/>
      <p:bldP spid="89" grpId="0"/>
      <p:bldP spid="92" grpId="0" animBg="1"/>
      <p:bldP spid="93" grpId="0" animBg="1"/>
      <p:bldP spid="96" grpId="0" animBg="1"/>
      <p:bldP spid="97" grpId="0" animBg="1"/>
      <p:bldP spid="98" grpId="0" animBg="1"/>
      <p:bldP spid="99" grpId="0" animBg="1"/>
      <p:bldP spid="107" grpId="0" animBg="1"/>
      <p:bldP spid="104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20" grpId="0" animBg="1"/>
      <p:bldP spid="121" grpId="0" animBg="1"/>
      <p:bldP spid="122" grpId="0" animBg="1"/>
      <p:bldP spid="123" grpId="0" animBg="1"/>
      <p:bldP spid="95" grpId="0" animBg="1"/>
      <p:bldP spid="124" grpId="0" animBg="1"/>
      <p:bldP spid="125" grpId="0" animBg="1"/>
      <p:bldP spid="133" grpId="0"/>
      <p:bldP spid="135" grpId="0"/>
      <p:bldP spid="136" grpId="0"/>
      <p:bldP spid="137" grpId="0" animBg="1"/>
      <p:bldP spid="138" grpId="0"/>
      <p:bldP spid="140" grpId="0"/>
      <p:bldP spid="1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-2134187" y="-1730909"/>
            <a:ext cx="14424448" cy="13527167"/>
            <a:chOff x="-2115137" y="-1673759"/>
            <a:chExt cx="14424448" cy="13527167"/>
          </a:xfrm>
          <a:solidFill>
            <a:schemeClr val="bg1"/>
          </a:solidFill>
        </p:grpSpPr>
        <p:sp>
          <p:nvSpPr>
            <p:cNvPr id="37" name="자유형 36"/>
            <p:cNvSpPr/>
            <p:nvPr/>
          </p:nvSpPr>
          <p:spPr>
            <a:xfrm rot="18900000">
              <a:off x="-2115137" y="-1673759"/>
              <a:ext cx="14424448" cy="13527167"/>
            </a:xfrm>
            <a:custGeom>
              <a:avLst/>
              <a:gdLst>
                <a:gd name="connsiteX0" fmla="*/ 7254183 w 14424448"/>
                <a:gd name="connsiteY0" fmla="*/ 0 h 13527167"/>
                <a:gd name="connsiteX1" fmla="*/ 14424448 w 14424448"/>
                <a:gd name="connsiteY1" fmla="*/ 7170265 h 13527167"/>
                <a:gd name="connsiteX2" fmla="*/ 8067545 w 14424448"/>
                <a:gd name="connsiteY2" fmla="*/ 13527167 h 13527167"/>
                <a:gd name="connsiteX3" fmla="*/ 6272986 w 14424448"/>
                <a:gd name="connsiteY3" fmla="*/ 13527167 h 13527167"/>
                <a:gd name="connsiteX4" fmla="*/ 0 w 14424448"/>
                <a:gd name="connsiteY4" fmla="*/ 7254182 h 13527167"/>
                <a:gd name="connsiteX5" fmla="*/ 7254183 w 14424448"/>
                <a:gd name="connsiteY5" fmla="*/ 0 h 1352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24448" h="13527167">
                  <a:moveTo>
                    <a:pt x="7254183" y="0"/>
                  </a:moveTo>
                  <a:lnTo>
                    <a:pt x="14424448" y="7170265"/>
                  </a:lnTo>
                  <a:lnTo>
                    <a:pt x="8067545" y="13527167"/>
                  </a:lnTo>
                  <a:lnTo>
                    <a:pt x="6272986" y="13527167"/>
                  </a:lnTo>
                  <a:lnTo>
                    <a:pt x="0" y="7254182"/>
                  </a:lnTo>
                  <a:lnTo>
                    <a:pt x="7254183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dist="1397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9218865" y="9269862"/>
              <a:ext cx="1251974" cy="1268117"/>
            </a:xfrm>
            <a:prstGeom prst="triangle">
              <a:avLst>
                <a:gd name="adj" fmla="val 100000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448057" y="7083511"/>
            <a:ext cx="390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중요한 문장을 입력해주세요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B1F587-1535-4E95-8822-D223D3F72187}"/>
              </a:ext>
            </a:extLst>
          </p:cNvPr>
          <p:cNvSpPr txBox="1"/>
          <p:nvPr/>
        </p:nvSpPr>
        <p:spPr>
          <a:xfrm>
            <a:off x="1323665" y="419164"/>
            <a:ext cx="75023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Central Processing Unit</a:t>
            </a:r>
            <a:endParaRPr lang="ko-KR" altLang="en-US" sz="5000" dirty="0"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42" name="모서리가 둥근 직사각형 25">
            <a:extLst>
              <a:ext uri="{FF2B5EF4-FFF2-40B4-BE49-F238E27FC236}">
                <a16:creationId xmlns:a16="http://schemas.microsoft.com/office/drawing/2014/main" id="{C5B0A843-EB44-47FB-9B74-9CE653590E06}"/>
              </a:ext>
            </a:extLst>
          </p:cNvPr>
          <p:cNvSpPr/>
          <p:nvPr/>
        </p:nvSpPr>
        <p:spPr>
          <a:xfrm>
            <a:off x="427967" y="401598"/>
            <a:ext cx="893295" cy="86177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effectLst>
                  <a:outerShdw dist="63500" dir="2700000" algn="tl" rotWithShape="0">
                    <a:schemeClr val="bg1"/>
                  </a:outerShdw>
                </a:effectLst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endParaRPr lang="ko-KR" altLang="en-US" sz="3600" b="1" dirty="0">
              <a:solidFill>
                <a:schemeClr val="accent1"/>
              </a:solidFill>
              <a:effectLst>
                <a:outerShdw dist="63500" dir="2700000" algn="tl" rotWithShape="0">
                  <a:schemeClr val="bg1"/>
                </a:outerShdw>
              </a:effectLst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43" name="모서리가 둥근 직사각형 25">
            <a:extLst>
              <a:ext uri="{FF2B5EF4-FFF2-40B4-BE49-F238E27FC236}">
                <a16:creationId xmlns:a16="http://schemas.microsoft.com/office/drawing/2014/main" id="{B4CFE677-EE5D-486B-9ACB-D6DE591CCB49}"/>
              </a:ext>
            </a:extLst>
          </p:cNvPr>
          <p:cNvSpPr/>
          <p:nvPr/>
        </p:nvSpPr>
        <p:spPr>
          <a:xfrm>
            <a:off x="427967" y="3426157"/>
            <a:ext cx="1381958" cy="8477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accent1"/>
                </a:solidFill>
                <a:effectLst>
                  <a:outerShdw dist="63500" dir="2700000" algn="tl" rotWithShape="0">
                    <a:schemeClr val="bg1"/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1-(1)</a:t>
            </a:r>
            <a:endParaRPr lang="ko-KR" altLang="en-US" sz="3600" dirty="0">
              <a:solidFill>
                <a:schemeClr val="accent1"/>
              </a:solidFill>
              <a:effectLst>
                <a:outerShdw dist="63500" dir="2700000" algn="tl" rotWithShape="0">
                  <a:schemeClr val="bg1"/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2B70BB0-92B9-4AFE-9C3C-E35818952649}"/>
              </a:ext>
            </a:extLst>
          </p:cNvPr>
          <p:cNvSpPr txBox="1"/>
          <p:nvPr/>
        </p:nvSpPr>
        <p:spPr>
          <a:xfrm>
            <a:off x="1809925" y="3382491"/>
            <a:ext cx="57546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CPU</a:t>
            </a:r>
            <a:r>
              <a:rPr lang="ko-KR" altLang="en-US" sz="50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구성과 </a:t>
            </a:r>
            <a:r>
              <a:rPr lang="en-US" altLang="ko-KR" sz="50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Instruction cycle</a:t>
            </a:r>
            <a:endParaRPr lang="ko-KR" altLang="en-US" sz="5000" dirty="0"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A1AD44-9422-4888-A7D7-76513E4931B6}"/>
              </a:ext>
            </a:extLst>
          </p:cNvPr>
          <p:cNvSpPr/>
          <p:nvPr/>
        </p:nvSpPr>
        <p:spPr>
          <a:xfrm>
            <a:off x="921803" y="1363448"/>
            <a:ext cx="85223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HY동녘M" panose="02030600000101010101" pitchFamily="18" charset="-127"/>
                <a:ea typeface="HY동녘M" panose="02030600000101010101" pitchFamily="18" charset="-127"/>
                <a:cs typeface="Times New Roman" panose="02020603050405020304" pitchFamily="18" charset="0"/>
              </a:rPr>
              <a:t>- CPU</a:t>
            </a:r>
            <a:r>
              <a:rPr lang="ko-KR" altLang="ko-KR" sz="4000" dirty="0">
                <a:latin typeface="HY동녘M" panose="02030600000101010101" pitchFamily="18" charset="-127"/>
                <a:ea typeface="HY동녘M" panose="02030600000101010101" pitchFamily="18" charset="-127"/>
                <a:cs typeface="Times New Roman" panose="02020603050405020304" pitchFamily="18" charset="0"/>
              </a:rPr>
              <a:t>는 명령어를 해석하고 실행하는 장치로서 산술계산과 논리연산을 처리하는 기능을 수행</a:t>
            </a:r>
            <a:endParaRPr lang="ko-KR" altLang="en-US" sz="4000"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3F9A39B-8396-438D-A92F-B760B8E6AB3A}"/>
              </a:ext>
            </a:extLst>
          </p:cNvPr>
          <p:cNvSpPr txBox="1"/>
          <p:nvPr/>
        </p:nvSpPr>
        <p:spPr>
          <a:xfrm>
            <a:off x="1323665" y="421520"/>
            <a:ext cx="75023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Central Processing Unit</a:t>
            </a:r>
            <a:endParaRPr lang="ko-KR" altLang="en-US" sz="5000" dirty="0"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49" name="모서리가 둥근 직사각형 25">
            <a:extLst>
              <a:ext uri="{FF2B5EF4-FFF2-40B4-BE49-F238E27FC236}">
                <a16:creationId xmlns:a16="http://schemas.microsoft.com/office/drawing/2014/main" id="{8E0AF9B4-80BB-49CD-8D52-13F0F37AB434}"/>
              </a:ext>
            </a:extLst>
          </p:cNvPr>
          <p:cNvSpPr/>
          <p:nvPr/>
        </p:nvSpPr>
        <p:spPr>
          <a:xfrm>
            <a:off x="427967" y="403954"/>
            <a:ext cx="893295" cy="86177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effectLst>
                  <a:outerShdw dist="63500" dir="2700000" algn="tl" rotWithShape="0">
                    <a:schemeClr val="bg1"/>
                  </a:outerShdw>
                </a:effectLst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endParaRPr lang="ko-KR" altLang="en-US" sz="3600" b="1" dirty="0">
              <a:solidFill>
                <a:schemeClr val="accent1"/>
              </a:solidFill>
              <a:effectLst>
                <a:outerShdw dist="63500" dir="2700000" algn="tl" rotWithShape="0">
                  <a:schemeClr val="bg1"/>
                </a:outerShdw>
              </a:effectLst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A4F1BE-E527-41B1-8522-ECAE695397FA}"/>
              </a:ext>
            </a:extLst>
          </p:cNvPr>
          <p:cNvSpPr/>
          <p:nvPr/>
        </p:nvSpPr>
        <p:spPr>
          <a:xfrm>
            <a:off x="48171" y="458309"/>
            <a:ext cx="10799763" cy="831979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68850B-93A7-4959-B94B-267FA80EFC2C}"/>
              </a:ext>
            </a:extLst>
          </p:cNvPr>
          <p:cNvSpPr/>
          <p:nvPr/>
        </p:nvSpPr>
        <p:spPr>
          <a:xfrm>
            <a:off x="8981427" y="635732"/>
            <a:ext cx="1723632" cy="1930279"/>
          </a:xfrm>
          <a:prstGeom prst="rect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9964B8-76E1-4238-BD69-0D755EE43B00}"/>
              </a:ext>
            </a:extLst>
          </p:cNvPr>
          <p:cNvSpPr txBox="1"/>
          <p:nvPr/>
        </p:nvSpPr>
        <p:spPr>
          <a:xfrm>
            <a:off x="9041612" y="683385"/>
            <a:ext cx="1723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메모리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D57D35-74DC-4EDB-9B28-FE550C859818}"/>
              </a:ext>
            </a:extLst>
          </p:cNvPr>
          <p:cNvSpPr/>
          <p:nvPr/>
        </p:nvSpPr>
        <p:spPr>
          <a:xfrm>
            <a:off x="584979" y="6266327"/>
            <a:ext cx="1743254" cy="82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CU</a:t>
            </a:r>
            <a:endParaRPr lang="ko-KR" altLang="en-US" sz="4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EDD3756-7C69-4671-8127-93F9C512084C}"/>
              </a:ext>
            </a:extLst>
          </p:cNvPr>
          <p:cNvSpPr/>
          <p:nvPr/>
        </p:nvSpPr>
        <p:spPr>
          <a:xfrm>
            <a:off x="6579231" y="1035033"/>
            <a:ext cx="1664599" cy="8327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MAR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DA8244D-8E56-4C0E-B982-CF74BAC764C6}"/>
              </a:ext>
            </a:extLst>
          </p:cNvPr>
          <p:cNvSpPr/>
          <p:nvPr/>
        </p:nvSpPr>
        <p:spPr>
          <a:xfrm>
            <a:off x="6744211" y="3809014"/>
            <a:ext cx="1723632" cy="790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MBR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7F22DF9-9CD9-4FB8-9032-1B344AF684D6}"/>
              </a:ext>
            </a:extLst>
          </p:cNvPr>
          <p:cNvSpPr/>
          <p:nvPr/>
        </p:nvSpPr>
        <p:spPr>
          <a:xfrm>
            <a:off x="2882767" y="3973528"/>
            <a:ext cx="1545994" cy="12727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IR</a:t>
            </a:r>
          </a:p>
          <a:p>
            <a:pPr algn="ctr"/>
            <a:r>
              <a:rPr lang="en-US" altLang="ko-KR" sz="3000" dirty="0">
                <a:solidFill>
                  <a:schemeClr val="tx1"/>
                </a:solidFill>
              </a:rPr>
              <a:t>(address)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212FA39-1E13-476B-BD60-13D28905B442}"/>
              </a:ext>
            </a:extLst>
          </p:cNvPr>
          <p:cNvSpPr/>
          <p:nvPr/>
        </p:nvSpPr>
        <p:spPr>
          <a:xfrm>
            <a:off x="3513943" y="2428509"/>
            <a:ext cx="1045488" cy="5395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PC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FE0ED12-EBF2-4E9B-8C79-A36744E5C004}"/>
              </a:ext>
            </a:extLst>
          </p:cNvPr>
          <p:cNvSpPr/>
          <p:nvPr/>
        </p:nvSpPr>
        <p:spPr>
          <a:xfrm>
            <a:off x="4646596" y="2418053"/>
            <a:ext cx="974221" cy="55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SP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646401E-B49B-4263-A3B0-2C68829F1847}"/>
              </a:ext>
            </a:extLst>
          </p:cNvPr>
          <p:cNvSpPr/>
          <p:nvPr/>
        </p:nvSpPr>
        <p:spPr>
          <a:xfrm>
            <a:off x="403822" y="3982503"/>
            <a:ext cx="2396055" cy="5509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IR(opcode)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2B256EE-72FD-4121-A931-5081AFDE7419}"/>
              </a:ext>
            </a:extLst>
          </p:cNvPr>
          <p:cNvSpPr/>
          <p:nvPr/>
        </p:nvSpPr>
        <p:spPr>
          <a:xfrm>
            <a:off x="6190293" y="5458145"/>
            <a:ext cx="875525" cy="8012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AC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B401F40-1D56-4DA0-976A-C1C6934BF412}"/>
              </a:ext>
            </a:extLst>
          </p:cNvPr>
          <p:cNvSpPr/>
          <p:nvPr/>
        </p:nvSpPr>
        <p:spPr>
          <a:xfrm>
            <a:off x="3218735" y="6259438"/>
            <a:ext cx="1856117" cy="5891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Status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6875A3C-2D7E-4394-8D37-FB6C1B3BB6CE}"/>
              </a:ext>
            </a:extLst>
          </p:cNvPr>
          <p:cNvSpPr/>
          <p:nvPr/>
        </p:nvSpPr>
        <p:spPr>
          <a:xfrm>
            <a:off x="5399881" y="6964796"/>
            <a:ext cx="1818338" cy="1042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ALU</a:t>
            </a:r>
            <a:endParaRPr lang="ko-KR" altLang="en-US" sz="40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1FE0C38-F5F0-4EE1-ADFA-EED9BD134BD1}"/>
              </a:ext>
            </a:extLst>
          </p:cNvPr>
          <p:cNvSpPr txBox="1"/>
          <p:nvPr/>
        </p:nvSpPr>
        <p:spPr>
          <a:xfrm>
            <a:off x="-31987" y="665598"/>
            <a:ext cx="1490353" cy="73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CPU</a:t>
            </a:r>
            <a:endParaRPr lang="ko-KR" altLang="en-US" sz="4000" dirty="0"/>
          </a:p>
        </p:txBody>
      </p:sp>
      <p:sp>
        <p:nvSpPr>
          <p:cNvPr id="84" name="화살표: 오른쪽 83">
            <a:extLst>
              <a:ext uri="{FF2B5EF4-FFF2-40B4-BE49-F238E27FC236}">
                <a16:creationId xmlns:a16="http://schemas.microsoft.com/office/drawing/2014/main" id="{FF653F7B-B87E-4EB9-B2B3-D60D3BD54DD4}"/>
              </a:ext>
            </a:extLst>
          </p:cNvPr>
          <p:cNvSpPr/>
          <p:nvPr/>
        </p:nvSpPr>
        <p:spPr>
          <a:xfrm>
            <a:off x="8259486" y="1173809"/>
            <a:ext cx="746007" cy="596288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화살표: 왼쪽/위쪽 86">
            <a:extLst>
              <a:ext uri="{FF2B5EF4-FFF2-40B4-BE49-F238E27FC236}">
                <a16:creationId xmlns:a16="http://schemas.microsoft.com/office/drawing/2014/main" id="{88E70B9D-4DD4-4388-9B9F-A296910550F1}"/>
              </a:ext>
            </a:extLst>
          </p:cNvPr>
          <p:cNvSpPr/>
          <p:nvPr/>
        </p:nvSpPr>
        <p:spPr>
          <a:xfrm>
            <a:off x="8426399" y="2566011"/>
            <a:ext cx="1939204" cy="1916302"/>
          </a:xfrm>
          <a:prstGeom prst="leftUpArrow">
            <a:avLst>
              <a:gd name="adj1" fmla="val 19028"/>
              <a:gd name="adj2" fmla="val 19939"/>
              <a:gd name="adj3" fmla="val 25723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화살표: 위쪽 91">
            <a:extLst>
              <a:ext uri="{FF2B5EF4-FFF2-40B4-BE49-F238E27FC236}">
                <a16:creationId xmlns:a16="http://schemas.microsoft.com/office/drawing/2014/main" id="{FEED86E5-7700-4AE9-8FED-00683200D13A}"/>
              </a:ext>
            </a:extLst>
          </p:cNvPr>
          <p:cNvSpPr/>
          <p:nvPr/>
        </p:nvSpPr>
        <p:spPr>
          <a:xfrm>
            <a:off x="3769430" y="2968054"/>
            <a:ext cx="573433" cy="721154"/>
          </a:xfrm>
          <a:prstGeom prst="up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화살표: 위쪽 92">
            <a:extLst>
              <a:ext uri="{FF2B5EF4-FFF2-40B4-BE49-F238E27FC236}">
                <a16:creationId xmlns:a16="http://schemas.microsoft.com/office/drawing/2014/main" id="{0A772268-7A73-47CE-849B-DA55DFB69B80}"/>
              </a:ext>
            </a:extLst>
          </p:cNvPr>
          <p:cNvSpPr/>
          <p:nvPr/>
        </p:nvSpPr>
        <p:spPr>
          <a:xfrm>
            <a:off x="4825522" y="2968054"/>
            <a:ext cx="518524" cy="637858"/>
          </a:xfrm>
          <a:prstGeom prst="up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FD6D71C-4AAF-42AB-ADCD-BF982D84E0A5}"/>
              </a:ext>
            </a:extLst>
          </p:cNvPr>
          <p:cNvSpPr/>
          <p:nvPr/>
        </p:nvSpPr>
        <p:spPr>
          <a:xfrm>
            <a:off x="2887068" y="3448220"/>
            <a:ext cx="2338155" cy="27640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화살표: 위로 굽음 106">
            <a:extLst>
              <a:ext uri="{FF2B5EF4-FFF2-40B4-BE49-F238E27FC236}">
                <a16:creationId xmlns:a16="http://schemas.microsoft.com/office/drawing/2014/main" id="{DFCA2244-6410-4ED4-ACC8-710F0AC0EE03}"/>
              </a:ext>
            </a:extLst>
          </p:cNvPr>
          <p:cNvSpPr/>
          <p:nvPr/>
        </p:nvSpPr>
        <p:spPr>
          <a:xfrm rot="5400000">
            <a:off x="4278692" y="4288235"/>
            <a:ext cx="2475207" cy="1347991"/>
          </a:xfrm>
          <a:prstGeom prst="bentUpArrow">
            <a:avLst>
              <a:gd name="adj1" fmla="val 19861"/>
              <a:gd name="adj2" fmla="val 25000"/>
              <a:gd name="adj3" fmla="val 2500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화살표: 왼쪽 103">
            <a:extLst>
              <a:ext uri="{FF2B5EF4-FFF2-40B4-BE49-F238E27FC236}">
                <a16:creationId xmlns:a16="http://schemas.microsoft.com/office/drawing/2014/main" id="{279E0B3B-77A6-4BE6-A85A-070DF5789462}"/>
              </a:ext>
            </a:extLst>
          </p:cNvPr>
          <p:cNvSpPr/>
          <p:nvPr/>
        </p:nvSpPr>
        <p:spPr>
          <a:xfrm>
            <a:off x="4452420" y="4059915"/>
            <a:ext cx="2291790" cy="473521"/>
          </a:xfrm>
          <a:prstGeom prst="lef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화살표: 아래쪽 107">
            <a:extLst>
              <a:ext uri="{FF2B5EF4-FFF2-40B4-BE49-F238E27FC236}">
                <a16:creationId xmlns:a16="http://schemas.microsoft.com/office/drawing/2014/main" id="{8C5D61C8-5A95-453C-A88B-6CE16EF29CA3}"/>
              </a:ext>
            </a:extLst>
          </p:cNvPr>
          <p:cNvSpPr/>
          <p:nvPr/>
        </p:nvSpPr>
        <p:spPr>
          <a:xfrm>
            <a:off x="5225223" y="4402051"/>
            <a:ext cx="585496" cy="2562745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화살표: 위쪽 108">
            <a:extLst>
              <a:ext uri="{FF2B5EF4-FFF2-40B4-BE49-F238E27FC236}">
                <a16:creationId xmlns:a16="http://schemas.microsoft.com/office/drawing/2014/main" id="{6D537B08-2623-4357-BB1D-E414707683D7}"/>
              </a:ext>
            </a:extLst>
          </p:cNvPr>
          <p:cNvSpPr/>
          <p:nvPr/>
        </p:nvSpPr>
        <p:spPr>
          <a:xfrm>
            <a:off x="7879136" y="4618209"/>
            <a:ext cx="502206" cy="3731570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화살표: 왼쪽 109">
            <a:extLst>
              <a:ext uri="{FF2B5EF4-FFF2-40B4-BE49-F238E27FC236}">
                <a16:creationId xmlns:a16="http://schemas.microsoft.com/office/drawing/2014/main" id="{39C6F4DC-F2E8-47CC-835D-343DCBAAEDC0}"/>
              </a:ext>
            </a:extLst>
          </p:cNvPr>
          <p:cNvSpPr/>
          <p:nvPr/>
        </p:nvSpPr>
        <p:spPr>
          <a:xfrm>
            <a:off x="7061506" y="5590809"/>
            <a:ext cx="973868" cy="516411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69634F5-2B69-4795-B35C-52A3B90F616F}"/>
              </a:ext>
            </a:extLst>
          </p:cNvPr>
          <p:cNvSpPr/>
          <p:nvPr/>
        </p:nvSpPr>
        <p:spPr>
          <a:xfrm>
            <a:off x="6190291" y="8007065"/>
            <a:ext cx="247827" cy="3925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E06AF90-1528-4ADB-A81C-858C94D7752D}"/>
              </a:ext>
            </a:extLst>
          </p:cNvPr>
          <p:cNvSpPr/>
          <p:nvPr/>
        </p:nvSpPr>
        <p:spPr>
          <a:xfrm>
            <a:off x="6190291" y="8210528"/>
            <a:ext cx="2069195" cy="1891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화살표: 굽음 119">
            <a:extLst>
              <a:ext uri="{FF2B5EF4-FFF2-40B4-BE49-F238E27FC236}">
                <a16:creationId xmlns:a16="http://schemas.microsoft.com/office/drawing/2014/main" id="{B67337AF-EA21-42DE-A164-C2B226CDDAE9}"/>
              </a:ext>
            </a:extLst>
          </p:cNvPr>
          <p:cNvSpPr/>
          <p:nvPr/>
        </p:nvSpPr>
        <p:spPr>
          <a:xfrm rot="16200000">
            <a:off x="4353789" y="6507852"/>
            <a:ext cx="709380" cy="1382802"/>
          </a:xfrm>
          <a:prstGeom prst="bentArrow">
            <a:avLst>
              <a:gd name="adj1" fmla="val 11329"/>
              <a:gd name="adj2" fmla="val 19140"/>
              <a:gd name="adj3" fmla="val 20551"/>
              <a:gd name="adj4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화살표: 왼쪽 120">
            <a:extLst>
              <a:ext uri="{FF2B5EF4-FFF2-40B4-BE49-F238E27FC236}">
                <a16:creationId xmlns:a16="http://schemas.microsoft.com/office/drawing/2014/main" id="{5985169F-E425-4877-AAAE-2F94FC477807}"/>
              </a:ext>
            </a:extLst>
          </p:cNvPr>
          <p:cNvSpPr/>
          <p:nvPr/>
        </p:nvSpPr>
        <p:spPr>
          <a:xfrm>
            <a:off x="2297570" y="6491967"/>
            <a:ext cx="921164" cy="220576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화살표: 위로 굽음 121">
            <a:extLst>
              <a:ext uri="{FF2B5EF4-FFF2-40B4-BE49-F238E27FC236}">
                <a16:creationId xmlns:a16="http://schemas.microsoft.com/office/drawing/2014/main" id="{F85DC3DB-4A4C-443E-B42A-85C47581D027}"/>
              </a:ext>
            </a:extLst>
          </p:cNvPr>
          <p:cNvSpPr/>
          <p:nvPr/>
        </p:nvSpPr>
        <p:spPr>
          <a:xfrm rot="5400000">
            <a:off x="3252585" y="5798818"/>
            <a:ext cx="824071" cy="3449969"/>
          </a:xfrm>
          <a:prstGeom prst="bentUpArrow">
            <a:avLst>
              <a:gd name="adj1" fmla="val 11550"/>
              <a:gd name="adj2" fmla="val 21638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화살표: 굽음 122">
            <a:extLst>
              <a:ext uri="{FF2B5EF4-FFF2-40B4-BE49-F238E27FC236}">
                <a16:creationId xmlns:a16="http://schemas.microsoft.com/office/drawing/2014/main" id="{6CF16632-B5A3-41E6-85F1-37676C8381A9}"/>
              </a:ext>
            </a:extLst>
          </p:cNvPr>
          <p:cNvSpPr/>
          <p:nvPr/>
        </p:nvSpPr>
        <p:spPr>
          <a:xfrm>
            <a:off x="94704" y="2481416"/>
            <a:ext cx="3441560" cy="5350293"/>
          </a:xfrm>
          <a:prstGeom prst="bentArrow">
            <a:avLst>
              <a:gd name="adj1" fmla="val 3278"/>
              <a:gd name="adj2" fmla="val 5043"/>
              <a:gd name="adj3" fmla="val 4791"/>
              <a:gd name="adj4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3FED0844-ED8C-4AA6-AF8E-B7FE016EAF3A}"/>
              </a:ext>
            </a:extLst>
          </p:cNvPr>
          <p:cNvSpPr/>
          <p:nvPr/>
        </p:nvSpPr>
        <p:spPr>
          <a:xfrm>
            <a:off x="130629" y="7716982"/>
            <a:ext cx="698675" cy="11472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743A644-3151-48D6-8179-7A7850F4425A}"/>
              </a:ext>
            </a:extLst>
          </p:cNvPr>
          <p:cNvSpPr/>
          <p:nvPr/>
        </p:nvSpPr>
        <p:spPr>
          <a:xfrm>
            <a:off x="718981" y="7074374"/>
            <a:ext cx="114958" cy="75199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80A3F601-FF7E-4F52-9A17-DDA15DD4C627}"/>
              </a:ext>
            </a:extLst>
          </p:cNvPr>
          <p:cNvCxnSpPr/>
          <p:nvPr/>
        </p:nvCxnSpPr>
        <p:spPr>
          <a:xfrm>
            <a:off x="1064559" y="7106425"/>
            <a:ext cx="0" cy="667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BF25164B-0620-4AB5-95DC-63F55CD1492D}"/>
              </a:ext>
            </a:extLst>
          </p:cNvPr>
          <p:cNvCxnSpPr/>
          <p:nvPr/>
        </p:nvCxnSpPr>
        <p:spPr>
          <a:xfrm>
            <a:off x="1255254" y="7103049"/>
            <a:ext cx="0" cy="667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11DE5FF0-E082-46D9-B485-EC7BB07901E4}"/>
              </a:ext>
            </a:extLst>
          </p:cNvPr>
          <p:cNvCxnSpPr/>
          <p:nvPr/>
        </p:nvCxnSpPr>
        <p:spPr>
          <a:xfrm>
            <a:off x="1485277" y="7103049"/>
            <a:ext cx="0" cy="667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F57ACCA3-310A-4E63-A948-D9F61087153C}"/>
              </a:ext>
            </a:extLst>
          </p:cNvPr>
          <p:cNvCxnSpPr/>
          <p:nvPr/>
        </p:nvCxnSpPr>
        <p:spPr>
          <a:xfrm>
            <a:off x="1684976" y="7090400"/>
            <a:ext cx="0" cy="667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A7C1C66F-04CD-4887-B70C-5F3AD4C49FB7}"/>
              </a:ext>
            </a:extLst>
          </p:cNvPr>
          <p:cNvSpPr txBox="1"/>
          <p:nvPr/>
        </p:nvSpPr>
        <p:spPr>
          <a:xfrm>
            <a:off x="250322" y="2112084"/>
            <a:ext cx="21416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/>
              <a:t>INCpc</a:t>
            </a:r>
            <a:r>
              <a:rPr lang="en-US" altLang="ko-KR" sz="2500" dirty="0"/>
              <a:t>/</a:t>
            </a:r>
            <a:r>
              <a:rPr lang="en-US" altLang="ko-KR" sz="2500" dirty="0" err="1"/>
              <a:t>LOADpc</a:t>
            </a:r>
            <a:endParaRPr lang="ko-KR" altLang="en-US" sz="25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4905D70-692D-4BB6-AD6C-E96495A00FA2}"/>
              </a:ext>
            </a:extLst>
          </p:cNvPr>
          <p:cNvSpPr txBox="1"/>
          <p:nvPr/>
        </p:nvSpPr>
        <p:spPr>
          <a:xfrm>
            <a:off x="3408965" y="7742438"/>
            <a:ext cx="13553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/>
              <a:t>SETalu</a:t>
            </a:r>
            <a:endParaRPr lang="ko-KR" altLang="en-US" sz="25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618A1BA-ED70-4530-B7DB-29028C52170E}"/>
              </a:ext>
            </a:extLst>
          </p:cNvPr>
          <p:cNvSpPr txBox="1"/>
          <p:nvPr/>
        </p:nvSpPr>
        <p:spPr>
          <a:xfrm>
            <a:off x="-25546" y="7829764"/>
            <a:ext cx="41265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Control</a:t>
            </a:r>
            <a:r>
              <a:rPr lang="ko-KR" altLang="en-US" sz="2500" dirty="0"/>
              <a:t> </a:t>
            </a:r>
            <a:r>
              <a:rPr lang="en-US" altLang="ko-KR" sz="2500" dirty="0"/>
              <a:t>Lines</a:t>
            </a:r>
          </a:p>
          <a:p>
            <a:r>
              <a:rPr lang="en-US" altLang="ko-KR" sz="2500" dirty="0"/>
              <a:t>To Registers, ALU, Memory </a:t>
            </a:r>
            <a:r>
              <a:rPr lang="en-US" altLang="ko-KR" sz="2500" dirty="0" err="1"/>
              <a:t>etc</a:t>
            </a:r>
            <a:endParaRPr lang="ko-KR" altLang="en-US" sz="2500" dirty="0"/>
          </a:p>
        </p:txBody>
      </p:sp>
      <p:sp>
        <p:nvSpPr>
          <p:cNvPr id="137" name="화살표: 오른쪽 136">
            <a:extLst>
              <a:ext uri="{FF2B5EF4-FFF2-40B4-BE49-F238E27FC236}">
                <a16:creationId xmlns:a16="http://schemas.microsoft.com/office/drawing/2014/main" id="{9931FD64-793A-4A36-9DAB-661CF79770AF}"/>
              </a:ext>
            </a:extLst>
          </p:cNvPr>
          <p:cNvSpPr/>
          <p:nvPr/>
        </p:nvSpPr>
        <p:spPr>
          <a:xfrm>
            <a:off x="6885709" y="2108225"/>
            <a:ext cx="2061199" cy="2252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F4AF7B1-80F0-4CF2-BAA5-874C2F2DB452}"/>
              </a:ext>
            </a:extLst>
          </p:cNvPr>
          <p:cNvSpPr txBox="1"/>
          <p:nvPr/>
        </p:nvSpPr>
        <p:spPr>
          <a:xfrm>
            <a:off x="7007703" y="2248266"/>
            <a:ext cx="13585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/>
              <a:t>CLKmem</a:t>
            </a:r>
            <a:endParaRPr lang="ko-KR" altLang="en-US" sz="25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AE637F0-445B-4DD7-9AA2-7D20FA951DC7}"/>
              </a:ext>
            </a:extLst>
          </p:cNvPr>
          <p:cNvSpPr txBox="1"/>
          <p:nvPr/>
        </p:nvSpPr>
        <p:spPr>
          <a:xfrm>
            <a:off x="347974" y="8989016"/>
            <a:ext cx="5914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LDA x; ADD y;</a:t>
            </a:r>
          </a:p>
          <a:p>
            <a:r>
              <a:rPr lang="en-US" altLang="ko-KR" sz="3000" dirty="0"/>
              <a:t>Int x = 8; Int y = 16;</a:t>
            </a:r>
          </a:p>
          <a:p>
            <a:r>
              <a:rPr lang="en-US" altLang="ko-KR" sz="3000" dirty="0"/>
              <a:t>STO = y;</a:t>
            </a:r>
            <a:endParaRPr lang="ko-KR" altLang="en-US" sz="3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51ABC0-982F-4D0E-BACB-5990B3070E51}"/>
              </a:ext>
            </a:extLst>
          </p:cNvPr>
          <p:cNvSpPr/>
          <p:nvPr/>
        </p:nvSpPr>
        <p:spPr>
          <a:xfrm>
            <a:off x="3486822" y="2233297"/>
            <a:ext cx="1075813" cy="7653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500" dirty="0"/>
              <a:t>LDA x,</a:t>
            </a:r>
          </a:p>
          <a:p>
            <a:pPr algn="ctr"/>
            <a:r>
              <a:rPr lang="en-US" altLang="ko-KR" sz="2500" dirty="0"/>
              <a:t>ADD y;</a:t>
            </a:r>
            <a:endParaRPr lang="ko-KR" altLang="en-US" sz="25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38F49D-E4BD-44B2-BCB2-CF7C771D0B81}"/>
              </a:ext>
            </a:extLst>
          </p:cNvPr>
          <p:cNvSpPr/>
          <p:nvPr/>
        </p:nvSpPr>
        <p:spPr>
          <a:xfrm>
            <a:off x="4642793" y="2214751"/>
            <a:ext cx="1107637" cy="764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x = 8;</a:t>
            </a:r>
          </a:p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y = 16;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68" name="화살표: 위쪽 67">
            <a:extLst>
              <a:ext uri="{FF2B5EF4-FFF2-40B4-BE49-F238E27FC236}">
                <a16:creationId xmlns:a16="http://schemas.microsoft.com/office/drawing/2014/main" id="{5D8E68B0-82D8-49B1-B442-8B3B8A71DF3D}"/>
              </a:ext>
            </a:extLst>
          </p:cNvPr>
          <p:cNvSpPr/>
          <p:nvPr/>
        </p:nvSpPr>
        <p:spPr>
          <a:xfrm rot="5400000">
            <a:off x="4098306" y="-917272"/>
            <a:ext cx="563081" cy="4324758"/>
          </a:xfrm>
          <a:prstGeom prst="up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화살표: 위쪽 68">
            <a:extLst>
              <a:ext uri="{FF2B5EF4-FFF2-40B4-BE49-F238E27FC236}">
                <a16:creationId xmlns:a16="http://schemas.microsoft.com/office/drawing/2014/main" id="{8C8342D1-5C14-4AB1-869E-B062DFDBC9F9}"/>
              </a:ext>
            </a:extLst>
          </p:cNvPr>
          <p:cNvSpPr/>
          <p:nvPr/>
        </p:nvSpPr>
        <p:spPr>
          <a:xfrm>
            <a:off x="3741015" y="1392682"/>
            <a:ext cx="474977" cy="800902"/>
          </a:xfrm>
          <a:prstGeom prst="up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화살표: 위쪽 69">
            <a:extLst>
              <a:ext uri="{FF2B5EF4-FFF2-40B4-BE49-F238E27FC236}">
                <a16:creationId xmlns:a16="http://schemas.microsoft.com/office/drawing/2014/main" id="{2E91DC9D-727F-4B64-B486-DB21C61BE6CE}"/>
              </a:ext>
            </a:extLst>
          </p:cNvPr>
          <p:cNvSpPr/>
          <p:nvPr/>
        </p:nvSpPr>
        <p:spPr>
          <a:xfrm>
            <a:off x="4799887" y="1368753"/>
            <a:ext cx="474976" cy="831816"/>
          </a:xfrm>
          <a:prstGeom prst="up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29BFA8-9CF0-485C-887A-3A835546E04F}"/>
              </a:ext>
            </a:extLst>
          </p:cNvPr>
          <p:cNvSpPr/>
          <p:nvPr/>
        </p:nvSpPr>
        <p:spPr>
          <a:xfrm>
            <a:off x="3486822" y="2235539"/>
            <a:ext cx="1100453" cy="7565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ADD y;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035D600-36AC-41F4-B1F1-DFC4AC399779}"/>
              </a:ext>
            </a:extLst>
          </p:cNvPr>
          <p:cNvSpPr/>
          <p:nvPr/>
        </p:nvSpPr>
        <p:spPr>
          <a:xfrm>
            <a:off x="-1875730" y="4257969"/>
            <a:ext cx="1100453" cy="7565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LDA x;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83BBDD-0D93-4A7F-911B-7E650FFAEF09}"/>
              </a:ext>
            </a:extLst>
          </p:cNvPr>
          <p:cNvSpPr/>
          <p:nvPr/>
        </p:nvSpPr>
        <p:spPr>
          <a:xfrm>
            <a:off x="2885298" y="3981512"/>
            <a:ext cx="1545994" cy="12422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X</a:t>
            </a:r>
            <a:endParaRPr lang="ko-KR" altLang="en-US" sz="3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4BAE51-0F2E-4778-BD3E-021C6AB2305C}"/>
              </a:ext>
            </a:extLst>
          </p:cNvPr>
          <p:cNvSpPr/>
          <p:nvPr/>
        </p:nvSpPr>
        <p:spPr>
          <a:xfrm>
            <a:off x="388430" y="3961136"/>
            <a:ext cx="2396055" cy="55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LDA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F9DCE0-D4AC-49AF-9021-3ADFE9CD9901}"/>
              </a:ext>
            </a:extLst>
          </p:cNvPr>
          <p:cNvSpPr txBox="1"/>
          <p:nvPr/>
        </p:nvSpPr>
        <p:spPr>
          <a:xfrm>
            <a:off x="5533761" y="8617516"/>
            <a:ext cx="44354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1. Fetch</a:t>
            </a:r>
            <a:endParaRPr lang="ko-KR" altLang="en-US" sz="5000" dirty="0"/>
          </a:p>
        </p:txBody>
      </p:sp>
      <p:sp>
        <p:nvSpPr>
          <p:cNvPr id="78" name="화살표: 아래쪽 77">
            <a:extLst>
              <a:ext uri="{FF2B5EF4-FFF2-40B4-BE49-F238E27FC236}">
                <a16:creationId xmlns:a16="http://schemas.microsoft.com/office/drawing/2014/main" id="{92F1A3E5-12DE-48AE-A796-7A895CBCB6C6}"/>
              </a:ext>
            </a:extLst>
          </p:cNvPr>
          <p:cNvSpPr/>
          <p:nvPr/>
        </p:nvSpPr>
        <p:spPr>
          <a:xfrm>
            <a:off x="6081349" y="4350038"/>
            <a:ext cx="544600" cy="1108107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화살표: 아래쪽 75">
            <a:extLst>
              <a:ext uri="{FF2B5EF4-FFF2-40B4-BE49-F238E27FC236}">
                <a16:creationId xmlns:a16="http://schemas.microsoft.com/office/drawing/2014/main" id="{4B453060-86B7-4E85-B210-7945C78369F5}"/>
              </a:ext>
            </a:extLst>
          </p:cNvPr>
          <p:cNvSpPr/>
          <p:nvPr/>
        </p:nvSpPr>
        <p:spPr>
          <a:xfrm>
            <a:off x="1180595" y="4540305"/>
            <a:ext cx="585496" cy="1709998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F68DDC-878A-447E-9657-95DA4E4051B8}"/>
              </a:ext>
            </a:extLst>
          </p:cNvPr>
          <p:cNvSpPr/>
          <p:nvPr/>
        </p:nvSpPr>
        <p:spPr>
          <a:xfrm>
            <a:off x="-1911378" y="5265998"/>
            <a:ext cx="1100453" cy="7540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</a:rPr>
              <a:t>x = 8;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BCE237-FEB4-4EEA-A228-D56498C3397B}"/>
              </a:ext>
            </a:extLst>
          </p:cNvPr>
          <p:cNvSpPr/>
          <p:nvPr/>
        </p:nvSpPr>
        <p:spPr>
          <a:xfrm>
            <a:off x="4654384" y="2219229"/>
            <a:ext cx="1107637" cy="741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</a:rPr>
              <a:t>y = 16;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7871246-903D-4F3D-8C02-D8F52009BB6D}"/>
              </a:ext>
            </a:extLst>
          </p:cNvPr>
          <p:cNvSpPr txBox="1"/>
          <p:nvPr/>
        </p:nvSpPr>
        <p:spPr>
          <a:xfrm>
            <a:off x="5552043" y="9162461"/>
            <a:ext cx="44354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2. Decoding</a:t>
            </a:r>
            <a:endParaRPr lang="ko-KR" altLang="en-US" sz="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C5DC8-2E2E-41A3-9ABB-221D9AE2F373}"/>
              </a:ext>
            </a:extLst>
          </p:cNvPr>
          <p:cNvSpPr txBox="1"/>
          <p:nvPr/>
        </p:nvSpPr>
        <p:spPr>
          <a:xfrm>
            <a:off x="3325314" y="1927125"/>
            <a:ext cx="8221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+1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6693CE8-EB99-49AD-B322-FEA1AD225CB4}"/>
              </a:ext>
            </a:extLst>
          </p:cNvPr>
          <p:cNvSpPr txBox="1"/>
          <p:nvPr/>
        </p:nvSpPr>
        <p:spPr>
          <a:xfrm>
            <a:off x="5546442" y="9712364"/>
            <a:ext cx="44354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3. Execute</a:t>
            </a:r>
            <a:endParaRPr lang="ko-KR" altLang="en-US" sz="50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5434730-2005-4AF5-A97A-D92734A47C4E}"/>
              </a:ext>
            </a:extLst>
          </p:cNvPr>
          <p:cNvSpPr/>
          <p:nvPr/>
        </p:nvSpPr>
        <p:spPr>
          <a:xfrm>
            <a:off x="-1899875" y="3300388"/>
            <a:ext cx="1100453" cy="7565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ADD y;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3E6753C-D3AE-4FB1-9A94-C3A2D43AAE51}"/>
              </a:ext>
            </a:extLst>
          </p:cNvPr>
          <p:cNvSpPr/>
          <p:nvPr/>
        </p:nvSpPr>
        <p:spPr>
          <a:xfrm>
            <a:off x="3504081" y="2228929"/>
            <a:ext cx="1100453" cy="7565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STO y;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7E5DAFC-A9AF-43BC-ACF0-6B6C2E3EBAB6}"/>
              </a:ext>
            </a:extLst>
          </p:cNvPr>
          <p:cNvSpPr/>
          <p:nvPr/>
        </p:nvSpPr>
        <p:spPr>
          <a:xfrm>
            <a:off x="401291" y="3961135"/>
            <a:ext cx="2396055" cy="55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ADD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DFDFAA2-2A47-43ED-A6EA-2D57608795E5}"/>
              </a:ext>
            </a:extLst>
          </p:cNvPr>
          <p:cNvSpPr/>
          <p:nvPr/>
        </p:nvSpPr>
        <p:spPr>
          <a:xfrm>
            <a:off x="2885629" y="3981512"/>
            <a:ext cx="1545994" cy="12422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y</a:t>
            </a:r>
            <a:endParaRPr lang="ko-KR" altLang="en-US" sz="30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0A34DBA-4C60-435F-864A-9FEAD117A6E9}"/>
              </a:ext>
            </a:extLst>
          </p:cNvPr>
          <p:cNvSpPr/>
          <p:nvPr/>
        </p:nvSpPr>
        <p:spPr>
          <a:xfrm>
            <a:off x="-1926366" y="2357678"/>
            <a:ext cx="1107637" cy="741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</a:rPr>
              <a:t>y = 16;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0E3C58F-E1F6-4A6A-A3A4-0BF0475E8C90}"/>
              </a:ext>
            </a:extLst>
          </p:cNvPr>
          <p:cNvSpPr/>
          <p:nvPr/>
        </p:nvSpPr>
        <p:spPr>
          <a:xfrm>
            <a:off x="4677312" y="2218033"/>
            <a:ext cx="1107637" cy="7416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</a:rPr>
              <a:t>SP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170D687-5DE1-4B7E-8871-77AE3B211EBA}"/>
              </a:ext>
            </a:extLst>
          </p:cNvPr>
          <p:cNvSpPr/>
          <p:nvPr/>
        </p:nvSpPr>
        <p:spPr>
          <a:xfrm>
            <a:off x="5406550" y="6974180"/>
            <a:ext cx="1818338" cy="1042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8+16</a:t>
            </a:r>
            <a:endParaRPr lang="ko-KR" altLang="en-US" sz="40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5F0F1E1-C0C5-43E9-BC2B-80C611E94E1D}"/>
              </a:ext>
            </a:extLst>
          </p:cNvPr>
          <p:cNvSpPr/>
          <p:nvPr/>
        </p:nvSpPr>
        <p:spPr>
          <a:xfrm>
            <a:off x="6202399" y="5457832"/>
            <a:ext cx="875525" cy="8012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AC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3638320-53FB-45FF-9C38-B523647549BD}"/>
              </a:ext>
            </a:extLst>
          </p:cNvPr>
          <p:cNvSpPr/>
          <p:nvPr/>
        </p:nvSpPr>
        <p:spPr>
          <a:xfrm>
            <a:off x="6205228" y="5457832"/>
            <a:ext cx="875525" cy="8012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24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1EDC99-630F-484C-8046-A4761A3DA825}"/>
              </a:ext>
            </a:extLst>
          </p:cNvPr>
          <p:cNvSpPr/>
          <p:nvPr/>
        </p:nvSpPr>
        <p:spPr>
          <a:xfrm>
            <a:off x="2882767" y="3448220"/>
            <a:ext cx="291598" cy="51077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endParaRPr lang="ko-KR" altLang="en-US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95" name="화살표: 위쪽 94">
            <a:extLst>
              <a:ext uri="{FF2B5EF4-FFF2-40B4-BE49-F238E27FC236}">
                <a16:creationId xmlns:a16="http://schemas.microsoft.com/office/drawing/2014/main" id="{6148CB7E-E07D-474F-9E79-FC3B457B113E}"/>
              </a:ext>
            </a:extLst>
          </p:cNvPr>
          <p:cNvSpPr/>
          <p:nvPr/>
        </p:nvSpPr>
        <p:spPr>
          <a:xfrm>
            <a:off x="2746221" y="1415015"/>
            <a:ext cx="563081" cy="2559630"/>
          </a:xfrm>
          <a:prstGeom prst="up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41F5950-DFA0-45D9-B714-1C15C5CD371C}"/>
              </a:ext>
            </a:extLst>
          </p:cNvPr>
          <p:cNvSpPr/>
          <p:nvPr/>
        </p:nvSpPr>
        <p:spPr>
          <a:xfrm>
            <a:off x="-1914691" y="6260832"/>
            <a:ext cx="1100453" cy="7565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STO y;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668C33E-D0CE-45EF-9F41-C7928540D495}"/>
              </a:ext>
            </a:extLst>
          </p:cNvPr>
          <p:cNvSpPr/>
          <p:nvPr/>
        </p:nvSpPr>
        <p:spPr>
          <a:xfrm>
            <a:off x="3513943" y="2218033"/>
            <a:ext cx="1107637" cy="7416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</a:rPr>
              <a:t>PC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93E9401-0097-40DA-A3CD-F465D31B90B7}"/>
              </a:ext>
            </a:extLst>
          </p:cNvPr>
          <p:cNvSpPr/>
          <p:nvPr/>
        </p:nvSpPr>
        <p:spPr>
          <a:xfrm>
            <a:off x="387810" y="3961016"/>
            <a:ext cx="2396055" cy="55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STO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DA4A65C-3690-446D-B63A-BC8A9A2D7407}"/>
              </a:ext>
            </a:extLst>
          </p:cNvPr>
          <p:cNvSpPr/>
          <p:nvPr/>
        </p:nvSpPr>
        <p:spPr>
          <a:xfrm>
            <a:off x="-1914691" y="7145550"/>
            <a:ext cx="1100453" cy="7565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STO y;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8DD4825-CE08-4B14-9589-F260E97ACBBB}"/>
              </a:ext>
            </a:extLst>
          </p:cNvPr>
          <p:cNvSpPr/>
          <p:nvPr/>
        </p:nvSpPr>
        <p:spPr>
          <a:xfrm>
            <a:off x="380507" y="3972900"/>
            <a:ext cx="2396055" cy="5509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IR(opcode)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C0CF79D5-B9D7-4350-BF4C-DE476444B03A}"/>
              </a:ext>
            </a:extLst>
          </p:cNvPr>
          <p:cNvSpPr/>
          <p:nvPr/>
        </p:nvSpPr>
        <p:spPr>
          <a:xfrm>
            <a:off x="-1872920" y="8098841"/>
            <a:ext cx="875525" cy="8012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24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7F7EF11C-F5FB-4A05-AF95-DA2A04BE5112}"/>
              </a:ext>
            </a:extLst>
          </p:cNvPr>
          <p:cNvSpPr/>
          <p:nvPr/>
        </p:nvSpPr>
        <p:spPr>
          <a:xfrm>
            <a:off x="6564794" y="1035632"/>
            <a:ext cx="1664599" cy="8327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MAR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136162D-5983-4373-A7E2-8E42ABBD8A5C}"/>
              </a:ext>
            </a:extLst>
          </p:cNvPr>
          <p:cNvSpPr/>
          <p:nvPr/>
        </p:nvSpPr>
        <p:spPr>
          <a:xfrm>
            <a:off x="6729987" y="3809014"/>
            <a:ext cx="1723632" cy="790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MBR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AA4330B-09CC-4D7D-B451-975E4F2CCBA0}"/>
              </a:ext>
            </a:extLst>
          </p:cNvPr>
          <p:cNvSpPr/>
          <p:nvPr/>
        </p:nvSpPr>
        <p:spPr>
          <a:xfrm>
            <a:off x="-1874300" y="9136677"/>
            <a:ext cx="1100453" cy="7565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STO y;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EAFFE50-C4AB-4E9F-B19F-43E82FAA252E}"/>
              </a:ext>
            </a:extLst>
          </p:cNvPr>
          <p:cNvSpPr/>
          <p:nvPr/>
        </p:nvSpPr>
        <p:spPr>
          <a:xfrm>
            <a:off x="2871942" y="3980808"/>
            <a:ext cx="1545994" cy="12422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y</a:t>
            </a:r>
            <a:endParaRPr lang="ko-KR" altLang="en-US" sz="30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CEF5512-EE3B-4433-9ED5-9BBDE15B25E7}"/>
              </a:ext>
            </a:extLst>
          </p:cNvPr>
          <p:cNvSpPr/>
          <p:nvPr/>
        </p:nvSpPr>
        <p:spPr>
          <a:xfrm>
            <a:off x="2858060" y="3984909"/>
            <a:ext cx="1545994" cy="12422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IR</a:t>
            </a:r>
          </a:p>
          <a:p>
            <a:pPr algn="ctr"/>
            <a:r>
              <a:rPr lang="en-US" altLang="ko-KR" sz="3000" dirty="0"/>
              <a:t>(address)</a:t>
            </a:r>
            <a:endParaRPr lang="ko-KR" altLang="en-US" sz="30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412BBED-1B64-4964-B697-B91C4EA7A4F4}"/>
              </a:ext>
            </a:extLst>
          </p:cNvPr>
          <p:cNvSpPr/>
          <p:nvPr/>
        </p:nvSpPr>
        <p:spPr>
          <a:xfrm>
            <a:off x="6203813" y="5470150"/>
            <a:ext cx="875525" cy="8012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AC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8215FA46-66F2-493B-A550-7EE00110B0D8}"/>
              </a:ext>
            </a:extLst>
          </p:cNvPr>
          <p:cNvSpPr/>
          <p:nvPr/>
        </p:nvSpPr>
        <p:spPr>
          <a:xfrm>
            <a:off x="-2031690" y="70677"/>
            <a:ext cx="875525" cy="8012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24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35CFDA-B126-48F9-AF93-F8DA7183632C}"/>
              </a:ext>
            </a:extLst>
          </p:cNvPr>
          <p:cNvSpPr/>
          <p:nvPr/>
        </p:nvSpPr>
        <p:spPr>
          <a:xfrm>
            <a:off x="8981427" y="1173809"/>
            <a:ext cx="1723632" cy="11812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y = 24</a:t>
            </a:r>
            <a:endParaRPr lang="ko-KR" altLang="en-US" sz="3000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C0A42CF-0684-4197-8862-8FED7E6C932C}"/>
              </a:ext>
            </a:extLst>
          </p:cNvPr>
          <p:cNvSpPr/>
          <p:nvPr/>
        </p:nvSpPr>
        <p:spPr>
          <a:xfrm>
            <a:off x="6572012" y="1042440"/>
            <a:ext cx="1664599" cy="8327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MAR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90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081 -0.18065 L 0.48949 -0.31633 L 1.03792 -0.28546 L 1.04733 -0.04483 L 0.45333 -0.00852 " pathEditMode="relative" ptsTypes="AAAAA">
                                      <p:cBhvr>
                                        <p:cTn id="102" dur="5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84 -0.27782 L 0.58959 -0.41217 L 1.04527 -0.38674 L 1.03851 -0.13142 L 0.71718 -0.12201 L 0.7482 0.02587 " pathEditMode="relative" ptsTypes="AAAAAA">
                                      <p:cBhvr>
                                        <p:cTn id="227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816 -0.09952 L 0.49169 -0.22638 L 1.04468 -0.20462 L 1.04733 0.04292 L 0.46229 0.07379 " pathEditMode="relative" rAng="0" ptsTypes="AAAAA">
                                      <p:cBhvr>
                                        <p:cTn id="245" dur="5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65" y="2323"/>
                                    </p:animMotion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385 -0.00633 L 0.58621 -0.14097 L 1.0441 -0.12568 L 1.05189 0.12715 L 0.63104 0.14758 L 0.67588 0.45053 L 0.67588 0.45068 " pathEditMode="relative" rAng="0" ptsTypes="AAAAAAA">
                                      <p:cBhvr>
                                        <p:cTn id="265" dur="5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19" y="16111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567 -0.36337 L 0.49449 -0.50184 L 1.04484 -0.47758 C 1.04439 -0.39248 1.04395 -0.30737 1.04351 -0.22226 L 0.46245 -0.19271 " pathEditMode="relative" rAng="0" ptsTypes="AAAAA">
                                      <p:cBhvr>
                                        <p:cTn id="298" dur="5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97" y="1602"/>
                                    </p:animMotion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011 -0.45626 L 0.40482 -0.76804 L 0.80508 -0.75011 " pathEditMode="relative" rAng="0" ptsTypes="AAA">
                                      <p:cBhvr>
                                        <p:cTn id="312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77" y="-15596"/>
                                    </p:animMotion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5378 -0.24181 L 0.8924 -0.24313 L 0.87696 -0.39836 " pathEditMode="relative" rAng="0" ptsTypes="AAA">
                                      <p:cBhvr>
                                        <p:cTn id="330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3" y="-7835"/>
                                    </p:animMotion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0362 -0.5671 L 1.03969 -0.55931 " pathEditMode="relative" rAng="0" ptsTypes="AA">
                                      <p:cBhvr>
                                        <p:cTn id="338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04" y="382"/>
                                    </p:animMotion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5315 0.34338 L 1.06409 0.32985 L 1.05321 0.11627 " pathEditMode="relative" ptsTypes="AAA">
                                      <p:cBhvr>
                                        <p:cTn id="344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4" grpId="0"/>
      <p:bldP spid="8" grpId="0" animBg="1"/>
      <p:bldP spid="53" grpId="0" animBg="1"/>
      <p:bldP spid="57" grpId="0" animBg="1"/>
      <p:bldP spid="58" grpId="0" animBg="1"/>
      <p:bldP spid="59" grpId="0" animBg="1"/>
      <p:bldP spid="60" grpId="0" animBg="1"/>
      <p:bldP spid="62" grpId="0" animBg="1"/>
      <p:bldP spid="63" grpId="0" animBg="1"/>
      <p:bldP spid="64" grpId="0" animBg="1"/>
      <p:bldP spid="80" grpId="0" animBg="1"/>
      <p:bldP spid="83" grpId="0"/>
      <p:bldP spid="84" grpId="0" animBg="1"/>
      <p:bldP spid="87" grpId="0" animBg="1"/>
      <p:bldP spid="92" grpId="0" animBg="1"/>
      <p:bldP spid="93" grpId="0" animBg="1"/>
      <p:bldP spid="99" grpId="0" animBg="1"/>
      <p:bldP spid="107" grpId="0" animBg="1"/>
      <p:bldP spid="104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33" grpId="0"/>
      <p:bldP spid="135" grpId="0"/>
      <p:bldP spid="136" grpId="0"/>
      <p:bldP spid="137" grpId="0" animBg="1"/>
      <p:bldP spid="138" grpId="0"/>
      <p:bldP spid="6" grpId="0" animBg="1"/>
      <p:bldP spid="7" grpId="0" animBg="1"/>
      <p:bldP spid="68" grpId="0" animBg="1"/>
      <p:bldP spid="69" grpId="0" animBg="1"/>
      <p:bldP spid="70" grpId="0" animBg="1"/>
      <p:bldP spid="9" grpId="0" animBg="1"/>
      <p:bldP spid="72" grpId="0" animBg="1"/>
      <p:bldP spid="10" grpId="0" animBg="1"/>
      <p:bldP spid="11" grpId="0" animBg="1"/>
      <p:bldP spid="12" grpId="0"/>
      <p:bldP spid="78" grpId="0" animBg="1"/>
      <p:bldP spid="76" grpId="0" animBg="1"/>
      <p:bldP spid="13" grpId="0" animBg="1"/>
      <p:bldP spid="14" grpId="0" animBg="1"/>
      <p:bldP spid="90" grpId="0"/>
      <p:bldP spid="15" grpId="0"/>
      <p:bldP spid="91" grpId="0"/>
      <p:bldP spid="94" grpId="0" animBg="1"/>
      <p:bldP spid="100" grpId="0" animBg="1"/>
      <p:bldP spid="101" grpId="0" animBg="1"/>
      <p:bldP spid="102" grpId="0" animBg="1"/>
      <p:bldP spid="103" grpId="0" animBg="1"/>
      <p:bldP spid="105" grpId="0" animBg="1"/>
      <p:bldP spid="106" grpId="0" animBg="1"/>
      <p:bldP spid="113" grpId="0" animBg="1"/>
      <p:bldP spid="114" grpId="0" animBg="1"/>
      <p:bldP spid="16" grpId="0" animBg="1"/>
      <p:bldP spid="95" grpId="0" animBg="1"/>
      <p:bldP spid="85" grpId="0" animBg="1"/>
      <p:bldP spid="86" grpId="0" animBg="1"/>
      <p:bldP spid="88" grpId="0" animBg="1"/>
      <p:bldP spid="97" grpId="0" animBg="1"/>
      <p:bldP spid="115" grpId="0" animBg="1"/>
      <p:bldP spid="118" grpId="0" animBg="1"/>
      <p:bldP spid="119" grpId="0" animBg="1"/>
      <p:bldP spid="126" grpId="0" animBg="1"/>
      <p:bldP spid="127" grpId="0" animBg="1"/>
      <p:bldP spid="128" grpId="0" animBg="1"/>
      <p:bldP spid="116" grpId="0" animBg="1"/>
      <p:bldP spid="134" grpId="0" animBg="1"/>
      <p:bldP spid="139" grpId="0" animBg="1"/>
      <p:bldP spid="17" grpId="0" animBg="1"/>
      <p:bldP spid="1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-2134187" y="-1730909"/>
            <a:ext cx="14424448" cy="13527167"/>
            <a:chOff x="-2115137" y="-1673759"/>
            <a:chExt cx="14424448" cy="13527167"/>
          </a:xfrm>
          <a:solidFill>
            <a:schemeClr val="bg1"/>
          </a:solidFill>
        </p:grpSpPr>
        <p:sp>
          <p:nvSpPr>
            <p:cNvPr id="37" name="자유형 36"/>
            <p:cNvSpPr/>
            <p:nvPr/>
          </p:nvSpPr>
          <p:spPr>
            <a:xfrm rot="18900000">
              <a:off x="-2115137" y="-1673759"/>
              <a:ext cx="14424448" cy="13527167"/>
            </a:xfrm>
            <a:custGeom>
              <a:avLst/>
              <a:gdLst>
                <a:gd name="connsiteX0" fmla="*/ 7254183 w 14424448"/>
                <a:gd name="connsiteY0" fmla="*/ 0 h 13527167"/>
                <a:gd name="connsiteX1" fmla="*/ 14424448 w 14424448"/>
                <a:gd name="connsiteY1" fmla="*/ 7170265 h 13527167"/>
                <a:gd name="connsiteX2" fmla="*/ 8067545 w 14424448"/>
                <a:gd name="connsiteY2" fmla="*/ 13527167 h 13527167"/>
                <a:gd name="connsiteX3" fmla="*/ 6272986 w 14424448"/>
                <a:gd name="connsiteY3" fmla="*/ 13527167 h 13527167"/>
                <a:gd name="connsiteX4" fmla="*/ 0 w 14424448"/>
                <a:gd name="connsiteY4" fmla="*/ 7254182 h 13527167"/>
                <a:gd name="connsiteX5" fmla="*/ 7254183 w 14424448"/>
                <a:gd name="connsiteY5" fmla="*/ 0 h 1352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24448" h="13527167">
                  <a:moveTo>
                    <a:pt x="7254183" y="0"/>
                  </a:moveTo>
                  <a:lnTo>
                    <a:pt x="14424448" y="7170265"/>
                  </a:lnTo>
                  <a:lnTo>
                    <a:pt x="8067545" y="13527167"/>
                  </a:lnTo>
                  <a:lnTo>
                    <a:pt x="6272986" y="13527167"/>
                  </a:lnTo>
                  <a:lnTo>
                    <a:pt x="0" y="7254182"/>
                  </a:lnTo>
                  <a:lnTo>
                    <a:pt x="7254183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dist="1397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9218865" y="9269862"/>
              <a:ext cx="1251974" cy="1268117"/>
            </a:xfrm>
            <a:prstGeom prst="triangle">
              <a:avLst>
                <a:gd name="adj" fmla="val 100000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448057" y="7083511"/>
            <a:ext cx="390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중요한 문장을 입력해주세요</a:t>
            </a:r>
          </a:p>
        </p:txBody>
      </p:sp>
      <p:sp>
        <p:nvSpPr>
          <p:cNvPr id="12" name="모서리가 둥근 직사각형 31">
            <a:extLst>
              <a:ext uri="{FF2B5EF4-FFF2-40B4-BE49-F238E27FC236}">
                <a16:creationId xmlns:a16="http://schemas.microsoft.com/office/drawing/2014/main" id="{B542501F-FA5F-47B4-BE86-D7F7A08B3C61}"/>
              </a:ext>
            </a:extLst>
          </p:cNvPr>
          <p:cNvSpPr/>
          <p:nvPr/>
        </p:nvSpPr>
        <p:spPr>
          <a:xfrm>
            <a:off x="454204" y="396966"/>
            <a:ext cx="1017108" cy="103296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>
                <a:solidFill>
                  <a:schemeClr val="accent1"/>
                </a:solidFill>
                <a:effectLst>
                  <a:outerShdw dist="63500" dir="2700000" algn="tl" rotWithShape="0">
                    <a:schemeClr val="bg1"/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5000" b="1" dirty="0">
              <a:solidFill>
                <a:schemeClr val="accent1"/>
              </a:solidFill>
              <a:effectLst>
                <a:outerShdw dist="63500" dir="2700000" algn="tl" rotWithShape="0">
                  <a:schemeClr val="bg1"/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5A4019-3062-42F1-88F9-3F7BC9A9EE1E}"/>
              </a:ext>
            </a:extLst>
          </p:cNvPr>
          <p:cNvSpPr txBox="1"/>
          <p:nvPr/>
        </p:nvSpPr>
        <p:spPr>
          <a:xfrm>
            <a:off x="1471312" y="414270"/>
            <a:ext cx="8199161" cy="101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OS(Operating System)</a:t>
            </a:r>
            <a:endParaRPr lang="ko-KR" altLang="en-US" sz="6000" b="1" dirty="0"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B7C5F9-9AAC-464A-9509-E6690B4DA6E2}"/>
              </a:ext>
            </a:extLst>
          </p:cNvPr>
          <p:cNvSpPr txBox="1"/>
          <p:nvPr/>
        </p:nvSpPr>
        <p:spPr>
          <a:xfrm>
            <a:off x="610759" y="1545279"/>
            <a:ext cx="9419932" cy="1516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- OS</a:t>
            </a:r>
            <a:r>
              <a:rPr lang="ko-KR" altLang="en-US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는 </a:t>
            </a:r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CPU(Process Management)</a:t>
            </a:r>
            <a:r>
              <a:rPr lang="ko-KR" altLang="en-US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를</a:t>
            </a:r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관리하는 장치로</a:t>
            </a:r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여러 개의 </a:t>
            </a:r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process</a:t>
            </a:r>
            <a:r>
              <a:rPr lang="ko-KR" altLang="en-US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가 공유하는 자원들을 효율적으로 사용할 수 있도록 중재해준다</a:t>
            </a:r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endParaRPr lang="ko-KR" altLang="en-US" sz="3000"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6" name="모서리가 둥근 직사각형 34">
            <a:extLst>
              <a:ext uri="{FF2B5EF4-FFF2-40B4-BE49-F238E27FC236}">
                <a16:creationId xmlns:a16="http://schemas.microsoft.com/office/drawing/2014/main" id="{A0D7400F-FACD-4BE1-AF43-AE9E7B967E73}"/>
              </a:ext>
            </a:extLst>
          </p:cNvPr>
          <p:cNvSpPr/>
          <p:nvPr/>
        </p:nvSpPr>
        <p:spPr>
          <a:xfrm>
            <a:off x="454204" y="3390188"/>
            <a:ext cx="1690312" cy="12251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solidFill>
                  <a:schemeClr val="accent1"/>
                </a:solidFill>
                <a:effectLst>
                  <a:outerShdw dist="63500" dir="2700000" algn="tl" rotWithShape="0">
                    <a:schemeClr val="bg1"/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2-(1)</a:t>
            </a:r>
            <a:endParaRPr lang="ko-KR" altLang="en-US" sz="5000" dirty="0">
              <a:solidFill>
                <a:schemeClr val="accent1"/>
              </a:solidFill>
              <a:effectLst>
                <a:outerShdw dist="63500" dir="2700000" algn="tl" rotWithShape="0">
                  <a:schemeClr val="bg1"/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916525-9749-4291-8BA9-86AD0D6D346E}"/>
              </a:ext>
            </a:extLst>
          </p:cNvPr>
          <p:cNvSpPr txBox="1"/>
          <p:nvPr/>
        </p:nvSpPr>
        <p:spPr>
          <a:xfrm>
            <a:off x="2144516" y="3494906"/>
            <a:ext cx="50957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Process</a:t>
            </a:r>
            <a:endParaRPr lang="ko-KR" altLang="en-US" sz="6000" b="1" dirty="0"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B798E5-FAAA-44F1-A82D-2D4FDBE1CD87}"/>
              </a:ext>
            </a:extLst>
          </p:cNvPr>
          <p:cNvSpPr txBox="1"/>
          <p:nvPr/>
        </p:nvSpPr>
        <p:spPr>
          <a:xfrm>
            <a:off x="610759" y="4615287"/>
            <a:ext cx="928138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Process</a:t>
            </a:r>
            <a:r>
              <a:rPr lang="ko-KR" altLang="en-US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는 실행중인 </a:t>
            </a:r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Program</a:t>
            </a:r>
            <a:r>
              <a:rPr lang="ko-KR" altLang="en-US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이다</a:t>
            </a:r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sz="3000" dirty="0"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3000" dirty="0">
                <a:solidFill>
                  <a:schemeClr val="accent1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Program</a:t>
            </a:r>
            <a:r>
              <a:rPr lang="ko-KR" altLang="en-US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은 앞으로 해야 할 일</a:t>
            </a:r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즉 계획이다</a:t>
            </a:r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</a:p>
          <a:p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Ex)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컴퓨터 프로그램 </a:t>
            </a:r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컴퓨터가 해야 할 일</a:t>
            </a:r>
            <a:endParaRPr lang="en-US" altLang="ko-KR" sz="3000" dirty="0"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TV </a:t>
            </a:r>
            <a:r>
              <a:rPr lang="ko-KR" altLang="en-US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프로그램 </a:t>
            </a:r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방송국의 프로그램 계획</a:t>
            </a:r>
            <a:endParaRPr lang="en-US" altLang="ko-KR" sz="3000" dirty="0"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endParaRPr lang="en-US" altLang="ko-KR" sz="3000" dirty="0"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000" dirty="0">
                <a:solidFill>
                  <a:schemeClr val="accent1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실행</a:t>
            </a:r>
            <a:r>
              <a:rPr lang="ko-KR" altLang="en-US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은 프로그램을 더블클릭 했을 때 </a:t>
            </a:r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Loader</a:t>
            </a:r>
            <a:r>
              <a:rPr lang="ko-KR" altLang="en-US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가 </a:t>
            </a:r>
            <a:endParaRPr lang="en-US" altLang="ko-KR" sz="3000" dirty="0"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r>
              <a:rPr lang="ko-KR" altLang="en-US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그 프로그램을 메모리에 올린 후</a:t>
            </a:r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,</a:t>
            </a:r>
            <a:r>
              <a:rPr lang="ko-KR" altLang="en-US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CPU</a:t>
            </a:r>
            <a:r>
              <a:rPr lang="ko-KR" altLang="en-US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의 서비스를 받는 것을 말한다</a:t>
            </a:r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endParaRPr lang="ko-KR" altLang="en-US" sz="3000"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795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3" grpId="0"/>
      <p:bldP spid="16" grpId="0" animBg="1"/>
      <p:bldP spid="17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-2134187" y="-1730909"/>
            <a:ext cx="14424448" cy="13527167"/>
            <a:chOff x="-2115137" y="-1673759"/>
            <a:chExt cx="14424448" cy="13527167"/>
          </a:xfrm>
          <a:solidFill>
            <a:schemeClr val="bg1"/>
          </a:solidFill>
        </p:grpSpPr>
        <p:sp>
          <p:nvSpPr>
            <p:cNvPr id="37" name="자유형 36"/>
            <p:cNvSpPr/>
            <p:nvPr/>
          </p:nvSpPr>
          <p:spPr>
            <a:xfrm rot="18900000">
              <a:off x="-2115137" y="-1673759"/>
              <a:ext cx="14424448" cy="13527167"/>
            </a:xfrm>
            <a:custGeom>
              <a:avLst/>
              <a:gdLst>
                <a:gd name="connsiteX0" fmla="*/ 7254183 w 14424448"/>
                <a:gd name="connsiteY0" fmla="*/ 0 h 13527167"/>
                <a:gd name="connsiteX1" fmla="*/ 14424448 w 14424448"/>
                <a:gd name="connsiteY1" fmla="*/ 7170265 h 13527167"/>
                <a:gd name="connsiteX2" fmla="*/ 8067545 w 14424448"/>
                <a:gd name="connsiteY2" fmla="*/ 13527167 h 13527167"/>
                <a:gd name="connsiteX3" fmla="*/ 6272986 w 14424448"/>
                <a:gd name="connsiteY3" fmla="*/ 13527167 h 13527167"/>
                <a:gd name="connsiteX4" fmla="*/ 0 w 14424448"/>
                <a:gd name="connsiteY4" fmla="*/ 7254182 h 13527167"/>
                <a:gd name="connsiteX5" fmla="*/ 7254183 w 14424448"/>
                <a:gd name="connsiteY5" fmla="*/ 0 h 1352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24448" h="13527167">
                  <a:moveTo>
                    <a:pt x="7254183" y="0"/>
                  </a:moveTo>
                  <a:lnTo>
                    <a:pt x="14424448" y="7170265"/>
                  </a:lnTo>
                  <a:lnTo>
                    <a:pt x="8067545" y="13527167"/>
                  </a:lnTo>
                  <a:lnTo>
                    <a:pt x="6272986" y="13527167"/>
                  </a:lnTo>
                  <a:lnTo>
                    <a:pt x="0" y="7254182"/>
                  </a:lnTo>
                  <a:lnTo>
                    <a:pt x="7254183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dist="1397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9218865" y="9269862"/>
              <a:ext cx="1251974" cy="1268117"/>
            </a:xfrm>
            <a:prstGeom prst="triangle">
              <a:avLst>
                <a:gd name="adj" fmla="val 100000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448057" y="7083511"/>
            <a:ext cx="390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중요한 문장을 입력해주세요</a:t>
            </a:r>
          </a:p>
        </p:txBody>
      </p:sp>
      <p:sp>
        <p:nvSpPr>
          <p:cNvPr id="6" name="모서리가 둥근 직사각형 34">
            <a:extLst>
              <a:ext uri="{FF2B5EF4-FFF2-40B4-BE49-F238E27FC236}">
                <a16:creationId xmlns:a16="http://schemas.microsoft.com/office/drawing/2014/main" id="{C5F4973E-BCE1-4733-84B4-D149A9D05C35}"/>
              </a:ext>
            </a:extLst>
          </p:cNvPr>
          <p:cNvSpPr/>
          <p:nvPr/>
        </p:nvSpPr>
        <p:spPr>
          <a:xfrm>
            <a:off x="454316" y="372166"/>
            <a:ext cx="1651576" cy="130283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solidFill>
                  <a:schemeClr val="accent1"/>
                </a:solidFill>
                <a:effectLst>
                  <a:outerShdw dist="63500" dir="2700000" algn="tl" rotWithShape="0">
                    <a:schemeClr val="bg1"/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2-(2)</a:t>
            </a:r>
            <a:endParaRPr lang="ko-KR" altLang="en-US" sz="5000" dirty="0">
              <a:solidFill>
                <a:schemeClr val="accent1"/>
              </a:solidFill>
              <a:effectLst>
                <a:outerShdw dist="63500" dir="2700000" algn="tl" rotWithShape="0">
                  <a:schemeClr val="bg1"/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0026AA-66E5-443B-93C1-D609E6A94B0D}"/>
              </a:ext>
            </a:extLst>
          </p:cNvPr>
          <p:cNvSpPr txBox="1"/>
          <p:nvPr/>
        </p:nvSpPr>
        <p:spPr>
          <a:xfrm>
            <a:off x="2105892" y="515752"/>
            <a:ext cx="49790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통신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F093A7-18CD-4C70-A5EE-02A5BD0F57F9}"/>
              </a:ext>
            </a:extLst>
          </p:cNvPr>
          <p:cNvSpPr txBox="1"/>
          <p:nvPr/>
        </p:nvSpPr>
        <p:spPr>
          <a:xfrm>
            <a:off x="754383" y="1600541"/>
            <a:ext cx="92825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통신</a:t>
            </a:r>
          </a:p>
        </p:txBody>
      </p:sp>
      <p:sp>
        <p:nvSpPr>
          <p:cNvPr id="9" name="모서리가 둥근 직사각형 34">
            <a:extLst>
              <a:ext uri="{FF2B5EF4-FFF2-40B4-BE49-F238E27FC236}">
                <a16:creationId xmlns:a16="http://schemas.microsoft.com/office/drawing/2014/main" id="{C366EC79-3F5C-49AB-AC3D-93C348423175}"/>
              </a:ext>
            </a:extLst>
          </p:cNvPr>
          <p:cNvSpPr/>
          <p:nvPr/>
        </p:nvSpPr>
        <p:spPr>
          <a:xfrm>
            <a:off x="454316" y="3252739"/>
            <a:ext cx="1277502" cy="10322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solidFill>
                  <a:schemeClr val="accent1"/>
                </a:solidFill>
                <a:effectLst>
                  <a:outerShdw dist="63500" dir="2700000" algn="tl" rotWithShape="0">
                    <a:schemeClr val="bg1"/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endParaRPr lang="ko-KR" altLang="en-US" sz="5000" dirty="0">
              <a:solidFill>
                <a:schemeClr val="accent1"/>
              </a:solidFill>
              <a:effectLst>
                <a:outerShdw dist="63500" dir="2700000" algn="tl" rotWithShape="0">
                  <a:schemeClr val="bg1"/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65FE16-9205-468A-AC83-2DB8EDD7EC68}"/>
              </a:ext>
            </a:extLst>
          </p:cNvPr>
          <p:cNvSpPr txBox="1"/>
          <p:nvPr/>
        </p:nvSpPr>
        <p:spPr>
          <a:xfrm>
            <a:off x="1731818" y="3337969"/>
            <a:ext cx="50621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컨텍스트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E9DAF-6CE6-4B13-A19F-FB301039AE59}"/>
              </a:ext>
            </a:extLst>
          </p:cNvPr>
          <p:cNvSpPr txBox="1"/>
          <p:nvPr/>
        </p:nvSpPr>
        <p:spPr>
          <a:xfrm>
            <a:off x="775854" y="4391012"/>
            <a:ext cx="90551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- </a:t>
            </a:r>
            <a:r>
              <a:rPr lang="ko-KR" altLang="en-US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어떤 주체가 사용하는 독립적인 </a:t>
            </a:r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Memory</a:t>
            </a:r>
            <a:r>
              <a:rPr lang="ko-KR" altLang="en-US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이다</a:t>
            </a:r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-  Memory</a:t>
            </a:r>
            <a:r>
              <a:rPr lang="ko-KR" altLang="en-US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에</a:t>
            </a:r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저장한다는 것은 특정시점에서 상태를 유지하고 있다는 뜻이 된다</a:t>
            </a:r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endParaRPr lang="ko-KR" altLang="ko-KR" sz="3000"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D56269-E63A-42A5-B6B9-E162B116B3F6}"/>
              </a:ext>
            </a:extLst>
          </p:cNvPr>
          <p:cNvSpPr/>
          <p:nvPr/>
        </p:nvSpPr>
        <p:spPr>
          <a:xfrm>
            <a:off x="-4929910" y="515752"/>
            <a:ext cx="4208893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- </a:t>
            </a:r>
            <a:r>
              <a:rPr lang="ko-KR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즉</a:t>
            </a:r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상태는 특정시점이 나와야 한다</a:t>
            </a:r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endParaRPr lang="ko-KR" altLang="ko-KR" sz="3000" dirty="0"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- new</a:t>
            </a:r>
            <a:r>
              <a:rPr lang="ko-KR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를 통해서 메모리를 할당하고 값을 가지게 된다</a:t>
            </a:r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값을 가지게 됨으로써 특정시점에 있는 값이 상태가 되는 것이다</a:t>
            </a:r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endParaRPr lang="ko-KR" altLang="ko-KR" sz="3000" dirty="0"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endParaRPr lang="en-US" altLang="ko-KR" sz="3000" dirty="0"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Ex) </a:t>
            </a:r>
            <a:r>
              <a:rPr lang="ko-KR" altLang="en-US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컨텍스트 예시</a:t>
            </a:r>
            <a:endParaRPr lang="ko-KR" altLang="ko-KR" sz="3000" dirty="0"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내가 배가 고프다</a:t>
            </a:r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 &gt; </a:t>
            </a:r>
            <a:r>
              <a:rPr lang="ko-KR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특정시점의 혈당의 값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나이가</a:t>
            </a:r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 25</a:t>
            </a:r>
            <a:r>
              <a:rPr lang="ko-KR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살이다</a:t>
            </a:r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. &gt; </a:t>
            </a:r>
            <a:r>
              <a:rPr lang="ko-KR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모든 세포의 노화정도 값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675D31-0C68-4F6C-B6FA-86F84E315D4D}"/>
              </a:ext>
            </a:extLst>
          </p:cNvPr>
          <p:cNvSpPr/>
          <p:nvPr/>
        </p:nvSpPr>
        <p:spPr>
          <a:xfrm>
            <a:off x="-4804352" y="8077536"/>
            <a:ext cx="42088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같은 </a:t>
            </a:r>
            <a:r>
              <a:rPr lang="ko-KR" altLang="en-US" sz="3000" dirty="0" err="1">
                <a:latin typeface="HY동녘M" panose="02030600000101010101" pitchFamily="18" charset="-127"/>
                <a:ea typeface="HY동녘M" panose="02030600000101010101" pitchFamily="18" charset="-127"/>
              </a:rPr>
              <a:t>컨텍스트내에서</a:t>
            </a:r>
            <a:r>
              <a:rPr lang="ko-KR" altLang="en-US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 데이터를 공유하는 것은 </a:t>
            </a:r>
            <a:r>
              <a:rPr lang="ko-KR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아는 주소를 통해 데이터를 주고받기 때문에 통신이라고 하지 않는다</a:t>
            </a:r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endParaRPr lang="ko-KR" altLang="en-US" sz="3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3CB322-636B-4301-905F-742F054E860A}"/>
              </a:ext>
            </a:extLst>
          </p:cNvPr>
          <p:cNvSpPr/>
          <p:nvPr/>
        </p:nvSpPr>
        <p:spPr>
          <a:xfrm>
            <a:off x="775854" y="6657797"/>
            <a:ext cx="86523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이때 공유가 가능하게끔 하는 것이 필요한데 그것을 </a:t>
            </a:r>
            <a:r>
              <a:rPr lang="ko-KR" altLang="ko-KR" sz="3000" dirty="0">
                <a:solidFill>
                  <a:srgbClr val="FF000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네트워크</a:t>
            </a:r>
            <a:r>
              <a:rPr lang="ko-KR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라고 한다</a:t>
            </a:r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endParaRPr lang="ko-KR" altLang="en-US" sz="3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354CB3-672E-4F7B-AC94-D893B959AC89}"/>
              </a:ext>
            </a:extLst>
          </p:cNvPr>
          <p:cNvSpPr/>
          <p:nvPr/>
        </p:nvSpPr>
        <p:spPr>
          <a:xfrm>
            <a:off x="775854" y="5868340"/>
            <a:ext cx="66463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latin typeface="HY동녘M" panose="02030600000101010101" pitchFamily="18" charset="-127"/>
                <a:ea typeface="HY동녘M" panose="02030600000101010101" pitchFamily="18" charset="-127"/>
              </a:rPr>
              <a:t>&gt; </a:t>
            </a:r>
            <a:r>
              <a:rPr lang="ko-KR" altLang="ko-KR" sz="4000" dirty="0">
                <a:latin typeface="HY동녘M" panose="02030600000101010101" pitchFamily="18" charset="-127"/>
                <a:ea typeface="HY동녘M" panose="02030600000101010101" pitchFamily="18" charset="-127"/>
              </a:rPr>
              <a:t>만약 같은 컨텍스트</a:t>
            </a:r>
            <a:r>
              <a:rPr lang="ko-KR" altLang="en-US" sz="4000" dirty="0">
                <a:latin typeface="HY동녘M" panose="02030600000101010101" pitchFamily="18" charset="-127"/>
                <a:ea typeface="HY동녘M" panose="02030600000101010101" pitchFamily="18" charset="-127"/>
              </a:rPr>
              <a:t>라면</a:t>
            </a:r>
            <a:r>
              <a:rPr lang="en-US" altLang="ko-KR" sz="4000" dirty="0">
                <a:latin typeface="HY동녘M" panose="02030600000101010101" pitchFamily="18" charset="-127"/>
                <a:ea typeface="HY동녘M" panose="02030600000101010101" pitchFamily="18" charset="-127"/>
              </a:rPr>
              <a:t>?</a:t>
            </a:r>
            <a:r>
              <a:rPr lang="ko-KR" altLang="ko-KR" sz="4000" dirty="0"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</a:p>
        </p:txBody>
      </p:sp>
      <p:sp>
        <p:nvSpPr>
          <p:cNvPr id="16" name="모서리가 둥근 직사각형 34">
            <a:extLst>
              <a:ext uri="{FF2B5EF4-FFF2-40B4-BE49-F238E27FC236}">
                <a16:creationId xmlns:a16="http://schemas.microsoft.com/office/drawing/2014/main" id="{11437C8A-7A45-4FC8-8FBE-FF3F2F1E4CDB}"/>
              </a:ext>
            </a:extLst>
          </p:cNvPr>
          <p:cNvSpPr/>
          <p:nvPr/>
        </p:nvSpPr>
        <p:spPr>
          <a:xfrm>
            <a:off x="454316" y="7673460"/>
            <a:ext cx="1277502" cy="10322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solidFill>
                  <a:schemeClr val="accent1"/>
                </a:solidFill>
                <a:effectLst>
                  <a:outerShdw dist="63500" dir="2700000" algn="tl" rotWithShape="0">
                    <a:schemeClr val="bg1"/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</a:t>
            </a:r>
            <a:endParaRPr lang="ko-KR" altLang="en-US" sz="5000" dirty="0">
              <a:solidFill>
                <a:schemeClr val="accent1"/>
              </a:solidFill>
              <a:effectLst>
                <a:outerShdw dist="63500" dir="2700000" algn="tl" rotWithShape="0">
                  <a:schemeClr val="bg1"/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9005F8-5754-49B1-83B7-D7AB75F67337}"/>
              </a:ext>
            </a:extLst>
          </p:cNvPr>
          <p:cNvSpPr txBox="1"/>
          <p:nvPr/>
        </p:nvSpPr>
        <p:spPr>
          <a:xfrm>
            <a:off x="1731818" y="7747864"/>
            <a:ext cx="62345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Synchronization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BFCA87-30BE-40C6-82A1-2AB1E91D8147}"/>
              </a:ext>
            </a:extLst>
          </p:cNvPr>
          <p:cNvSpPr/>
          <p:nvPr/>
        </p:nvSpPr>
        <p:spPr>
          <a:xfrm>
            <a:off x="775854" y="8760903"/>
            <a:ext cx="82850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위에서 말한 통신이 두 개 이상의 프로세스에게 일어났을 때</a:t>
            </a:r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수행하는 시점을 조절하는 것이 </a:t>
            </a:r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Synchronization(</a:t>
            </a:r>
            <a:r>
              <a:rPr lang="ko-KR" altLang="en-US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동기화</a:t>
            </a:r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)</a:t>
            </a:r>
            <a:r>
              <a:rPr lang="ko-KR" altLang="en-US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이다</a:t>
            </a:r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E2BC4D-B6D1-4DEE-AC28-B73E22218361}"/>
              </a:ext>
            </a:extLst>
          </p:cNvPr>
          <p:cNvSpPr txBox="1"/>
          <p:nvPr/>
        </p:nvSpPr>
        <p:spPr>
          <a:xfrm>
            <a:off x="10900446" y="149564"/>
            <a:ext cx="4593641" cy="886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B.</a:t>
            </a:r>
          </a:p>
          <a:p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Ex)</a:t>
            </a:r>
          </a:p>
          <a:p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A</a:t>
            </a:r>
            <a:r>
              <a:rPr lang="ko-KR" altLang="en-US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와 </a:t>
            </a:r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B</a:t>
            </a:r>
            <a:r>
              <a:rPr lang="ko-KR" altLang="en-US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라는 두 개의 프로세스가 있을 때</a:t>
            </a:r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, A</a:t>
            </a:r>
            <a:r>
              <a:rPr lang="ko-KR" altLang="en-US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가 데이터를 쓴 후에 </a:t>
            </a:r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B</a:t>
            </a:r>
            <a:r>
              <a:rPr lang="ko-KR" altLang="en-US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가 읽어가는 통신을 해야 한다고 가정한다</a:t>
            </a:r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이때</a:t>
            </a:r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 B</a:t>
            </a:r>
            <a:r>
              <a:rPr lang="ko-KR" altLang="en-US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의 입장에서 </a:t>
            </a:r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A</a:t>
            </a:r>
            <a:r>
              <a:rPr lang="ko-KR" altLang="en-US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가 데이터를 썼는지 안 썼는지 모르기 때문에 알려줘야 한다</a:t>
            </a:r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. A</a:t>
            </a:r>
            <a:r>
              <a:rPr lang="ko-KR" altLang="en-US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가 데이터를 쓴 후에 </a:t>
            </a:r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B</a:t>
            </a:r>
            <a:r>
              <a:rPr lang="ko-KR" altLang="en-US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가 읽어라 라는 수행시점을 조절해주는 것이다</a:t>
            </a:r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endParaRPr lang="en-US" altLang="ko-KR" sz="3000" dirty="0"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r>
              <a:rPr lang="ko-KR" altLang="en-US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동기화문제가 생기면</a:t>
            </a:r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, deadlock(</a:t>
            </a:r>
            <a:r>
              <a:rPr lang="ko-KR" altLang="en-US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교착상태</a:t>
            </a:r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)</a:t>
            </a:r>
            <a:r>
              <a:rPr lang="ko-KR" altLang="en-US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이 발생하며 교착상태는 해결이 절대 안 되는 상태를 말한다</a:t>
            </a:r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C4CEA2B-A276-4EE4-8B46-75C42AE8F991}"/>
              </a:ext>
            </a:extLst>
          </p:cNvPr>
          <p:cNvSpPr/>
          <p:nvPr/>
        </p:nvSpPr>
        <p:spPr>
          <a:xfrm>
            <a:off x="2340946" y="2160753"/>
            <a:ext cx="1427356" cy="755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60000"/>
              </a:lnSpc>
              <a:spcAft>
                <a:spcPts val="0"/>
              </a:spcAft>
            </a:pPr>
            <a:r>
              <a:rPr lang="en-US" altLang="ko-KR" sz="22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Context</a:t>
            </a:r>
            <a:endParaRPr lang="ko-KR" altLang="en-US" sz="2200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E9352D9-22EA-4398-A7D9-F6ADAA4B2ABC}"/>
              </a:ext>
            </a:extLst>
          </p:cNvPr>
          <p:cNvSpPr/>
          <p:nvPr/>
        </p:nvSpPr>
        <p:spPr>
          <a:xfrm>
            <a:off x="6830265" y="2139135"/>
            <a:ext cx="1427356" cy="755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60000"/>
              </a:lnSpc>
              <a:spcAft>
                <a:spcPts val="0"/>
              </a:spcAft>
            </a:pPr>
            <a:r>
              <a:rPr lang="en-US" altLang="ko-KR" sz="22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Context</a:t>
            </a:r>
            <a:endParaRPr lang="ko-KR" altLang="en-US" sz="2200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18" name="화살표: 왼쪽/오른쪽 17">
            <a:extLst>
              <a:ext uri="{FF2B5EF4-FFF2-40B4-BE49-F238E27FC236}">
                <a16:creationId xmlns:a16="http://schemas.microsoft.com/office/drawing/2014/main" id="{FEA8AB0C-5866-4BF6-9F27-764C2F48DB5E}"/>
              </a:ext>
            </a:extLst>
          </p:cNvPr>
          <p:cNvSpPr/>
          <p:nvPr/>
        </p:nvSpPr>
        <p:spPr>
          <a:xfrm>
            <a:off x="4187440" y="2121388"/>
            <a:ext cx="2316335" cy="910071"/>
          </a:xfrm>
          <a:prstGeom prst="left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60000"/>
              </a:lnSpc>
              <a:spcAft>
                <a:spcPts val="0"/>
              </a:spcAft>
            </a:pPr>
            <a:r>
              <a:rPr lang="en-US" altLang="ko-KR" sz="22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Data</a:t>
            </a:r>
            <a:endParaRPr lang="ko-KR" altLang="en-US" sz="2200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46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2" grpId="0"/>
      <p:bldP spid="9" grpId="0" animBg="1"/>
      <p:bldP spid="10" grpId="0"/>
      <p:bldP spid="3" grpId="0"/>
      <p:bldP spid="8" grpId="0"/>
      <p:bldP spid="11" grpId="0"/>
      <p:bldP spid="16" grpId="0" animBg="1"/>
      <p:bldP spid="17" grpId="0"/>
      <p:bldP spid="12" grpId="0"/>
      <p:bldP spid="13" grpId="0" animBg="1"/>
      <p:bldP spid="21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-2134187" y="-1730909"/>
            <a:ext cx="14424448" cy="13527167"/>
            <a:chOff x="-2115137" y="-1673759"/>
            <a:chExt cx="14424448" cy="13527167"/>
          </a:xfrm>
          <a:solidFill>
            <a:schemeClr val="bg1"/>
          </a:solidFill>
        </p:grpSpPr>
        <p:sp>
          <p:nvSpPr>
            <p:cNvPr id="37" name="자유형 36"/>
            <p:cNvSpPr/>
            <p:nvPr/>
          </p:nvSpPr>
          <p:spPr>
            <a:xfrm rot="18900000">
              <a:off x="-2115137" y="-1673759"/>
              <a:ext cx="14424448" cy="13527167"/>
            </a:xfrm>
            <a:custGeom>
              <a:avLst/>
              <a:gdLst>
                <a:gd name="connsiteX0" fmla="*/ 7254183 w 14424448"/>
                <a:gd name="connsiteY0" fmla="*/ 0 h 13527167"/>
                <a:gd name="connsiteX1" fmla="*/ 14424448 w 14424448"/>
                <a:gd name="connsiteY1" fmla="*/ 7170265 h 13527167"/>
                <a:gd name="connsiteX2" fmla="*/ 8067545 w 14424448"/>
                <a:gd name="connsiteY2" fmla="*/ 13527167 h 13527167"/>
                <a:gd name="connsiteX3" fmla="*/ 6272986 w 14424448"/>
                <a:gd name="connsiteY3" fmla="*/ 13527167 h 13527167"/>
                <a:gd name="connsiteX4" fmla="*/ 0 w 14424448"/>
                <a:gd name="connsiteY4" fmla="*/ 7254182 h 13527167"/>
                <a:gd name="connsiteX5" fmla="*/ 7254183 w 14424448"/>
                <a:gd name="connsiteY5" fmla="*/ 0 h 1352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24448" h="13527167">
                  <a:moveTo>
                    <a:pt x="7254183" y="0"/>
                  </a:moveTo>
                  <a:lnTo>
                    <a:pt x="14424448" y="7170265"/>
                  </a:lnTo>
                  <a:lnTo>
                    <a:pt x="8067545" y="13527167"/>
                  </a:lnTo>
                  <a:lnTo>
                    <a:pt x="6272986" y="13527167"/>
                  </a:lnTo>
                  <a:lnTo>
                    <a:pt x="0" y="7254182"/>
                  </a:lnTo>
                  <a:lnTo>
                    <a:pt x="7254183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dist="1397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9218865" y="9269862"/>
              <a:ext cx="1251974" cy="1268117"/>
            </a:xfrm>
            <a:prstGeom prst="triangle">
              <a:avLst>
                <a:gd name="adj" fmla="val 100000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448057" y="7083511"/>
            <a:ext cx="390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중요한 문장을 입력해주세요</a:t>
            </a:r>
          </a:p>
        </p:txBody>
      </p:sp>
      <p:sp>
        <p:nvSpPr>
          <p:cNvPr id="6" name="모서리가 둥근 직사각형 34">
            <a:extLst>
              <a:ext uri="{FF2B5EF4-FFF2-40B4-BE49-F238E27FC236}">
                <a16:creationId xmlns:a16="http://schemas.microsoft.com/office/drawing/2014/main" id="{F4E4C442-8553-4F39-BCBA-E7E9B5B2CFD4}"/>
              </a:ext>
            </a:extLst>
          </p:cNvPr>
          <p:cNvSpPr/>
          <p:nvPr/>
        </p:nvSpPr>
        <p:spPr>
          <a:xfrm>
            <a:off x="454316" y="372166"/>
            <a:ext cx="1651576" cy="130283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solidFill>
                  <a:schemeClr val="accent1"/>
                </a:solidFill>
                <a:effectLst>
                  <a:outerShdw dist="63500" dir="2700000" algn="tl" rotWithShape="0">
                    <a:schemeClr val="bg1"/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2-(3)</a:t>
            </a:r>
            <a:endParaRPr lang="ko-KR" altLang="en-US" sz="5000" dirty="0">
              <a:solidFill>
                <a:schemeClr val="accent1"/>
              </a:solidFill>
              <a:effectLst>
                <a:outerShdw dist="63500" dir="2700000" algn="tl" rotWithShape="0">
                  <a:schemeClr val="bg1"/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4DAEC-5AA5-4DE8-9164-6437F6C023C8}"/>
              </a:ext>
            </a:extLst>
          </p:cNvPr>
          <p:cNvSpPr txBox="1"/>
          <p:nvPr/>
        </p:nvSpPr>
        <p:spPr>
          <a:xfrm>
            <a:off x="2105891" y="515751"/>
            <a:ext cx="79109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Process State/Cycle</a:t>
            </a:r>
            <a:endParaRPr lang="ko-KR" altLang="en-US" sz="6000" dirty="0"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2D091E2-50E8-4454-86B8-F35FDFF63A0A}"/>
              </a:ext>
            </a:extLst>
          </p:cNvPr>
          <p:cNvSpPr/>
          <p:nvPr/>
        </p:nvSpPr>
        <p:spPr>
          <a:xfrm>
            <a:off x="677630" y="1668558"/>
            <a:ext cx="9451684" cy="1450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 - CPU</a:t>
            </a:r>
            <a:r>
              <a:rPr lang="ko-KR" altLang="en-US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가 프로그램을 실행시킬 때</a:t>
            </a:r>
            <a:r>
              <a:rPr lang="en-US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, </a:t>
            </a:r>
            <a:r>
              <a:rPr lang="ko-KR" altLang="en-US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그 프로세스의 </a:t>
            </a:r>
            <a:r>
              <a:rPr lang="ko-KR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진행상황에 따라 프로세스의 상태가 나뉘어진다</a:t>
            </a:r>
            <a:r>
              <a:rPr lang="en-US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.</a:t>
            </a:r>
            <a:endParaRPr lang="ko-KR" altLang="ko-KR" sz="3000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FF47B-D5BE-4921-AA46-A3AC958BA24D}"/>
              </a:ext>
            </a:extLst>
          </p:cNvPr>
          <p:cNvSpPr txBox="1"/>
          <p:nvPr/>
        </p:nvSpPr>
        <p:spPr>
          <a:xfrm>
            <a:off x="748988" y="3927693"/>
            <a:ext cx="9380326" cy="6964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new : </a:t>
            </a:r>
            <a:r>
              <a:rPr lang="ko-KR" altLang="ko-KR" sz="3000" dirty="0" err="1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로더가</a:t>
            </a:r>
            <a:r>
              <a:rPr lang="ko-KR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 메모리에 올린 상태</a:t>
            </a:r>
            <a:endParaRPr lang="en-US" altLang="ko-KR" sz="3000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  <a:p>
            <a:pPr algn="just">
              <a:lnSpc>
                <a:spcPct val="160000"/>
              </a:lnSpc>
            </a:pPr>
            <a:r>
              <a:rPr lang="en-US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ready : </a:t>
            </a:r>
            <a:r>
              <a:rPr lang="ko-KR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프로세스가 메모리엔 올라왔</a:t>
            </a:r>
            <a:r>
              <a:rPr lang="ko-KR" altLang="en-US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지만</a:t>
            </a:r>
            <a:r>
              <a:rPr lang="ko-KR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 </a:t>
            </a:r>
            <a:endParaRPr lang="en-US" altLang="ko-KR" sz="3000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  <a:p>
            <a:pPr algn="just">
              <a:lnSpc>
                <a:spcPct val="160000"/>
              </a:lnSpc>
            </a:pPr>
            <a:r>
              <a:rPr lang="ko-KR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실행되기 전</a:t>
            </a:r>
            <a:r>
              <a:rPr lang="en-US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 </a:t>
            </a:r>
            <a:r>
              <a:rPr lang="ko-KR" altLang="en-US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상태</a:t>
            </a:r>
            <a:r>
              <a:rPr lang="en-US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(</a:t>
            </a:r>
            <a:r>
              <a:rPr lang="ko-KR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서비스 전</a:t>
            </a:r>
            <a:r>
              <a:rPr lang="en-US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)</a:t>
            </a:r>
          </a:p>
          <a:p>
            <a:pPr algn="just">
              <a:lnSpc>
                <a:spcPct val="160000"/>
              </a:lnSpc>
            </a:pPr>
            <a:r>
              <a:rPr lang="en-US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running : </a:t>
            </a:r>
            <a:r>
              <a:rPr lang="ko-KR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서비스 중</a:t>
            </a:r>
            <a:r>
              <a:rPr lang="ko-KR" altLang="en-US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인 상태</a:t>
            </a:r>
            <a:endParaRPr lang="en-US" altLang="ko-KR" sz="3000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  <a:p>
            <a:pPr algn="just">
              <a:lnSpc>
                <a:spcPct val="160000"/>
              </a:lnSpc>
            </a:pPr>
            <a:r>
              <a:rPr lang="en-US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waiting : </a:t>
            </a:r>
            <a:r>
              <a:rPr lang="ko-KR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일을 하는 중간에 잠깐 서있는 </a:t>
            </a:r>
            <a:r>
              <a:rPr lang="ko-KR" altLang="en-US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상태</a:t>
            </a:r>
            <a:r>
              <a:rPr lang="en-US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.</a:t>
            </a:r>
          </a:p>
          <a:p>
            <a:pPr algn="just">
              <a:lnSpc>
                <a:spcPct val="160000"/>
              </a:lnSpc>
            </a:pPr>
            <a:r>
              <a:rPr lang="en-US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(</a:t>
            </a:r>
            <a:r>
              <a:rPr lang="ko-KR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서비스 </a:t>
            </a:r>
            <a:r>
              <a:rPr lang="ko-KR" altLang="en-US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일시 </a:t>
            </a:r>
            <a:r>
              <a:rPr lang="ko-KR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중단</a:t>
            </a:r>
            <a:r>
              <a:rPr lang="en-US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)</a:t>
            </a:r>
          </a:p>
          <a:p>
            <a:pPr algn="just">
              <a:lnSpc>
                <a:spcPct val="160000"/>
              </a:lnSpc>
            </a:pPr>
            <a:r>
              <a:rPr lang="en-US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terminated : </a:t>
            </a:r>
            <a:r>
              <a:rPr lang="ko-KR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서비스</a:t>
            </a:r>
            <a:r>
              <a:rPr lang="en-US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 </a:t>
            </a:r>
            <a:r>
              <a:rPr lang="ko-KR" altLang="en-US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완료 상태</a:t>
            </a:r>
            <a:endParaRPr lang="ko-KR" altLang="ko-KR" sz="3000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  <a:p>
            <a:pPr algn="just">
              <a:lnSpc>
                <a:spcPct val="160000"/>
              </a:lnSpc>
            </a:pPr>
            <a:endParaRPr lang="ko-KR" altLang="ko-KR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  <a:p>
            <a:pPr algn="just">
              <a:lnSpc>
                <a:spcPct val="160000"/>
              </a:lnSpc>
            </a:pPr>
            <a:endParaRPr lang="ko-KR" altLang="ko-KR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  <a:p>
            <a:pPr algn="just">
              <a:lnSpc>
                <a:spcPct val="160000"/>
              </a:lnSpc>
            </a:pPr>
            <a:endParaRPr lang="ko-KR" altLang="ko-KR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  <a:p>
            <a:pPr algn="just">
              <a:lnSpc>
                <a:spcPct val="160000"/>
              </a:lnSpc>
              <a:spcAft>
                <a:spcPts val="0"/>
              </a:spcAft>
            </a:pPr>
            <a:endParaRPr lang="ko-KR" altLang="ko-KR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8D052-7AEA-44A0-9923-512B3E7DD4B3}"/>
              </a:ext>
            </a:extLst>
          </p:cNvPr>
          <p:cNvSpPr txBox="1"/>
          <p:nvPr/>
        </p:nvSpPr>
        <p:spPr>
          <a:xfrm>
            <a:off x="-6633877" y="-22891"/>
            <a:ext cx="6604810" cy="440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ex) </a:t>
            </a:r>
            <a:r>
              <a:rPr lang="ko-KR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은행 안에 들어가면</a:t>
            </a:r>
            <a:r>
              <a:rPr lang="en-US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 new, </a:t>
            </a:r>
            <a:r>
              <a:rPr lang="ko-KR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줄을 서면</a:t>
            </a:r>
            <a:r>
              <a:rPr lang="en-US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 ready, </a:t>
            </a:r>
            <a:r>
              <a:rPr lang="ko-KR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서비스 받으면</a:t>
            </a:r>
            <a:r>
              <a:rPr lang="en-US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 running, </a:t>
            </a:r>
            <a:r>
              <a:rPr lang="ko-KR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중간에 </a:t>
            </a:r>
            <a:r>
              <a:rPr lang="ko-KR" altLang="en-US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다른 일을 먼저 해야 해서 </a:t>
            </a:r>
            <a:r>
              <a:rPr lang="ko-KR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잠깐 </a:t>
            </a:r>
            <a:r>
              <a:rPr lang="ko-KR" altLang="en-US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빠지면</a:t>
            </a:r>
            <a:r>
              <a:rPr lang="en-US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 waiting, </a:t>
            </a:r>
            <a:r>
              <a:rPr lang="ko-KR" altLang="en-US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다른 끝나면 다시 진행</a:t>
            </a:r>
            <a:r>
              <a:rPr lang="en-US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, </a:t>
            </a:r>
            <a:r>
              <a:rPr lang="ko-KR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일 다 끝나고 은행 나오면</a:t>
            </a:r>
            <a:r>
              <a:rPr lang="en-US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 terminated.</a:t>
            </a:r>
          </a:p>
        </p:txBody>
      </p:sp>
    </p:spTree>
    <p:extLst>
      <p:ext uri="{BB962C8B-B14F-4D97-AF65-F5344CB8AC3E}">
        <p14:creationId xmlns:p14="http://schemas.microsoft.com/office/powerpoint/2010/main" val="258921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2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-2134187" y="-1730909"/>
            <a:ext cx="14424448" cy="13527167"/>
            <a:chOff x="-2115137" y="-1673759"/>
            <a:chExt cx="14424448" cy="13527167"/>
          </a:xfrm>
          <a:solidFill>
            <a:schemeClr val="bg1"/>
          </a:solidFill>
        </p:grpSpPr>
        <p:sp>
          <p:nvSpPr>
            <p:cNvPr id="37" name="자유형 36"/>
            <p:cNvSpPr/>
            <p:nvPr/>
          </p:nvSpPr>
          <p:spPr>
            <a:xfrm rot="18900000">
              <a:off x="-2115137" y="-1673759"/>
              <a:ext cx="14424448" cy="13527167"/>
            </a:xfrm>
            <a:custGeom>
              <a:avLst/>
              <a:gdLst>
                <a:gd name="connsiteX0" fmla="*/ 7254183 w 14424448"/>
                <a:gd name="connsiteY0" fmla="*/ 0 h 13527167"/>
                <a:gd name="connsiteX1" fmla="*/ 14424448 w 14424448"/>
                <a:gd name="connsiteY1" fmla="*/ 7170265 h 13527167"/>
                <a:gd name="connsiteX2" fmla="*/ 8067545 w 14424448"/>
                <a:gd name="connsiteY2" fmla="*/ 13527167 h 13527167"/>
                <a:gd name="connsiteX3" fmla="*/ 6272986 w 14424448"/>
                <a:gd name="connsiteY3" fmla="*/ 13527167 h 13527167"/>
                <a:gd name="connsiteX4" fmla="*/ 0 w 14424448"/>
                <a:gd name="connsiteY4" fmla="*/ 7254182 h 13527167"/>
                <a:gd name="connsiteX5" fmla="*/ 7254183 w 14424448"/>
                <a:gd name="connsiteY5" fmla="*/ 0 h 1352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24448" h="13527167">
                  <a:moveTo>
                    <a:pt x="7254183" y="0"/>
                  </a:moveTo>
                  <a:lnTo>
                    <a:pt x="14424448" y="7170265"/>
                  </a:lnTo>
                  <a:lnTo>
                    <a:pt x="8067545" y="13527167"/>
                  </a:lnTo>
                  <a:lnTo>
                    <a:pt x="6272986" y="13527167"/>
                  </a:lnTo>
                  <a:lnTo>
                    <a:pt x="0" y="7254182"/>
                  </a:lnTo>
                  <a:lnTo>
                    <a:pt x="7254183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dist="1397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9218865" y="9269862"/>
              <a:ext cx="1251974" cy="1268117"/>
            </a:xfrm>
            <a:prstGeom prst="triangle">
              <a:avLst>
                <a:gd name="adj" fmla="val 100000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448057" y="7083511"/>
            <a:ext cx="390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중요한 문장을 입력해주세요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68C57DB-F4C8-4C39-9117-0A2134878953}"/>
              </a:ext>
            </a:extLst>
          </p:cNvPr>
          <p:cNvGrpSpPr/>
          <p:nvPr/>
        </p:nvGrpSpPr>
        <p:grpSpPr>
          <a:xfrm>
            <a:off x="-2125912" y="-1735492"/>
            <a:ext cx="14424448" cy="13527167"/>
            <a:chOff x="-2115137" y="-1673759"/>
            <a:chExt cx="14424448" cy="13527167"/>
          </a:xfrm>
          <a:solidFill>
            <a:schemeClr val="bg1"/>
          </a:solidFill>
        </p:grpSpPr>
        <p:sp>
          <p:nvSpPr>
            <p:cNvPr id="7" name="자유형 36">
              <a:extLst>
                <a:ext uri="{FF2B5EF4-FFF2-40B4-BE49-F238E27FC236}">
                  <a16:creationId xmlns:a16="http://schemas.microsoft.com/office/drawing/2014/main" id="{1B58E2B2-2710-4424-B52A-677499184566}"/>
                </a:ext>
              </a:extLst>
            </p:cNvPr>
            <p:cNvSpPr/>
            <p:nvPr/>
          </p:nvSpPr>
          <p:spPr>
            <a:xfrm rot="18900000">
              <a:off x="-2115137" y="-1673759"/>
              <a:ext cx="14424448" cy="13527167"/>
            </a:xfrm>
            <a:custGeom>
              <a:avLst/>
              <a:gdLst>
                <a:gd name="connsiteX0" fmla="*/ 7254183 w 14424448"/>
                <a:gd name="connsiteY0" fmla="*/ 0 h 13527167"/>
                <a:gd name="connsiteX1" fmla="*/ 14424448 w 14424448"/>
                <a:gd name="connsiteY1" fmla="*/ 7170265 h 13527167"/>
                <a:gd name="connsiteX2" fmla="*/ 8067545 w 14424448"/>
                <a:gd name="connsiteY2" fmla="*/ 13527167 h 13527167"/>
                <a:gd name="connsiteX3" fmla="*/ 6272986 w 14424448"/>
                <a:gd name="connsiteY3" fmla="*/ 13527167 h 13527167"/>
                <a:gd name="connsiteX4" fmla="*/ 0 w 14424448"/>
                <a:gd name="connsiteY4" fmla="*/ 7254182 h 13527167"/>
                <a:gd name="connsiteX5" fmla="*/ 7254183 w 14424448"/>
                <a:gd name="connsiteY5" fmla="*/ 0 h 1352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24448" h="13527167">
                  <a:moveTo>
                    <a:pt x="7254183" y="0"/>
                  </a:moveTo>
                  <a:lnTo>
                    <a:pt x="14424448" y="7170265"/>
                  </a:lnTo>
                  <a:lnTo>
                    <a:pt x="8067545" y="13527167"/>
                  </a:lnTo>
                  <a:lnTo>
                    <a:pt x="6272986" y="13527167"/>
                  </a:lnTo>
                  <a:lnTo>
                    <a:pt x="0" y="7254182"/>
                  </a:lnTo>
                  <a:lnTo>
                    <a:pt x="7254183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dist="1397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28ED76ED-44FB-4B9E-8CD3-07D3CAE5A3E7}"/>
                </a:ext>
              </a:extLst>
            </p:cNvPr>
            <p:cNvSpPr/>
            <p:nvPr/>
          </p:nvSpPr>
          <p:spPr>
            <a:xfrm rot="10800000">
              <a:off x="9218865" y="9269862"/>
              <a:ext cx="1251974" cy="1268117"/>
            </a:xfrm>
            <a:prstGeom prst="triangle">
              <a:avLst>
                <a:gd name="adj" fmla="val 100000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4C8C473-3ECE-4ACE-ABEB-F3B70AAD7637}"/>
              </a:ext>
            </a:extLst>
          </p:cNvPr>
          <p:cNvSpPr/>
          <p:nvPr/>
        </p:nvSpPr>
        <p:spPr>
          <a:xfrm>
            <a:off x="639821" y="1450864"/>
            <a:ext cx="2355272" cy="15378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solidFill>
                  <a:schemeClr val="tx1"/>
                </a:solidFill>
              </a:rPr>
              <a:t>new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8C0A622-B9D6-4775-94BB-9D48104C7D27}"/>
              </a:ext>
            </a:extLst>
          </p:cNvPr>
          <p:cNvSpPr/>
          <p:nvPr/>
        </p:nvSpPr>
        <p:spPr>
          <a:xfrm>
            <a:off x="2270421" y="4267787"/>
            <a:ext cx="2355272" cy="15378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solidFill>
                  <a:schemeClr val="tx1"/>
                </a:solidFill>
              </a:rPr>
              <a:t>ready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EB65050-3CD5-4365-97AA-6380534E8A47}"/>
              </a:ext>
            </a:extLst>
          </p:cNvPr>
          <p:cNvSpPr/>
          <p:nvPr/>
        </p:nvSpPr>
        <p:spPr>
          <a:xfrm>
            <a:off x="5439151" y="4259165"/>
            <a:ext cx="2355272" cy="15378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solidFill>
                  <a:schemeClr val="tx1"/>
                </a:solidFill>
              </a:rPr>
              <a:t>running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3C1034C-F7D5-49F7-B458-C46A5F414DED}"/>
              </a:ext>
            </a:extLst>
          </p:cNvPr>
          <p:cNvSpPr/>
          <p:nvPr/>
        </p:nvSpPr>
        <p:spPr>
          <a:xfrm>
            <a:off x="6892969" y="1442262"/>
            <a:ext cx="3352654" cy="15378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solidFill>
                  <a:schemeClr val="tx1"/>
                </a:solidFill>
              </a:rPr>
              <a:t>terminated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1C94030-B762-4192-B354-4F8CF1C159F9}"/>
              </a:ext>
            </a:extLst>
          </p:cNvPr>
          <p:cNvSpPr/>
          <p:nvPr/>
        </p:nvSpPr>
        <p:spPr>
          <a:xfrm>
            <a:off x="3908676" y="7409800"/>
            <a:ext cx="2355272" cy="15378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solidFill>
                  <a:schemeClr val="tx1"/>
                </a:solidFill>
              </a:rPr>
              <a:t>waiting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  <p:sp>
        <p:nvSpPr>
          <p:cNvPr id="14" name="화살표: 굽음 13">
            <a:extLst>
              <a:ext uri="{FF2B5EF4-FFF2-40B4-BE49-F238E27FC236}">
                <a16:creationId xmlns:a16="http://schemas.microsoft.com/office/drawing/2014/main" id="{ACC540AB-C78F-424F-9E64-BF17B1D06C10}"/>
              </a:ext>
            </a:extLst>
          </p:cNvPr>
          <p:cNvSpPr/>
          <p:nvPr/>
        </p:nvSpPr>
        <p:spPr>
          <a:xfrm rot="10800000">
            <a:off x="6318508" y="5797020"/>
            <a:ext cx="1043058" cy="2650294"/>
          </a:xfrm>
          <a:prstGeom prst="ben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endParaRPr lang="ko-KR" altLang="en-US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15" name="화살표: 굽음 14">
            <a:extLst>
              <a:ext uri="{FF2B5EF4-FFF2-40B4-BE49-F238E27FC236}">
                <a16:creationId xmlns:a16="http://schemas.microsoft.com/office/drawing/2014/main" id="{A61C892D-005C-4A40-8F2E-0AEC2BC837CD}"/>
              </a:ext>
            </a:extLst>
          </p:cNvPr>
          <p:cNvSpPr/>
          <p:nvPr/>
        </p:nvSpPr>
        <p:spPr>
          <a:xfrm rot="16200000">
            <a:off x="2093840" y="6634560"/>
            <a:ext cx="2650294" cy="975213"/>
          </a:xfrm>
          <a:prstGeom prst="ben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endParaRPr lang="ko-KR" altLang="en-US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16" name="화살표: 위로 구부러짐 15">
            <a:extLst>
              <a:ext uri="{FF2B5EF4-FFF2-40B4-BE49-F238E27FC236}">
                <a16:creationId xmlns:a16="http://schemas.microsoft.com/office/drawing/2014/main" id="{FF07FBD8-E716-4DD0-A75F-9B215CC78150}"/>
              </a:ext>
            </a:extLst>
          </p:cNvPr>
          <p:cNvSpPr/>
          <p:nvPr/>
        </p:nvSpPr>
        <p:spPr>
          <a:xfrm>
            <a:off x="4001584" y="5792612"/>
            <a:ext cx="2098210" cy="1091237"/>
          </a:xfrm>
          <a:prstGeom prst="curvedUp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endParaRPr lang="ko-KR" altLang="en-US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17" name="화살표: 위로 구부러짐 16">
            <a:extLst>
              <a:ext uri="{FF2B5EF4-FFF2-40B4-BE49-F238E27FC236}">
                <a16:creationId xmlns:a16="http://schemas.microsoft.com/office/drawing/2014/main" id="{FF19F0A8-E2C9-4859-8DE2-CBD9368BF126}"/>
              </a:ext>
            </a:extLst>
          </p:cNvPr>
          <p:cNvSpPr/>
          <p:nvPr/>
        </p:nvSpPr>
        <p:spPr>
          <a:xfrm rot="10800000">
            <a:off x="3906594" y="3159306"/>
            <a:ext cx="2098209" cy="1091237"/>
          </a:xfrm>
          <a:prstGeom prst="curvedUp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endParaRPr lang="ko-KR" altLang="en-US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18" name="화살표: 굽음 17">
            <a:extLst>
              <a:ext uri="{FF2B5EF4-FFF2-40B4-BE49-F238E27FC236}">
                <a16:creationId xmlns:a16="http://schemas.microsoft.com/office/drawing/2014/main" id="{F1C68E30-94C1-4ED5-94D3-4B21A2FC09E3}"/>
              </a:ext>
            </a:extLst>
          </p:cNvPr>
          <p:cNvSpPr/>
          <p:nvPr/>
        </p:nvSpPr>
        <p:spPr>
          <a:xfrm rot="5400000">
            <a:off x="2267023" y="2884460"/>
            <a:ext cx="2111049" cy="638361"/>
          </a:xfrm>
          <a:prstGeom prst="bentArrow">
            <a:avLst>
              <a:gd name="adj1" fmla="val 38642"/>
              <a:gd name="adj2" fmla="val 38642"/>
              <a:gd name="adj3" fmla="val 40916"/>
              <a:gd name="adj4" fmla="val 43750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endParaRPr lang="ko-KR" altLang="en-US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19" name="화살표: 굽음 18">
            <a:extLst>
              <a:ext uri="{FF2B5EF4-FFF2-40B4-BE49-F238E27FC236}">
                <a16:creationId xmlns:a16="http://schemas.microsoft.com/office/drawing/2014/main" id="{393CDB9D-C65F-4490-A2C4-3F92832C5020}"/>
              </a:ext>
            </a:extLst>
          </p:cNvPr>
          <p:cNvSpPr/>
          <p:nvPr/>
        </p:nvSpPr>
        <p:spPr>
          <a:xfrm>
            <a:off x="6254606" y="2136057"/>
            <a:ext cx="638363" cy="2111049"/>
          </a:xfrm>
          <a:prstGeom prst="bentArrow">
            <a:avLst>
              <a:gd name="adj1" fmla="val 38642"/>
              <a:gd name="adj2" fmla="val 38642"/>
              <a:gd name="adj3" fmla="val 40916"/>
              <a:gd name="adj4" fmla="val 43750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endParaRPr lang="ko-KR" altLang="en-US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B7005B-748C-4209-821F-1FF8183CD563}"/>
              </a:ext>
            </a:extLst>
          </p:cNvPr>
          <p:cNvSpPr/>
          <p:nvPr/>
        </p:nvSpPr>
        <p:spPr>
          <a:xfrm>
            <a:off x="-5473648" y="388997"/>
            <a:ext cx="5397500" cy="7388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endParaRPr lang="en-US" altLang="ko-KR" sz="3000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ko-KR" altLang="en-US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하지만 </a:t>
            </a:r>
            <a:r>
              <a:rPr lang="en-US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CPU</a:t>
            </a:r>
            <a:r>
              <a:rPr lang="ko-KR" altLang="en-US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는 한 가지 일만 계속해서 해주지 않고</a:t>
            </a:r>
            <a:r>
              <a:rPr lang="en-US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, </a:t>
            </a:r>
            <a:r>
              <a:rPr lang="ko-KR" altLang="en-US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모든 </a:t>
            </a:r>
            <a:r>
              <a:rPr lang="en-US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task</a:t>
            </a:r>
            <a:r>
              <a:rPr lang="ko-KR" altLang="en-US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를 공평하게 해준다</a:t>
            </a:r>
            <a:r>
              <a:rPr lang="en-US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. </a:t>
            </a:r>
            <a:r>
              <a:rPr lang="ko-KR" altLang="en-US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그러기 위해서는 </a:t>
            </a:r>
            <a:r>
              <a:rPr lang="en-US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time-slice</a:t>
            </a:r>
            <a:r>
              <a:rPr lang="ko-KR" altLang="en-US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가 필요하다</a:t>
            </a:r>
            <a:r>
              <a:rPr lang="en-US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.</a:t>
            </a:r>
          </a:p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ko-KR" altLang="en-US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만약 일을 하다가 그 프로세스의 </a:t>
            </a:r>
            <a:r>
              <a:rPr lang="en-US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time-slice</a:t>
            </a:r>
            <a:r>
              <a:rPr lang="ko-KR" altLang="en-US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가 끝나면 </a:t>
            </a:r>
            <a:r>
              <a:rPr lang="en-US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ready</a:t>
            </a:r>
            <a:r>
              <a:rPr lang="ko-KR" altLang="en-US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돌아가고 다음 프로세스가 </a:t>
            </a:r>
            <a:r>
              <a:rPr lang="en-US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running</a:t>
            </a:r>
            <a:r>
              <a:rPr lang="ko-KR" altLang="en-US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 된다</a:t>
            </a:r>
            <a:r>
              <a:rPr lang="en-US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endParaRPr lang="ko-KR" altLang="en-US" sz="3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9C67D5-0E16-46F0-A223-42A6815C93A8}"/>
              </a:ext>
            </a:extLst>
          </p:cNvPr>
          <p:cNvSpPr/>
          <p:nvPr/>
        </p:nvSpPr>
        <p:spPr>
          <a:xfrm>
            <a:off x="1945589" y="1139052"/>
            <a:ext cx="975214" cy="974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60000"/>
              </a:lnSpc>
              <a:spcAft>
                <a:spcPts val="0"/>
              </a:spcAft>
            </a:pPr>
            <a:r>
              <a:rPr lang="en-US" altLang="ko-KR" sz="5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A</a:t>
            </a:r>
            <a:endParaRPr lang="ko-KR" altLang="en-US" sz="5000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AFC6BA3-CCD9-459C-B333-AD223C7DA0E2}"/>
              </a:ext>
            </a:extLst>
          </p:cNvPr>
          <p:cNvSpPr/>
          <p:nvPr/>
        </p:nvSpPr>
        <p:spPr>
          <a:xfrm>
            <a:off x="1937314" y="1139052"/>
            <a:ext cx="975214" cy="974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60000"/>
              </a:lnSpc>
              <a:spcAft>
                <a:spcPts val="0"/>
              </a:spcAft>
            </a:pPr>
            <a:r>
              <a:rPr lang="en-US" altLang="ko-KR" sz="5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B</a:t>
            </a:r>
            <a:endParaRPr lang="ko-KR" altLang="en-US" sz="5000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5B99BC-4A28-4055-A36E-FAAFE2C1800C}"/>
              </a:ext>
            </a:extLst>
          </p:cNvPr>
          <p:cNvSpPr/>
          <p:nvPr/>
        </p:nvSpPr>
        <p:spPr>
          <a:xfrm rot="811136">
            <a:off x="6684412" y="6064283"/>
            <a:ext cx="3653307" cy="13042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ko-KR" sz="5000" dirty="0">
                <a:solidFill>
                  <a:srgbClr val="FF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Time-slice</a:t>
            </a:r>
            <a:endParaRPr lang="ko-KR" altLang="en-US" sz="5000" dirty="0">
              <a:solidFill>
                <a:srgbClr val="FF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265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53 0.01206 L 0.00853 0.06439 L 0.08908 0.06042 L 0.08511 0.32648 L 0.15361 0.32383 L 0.16566 0.46494 L 0.25033 0.4892 L 0.30546 0.45686 L 0.32162 0.32648 " pathEditMode="relative" ptsTypes="AAAAAAAAA">
                                      <p:cBhvr>
                                        <p:cTn id="68" dur="4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2 0.00853 L 0.00529 0.0663 L 0.0954 0.06483 L 0.08996 0.2665 " pathEditMode="relative" rAng="0" ptsTypes="AAAA">
                                      <p:cBhvr>
                                        <p:cTn id="7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6" y="128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" grpId="0" animBg="1"/>
      <p:bldP spid="22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-2134187" y="-1730909"/>
            <a:ext cx="14424448" cy="13527167"/>
            <a:chOff x="-2115137" y="-1673759"/>
            <a:chExt cx="14424448" cy="13527167"/>
          </a:xfrm>
          <a:solidFill>
            <a:schemeClr val="bg1"/>
          </a:solidFill>
        </p:grpSpPr>
        <p:sp>
          <p:nvSpPr>
            <p:cNvPr id="37" name="자유형 36"/>
            <p:cNvSpPr/>
            <p:nvPr/>
          </p:nvSpPr>
          <p:spPr>
            <a:xfrm rot="18900000">
              <a:off x="-2115137" y="-1673759"/>
              <a:ext cx="14424448" cy="13527167"/>
            </a:xfrm>
            <a:custGeom>
              <a:avLst/>
              <a:gdLst>
                <a:gd name="connsiteX0" fmla="*/ 7254183 w 14424448"/>
                <a:gd name="connsiteY0" fmla="*/ 0 h 13527167"/>
                <a:gd name="connsiteX1" fmla="*/ 14424448 w 14424448"/>
                <a:gd name="connsiteY1" fmla="*/ 7170265 h 13527167"/>
                <a:gd name="connsiteX2" fmla="*/ 8067545 w 14424448"/>
                <a:gd name="connsiteY2" fmla="*/ 13527167 h 13527167"/>
                <a:gd name="connsiteX3" fmla="*/ 6272986 w 14424448"/>
                <a:gd name="connsiteY3" fmla="*/ 13527167 h 13527167"/>
                <a:gd name="connsiteX4" fmla="*/ 0 w 14424448"/>
                <a:gd name="connsiteY4" fmla="*/ 7254182 h 13527167"/>
                <a:gd name="connsiteX5" fmla="*/ 7254183 w 14424448"/>
                <a:gd name="connsiteY5" fmla="*/ 0 h 1352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24448" h="13527167">
                  <a:moveTo>
                    <a:pt x="7254183" y="0"/>
                  </a:moveTo>
                  <a:lnTo>
                    <a:pt x="14424448" y="7170265"/>
                  </a:lnTo>
                  <a:lnTo>
                    <a:pt x="8067545" y="13527167"/>
                  </a:lnTo>
                  <a:lnTo>
                    <a:pt x="6272986" y="13527167"/>
                  </a:lnTo>
                  <a:lnTo>
                    <a:pt x="0" y="7254182"/>
                  </a:lnTo>
                  <a:lnTo>
                    <a:pt x="7254183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dist="1397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9218865" y="9269862"/>
              <a:ext cx="1251974" cy="1268117"/>
            </a:xfrm>
            <a:prstGeom prst="triangle">
              <a:avLst>
                <a:gd name="adj" fmla="val 100000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448057" y="7083511"/>
            <a:ext cx="390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중요한 문장을 입력해주세요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68C57DB-F4C8-4C39-9117-0A2134878953}"/>
              </a:ext>
            </a:extLst>
          </p:cNvPr>
          <p:cNvGrpSpPr/>
          <p:nvPr/>
        </p:nvGrpSpPr>
        <p:grpSpPr>
          <a:xfrm>
            <a:off x="-2125912" y="-1735492"/>
            <a:ext cx="14424448" cy="13527167"/>
            <a:chOff x="-2115137" y="-1673759"/>
            <a:chExt cx="14424448" cy="13527167"/>
          </a:xfrm>
          <a:solidFill>
            <a:schemeClr val="bg1"/>
          </a:solidFill>
        </p:grpSpPr>
        <p:sp>
          <p:nvSpPr>
            <p:cNvPr id="7" name="자유형 36">
              <a:extLst>
                <a:ext uri="{FF2B5EF4-FFF2-40B4-BE49-F238E27FC236}">
                  <a16:creationId xmlns:a16="http://schemas.microsoft.com/office/drawing/2014/main" id="{1B58E2B2-2710-4424-B52A-677499184566}"/>
                </a:ext>
              </a:extLst>
            </p:cNvPr>
            <p:cNvSpPr/>
            <p:nvPr/>
          </p:nvSpPr>
          <p:spPr>
            <a:xfrm rot="18900000">
              <a:off x="-2115137" y="-1673759"/>
              <a:ext cx="14424448" cy="13527167"/>
            </a:xfrm>
            <a:custGeom>
              <a:avLst/>
              <a:gdLst>
                <a:gd name="connsiteX0" fmla="*/ 7254183 w 14424448"/>
                <a:gd name="connsiteY0" fmla="*/ 0 h 13527167"/>
                <a:gd name="connsiteX1" fmla="*/ 14424448 w 14424448"/>
                <a:gd name="connsiteY1" fmla="*/ 7170265 h 13527167"/>
                <a:gd name="connsiteX2" fmla="*/ 8067545 w 14424448"/>
                <a:gd name="connsiteY2" fmla="*/ 13527167 h 13527167"/>
                <a:gd name="connsiteX3" fmla="*/ 6272986 w 14424448"/>
                <a:gd name="connsiteY3" fmla="*/ 13527167 h 13527167"/>
                <a:gd name="connsiteX4" fmla="*/ 0 w 14424448"/>
                <a:gd name="connsiteY4" fmla="*/ 7254182 h 13527167"/>
                <a:gd name="connsiteX5" fmla="*/ 7254183 w 14424448"/>
                <a:gd name="connsiteY5" fmla="*/ 0 h 1352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24448" h="13527167">
                  <a:moveTo>
                    <a:pt x="7254183" y="0"/>
                  </a:moveTo>
                  <a:lnTo>
                    <a:pt x="14424448" y="7170265"/>
                  </a:lnTo>
                  <a:lnTo>
                    <a:pt x="8067545" y="13527167"/>
                  </a:lnTo>
                  <a:lnTo>
                    <a:pt x="6272986" y="13527167"/>
                  </a:lnTo>
                  <a:lnTo>
                    <a:pt x="0" y="7254182"/>
                  </a:lnTo>
                  <a:lnTo>
                    <a:pt x="7254183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dist="1397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28ED76ED-44FB-4B9E-8CD3-07D3CAE5A3E7}"/>
                </a:ext>
              </a:extLst>
            </p:cNvPr>
            <p:cNvSpPr/>
            <p:nvPr/>
          </p:nvSpPr>
          <p:spPr>
            <a:xfrm rot="10800000">
              <a:off x="9218865" y="9269862"/>
              <a:ext cx="1251974" cy="1268117"/>
            </a:xfrm>
            <a:prstGeom prst="triangle">
              <a:avLst>
                <a:gd name="adj" fmla="val 100000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4C8C473-3ECE-4ACE-ABEB-F3B70AAD7637}"/>
              </a:ext>
            </a:extLst>
          </p:cNvPr>
          <p:cNvSpPr/>
          <p:nvPr/>
        </p:nvSpPr>
        <p:spPr>
          <a:xfrm>
            <a:off x="639821" y="1450864"/>
            <a:ext cx="2355272" cy="15378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solidFill>
                  <a:schemeClr val="tx1"/>
                </a:solidFill>
              </a:rPr>
              <a:t>new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51A7C2F-22DE-4FA3-9AC6-B3901888662B}"/>
              </a:ext>
            </a:extLst>
          </p:cNvPr>
          <p:cNvSpPr/>
          <p:nvPr/>
        </p:nvSpPr>
        <p:spPr>
          <a:xfrm>
            <a:off x="1454727" y="3159306"/>
            <a:ext cx="7190509" cy="3724543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endParaRPr lang="ko-KR" altLang="en-US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18" name="화살표: 굽음 17">
            <a:extLst>
              <a:ext uri="{FF2B5EF4-FFF2-40B4-BE49-F238E27FC236}">
                <a16:creationId xmlns:a16="http://schemas.microsoft.com/office/drawing/2014/main" id="{F1C68E30-94C1-4ED5-94D3-4B21A2FC09E3}"/>
              </a:ext>
            </a:extLst>
          </p:cNvPr>
          <p:cNvSpPr/>
          <p:nvPr/>
        </p:nvSpPr>
        <p:spPr>
          <a:xfrm rot="5400000">
            <a:off x="2267023" y="2884460"/>
            <a:ext cx="2111049" cy="638361"/>
          </a:xfrm>
          <a:prstGeom prst="bentArrow">
            <a:avLst>
              <a:gd name="adj1" fmla="val 38642"/>
              <a:gd name="adj2" fmla="val 38642"/>
              <a:gd name="adj3" fmla="val 40916"/>
              <a:gd name="adj4" fmla="val 43750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endParaRPr lang="ko-KR" altLang="en-US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8C0A622-B9D6-4775-94BB-9D48104C7D27}"/>
              </a:ext>
            </a:extLst>
          </p:cNvPr>
          <p:cNvSpPr/>
          <p:nvPr/>
        </p:nvSpPr>
        <p:spPr>
          <a:xfrm>
            <a:off x="2270421" y="4267787"/>
            <a:ext cx="2355272" cy="15378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solidFill>
                  <a:schemeClr val="tx1"/>
                </a:solidFill>
              </a:rPr>
              <a:t>ready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EB65050-3CD5-4365-97AA-6380534E8A47}"/>
              </a:ext>
            </a:extLst>
          </p:cNvPr>
          <p:cNvSpPr/>
          <p:nvPr/>
        </p:nvSpPr>
        <p:spPr>
          <a:xfrm>
            <a:off x="5439151" y="4259165"/>
            <a:ext cx="2355272" cy="15378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solidFill>
                  <a:schemeClr val="tx1"/>
                </a:solidFill>
              </a:rPr>
              <a:t>running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3C1034C-F7D5-49F7-B458-C46A5F414DED}"/>
              </a:ext>
            </a:extLst>
          </p:cNvPr>
          <p:cNvSpPr/>
          <p:nvPr/>
        </p:nvSpPr>
        <p:spPr>
          <a:xfrm>
            <a:off x="6892969" y="1442262"/>
            <a:ext cx="3352654" cy="15378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solidFill>
                  <a:schemeClr val="tx1"/>
                </a:solidFill>
              </a:rPr>
              <a:t>terminated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1C94030-B762-4192-B354-4F8CF1C159F9}"/>
              </a:ext>
            </a:extLst>
          </p:cNvPr>
          <p:cNvSpPr/>
          <p:nvPr/>
        </p:nvSpPr>
        <p:spPr>
          <a:xfrm>
            <a:off x="3908676" y="7409800"/>
            <a:ext cx="2355272" cy="15378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solidFill>
                  <a:schemeClr val="tx1"/>
                </a:solidFill>
              </a:rPr>
              <a:t>waiting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  <p:sp>
        <p:nvSpPr>
          <p:cNvPr id="14" name="화살표: 굽음 13">
            <a:extLst>
              <a:ext uri="{FF2B5EF4-FFF2-40B4-BE49-F238E27FC236}">
                <a16:creationId xmlns:a16="http://schemas.microsoft.com/office/drawing/2014/main" id="{ACC540AB-C78F-424F-9E64-BF17B1D06C10}"/>
              </a:ext>
            </a:extLst>
          </p:cNvPr>
          <p:cNvSpPr/>
          <p:nvPr/>
        </p:nvSpPr>
        <p:spPr>
          <a:xfrm rot="10800000">
            <a:off x="6318508" y="5797020"/>
            <a:ext cx="1043058" cy="2650294"/>
          </a:xfrm>
          <a:prstGeom prst="ben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endParaRPr lang="ko-KR" altLang="en-US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15" name="화살표: 굽음 14">
            <a:extLst>
              <a:ext uri="{FF2B5EF4-FFF2-40B4-BE49-F238E27FC236}">
                <a16:creationId xmlns:a16="http://schemas.microsoft.com/office/drawing/2014/main" id="{A61C892D-005C-4A40-8F2E-0AEC2BC837CD}"/>
              </a:ext>
            </a:extLst>
          </p:cNvPr>
          <p:cNvSpPr/>
          <p:nvPr/>
        </p:nvSpPr>
        <p:spPr>
          <a:xfrm rot="16200000">
            <a:off x="2093840" y="6634560"/>
            <a:ext cx="2650294" cy="975213"/>
          </a:xfrm>
          <a:prstGeom prst="ben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endParaRPr lang="ko-KR" altLang="en-US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16" name="화살표: 위로 구부러짐 15">
            <a:extLst>
              <a:ext uri="{FF2B5EF4-FFF2-40B4-BE49-F238E27FC236}">
                <a16:creationId xmlns:a16="http://schemas.microsoft.com/office/drawing/2014/main" id="{FF07FBD8-E716-4DD0-A75F-9B215CC78150}"/>
              </a:ext>
            </a:extLst>
          </p:cNvPr>
          <p:cNvSpPr/>
          <p:nvPr/>
        </p:nvSpPr>
        <p:spPr>
          <a:xfrm>
            <a:off x="4001584" y="5792612"/>
            <a:ext cx="2098210" cy="1091237"/>
          </a:xfrm>
          <a:prstGeom prst="curvedUp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endParaRPr lang="ko-KR" altLang="en-US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17" name="화살표: 위로 구부러짐 16">
            <a:extLst>
              <a:ext uri="{FF2B5EF4-FFF2-40B4-BE49-F238E27FC236}">
                <a16:creationId xmlns:a16="http://schemas.microsoft.com/office/drawing/2014/main" id="{FF19F0A8-E2C9-4859-8DE2-CBD9368BF126}"/>
              </a:ext>
            </a:extLst>
          </p:cNvPr>
          <p:cNvSpPr/>
          <p:nvPr/>
        </p:nvSpPr>
        <p:spPr>
          <a:xfrm rot="10800000">
            <a:off x="3906594" y="3159306"/>
            <a:ext cx="2098209" cy="1091237"/>
          </a:xfrm>
          <a:prstGeom prst="curvedUp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endParaRPr lang="ko-KR" altLang="en-US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19" name="화살표: 굽음 18">
            <a:extLst>
              <a:ext uri="{FF2B5EF4-FFF2-40B4-BE49-F238E27FC236}">
                <a16:creationId xmlns:a16="http://schemas.microsoft.com/office/drawing/2014/main" id="{393CDB9D-C65F-4490-A2C4-3F92832C5020}"/>
              </a:ext>
            </a:extLst>
          </p:cNvPr>
          <p:cNvSpPr/>
          <p:nvPr/>
        </p:nvSpPr>
        <p:spPr>
          <a:xfrm>
            <a:off x="6254606" y="2136057"/>
            <a:ext cx="638363" cy="2111049"/>
          </a:xfrm>
          <a:prstGeom prst="bentArrow">
            <a:avLst>
              <a:gd name="adj1" fmla="val 38642"/>
              <a:gd name="adj2" fmla="val 38642"/>
              <a:gd name="adj3" fmla="val 40916"/>
              <a:gd name="adj4" fmla="val 43750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endParaRPr lang="ko-KR" altLang="en-US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B7005B-748C-4209-821F-1FF8183CD563}"/>
              </a:ext>
            </a:extLst>
          </p:cNvPr>
          <p:cNvSpPr/>
          <p:nvPr/>
        </p:nvSpPr>
        <p:spPr>
          <a:xfrm>
            <a:off x="-5473648" y="388997"/>
            <a:ext cx="5397500" cy="7388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endParaRPr lang="en-US" altLang="ko-KR" sz="3000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ko-KR" altLang="en-US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하지만 </a:t>
            </a:r>
            <a:r>
              <a:rPr lang="en-US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CPU</a:t>
            </a:r>
            <a:r>
              <a:rPr lang="ko-KR" altLang="en-US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는 한 가지 일만 계속해서 해주지 않고</a:t>
            </a:r>
            <a:r>
              <a:rPr lang="en-US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, </a:t>
            </a:r>
            <a:r>
              <a:rPr lang="ko-KR" altLang="en-US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모든 </a:t>
            </a:r>
            <a:r>
              <a:rPr lang="en-US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task</a:t>
            </a:r>
            <a:r>
              <a:rPr lang="ko-KR" altLang="en-US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를 공평하게 해준다</a:t>
            </a:r>
            <a:r>
              <a:rPr lang="en-US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. </a:t>
            </a:r>
            <a:r>
              <a:rPr lang="ko-KR" altLang="en-US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그러기 위해서는 </a:t>
            </a:r>
            <a:r>
              <a:rPr lang="en-US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time-slice</a:t>
            </a:r>
            <a:r>
              <a:rPr lang="ko-KR" altLang="en-US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가 필요하다</a:t>
            </a:r>
            <a:r>
              <a:rPr lang="en-US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.</a:t>
            </a:r>
          </a:p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ko-KR" altLang="en-US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만약 일을 하다가 그 프로세스의 </a:t>
            </a:r>
            <a:r>
              <a:rPr lang="en-US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time-slice</a:t>
            </a:r>
            <a:r>
              <a:rPr lang="ko-KR" altLang="en-US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가 끝나면 </a:t>
            </a:r>
            <a:r>
              <a:rPr lang="en-US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ready</a:t>
            </a:r>
            <a:r>
              <a:rPr lang="ko-KR" altLang="en-US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돌아가고 다음 프로세스가 </a:t>
            </a:r>
            <a:r>
              <a:rPr lang="en-US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running</a:t>
            </a:r>
            <a:r>
              <a:rPr lang="ko-KR" altLang="en-US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 된다</a:t>
            </a:r>
            <a:r>
              <a:rPr lang="en-US" altLang="ko-KR" sz="3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endParaRPr lang="ko-KR" altLang="en-US" sz="3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9C67D5-0E16-46F0-A223-42A6815C93A8}"/>
              </a:ext>
            </a:extLst>
          </p:cNvPr>
          <p:cNvSpPr/>
          <p:nvPr/>
        </p:nvSpPr>
        <p:spPr>
          <a:xfrm>
            <a:off x="5399881" y="4655342"/>
            <a:ext cx="975214" cy="974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60000"/>
              </a:lnSpc>
              <a:spcAft>
                <a:spcPts val="0"/>
              </a:spcAft>
            </a:pPr>
            <a:r>
              <a:rPr lang="en-US" altLang="ko-KR" sz="5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A</a:t>
            </a:r>
            <a:endParaRPr lang="ko-KR" altLang="en-US" sz="5000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AFC6BA3-CCD9-459C-B333-AD223C7DA0E2}"/>
              </a:ext>
            </a:extLst>
          </p:cNvPr>
          <p:cNvSpPr/>
          <p:nvPr/>
        </p:nvSpPr>
        <p:spPr>
          <a:xfrm>
            <a:off x="2869665" y="4020329"/>
            <a:ext cx="975214" cy="974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60000"/>
              </a:lnSpc>
              <a:spcAft>
                <a:spcPts val="0"/>
              </a:spcAft>
            </a:pPr>
            <a:r>
              <a:rPr lang="en-US" altLang="ko-KR" sz="5000" dirty="0">
                <a:solidFill>
                  <a:srgbClr val="00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B</a:t>
            </a:r>
            <a:endParaRPr lang="ko-KR" altLang="en-US" sz="5000" dirty="0">
              <a:solidFill>
                <a:srgbClr val="00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5B99BC-4A28-4055-A36E-FAAFE2C1800C}"/>
              </a:ext>
            </a:extLst>
          </p:cNvPr>
          <p:cNvSpPr/>
          <p:nvPr/>
        </p:nvSpPr>
        <p:spPr>
          <a:xfrm rot="811136">
            <a:off x="6684327" y="6064283"/>
            <a:ext cx="3653307" cy="13042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ko-KR" sz="5000" dirty="0">
                <a:solidFill>
                  <a:srgbClr val="FF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Time-slice</a:t>
            </a:r>
            <a:endParaRPr lang="ko-KR" altLang="en-US" sz="5000" dirty="0">
              <a:solidFill>
                <a:srgbClr val="FF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91DD2F9-1B40-4944-922A-038F9D7B1F3D}"/>
              </a:ext>
            </a:extLst>
          </p:cNvPr>
          <p:cNvSpPr/>
          <p:nvPr/>
        </p:nvSpPr>
        <p:spPr>
          <a:xfrm rot="811136">
            <a:off x="6576788" y="6015232"/>
            <a:ext cx="3653774" cy="2296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60000"/>
              </a:lnSpc>
            </a:pPr>
            <a:r>
              <a:rPr lang="en-US" altLang="ko-KR" sz="4800" dirty="0">
                <a:solidFill>
                  <a:srgbClr val="FF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Context</a:t>
            </a:r>
            <a:endParaRPr lang="en-US" altLang="ko-KR" sz="5000" dirty="0">
              <a:solidFill>
                <a:srgbClr val="FF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  <a:p>
            <a:pPr algn="just">
              <a:lnSpc>
                <a:spcPct val="160000"/>
              </a:lnSpc>
            </a:pPr>
            <a:r>
              <a:rPr lang="en-US" altLang="ko-KR" sz="5000" dirty="0">
                <a:solidFill>
                  <a:srgbClr val="FF0000"/>
                </a:solidFill>
                <a:latin typeface="HY동녘M" panose="02030600000101010101" pitchFamily="18" charset="-127"/>
                <a:ea typeface="HY동녘M" panose="02030600000101010101" pitchFamily="18" charset="-127"/>
                <a:cs typeface="굴림" panose="020B0600000101010101" pitchFamily="50" charset="-127"/>
              </a:rPr>
              <a:t>Switching</a:t>
            </a:r>
            <a:endParaRPr lang="ko-KR" altLang="en-US" sz="5000" dirty="0">
              <a:solidFill>
                <a:srgbClr val="FF0000"/>
              </a:solidFill>
              <a:latin typeface="HY동녘M" panose="02030600000101010101" pitchFamily="18" charset="-127"/>
              <a:ea typeface="HY동녘M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D3BCDB-1F77-434E-ACCD-C9D07FEFD5ED}"/>
              </a:ext>
            </a:extLst>
          </p:cNvPr>
          <p:cNvSpPr txBox="1"/>
          <p:nvPr/>
        </p:nvSpPr>
        <p:spPr>
          <a:xfrm>
            <a:off x="11057149" y="6228930"/>
            <a:ext cx="37130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하지만 </a:t>
            </a:r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time-slice</a:t>
            </a:r>
            <a:r>
              <a:rPr lang="ko-KR" altLang="en-US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말고 </a:t>
            </a:r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file read</a:t>
            </a:r>
            <a:r>
              <a:rPr lang="ko-KR" altLang="en-US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나 프린트 명령어로 인해 진행중이던 프로세스를 </a:t>
            </a:r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waiting</a:t>
            </a:r>
            <a:r>
              <a:rPr lang="ko-KR" altLang="en-US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으로 보내고 들어온 명령어를 실행하는 경우도 있는데 그것을 </a:t>
            </a:r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Interrupt</a:t>
            </a:r>
            <a:r>
              <a:rPr lang="ko-KR" altLang="en-US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라고 한다</a:t>
            </a:r>
            <a:r>
              <a:rPr lang="en-US" altLang="ko-KR" sz="3000" dirty="0"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endParaRPr lang="ko-KR" altLang="en-US" sz="3000"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364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62 -0.01323 L -0.01661 -0.15948 L -0.07937 -0.18638 L -0.14743 -0.14155 L -0.16919 0.015 L -0.29737 -0.00691 " pathEditMode="relative" rAng="0" ptsTypes="AAAAAA">
                                      <p:cBhvr>
                                        <p:cTn id="6" dur="4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99" y="-7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0559 L 0.05645 0.12391 C 0.05865 0.12773 0.06086 0.13156 0.06292 0.13538 C 0.06821 0.14537 0.06894 0.15111 0.07835 0.16242 C 0.08261 0.16757 0.08746 0.17227 0.09114 0.17771 C 0.09202 0.17903 0.0929 0.18021 0.09378 0.18168 C 0.09555 0.18491 0.09658 0.18874 0.09878 0.19182 C 0.10187 0.19623 0.10407 0.20108 0.1079 0.20476 C 0.10907 0.20593 0.11054 0.20711 0.11172 0.20858 C 0.1126 0.20976 0.11319 0.21123 0.11422 0.2124 C 0.11672 0.2152 0.12201 0.22005 0.12201 0.22019 C 0.12362 0.22504 0.1223 0.22299 0.12583 0.22651 L 0.12583 0.22666 L 0.18992 0.22916 L 0.24122 0.11877 L 0.33118 0.06482 " pathEditMode="relative" rAng="0" ptsTypes="AAAAAAAAAAAAAAAA">
                                      <p:cBhvr>
                                        <p:cTn id="10" dur="4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10" y="117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" grpId="0" animBg="1"/>
      <p:bldP spid="22" grpId="0" animBg="1"/>
      <p:bldP spid="2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just">
          <a:lnSpc>
            <a:spcPct val="160000"/>
          </a:lnSpc>
          <a:spcAft>
            <a:spcPts val="0"/>
          </a:spcAft>
          <a:defRPr dirty="0">
            <a:solidFill>
              <a:srgbClr val="000000"/>
            </a:solidFill>
            <a:latin typeface="HY동녘M" panose="02030600000101010101" pitchFamily="18" charset="-127"/>
            <a:ea typeface="HY동녘M" panose="02030600000101010101" pitchFamily="18" charset="-127"/>
            <a:cs typeface="굴림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870</TotalTime>
  <Words>1272</Words>
  <Application>Microsoft Office PowerPoint</Application>
  <PresentationFormat>사용자 지정</PresentationFormat>
  <Paragraphs>291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Arial</vt:lpstr>
      <vt:lpstr>Calibri Light</vt:lpstr>
      <vt:lpstr>배달의민족 주아</vt:lpstr>
      <vt:lpstr>Calibri</vt:lpstr>
      <vt:lpstr>HY동녘M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염제성</cp:lastModifiedBy>
  <cp:revision>89</cp:revision>
  <dcterms:created xsi:type="dcterms:W3CDTF">2017-11-25T13:46:02Z</dcterms:created>
  <dcterms:modified xsi:type="dcterms:W3CDTF">2019-10-20T15:00:49Z</dcterms:modified>
</cp:coreProperties>
</file>