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2" r:id="rId8"/>
    <p:sldId id="261" r:id="rId9"/>
    <p:sldId id="263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826260" y="2000250"/>
            <a:ext cx="1082040" cy="4914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log-mock</a:t>
            </a:r>
            <a:endParaRPr lang="en-US" altLang="zh-CN" sz="1200">
              <a:solidFill>
                <a:schemeClr val="tx1"/>
              </a:solidFill>
            </a:endParaRPr>
          </a:p>
          <a:p>
            <a:pPr algn="ctr"/>
            <a:r>
              <a:rPr lang="zh-CN" altLang="en-US" sz="1200">
                <a:solidFill>
                  <a:schemeClr val="tx1"/>
                </a:solidFill>
              </a:rPr>
              <a:t>（</a:t>
            </a:r>
            <a:r>
              <a:rPr lang="en-US" altLang="zh-CN" sz="1200">
                <a:solidFill>
                  <a:schemeClr val="tx1"/>
                </a:solidFill>
              </a:rPr>
              <a:t>hadoop01</a:t>
            </a:r>
            <a:r>
              <a:rPr lang="zh-CN" altLang="en-US" sz="1200">
                <a:solidFill>
                  <a:schemeClr val="tx1"/>
                </a:solidFill>
              </a:rPr>
              <a:t>）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50920" y="2000250"/>
            <a:ext cx="1167765" cy="4914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nginx</a:t>
            </a:r>
            <a:endParaRPr lang="en-US" altLang="zh-CN" sz="1200">
              <a:solidFill>
                <a:schemeClr val="tx1"/>
              </a:solidFill>
            </a:endParaRPr>
          </a:p>
          <a:p>
            <a:pPr algn="ctr"/>
            <a:r>
              <a:rPr lang="en-US" altLang="zh-CN" sz="1200">
                <a:solidFill>
                  <a:schemeClr val="tx1"/>
                </a:solidFill>
              </a:rPr>
              <a:t>(hadoop02:80)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38775" y="1308100"/>
            <a:ext cx="1315085" cy="4914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log-receive</a:t>
            </a:r>
            <a:endParaRPr lang="en-US" altLang="zh-CN" sz="1200">
              <a:solidFill>
                <a:schemeClr val="tx1"/>
              </a:solidFill>
            </a:endParaRPr>
          </a:p>
          <a:p>
            <a:pPr algn="ctr"/>
            <a:r>
              <a:rPr lang="en-US" altLang="zh-CN" sz="1200">
                <a:solidFill>
                  <a:schemeClr val="tx1"/>
                </a:solidFill>
              </a:rPr>
              <a:t>(hadoop01:8081)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438140" y="2000250"/>
            <a:ext cx="1315085" cy="4914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log-receive</a:t>
            </a:r>
            <a:endParaRPr lang="en-US" altLang="zh-CN" sz="1200">
              <a:solidFill>
                <a:schemeClr val="tx1"/>
              </a:solidFill>
            </a:endParaRPr>
          </a:p>
          <a:p>
            <a:pPr algn="ctr"/>
            <a:r>
              <a:rPr lang="en-US" altLang="zh-CN" sz="1200">
                <a:solidFill>
                  <a:schemeClr val="tx1"/>
                </a:solidFill>
              </a:rPr>
              <a:t>(hadoop02:8081)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438775" y="2712085"/>
            <a:ext cx="1315085" cy="4914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log-receive</a:t>
            </a:r>
            <a:endParaRPr lang="en-US" altLang="zh-CN" sz="1200">
              <a:solidFill>
                <a:schemeClr val="tx1"/>
              </a:solidFill>
            </a:endParaRPr>
          </a:p>
          <a:p>
            <a:pPr algn="ctr"/>
            <a:r>
              <a:rPr lang="en-US" altLang="zh-CN" sz="1200">
                <a:solidFill>
                  <a:schemeClr val="tx1"/>
                </a:solidFill>
              </a:rPr>
              <a:t>(hadoop03:8081)</a:t>
            </a:r>
            <a:endParaRPr lang="en-US" altLang="zh-CN" sz="1200">
              <a:solidFill>
                <a:schemeClr val="tx1"/>
              </a:solidFill>
            </a:endParaRPr>
          </a:p>
        </p:txBody>
      </p:sp>
      <p:cxnSp>
        <p:nvCxnSpPr>
          <p:cNvPr id="11" name="直接箭头连接符 10"/>
          <p:cNvCxnSpPr>
            <a:stCxn id="4" idx="3"/>
            <a:endCxn id="5" idx="1"/>
          </p:cNvCxnSpPr>
          <p:nvPr/>
        </p:nvCxnSpPr>
        <p:spPr>
          <a:xfrm>
            <a:off x="2908300" y="2245995"/>
            <a:ext cx="6426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3"/>
            <a:endCxn id="6" idx="1"/>
          </p:cNvCxnSpPr>
          <p:nvPr/>
        </p:nvCxnSpPr>
        <p:spPr>
          <a:xfrm flipV="1">
            <a:off x="4718685" y="1553845"/>
            <a:ext cx="720090" cy="692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9" idx="1"/>
          </p:cNvCxnSpPr>
          <p:nvPr/>
        </p:nvCxnSpPr>
        <p:spPr>
          <a:xfrm>
            <a:off x="4714240" y="2237105"/>
            <a:ext cx="723900" cy="8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10" idx="1"/>
          </p:cNvCxnSpPr>
          <p:nvPr/>
        </p:nvCxnSpPr>
        <p:spPr>
          <a:xfrm>
            <a:off x="4726305" y="2249805"/>
            <a:ext cx="712470" cy="708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7935595" y="2491740"/>
            <a:ext cx="1315085" cy="4914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kafka</a:t>
            </a:r>
            <a:endParaRPr lang="en-US" altLang="zh-CN" sz="120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6" idx="3"/>
            <a:endCxn id="15" idx="1"/>
          </p:cNvCxnSpPr>
          <p:nvPr/>
        </p:nvCxnSpPr>
        <p:spPr>
          <a:xfrm>
            <a:off x="6753860" y="1553845"/>
            <a:ext cx="1181735" cy="1183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9" idx="3"/>
            <a:endCxn id="15" idx="1"/>
          </p:cNvCxnSpPr>
          <p:nvPr/>
        </p:nvCxnSpPr>
        <p:spPr>
          <a:xfrm>
            <a:off x="6753225" y="2245995"/>
            <a:ext cx="1182370" cy="491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0" idx="3"/>
            <a:endCxn id="15" idx="1"/>
          </p:cNvCxnSpPr>
          <p:nvPr/>
        </p:nvCxnSpPr>
        <p:spPr>
          <a:xfrm flipV="1">
            <a:off x="6753860" y="2737485"/>
            <a:ext cx="1181735" cy="2203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7935595" y="1508760"/>
            <a:ext cx="1315085" cy="4914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logback</a:t>
            </a:r>
            <a:endParaRPr lang="en-US" altLang="zh-CN" sz="1200">
              <a:solidFill>
                <a:schemeClr val="tx1"/>
              </a:solidFill>
            </a:endParaRPr>
          </a:p>
        </p:txBody>
      </p:sp>
      <p:cxnSp>
        <p:nvCxnSpPr>
          <p:cNvPr id="20" name="直接箭头连接符 19"/>
          <p:cNvCxnSpPr>
            <a:endCxn id="19" idx="1"/>
          </p:cNvCxnSpPr>
          <p:nvPr/>
        </p:nvCxnSpPr>
        <p:spPr>
          <a:xfrm>
            <a:off x="6751955" y="1574165"/>
            <a:ext cx="1183640" cy="180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9" idx="3"/>
            <a:endCxn id="19" idx="1"/>
          </p:cNvCxnSpPr>
          <p:nvPr/>
        </p:nvCxnSpPr>
        <p:spPr>
          <a:xfrm flipV="1">
            <a:off x="6753225" y="1754505"/>
            <a:ext cx="1182370" cy="491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0" idx="3"/>
            <a:endCxn id="19" idx="1"/>
          </p:cNvCxnSpPr>
          <p:nvPr/>
        </p:nvCxnSpPr>
        <p:spPr>
          <a:xfrm flipV="1">
            <a:off x="6753860" y="1754505"/>
            <a:ext cx="1181735" cy="1203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1" name="组合 40"/>
          <p:cNvGrpSpPr/>
          <p:nvPr/>
        </p:nvGrpSpPr>
        <p:grpSpPr>
          <a:xfrm>
            <a:off x="1979295" y="1523365"/>
            <a:ext cx="8774430" cy="4434840"/>
            <a:chOff x="1317" y="1607"/>
            <a:chExt cx="13818" cy="6984"/>
          </a:xfrm>
        </p:grpSpPr>
        <p:sp>
          <p:nvSpPr>
            <p:cNvPr id="27" name="圆角矩形 26"/>
            <p:cNvSpPr/>
            <p:nvPr/>
          </p:nvSpPr>
          <p:spPr>
            <a:xfrm>
              <a:off x="8102" y="4678"/>
              <a:ext cx="4226" cy="3189"/>
            </a:xfrm>
            <a:prstGeom prst="roundRect">
              <a:avLst/>
            </a:prstGeom>
            <a:solidFill>
              <a:schemeClr val="bg1"/>
            </a:solidFill>
            <a:ln w="12700" cmpd="sng">
              <a:solidFill>
                <a:schemeClr val="accent1">
                  <a:shade val="50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" name="矩形 1"/>
            <p:cNvSpPr/>
            <p:nvPr/>
          </p:nvSpPr>
          <p:spPr>
            <a:xfrm>
              <a:off x="3605" y="2625"/>
              <a:ext cx="1586" cy="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app-log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6609" y="2625"/>
              <a:ext cx="2243" cy="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log receiver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cxnSp>
          <p:nvCxnSpPr>
            <p:cNvPr id="4" name="直接箭头连接符 3"/>
            <p:cNvCxnSpPr>
              <a:stCxn id="2" idx="3"/>
              <a:endCxn id="3" idx="1"/>
            </p:cNvCxnSpPr>
            <p:nvPr/>
          </p:nvCxnSpPr>
          <p:spPr>
            <a:xfrm>
              <a:off x="5191" y="2925"/>
              <a:ext cx="141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矩形 4"/>
            <p:cNvSpPr/>
            <p:nvPr/>
          </p:nvSpPr>
          <p:spPr>
            <a:xfrm>
              <a:off x="9419" y="2625"/>
              <a:ext cx="2243" cy="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kafka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9419" y="1607"/>
              <a:ext cx="2243" cy="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disk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cxnSp>
          <p:nvCxnSpPr>
            <p:cNvPr id="7" name="直接箭头连接符 6"/>
            <p:cNvCxnSpPr>
              <a:stCxn id="3" idx="3"/>
              <a:endCxn id="5" idx="1"/>
            </p:cNvCxnSpPr>
            <p:nvPr/>
          </p:nvCxnSpPr>
          <p:spPr>
            <a:xfrm>
              <a:off x="8852" y="2925"/>
              <a:ext cx="56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3" idx="0"/>
              <a:endCxn id="6" idx="1"/>
            </p:cNvCxnSpPr>
            <p:nvPr/>
          </p:nvCxnSpPr>
          <p:spPr>
            <a:xfrm flipV="1">
              <a:off x="7731" y="1907"/>
              <a:ext cx="1688" cy="71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1372" y="6228"/>
              <a:ext cx="1586" cy="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app-log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8479" y="4979"/>
              <a:ext cx="2243" cy="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log receiver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cxnSp>
          <p:nvCxnSpPr>
            <p:cNvPr id="12" name="直接箭头连接符 11"/>
            <p:cNvCxnSpPr>
              <a:stCxn id="10" idx="3"/>
              <a:endCxn id="22" idx="1"/>
            </p:cNvCxnSpPr>
            <p:nvPr/>
          </p:nvCxnSpPr>
          <p:spPr>
            <a:xfrm flipV="1">
              <a:off x="2958" y="6453"/>
              <a:ext cx="1042" cy="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12893" y="5977"/>
              <a:ext cx="2243" cy="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kafka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1016" y="4979"/>
              <a:ext cx="1083" cy="5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disk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8479" y="5972"/>
              <a:ext cx="2243" cy="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log receiver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479" y="6947"/>
              <a:ext cx="2243" cy="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log receiver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4000" y="5245"/>
              <a:ext cx="3440" cy="2416"/>
              <a:chOff x="4000" y="5245"/>
              <a:chExt cx="3440" cy="2416"/>
            </a:xfrm>
          </p:grpSpPr>
          <p:sp>
            <p:nvSpPr>
              <p:cNvPr id="22" name="圆角矩形 21"/>
              <p:cNvSpPr/>
              <p:nvPr/>
            </p:nvSpPr>
            <p:spPr>
              <a:xfrm>
                <a:off x="4000" y="5245"/>
                <a:ext cx="3441" cy="2416"/>
              </a:xfrm>
              <a:prstGeom prst="roundRect">
                <a:avLst/>
              </a:prstGeom>
              <a:solidFill>
                <a:schemeClr val="bg1"/>
              </a:solidFill>
              <a:ln w="12700" cmpd="sng">
                <a:solidFill>
                  <a:schemeClr val="accent1">
                    <a:shade val="50000"/>
                  </a:schemeClr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4704" y="5891"/>
                <a:ext cx="1586" cy="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nginx(M)</a:t>
                </a:r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704" y="6863"/>
                <a:ext cx="1586" cy="600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solidFill>
                  <a:schemeClr val="accent1">
                    <a:shade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nginx(S)</a:t>
                </a:r>
                <a:endParaRPr lang="en-US" altLang="zh-CN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3" name="文本框 22"/>
            <p:cNvSpPr txBox="1"/>
            <p:nvPr/>
          </p:nvSpPr>
          <p:spPr>
            <a:xfrm>
              <a:off x="4114" y="5245"/>
              <a:ext cx="35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haproxy+keepalive</a:t>
              </a:r>
              <a:endParaRPr lang="en-US" altLang="zh-CN"/>
            </a:p>
          </p:txBody>
        </p:sp>
        <p:cxnSp>
          <p:nvCxnSpPr>
            <p:cNvPr id="28" name="直接箭头连接符 27"/>
            <p:cNvCxnSpPr>
              <a:stCxn id="22" idx="3"/>
              <a:endCxn id="27" idx="1"/>
            </p:cNvCxnSpPr>
            <p:nvPr/>
          </p:nvCxnSpPr>
          <p:spPr>
            <a:xfrm flipV="1">
              <a:off x="7441" y="6273"/>
              <a:ext cx="661" cy="1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>
            <a:xfrm>
              <a:off x="11006" y="5953"/>
              <a:ext cx="1083" cy="5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disk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1006" y="6947"/>
              <a:ext cx="1083" cy="5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disk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cxnSp>
          <p:nvCxnSpPr>
            <p:cNvPr id="31" name="直接箭头连接符 30"/>
            <p:cNvCxnSpPr>
              <a:stCxn id="11" idx="3"/>
              <a:endCxn id="14" idx="1"/>
            </p:cNvCxnSpPr>
            <p:nvPr/>
          </p:nvCxnSpPr>
          <p:spPr>
            <a:xfrm>
              <a:off x="10722" y="5279"/>
              <a:ext cx="29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17" idx="3"/>
              <a:endCxn id="29" idx="1"/>
            </p:cNvCxnSpPr>
            <p:nvPr/>
          </p:nvCxnSpPr>
          <p:spPr>
            <a:xfrm flipV="1">
              <a:off x="10722" y="6253"/>
              <a:ext cx="284" cy="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18" idx="3"/>
              <a:endCxn id="30" idx="1"/>
            </p:cNvCxnSpPr>
            <p:nvPr/>
          </p:nvCxnSpPr>
          <p:spPr>
            <a:xfrm>
              <a:off x="10722" y="7247"/>
              <a:ext cx="28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27" idx="3"/>
              <a:endCxn id="13" idx="1"/>
            </p:cNvCxnSpPr>
            <p:nvPr/>
          </p:nvCxnSpPr>
          <p:spPr>
            <a:xfrm>
              <a:off x="12328" y="6273"/>
              <a:ext cx="565" cy="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/>
            <p:cNvSpPr txBox="1"/>
            <p:nvPr/>
          </p:nvSpPr>
          <p:spPr>
            <a:xfrm>
              <a:off x="6654" y="7867"/>
              <a:ext cx="223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负载均衡</a:t>
              </a:r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1016" y="7867"/>
              <a:ext cx="254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日志接收双写</a:t>
              </a:r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4272" y="7867"/>
              <a:ext cx="245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/>
                <a:t>虚拟路由冗余协议</a:t>
              </a:r>
              <a:endParaRPr lang="zh-CN" altLang="en-US" sz="1200"/>
            </a:p>
            <a:p>
              <a:r>
                <a:rPr lang="zh-CN" altLang="en-US" sz="1200"/>
                <a:t>避免单点故障</a:t>
              </a:r>
              <a:endParaRPr lang="zh-CN" altLang="en-US" sz="120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317" y="7661"/>
              <a:ext cx="268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埋点日志上报</a:t>
              </a:r>
              <a:endParaRPr lang="zh-CN" altLang="en-US"/>
            </a:p>
          </p:txBody>
        </p:sp>
      </p:grpSp>
      <p:sp>
        <p:nvSpPr>
          <p:cNvPr id="40" name="矩形 39"/>
          <p:cNvSpPr/>
          <p:nvPr/>
        </p:nvSpPr>
        <p:spPr>
          <a:xfrm>
            <a:off x="4852035" y="579755"/>
            <a:ext cx="227203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埋点日志上报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4959985" y="493395"/>
            <a:ext cx="227203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MySQL</a:t>
            </a:r>
            <a:r>
              <a:rPr lang="zh-CN" altLang="en-US">
                <a:solidFill>
                  <a:schemeClr val="tx1"/>
                </a:solidFill>
              </a:rPr>
              <a:t>主从同步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3130550" y="1455420"/>
            <a:ext cx="5248910" cy="2453005"/>
            <a:chOff x="1197" y="3204"/>
            <a:chExt cx="8266" cy="3863"/>
          </a:xfrm>
        </p:grpSpPr>
        <p:sp>
          <p:nvSpPr>
            <p:cNvPr id="4" name="圆角矩形 3"/>
            <p:cNvSpPr/>
            <p:nvPr/>
          </p:nvSpPr>
          <p:spPr>
            <a:xfrm>
              <a:off x="2705" y="3204"/>
              <a:ext cx="2321" cy="344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092" y="3625"/>
              <a:ext cx="172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master</a:t>
              </a:r>
              <a:endParaRPr lang="en-US" altLang="zh-CN"/>
            </a:p>
          </p:txBody>
        </p:sp>
        <p:sp>
          <p:nvSpPr>
            <p:cNvPr id="6" name="剪去对角的矩形 5"/>
            <p:cNvSpPr/>
            <p:nvPr/>
          </p:nvSpPr>
          <p:spPr>
            <a:xfrm>
              <a:off x="1197" y="3379"/>
              <a:ext cx="1276" cy="599"/>
            </a:xfrm>
            <a:prstGeom prst="snip2Diag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DML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cxnSp>
          <p:nvCxnSpPr>
            <p:cNvPr id="7" name="直接箭头连接符 6"/>
            <p:cNvCxnSpPr>
              <a:stCxn id="6" idx="1"/>
              <a:endCxn id="23" idx="1"/>
            </p:cNvCxnSpPr>
            <p:nvPr/>
          </p:nvCxnSpPr>
          <p:spPr>
            <a:xfrm>
              <a:off x="1835" y="3978"/>
              <a:ext cx="1344" cy="7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3092" y="5435"/>
              <a:ext cx="1547" cy="8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rgbClr val="00B050"/>
                  </a:solidFill>
                </a:rPr>
                <a:t>binlog</a:t>
              </a:r>
              <a:endParaRPr lang="en-US" altLang="zh-CN">
                <a:solidFill>
                  <a:srgbClr val="00B050"/>
                </a:solidFill>
              </a:endParaRPr>
            </a:p>
          </p:txBody>
        </p:sp>
        <p:cxnSp>
          <p:nvCxnSpPr>
            <p:cNvPr id="12" name="直接箭头连接符 11"/>
            <p:cNvCxnSpPr>
              <a:stCxn id="23" idx="2"/>
              <a:endCxn id="11" idx="0"/>
            </p:cNvCxnSpPr>
            <p:nvPr/>
          </p:nvCxnSpPr>
          <p:spPr>
            <a:xfrm flipH="1">
              <a:off x="3866" y="5002"/>
              <a:ext cx="44" cy="4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圆角矩形 12"/>
            <p:cNvSpPr/>
            <p:nvPr/>
          </p:nvSpPr>
          <p:spPr>
            <a:xfrm>
              <a:off x="7143" y="3625"/>
              <a:ext cx="2321" cy="344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7614" y="3978"/>
              <a:ext cx="172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slave</a:t>
              </a:r>
              <a:endParaRPr lang="en-US" altLang="zh-CN"/>
            </a:p>
          </p:txBody>
        </p:sp>
        <p:cxnSp>
          <p:nvCxnSpPr>
            <p:cNvPr id="15" name="曲线连接符 14"/>
            <p:cNvCxnSpPr>
              <a:stCxn id="14" idx="1"/>
              <a:endCxn id="5" idx="3"/>
            </p:cNvCxnSpPr>
            <p:nvPr/>
          </p:nvCxnSpPr>
          <p:spPr>
            <a:xfrm rot="10800000">
              <a:off x="4813" y="3915"/>
              <a:ext cx="2801" cy="353"/>
            </a:xfrm>
            <a:prstGeom prst="curvedConnector3">
              <a:avLst>
                <a:gd name="adj1" fmla="val 49982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5209" y="3379"/>
              <a:ext cx="2105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1.</a:t>
              </a:r>
              <a:r>
                <a:rPr lang="zh-CN" altLang="en-US" sz="1200"/>
                <a:t>发送</a:t>
              </a:r>
              <a:r>
                <a:rPr lang="en-US" altLang="zh-CN" sz="1200"/>
                <a:t>dump</a:t>
              </a:r>
              <a:r>
                <a:rPr lang="zh-CN" altLang="en-US" sz="1200"/>
                <a:t>协议</a:t>
              </a:r>
              <a:endParaRPr lang="zh-CN" altLang="en-US" sz="1200"/>
            </a:p>
          </p:txBody>
        </p:sp>
        <p:cxnSp>
          <p:nvCxnSpPr>
            <p:cNvPr id="17" name="曲线连接符 16"/>
            <p:cNvCxnSpPr>
              <a:stCxn id="5" idx="2"/>
            </p:cNvCxnSpPr>
            <p:nvPr/>
          </p:nvCxnSpPr>
          <p:spPr>
            <a:xfrm rot="5400000" flipV="1">
              <a:off x="5928" y="2230"/>
              <a:ext cx="295" cy="4244"/>
            </a:xfrm>
            <a:prstGeom prst="curved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5190" y="4414"/>
              <a:ext cx="1991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2.</a:t>
              </a:r>
              <a:r>
                <a:rPr lang="zh-CN" altLang="en-US" sz="1200"/>
                <a:t>通知数据变更</a:t>
              </a:r>
              <a:endParaRPr lang="zh-CN" altLang="en-US" sz="1200"/>
            </a:p>
          </p:txBody>
        </p:sp>
        <p:cxnSp>
          <p:nvCxnSpPr>
            <p:cNvPr id="19" name="曲线连接符 18"/>
            <p:cNvCxnSpPr>
              <a:stCxn id="14" idx="2"/>
              <a:endCxn id="11" idx="3"/>
            </p:cNvCxnSpPr>
            <p:nvPr/>
          </p:nvCxnSpPr>
          <p:spPr>
            <a:xfrm rot="5400000">
              <a:off x="5901" y="3296"/>
              <a:ext cx="1312" cy="3836"/>
            </a:xfrm>
            <a:prstGeom prst="curved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5218" y="5653"/>
              <a:ext cx="1991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3.</a:t>
              </a:r>
              <a:r>
                <a:rPr lang="zh-CN" altLang="en-US" sz="1200"/>
                <a:t>拷贝变更日志</a:t>
              </a:r>
              <a:endParaRPr lang="zh-CN" altLang="en-US" sz="1200"/>
            </a:p>
          </p:txBody>
        </p:sp>
        <p:cxnSp>
          <p:nvCxnSpPr>
            <p:cNvPr id="21" name="曲线连接符 20"/>
            <p:cNvCxnSpPr/>
            <p:nvPr/>
          </p:nvCxnSpPr>
          <p:spPr>
            <a:xfrm>
              <a:off x="4678" y="5931"/>
              <a:ext cx="2801" cy="280"/>
            </a:xfrm>
            <a:prstGeom prst="curvedConnector3">
              <a:avLst>
                <a:gd name="adj1" fmla="val 50018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/>
            <p:cNvSpPr/>
            <p:nvPr/>
          </p:nvSpPr>
          <p:spPr>
            <a:xfrm>
              <a:off x="7479" y="5776"/>
              <a:ext cx="1682" cy="8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rgbClr val="00B050"/>
                  </a:solidFill>
                </a:rPr>
                <a:t>relaylog</a:t>
              </a:r>
              <a:endParaRPr lang="en-US" altLang="zh-CN">
                <a:solidFill>
                  <a:srgbClr val="00B050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179" y="4500"/>
              <a:ext cx="1461" cy="50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rgbClr val="00B050"/>
                  </a:solidFill>
                </a:rPr>
                <a:t>data</a:t>
              </a:r>
              <a:endParaRPr lang="en-US" altLang="zh-CN">
                <a:solidFill>
                  <a:srgbClr val="00B050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7573" y="4848"/>
              <a:ext cx="1461" cy="50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rgbClr val="00B050"/>
                  </a:solidFill>
                </a:rPr>
                <a:t>data</a:t>
              </a:r>
              <a:endParaRPr lang="en-US" altLang="zh-CN">
                <a:solidFill>
                  <a:srgbClr val="00B050"/>
                </a:solidFill>
              </a:endParaRPr>
            </a:p>
          </p:txBody>
        </p:sp>
        <p:cxnSp>
          <p:nvCxnSpPr>
            <p:cNvPr id="25" name="直接箭头连接符 24"/>
            <p:cNvCxnSpPr>
              <a:stCxn id="22" idx="0"/>
              <a:endCxn id="24" idx="2"/>
            </p:cNvCxnSpPr>
            <p:nvPr/>
          </p:nvCxnSpPr>
          <p:spPr>
            <a:xfrm flipH="1" flipV="1">
              <a:off x="8304" y="5350"/>
              <a:ext cx="16" cy="42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8361" y="5295"/>
              <a:ext cx="990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4.redo</a:t>
              </a:r>
              <a:endParaRPr lang="en-US" altLang="zh-CN" sz="1200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6339205" y="4857115"/>
            <a:ext cx="5694045" cy="540385"/>
            <a:chOff x="7953" y="7846"/>
            <a:chExt cx="8967" cy="851"/>
          </a:xfrm>
        </p:grpSpPr>
        <p:sp>
          <p:nvSpPr>
            <p:cNvPr id="37" name="圆角矩形 36"/>
            <p:cNvSpPr/>
            <p:nvPr/>
          </p:nvSpPr>
          <p:spPr>
            <a:xfrm>
              <a:off x="7953" y="7846"/>
              <a:ext cx="1817" cy="85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master</a:t>
              </a:r>
              <a:endParaRPr lang="en-US" altLang="zh-CN"/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10371" y="7847"/>
              <a:ext cx="1817" cy="85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slave</a:t>
              </a:r>
              <a:endParaRPr lang="en-US" altLang="zh-CN"/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12874" y="7846"/>
              <a:ext cx="1817" cy="85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...</a:t>
              </a:r>
              <a:endParaRPr lang="en-US" altLang="zh-CN"/>
            </a:p>
          </p:txBody>
        </p:sp>
        <p:sp>
          <p:nvSpPr>
            <p:cNvPr id="40" name="圆角矩形 39"/>
            <p:cNvSpPr/>
            <p:nvPr/>
          </p:nvSpPr>
          <p:spPr>
            <a:xfrm>
              <a:off x="15104" y="7846"/>
              <a:ext cx="1817" cy="85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slave</a:t>
              </a:r>
              <a:endParaRPr lang="en-US" altLang="zh-CN"/>
            </a:p>
          </p:txBody>
        </p:sp>
        <p:cxnSp>
          <p:nvCxnSpPr>
            <p:cNvPr id="41" name="直接箭头连接符 40"/>
            <p:cNvCxnSpPr>
              <a:stCxn id="37" idx="3"/>
              <a:endCxn id="38" idx="1"/>
            </p:cNvCxnSpPr>
            <p:nvPr/>
          </p:nvCxnSpPr>
          <p:spPr>
            <a:xfrm>
              <a:off x="9770" y="8272"/>
              <a:ext cx="601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38" idx="3"/>
              <a:endCxn id="39" idx="1"/>
            </p:cNvCxnSpPr>
            <p:nvPr/>
          </p:nvCxnSpPr>
          <p:spPr>
            <a:xfrm flipV="1">
              <a:off x="12188" y="8272"/>
              <a:ext cx="686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39" idx="3"/>
              <a:endCxn id="40" idx="1"/>
            </p:cNvCxnSpPr>
            <p:nvPr/>
          </p:nvCxnSpPr>
          <p:spPr>
            <a:xfrm>
              <a:off x="14691" y="8272"/>
              <a:ext cx="41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文本框 43"/>
          <p:cNvSpPr txBox="1"/>
          <p:nvPr/>
        </p:nvSpPr>
        <p:spPr>
          <a:xfrm>
            <a:off x="8723630" y="5643245"/>
            <a:ext cx="12280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薪火相传</a:t>
            </a:r>
            <a:endParaRPr lang="zh-CN" altLang="en-US" sz="1400"/>
          </a:p>
        </p:txBody>
      </p:sp>
      <p:sp>
        <p:nvSpPr>
          <p:cNvPr id="45" name="文本框 44"/>
          <p:cNvSpPr txBox="1"/>
          <p:nvPr/>
        </p:nvSpPr>
        <p:spPr>
          <a:xfrm>
            <a:off x="8571230" y="1731010"/>
            <a:ext cx="2762250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binlog</a:t>
            </a:r>
            <a:r>
              <a:rPr lang="zh-CN" altLang="en-US" sz="1000"/>
              <a:t>三种模式</a:t>
            </a:r>
            <a:endParaRPr lang="zh-CN" altLang="en-US" sz="1000"/>
          </a:p>
          <a:p>
            <a:r>
              <a:rPr lang="en-US" altLang="zh-CN" sz="1000"/>
              <a:t>1.statement </a:t>
            </a:r>
            <a:r>
              <a:rPr lang="zh-CN" altLang="en-US" sz="1000"/>
              <a:t>存储</a:t>
            </a:r>
            <a:r>
              <a:rPr lang="en-US" altLang="zh-CN" sz="1000"/>
              <a:t>SQL</a:t>
            </a:r>
            <a:r>
              <a:rPr lang="zh-CN" altLang="en-US" sz="1000"/>
              <a:t>语句，节省空间，但对于包含</a:t>
            </a:r>
            <a:r>
              <a:rPr lang="en-US" altLang="zh-CN" sz="1000"/>
              <a:t>now()</a:t>
            </a:r>
            <a:r>
              <a:rPr lang="zh-CN" altLang="en-US" sz="1000"/>
              <a:t>，自增主键语句，数据会不一致；</a:t>
            </a:r>
            <a:endParaRPr lang="zh-CN" altLang="en-US" sz="1000"/>
          </a:p>
          <a:p>
            <a:endParaRPr lang="en-US" altLang="zh-CN" sz="1000"/>
          </a:p>
          <a:p>
            <a:r>
              <a:rPr lang="en-US" altLang="zh-CN" sz="1000"/>
              <a:t>2.row </a:t>
            </a:r>
            <a:r>
              <a:rPr lang="zh-CN" altLang="en-US" sz="1000"/>
              <a:t>存储变更前后数据，需要空间大，数据完全一致；</a:t>
            </a:r>
            <a:endParaRPr lang="zh-CN" altLang="en-US" sz="1000"/>
          </a:p>
          <a:p>
            <a:endParaRPr lang="en-US" altLang="zh-CN" sz="1000"/>
          </a:p>
          <a:p>
            <a:r>
              <a:rPr lang="en-US" altLang="zh-CN" sz="1000"/>
              <a:t>3.mixed </a:t>
            </a:r>
            <a:r>
              <a:rPr lang="zh-CN" altLang="en-US" sz="1000"/>
              <a:t>存储：前面两者的融合，对于涉及</a:t>
            </a:r>
            <a:r>
              <a:rPr lang="en-US" altLang="zh-CN" sz="1000"/>
              <a:t>now()</a:t>
            </a:r>
            <a:r>
              <a:rPr lang="zh-CN" altLang="en-US" sz="1000"/>
              <a:t>，自增主键的语句，使用</a:t>
            </a:r>
            <a:r>
              <a:rPr lang="en-US" altLang="zh-CN" sz="1000"/>
              <a:t>row,</a:t>
            </a:r>
            <a:r>
              <a:rPr lang="zh-CN" altLang="en-US" sz="1000"/>
              <a:t>其余使用</a:t>
            </a:r>
            <a:r>
              <a:rPr lang="en-US" altLang="zh-CN" sz="1000"/>
              <a:t>statement</a:t>
            </a:r>
            <a:r>
              <a:rPr lang="zh-CN" altLang="en-US" sz="1000"/>
              <a:t>，相对节省空间，但罕见场景下也会造成数据不一致</a:t>
            </a:r>
            <a:endParaRPr lang="zh-CN" altLang="en-US" sz="1000"/>
          </a:p>
          <a:p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开启</a:t>
            </a:r>
            <a:r>
              <a:rPr lang="en-US" altLang="zh-CN" sz="1000"/>
              <a:t>binlog</a:t>
            </a:r>
            <a:r>
              <a:rPr lang="zh-CN" altLang="en-US" sz="1000"/>
              <a:t>同步耗费</a:t>
            </a:r>
            <a:r>
              <a:rPr lang="en-US" altLang="zh-CN" sz="1000"/>
              <a:t>1%</a:t>
            </a:r>
            <a:r>
              <a:rPr lang="zh-CN" altLang="en-US" sz="1000"/>
              <a:t>性能开销，但极大方便其余业务扩展。</a:t>
            </a:r>
            <a:endParaRPr lang="zh-CN" altLang="en-US" sz="1000"/>
          </a:p>
        </p:txBody>
      </p:sp>
      <p:grpSp>
        <p:nvGrpSpPr>
          <p:cNvPr id="49" name="组合 48"/>
          <p:cNvGrpSpPr/>
          <p:nvPr/>
        </p:nvGrpSpPr>
        <p:grpSpPr>
          <a:xfrm>
            <a:off x="294640" y="3636645"/>
            <a:ext cx="2602865" cy="2771775"/>
            <a:chOff x="1314" y="5925"/>
            <a:chExt cx="4099" cy="4365"/>
          </a:xfrm>
        </p:grpSpPr>
        <p:sp>
          <p:nvSpPr>
            <p:cNvPr id="29" name="圆角矩形 28"/>
            <p:cNvSpPr/>
            <p:nvPr/>
          </p:nvSpPr>
          <p:spPr>
            <a:xfrm>
              <a:off x="1314" y="7846"/>
              <a:ext cx="1817" cy="85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master</a:t>
              </a:r>
              <a:endParaRPr lang="en-US" altLang="zh-CN"/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3596" y="6700"/>
              <a:ext cx="1817" cy="85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slave</a:t>
              </a:r>
              <a:endParaRPr lang="en-US" altLang="zh-CN"/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3596" y="7846"/>
              <a:ext cx="1817" cy="85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.....</a:t>
              </a:r>
              <a:endParaRPr lang="en-US" altLang="zh-CN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3596" y="8949"/>
              <a:ext cx="1817" cy="85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slave</a:t>
              </a:r>
              <a:endParaRPr lang="en-US" altLang="zh-CN"/>
            </a:p>
          </p:txBody>
        </p:sp>
        <p:cxnSp>
          <p:nvCxnSpPr>
            <p:cNvPr id="33" name="直接箭头连接符 32"/>
            <p:cNvCxnSpPr>
              <a:stCxn id="29" idx="3"/>
              <a:endCxn id="30" idx="1"/>
            </p:cNvCxnSpPr>
            <p:nvPr/>
          </p:nvCxnSpPr>
          <p:spPr>
            <a:xfrm flipV="1">
              <a:off x="3131" y="7126"/>
              <a:ext cx="465" cy="114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29" idx="3"/>
              <a:endCxn id="31" idx="1"/>
            </p:cNvCxnSpPr>
            <p:nvPr/>
          </p:nvCxnSpPr>
          <p:spPr>
            <a:xfrm>
              <a:off x="3131" y="8272"/>
              <a:ext cx="46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29" idx="3"/>
              <a:endCxn id="32" idx="1"/>
            </p:cNvCxnSpPr>
            <p:nvPr/>
          </p:nvCxnSpPr>
          <p:spPr>
            <a:xfrm>
              <a:off x="3131" y="8272"/>
              <a:ext cx="465" cy="11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/>
            <p:cNvSpPr txBox="1"/>
            <p:nvPr/>
          </p:nvSpPr>
          <p:spPr>
            <a:xfrm>
              <a:off x="1487" y="9565"/>
              <a:ext cx="193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/>
                <a:t>一主多从</a:t>
              </a:r>
              <a:endParaRPr lang="zh-CN" altLang="en-US" sz="1200"/>
            </a:p>
            <a:p>
              <a:r>
                <a:rPr lang="zh-CN" altLang="en-US" sz="1200"/>
                <a:t>读写分离</a:t>
              </a:r>
              <a:endParaRPr lang="zh-CN" altLang="en-US" sz="1200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1487" y="6971"/>
              <a:ext cx="112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write</a:t>
              </a:r>
              <a:endParaRPr lang="en-US" altLang="zh-CN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944" y="5925"/>
              <a:ext cx="112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read</a:t>
              </a:r>
              <a:endParaRPr lang="en-US" altLang="zh-CN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3417570" y="3908425"/>
            <a:ext cx="2602865" cy="2649220"/>
            <a:chOff x="1314" y="6077"/>
            <a:chExt cx="4099" cy="4172"/>
          </a:xfrm>
        </p:grpSpPr>
        <p:sp>
          <p:nvSpPr>
            <p:cNvPr id="51" name="圆角矩形 50"/>
            <p:cNvSpPr/>
            <p:nvPr/>
          </p:nvSpPr>
          <p:spPr>
            <a:xfrm>
              <a:off x="1314" y="7275"/>
              <a:ext cx="1817" cy="85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master</a:t>
              </a:r>
              <a:endParaRPr lang="en-US" altLang="zh-CN"/>
            </a:p>
          </p:txBody>
        </p:sp>
        <p:sp>
          <p:nvSpPr>
            <p:cNvPr id="52" name="圆角矩形 51"/>
            <p:cNvSpPr/>
            <p:nvPr/>
          </p:nvSpPr>
          <p:spPr>
            <a:xfrm>
              <a:off x="3596" y="6700"/>
              <a:ext cx="1817" cy="85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slave</a:t>
              </a:r>
              <a:endParaRPr lang="en-US" altLang="zh-CN"/>
            </a:p>
          </p:txBody>
        </p:sp>
        <p:sp>
          <p:nvSpPr>
            <p:cNvPr id="53" name="圆角矩形 52"/>
            <p:cNvSpPr/>
            <p:nvPr/>
          </p:nvSpPr>
          <p:spPr>
            <a:xfrm>
              <a:off x="3596" y="7846"/>
              <a:ext cx="1817" cy="85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.....</a:t>
              </a:r>
              <a:endParaRPr lang="en-US" altLang="zh-CN"/>
            </a:p>
          </p:txBody>
        </p:sp>
        <p:sp>
          <p:nvSpPr>
            <p:cNvPr id="54" name="圆角矩形 53"/>
            <p:cNvSpPr/>
            <p:nvPr/>
          </p:nvSpPr>
          <p:spPr>
            <a:xfrm>
              <a:off x="3596" y="8949"/>
              <a:ext cx="1817" cy="85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slave</a:t>
              </a:r>
              <a:endParaRPr lang="en-US" altLang="zh-CN"/>
            </a:p>
          </p:txBody>
        </p:sp>
        <p:cxnSp>
          <p:nvCxnSpPr>
            <p:cNvPr id="55" name="直接箭头连接符 54"/>
            <p:cNvCxnSpPr>
              <a:stCxn id="51" idx="3"/>
              <a:endCxn id="52" idx="1"/>
            </p:cNvCxnSpPr>
            <p:nvPr/>
          </p:nvCxnSpPr>
          <p:spPr>
            <a:xfrm flipV="1">
              <a:off x="3131" y="7126"/>
              <a:ext cx="465" cy="5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>
              <a:stCxn id="51" idx="3"/>
              <a:endCxn id="53" idx="1"/>
            </p:cNvCxnSpPr>
            <p:nvPr/>
          </p:nvCxnSpPr>
          <p:spPr>
            <a:xfrm>
              <a:off x="3131" y="7701"/>
              <a:ext cx="465" cy="57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>
              <a:stCxn id="51" idx="3"/>
              <a:endCxn id="54" idx="1"/>
            </p:cNvCxnSpPr>
            <p:nvPr/>
          </p:nvCxnSpPr>
          <p:spPr>
            <a:xfrm>
              <a:off x="3131" y="7701"/>
              <a:ext cx="465" cy="16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本框 57"/>
            <p:cNvSpPr txBox="1"/>
            <p:nvPr/>
          </p:nvSpPr>
          <p:spPr>
            <a:xfrm>
              <a:off x="1500" y="9524"/>
              <a:ext cx="193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/>
                <a:t>双主多从</a:t>
              </a:r>
              <a:endParaRPr lang="zh-CN" altLang="en-US" sz="1200"/>
            </a:p>
            <a:p>
              <a:r>
                <a:rPr lang="zh-CN" altLang="en-US" sz="1200"/>
                <a:t>读写分离</a:t>
              </a:r>
              <a:endParaRPr lang="zh-CN" altLang="en-US" sz="1200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1611" y="6560"/>
              <a:ext cx="112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write</a:t>
              </a:r>
              <a:endParaRPr lang="en-US" altLang="zh-CN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3944" y="6077"/>
              <a:ext cx="112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read</a:t>
              </a:r>
              <a:endParaRPr lang="en-US" altLang="zh-CN"/>
            </a:p>
          </p:txBody>
        </p:sp>
      </p:grpSp>
      <p:sp>
        <p:nvSpPr>
          <p:cNvPr id="61" name="圆角矩形 60"/>
          <p:cNvSpPr/>
          <p:nvPr/>
        </p:nvSpPr>
        <p:spPr>
          <a:xfrm>
            <a:off x="3417570" y="5407660"/>
            <a:ext cx="1153795" cy="5403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master (</a:t>
            </a:r>
            <a:r>
              <a:rPr lang="zh-CN" altLang="en-US"/>
              <a:t>备</a:t>
            </a:r>
            <a:r>
              <a:rPr lang="en-US" altLang="zh-CN"/>
              <a:t>)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4959985" y="493395"/>
            <a:ext cx="2719705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Canal binlog</a:t>
            </a:r>
            <a:r>
              <a:rPr lang="zh-CN" altLang="en-US">
                <a:solidFill>
                  <a:schemeClr val="tx1"/>
                </a:solidFill>
              </a:rPr>
              <a:t>同步原理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104900" y="1341755"/>
            <a:ext cx="6375400" cy="2553335"/>
            <a:chOff x="4930" y="2133"/>
            <a:chExt cx="10040" cy="4021"/>
          </a:xfrm>
        </p:grpSpPr>
        <p:grpSp>
          <p:nvGrpSpPr>
            <p:cNvPr id="27" name="组合 26"/>
            <p:cNvGrpSpPr/>
            <p:nvPr/>
          </p:nvGrpSpPr>
          <p:grpSpPr>
            <a:xfrm>
              <a:off x="4930" y="2292"/>
              <a:ext cx="10041" cy="3863"/>
              <a:chOff x="1197" y="3204"/>
              <a:chExt cx="10041" cy="3863"/>
            </a:xfrm>
          </p:grpSpPr>
          <p:sp>
            <p:nvSpPr>
              <p:cNvPr id="4" name="圆角矩形 3"/>
              <p:cNvSpPr/>
              <p:nvPr/>
            </p:nvSpPr>
            <p:spPr>
              <a:xfrm>
                <a:off x="2705" y="3204"/>
                <a:ext cx="2321" cy="344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3092" y="3625"/>
                <a:ext cx="172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master</a:t>
                </a:r>
                <a:endParaRPr lang="en-US" altLang="zh-CN"/>
              </a:p>
            </p:txBody>
          </p:sp>
          <p:sp>
            <p:nvSpPr>
              <p:cNvPr id="6" name="剪去对角的矩形 5"/>
              <p:cNvSpPr/>
              <p:nvPr/>
            </p:nvSpPr>
            <p:spPr>
              <a:xfrm>
                <a:off x="1197" y="3379"/>
                <a:ext cx="1276" cy="599"/>
              </a:xfrm>
              <a:prstGeom prst="snip2Diag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DML</a:t>
                </a:r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" name="直接箭头连接符 6"/>
              <p:cNvCxnSpPr>
                <a:stCxn id="6" idx="1"/>
                <a:endCxn id="23" idx="1"/>
              </p:cNvCxnSpPr>
              <p:nvPr/>
            </p:nvCxnSpPr>
            <p:spPr>
              <a:xfrm>
                <a:off x="1835" y="3978"/>
                <a:ext cx="1344" cy="77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矩形 10"/>
              <p:cNvSpPr/>
              <p:nvPr/>
            </p:nvSpPr>
            <p:spPr>
              <a:xfrm>
                <a:off x="3092" y="5435"/>
                <a:ext cx="1547" cy="87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rgbClr val="00B050"/>
                    </a:solidFill>
                  </a:rPr>
                  <a:t>binlog</a:t>
                </a:r>
                <a:endParaRPr lang="en-US" altLang="zh-CN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12" name="直接箭头连接符 11"/>
              <p:cNvCxnSpPr>
                <a:stCxn id="23" idx="2"/>
                <a:endCxn id="11" idx="0"/>
              </p:cNvCxnSpPr>
              <p:nvPr/>
            </p:nvCxnSpPr>
            <p:spPr>
              <a:xfrm flipH="1">
                <a:off x="3866" y="5002"/>
                <a:ext cx="44" cy="43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圆角矩形 12"/>
              <p:cNvSpPr/>
              <p:nvPr/>
            </p:nvSpPr>
            <p:spPr>
              <a:xfrm>
                <a:off x="7143" y="3625"/>
                <a:ext cx="2321" cy="344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7614" y="3788"/>
                <a:ext cx="172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slave</a:t>
                </a:r>
                <a:endParaRPr lang="en-US" altLang="zh-CN"/>
              </a:p>
            </p:txBody>
          </p:sp>
          <p:cxnSp>
            <p:nvCxnSpPr>
              <p:cNvPr id="15" name="曲线连接符 14"/>
              <p:cNvCxnSpPr>
                <a:stCxn id="14" idx="1"/>
                <a:endCxn id="5" idx="3"/>
              </p:cNvCxnSpPr>
              <p:nvPr/>
            </p:nvCxnSpPr>
            <p:spPr>
              <a:xfrm rot="10800000">
                <a:off x="4813" y="3915"/>
                <a:ext cx="2801" cy="163"/>
              </a:xfrm>
              <a:prstGeom prst="curvedConnector3">
                <a:avLst>
                  <a:gd name="adj1" fmla="val 49982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文本框 15"/>
              <p:cNvSpPr txBox="1"/>
              <p:nvPr/>
            </p:nvSpPr>
            <p:spPr>
              <a:xfrm>
                <a:off x="5209" y="3379"/>
                <a:ext cx="2105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/>
                  <a:t>1.</a:t>
                </a:r>
                <a:r>
                  <a:rPr lang="zh-CN" altLang="en-US" sz="1200"/>
                  <a:t>发送</a:t>
                </a:r>
                <a:r>
                  <a:rPr lang="en-US" altLang="zh-CN" sz="1200"/>
                  <a:t>dump</a:t>
                </a:r>
                <a:r>
                  <a:rPr lang="zh-CN" altLang="en-US" sz="1200"/>
                  <a:t>协议</a:t>
                </a:r>
                <a:endParaRPr lang="zh-CN" altLang="en-US" sz="1200"/>
              </a:p>
            </p:txBody>
          </p:sp>
          <p:cxnSp>
            <p:nvCxnSpPr>
              <p:cNvPr id="17" name="曲线连接符 16"/>
              <p:cNvCxnSpPr>
                <a:stCxn id="5" idx="2"/>
              </p:cNvCxnSpPr>
              <p:nvPr/>
            </p:nvCxnSpPr>
            <p:spPr>
              <a:xfrm rot="5400000" flipV="1">
                <a:off x="5928" y="2230"/>
                <a:ext cx="295" cy="4244"/>
              </a:xfrm>
              <a:prstGeom prst="curved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文本框 17"/>
              <p:cNvSpPr txBox="1"/>
              <p:nvPr/>
            </p:nvSpPr>
            <p:spPr>
              <a:xfrm>
                <a:off x="5190" y="4414"/>
                <a:ext cx="1991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/>
                  <a:t>2.</a:t>
                </a:r>
                <a:r>
                  <a:rPr lang="zh-CN" altLang="en-US" sz="1200"/>
                  <a:t>通知数据变更</a:t>
                </a:r>
                <a:endParaRPr lang="zh-CN" altLang="en-US" sz="1200"/>
              </a:p>
            </p:txBody>
          </p:sp>
          <p:cxnSp>
            <p:nvCxnSpPr>
              <p:cNvPr id="19" name="曲线连接符 18"/>
              <p:cNvCxnSpPr>
                <a:stCxn id="14" idx="2"/>
                <a:endCxn id="11" idx="3"/>
              </p:cNvCxnSpPr>
              <p:nvPr/>
            </p:nvCxnSpPr>
            <p:spPr>
              <a:xfrm rot="5400000">
                <a:off x="5806" y="3201"/>
                <a:ext cx="1502" cy="3836"/>
              </a:xfrm>
              <a:prstGeom prst="curved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文本框 19"/>
              <p:cNvSpPr txBox="1"/>
              <p:nvPr/>
            </p:nvSpPr>
            <p:spPr>
              <a:xfrm>
                <a:off x="5218" y="5653"/>
                <a:ext cx="1991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/>
                  <a:t>3.</a:t>
                </a:r>
                <a:r>
                  <a:rPr lang="zh-CN" altLang="en-US" sz="1200"/>
                  <a:t>拷贝变更日志</a:t>
                </a:r>
                <a:endParaRPr lang="zh-CN" altLang="en-US" sz="1200"/>
              </a:p>
            </p:txBody>
          </p:sp>
          <p:cxnSp>
            <p:nvCxnSpPr>
              <p:cNvPr id="21" name="曲线连接符 20"/>
              <p:cNvCxnSpPr/>
              <p:nvPr/>
            </p:nvCxnSpPr>
            <p:spPr>
              <a:xfrm>
                <a:off x="4678" y="5931"/>
                <a:ext cx="2801" cy="280"/>
              </a:xfrm>
              <a:prstGeom prst="curvedConnector3">
                <a:avLst>
                  <a:gd name="adj1" fmla="val 50018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矩形 21"/>
              <p:cNvSpPr/>
              <p:nvPr/>
            </p:nvSpPr>
            <p:spPr>
              <a:xfrm>
                <a:off x="7479" y="5776"/>
                <a:ext cx="1682" cy="87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rgbClr val="00B050"/>
                    </a:solidFill>
                  </a:rPr>
                  <a:t>channel</a:t>
                </a:r>
                <a:endParaRPr lang="en-US" altLang="zh-CN">
                  <a:solidFill>
                    <a:srgbClr val="00B050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3179" y="4500"/>
                <a:ext cx="1461" cy="50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rgbClr val="00B050"/>
                    </a:solidFill>
                  </a:rPr>
                  <a:t>data</a:t>
                </a:r>
                <a:endParaRPr lang="en-US" altLang="zh-CN">
                  <a:solidFill>
                    <a:srgbClr val="00B050"/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9777" y="5227"/>
                <a:ext cx="1461" cy="50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rgbClr val="00B050"/>
                    </a:solidFill>
                  </a:rPr>
                  <a:t>mq</a:t>
                </a:r>
                <a:endParaRPr lang="en-US" altLang="zh-CN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25" name="直接箭头连接符 24"/>
              <p:cNvCxnSpPr>
                <a:stCxn id="22" idx="3"/>
                <a:endCxn id="24" idx="1"/>
              </p:cNvCxnSpPr>
              <p:nvPr/>
            </p:nvCxnSpPr>
            <p:spPr>
              <a:xfrm flipV="1">
                <a:off x="9161" y="5478"/>
                <a:ext cx="616" cy="73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文本框 25"/>
              <p:cNvSpPr txBox="1"/>
              <p:nvPr/>
            </p:nvSpPr>
            <p:spPr>
              <a:xfrm>
                <a:off x="7928" y="5261"/>
                <a:ext cx="1580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/>
                  <a:t>4.publish</a:t>
                </a:r>
                <a:endParaRPr lang="en-US" altLang="zh-CN" sz="1200"/>
              </a:p>
            </p:txBody>
          </p:sp>
        </p:grpSp>
        <p:sp>
          <p:nvSpPr>
            <p:cNvPr id="3" name="文本框 2"/>
            <p:cNvSpPr txBox="1"/>
            <p:nvPr/>
          </p:nvSpPr>
          <p:spPr>
            <a:xfrm>
              <a:off x="6901" y="2347"/>
              <a:ext cx="139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Mysql</a:t>
              </a:r>
              <a:endParaRPr lang="en-US" altLang="zh-CN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1382" y="2133"/>
              <a:ext cx="139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Canal</a:t>
              </a:r>
              <a:endParaRPr lang="en-US" altLang="zh-CN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7797165" y="1445260"/>
            <a:ext cx="379158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阿里开源的基于消息订阅与发布的数据同步机制，解决异地数据源同步问题。开源版本</a:t>
            </a:r>
            <a:r>
              <a:rPr lang="en-US" altLang="zh-CN" sz="1200"/>
              <a:t>otter</a:t>
            </a:r>
            <a:r>
              <a:rPr lang="zh-CN" altLang="en-US" sz="1200"/>
              <a:t>。</a:t>
            </a:r>
            <a:endParaRPr lang="zh-CN" altLang="en-US" sz="1200"/>
          </a:p>
          <a:p>
            <a:endParaRPr lang="en-US" altLang="zh-CN" sz="1200"/>
          </a:p>
          <a:p>
            <a:r>
              <a:rPr lang="en-US" altLang="zh-CN" sz="1200"/>
              <a:t>1.mysql</a:t>
            </a:r>
            <a:r>
              <a:rPr lang="zh-CN" altLang="en-US" sz="1200"/>
              <a:t>开启基于</a:t>
            </a:r>
            <a:r>
              <a:rPr lang="en-US" altLang="zh-CN" sz="1200"/>
              <a:t>row</a:t>
            </a:r>
            <a:r>
              <a:rPr lang="zh-CN" altLang="en-US" sz="1200"/>
              <a:t>的</a:t>
            </a:r>
            <a:r>
              <a:rPr lang="en-US" altLang="zh-CN" sz="1200"/>
              <a:t>binlog</a:t>
            </a:r>
            <a:r>
              <a:rPr lang="zh-CN" altLang="en-US" sz="1200"/>
              <a:t>，并授予</a:t>
            </a:r>
            <a:r>
              <a:rPr lang="en-US" altLang="zh-CN" sz="1200"/>
              <a:t>cana</a:t>
            </a:r>
            <a:r>
              <a:rPr lang="zh-CN" altLang="en-US" sz="1200"/>
              <a:t>用户</a:t>
            </a:r>
            <a:r>
              <a:rPr lang="en-US" altLang="zh-CN" sz="1200"/>
              <a:t>replica</a:t>
            </a:r>
            <a:r>
              <a:rPr lang="zh-CN" altLang="en-US" sz="1200"/>
              <a:t>、</a:t>
            </a:r>
            <a:r>
              <a:rPr lang="en-US" altLang="zh-CN" sz="1200"/>
              <a:t>slave</a:t>
            </a:r>
            <a:r>
              <a:rPr lang="zh-CN" altLang="en-US" sz="1200"/>
              <a:t>、</a:t>
            </a:r>
            <a:r>
              <a:rPr lang="en-US" altLang="zh-CN" sz="1200"/>
              <a:t>dump</a:t>
            </a:r>
            <a:r>
              <a:rPr lang="zh-CN" altLang="en-US" sz="1200"/>
              <a:t>权限；</a:t>
            </a:r>
            <a:endParaRPr lang="zh-CN" altLang="en-US" sz="1200"/>
          </a:p>
          <a:p>
            <a:endParaRPr lang="zh-CN" altLang="en-US" sz="1200"/>
          </a:p>
          <a:p>
            <a:r>
              <a:rPr lang="en-US" altLang="zh-CN" sz="1200"/>
              <a:t>2.canal</a:t>
            </a:r>
            <a:r>
              <a:rPr lang="zh-CN" altLang="en-US" sz="1200"/>
              <a:t>将自己伪装为</a:t>
            </a:r>
            <a:r>
              <a:rPr lang="en-US" altLang="zh-CN" sz="1200"/>
              <a:t>mysql</a:t>
            </a:r>
            <a:r>
              <a:rPr lang="zh-CN" altLang="en-US" sz="1200"/>
              <a:t>的一个</a:t>
            </a:r>
            <a:r>
              <a:rPr lang="en-US" altLang="zh-CN" sz="1200"/>
              <a:t>slave</a:t>
            </a:r>
            <a:r>
              <a:rPr lang="zh-CN" altLang="en-US" sz="1200"/>
              <a:t>节点，不断向</a:t>
            </a:r>
            <a:r>
              <a:rPr lang="en-US" altLang="zh-CN" sz="1200"/>
              <a:t>mysql</a:t>
            </a:r>
            <a:r>
              <a:rPr lang="zh-CN" altLang="en-US" sz="1200"/>
              <a:t>发送</a:t>
            </a:r>
            <a:r>
              <a:rPr lang="en-US" altLang="zh-CN" sz="1200"/>
              <a:t>dump</a:t>
            </a:r>
            <a:r>
              <a:rPr lang="zh-CN" altLang="en-US" sz="1200"/>
              <a:t>协议，并接受</a:t>
            </a:r>
            <a:r>
              <a:rPr lang="en-US" altLang="zh-CN" sz="1200"/>
              <a:t>mysql</a:t>
            </a:r>
            <a:r>
              <a:rPr lang="zh-CN" altLang="en-US" sz="1200"/>
              <a:t>的数据变更通知，拉取</a:t>
            </a:r>
            <a:r>
              <a:rPr lang="en-US" altLang="zh-CN" sz="1200"/>
              <a:t>binlog</a:t>
            </a:r>
            <a:r>
              <a:rPr lang="zh-CN" altLang="en-US" sz="1200"/>
              <a:t>，在本地消息通道</a:t>
            </a:r>
            <a:r>
              <a:rPr lang="en-US" altLang="zh-CN" sz="1200"/>
              <a:t>channel</a:t>
            </a:r>
            <a:r>
              <a:rPr lang="zh-CN" altLang="en-US" sz="1200"/>
              <a:t>中缓存，然后发送指定消息中间件，或</a:t>
            </a:r>
            <a:r>
              <a:rPr lang="en-US" altLang="zh-CN" sz="1200"/>
              <a:t>canal</a:t>
            </a:r>
            <a:r>
              <a:rPr lang="zh-CN" altLang="en-US" sz="1200"/>
              <a:t>客户端；</a:t>
            </a:r>
            <a:endParaRPr lang="zh-CN" altLang="en-US" sz="1200"/>
          </a:p>
        </p:txBody>
      </p:sp>
      <p:sp>
        <p:nvSpPr>
          <p:cNvPr id="28" name="矩形 27"/>
          <p:cNvSpPr/>
          <p:nvPr/>
        </p:nvSpPr>
        <p:spPr>
          <a:xfrm>
            <a:off x="6553200" y="3352165"/>
            <a:ext cx="1369695" cy="2762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00B050"/>
                </a:solidFill>
              </a:rPr>
              <a:t>canal-client</a:t>
            </a:r>
            <a:endParaRPr lang="en-US" altLang="zh-CN">
              <a:solidFill>
                <a:srgbClr val="00B050"/>
              </a:solidFill>
            </a:endParaRPr>
          </a:p>
        </p:txBody>
      </p:sp>
      <p:cxnSp>
        <p:nvCxnSpPr>
          <p:cNvPr id="29" name="直接箭头连接符 28"/>
          <p:cNvCxnSpPr>
            <a:stCxn id="22" idx="3"/>
            <a:endCxn id="28" idx="1"/>
          </p:cNvCxnSpPr>
          <p:nvPr/>
        </p:nvCxnSpPr>
        <p:spPr>
          <a:xfrm>
            <a:off x="6162040" y="3352165"/>
            <a:ext cx="391160" cy="138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792605" y="4220210"/>
            <a:ext cx="817562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特点：</a:t>
            </a:r>
            <a:endParaRPr lang="zh-CN" altLang="en-US" sz="1200"/>
          </a:p>
          <a:p>
            <a:r>
              <a:rPr lang="en-US" altLang="zh-CN" sz="1200"/>
              <a:t>1.</a:t>
            </a:r>
            <a:r>
              <a:rPr lang="zh-CN" altLang="en-US" sz="1200"/>
              <a:t>采集的消息，除数据外还有</a:t>
            </a:r>
            <a:r>
              <a:rPr lang="en-US" altLang="zh-CN" sz="1200"/>
              <a:t>schema</a:t>
            </a:r>
            <a:r>
              <a:rPr lang="zh-CN" altLang="en-US" sz="1200"/>
              <a:t>信息</a:t>
            </a:r>
            <a:r>
              <a:rPr lang="en-US" altLang="zh-CN" sz="1200"/>
              <a:t>(</a:t>
            </a:r>
            <a:r>
              <a:rPr lang="zh-CN" altLang="en-US" sz="1200"/>
              <a:t>表、库、列名、类型</a:t>
            </a:r>
            <a:r>
              <a:rPr lang="en-US" altLang="zh-CN" sz="1200"/>
              <a:t>)</a:t>
            </a:r>
            <a:r>
              <a:rPr lang="zh-CN" altLang="en-US" sz="1200"/>
              <a:t>，数据使用</a:t>
            </a:r>
            <a:r>
              <a:rPr lang="en-US" altLang="zh-CN" sz="1200"/>
              <a:t>json</a:t>
            </a:r>
            <a:r>
              <a:rPr lang="zh-CN" altLang="en-US" sz="1200"/>
              <a:t>格式组织，所有数据类型都转成字符串，加双引号；</a:t>
            </a:r>
            <a:endParaRPr lang="zh-CN" altLang="en-US" sz="1200"/>
          </a:p>
          <a:p>
            <a:endParaRPr lang="zh-CN" altLang="en-US" sz="1200"/>
          </a:p>
          <a:p>
            <a:r>
              <a:rPr lang="en-US" altLang="zh-CN" sz="1200"/>
              <a:t>2.</a:t>
            </a:r>
            <a:r>
              <a:rPr lang="zh-CN" altLang="en-US" sz="1200"/>
              <a:t>一条</a:t>
            </a:r>
            <a:r>
              <a:rPr lang="en-US" altLang="zh-CN" sz="1200"/>
              <a:t>SQL</a:t>
            </a:r>
            <a:r>
              <a:rPr lang="zh-CN" altLang="en-US" sz="1200"/>
              <a:t>语句对应一条消息，语句涉及多行数据时，以集合形式组织数据；</a:t>
            </a:r>
            <a:endParaRPr lang="zh-CN" altLang="en-US" sz="1200"/>
          </a:p>
          <a:p>
            <a:endParaRPr lang="zh-CN" altLang="en-US" sz="1200"/>
          </a:p>
          <a:p>
            <a:r>
              <a:rPr lang="en-US" altLang="zh-CN" sz="1200"/>
              <a:t>3.</a:t>
            </a:r>
            <a:r>
              <a:rPr lang="zh-CN" altLang="en-US" sz="1200"/>
              <a:t>只进行增量采集，没有</a:t>
            </a:r>
            <a:r>
              <a:rPr lang="en-US" altLang="zh-CN" sz="1200"/>
              <a:t>bootstrap</a:t>
            </a:r>
            <a:r>
              <a:rPr lang="zh-CN" altLang="en-US" sz="1200"/>
              <a:t>功能，存量数据，需要提前借助</a:t>
            </a:r>
            <a:r>
              <a:rPr lang="en-US" altLang="zh-CN" sz="1200"/>
              <a:t>canal-adapter</a:t>
            </a:r>
            <a:r>
              <a:rPr lang="zh-CN" altLang="en-US" sz="1200"/>
              <a:t>一次性导入；</a:t>
            </a:r>
            <a:endParaRPr lang="zh-CN" altLang="en-US" sz="1200"/>
          </a:p>
          <a:p>
            <a:endParaRPr lang="zh-CN" altLang="en-US" sz="1200"/>
          </a:p>
          <a:p>
            <a:r>
              <a:rPr lang="en-US" altLang="zh-CN" sz="1200"/>
              <a:t>4.canal</a:t>
            </a:r>
            <a:r>
              <a:rPr lang="zh-CN" altLang="en-US" sz="1200"/>
              <a:t>运行时以进程形式存在，每条采集链路对应一个线程，分目录管理采集任务，可动态感知主配置变更，自动刷新；</a:t>
            </a:r>
            <a:endParaRPr lang="zh-CN" altLang="en-US"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4959985" y="493395"/>
            <a:ext cx="2719705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Maxwell binlog</a:t>
            </a:r>
            <a:r>
              <a:rPr lang="zh-CN" altLang="en-US">
                <a:solidFill>
                  <a:schemeClr val="tx1"/>
                </a:solidFill>
              </a:rPr>
              <a:t>同步原理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104900" y="1339215"/>
            <a:ext cx="6376035" cy="2556510"/>
            <a:chOff x="4930" y="2129"/>
            <a:chExt cx="10041" cy="4026"/>
          </a:xfrm>
        </p:grpSpPr>
        <p:grpSp>
          <p:nvGrpSpPr>
            <p:cNvPr id="27" name="组合 26"/>
            <p:cNvGrpSpPr/>
            <p:nvPr/>
          </p:nvGrpSpPr>
          <p:grpSpPr>
            <a:xfrm>
              <a:off x="4930" y="2292"/>
              <a:ext cx="10041" cy="3863"/>
              <a:chOff x="1197" y="3204"/>
              <a:chExt cx="10041" cy="3863"/>
            </a:xfrm>
          </p:grpSpPr>
          <p:sp>
            <p:nvSpPr>
              <p:cNvPr id="4" name="圆角矩形 3"/>
              <p:cNvSpPr/>
              <p:nvPr/>
            </p:nvSpPr>
            <p:spPr>
              <a:xfrm>
                <a:off x="2705" y="3204"/>
                <a:ext cx="2321" cy="344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3092" y="3625"/>
                <a:ext cx="172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master</a:t>
                </a:r>
                <a:endParaRPr lang="en-US" altLang="zh-CN"/>
              </a:p>
            </p:txBody>
          </p:sp>
          <p:sp>
            <p:nvSpPr>
              <p:cNvPr id="6" name="剪去对角的矩形 5"/>
              <p:cNvSpPr/>
              <p:nvPr/>
            </p:nvSpPr>
            <p:spPr>
              <a:xfrm>
                <a:off x="1197" y="3379"/>
                <a:ext cx="1276" cy="599"/>
              </a:xfrm>
              <a:prstGeom prst="snip2Diag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DML</a:t>
                </a:r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" name="直接箭头连接符 6"/>
              <p:cNvCxnSpPr>
                <a:stCxn id="6" idx="1"/>
                <a:endCxn id="23" idx="1"/>
              </p:cNvCxnSpPr>
              <p:nvPr/>
            </p:nvCxnSpPr>
            <p:spPr>
              <a:xfrm>
                <a:off x="1835" y="3978"/>
                <a:ext cx="1344" cy="77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矩形 10"/>
              <p:cNvSpPr/>
              <p:nvPr/>
            </p:nvSpPr>
            <p:spPr>
              <a:xfrm>
                <a:off x="3092" y="5435"/>
                <a:ext cx="1547" cy="87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rgbClr val="00B050"/>
                    </a:solidFill>
                  </a:rPr>
                  <a:t>binlog</a:t>
                </a:r>
                <a:endParaRPr lang="en-US" altLang="zh-CN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12" name="直接箭头连接符 11"/>
              <p:cNvCxnSpPr>
                <a:stCxn id="23" idx="2"/>
                <a:endCxn id="11" idx="0"/>
              </p:cNvCxnSpPr>
              <p:nvPr/>
            </p:nvCxnSpPr>
            <p:spPr>
              <a:xfrm flipH="1">
                <a:off x="3866" y="5002"/>
                <a:ext cx="44" cy="43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圆角矩形 12"/>
              <p:cNvSpPr/>
              <p:nvPr/>
            </p:nvSpPr>
            <p:spPr>
              <a:xfrm>
                <a:off x="7143" y="3625"/>
                <a:ext cx="2321" cy="344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7614" y="3788"/>
                <a:ext cx="172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slave</a:t>
                </a:r>
                <a:endParaRPr lang="en-US" altLang="zh-CN"/>
              </a:p>
            </p:txBody>
          </p:sp>
          <p:cxnSp>
            <p:nvCxnSpPr>
              <p:cNvPr id="15" name="曲线连接符 14"/>
              <p:cNvCxnSpPr>
                <a:stCxn id="14" idx="1"/>
                <a:endCxn id="5" idx="3"/>
              </p:cNvCxnSpPr>
              <p:nvPr/>
            </p:nvCxnSpPr>
            <p:spPr>
              <a:xfrm rot="10800000">
                <a:off x="4813" y="3915"/>
                <a:ext cx="2801" cy="163"/>
              </a:xfrm>
              <a:prstGeom prst="curvedConnector3">
                <a:avLst>
                  <a:gd name="adj1" fmla="val 49982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文本框 15"/>
              <p:cNvSpPr txBox="1"/>
              <p:nvPr/>
            </p:nvSpPr>
            <p:spPr>
              <a:xfrm>
                <a:off x="5209" y="3379"/>
                <a:ext cx="2105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/>
                  <a:t>1.</a:t>
                </a:r>
                <a:r>
                  <a:rPr lang="zh-CN" altLang="en-US" sz="1200"/>
                  <a:t>发送</a:t>
                </a:r>
                <a:r>
                  <a:rPr lang="en-US" altLang="zh-CN" sz="1200"/>
                  <a:t>dump</a:t>
                </a:r>
                <a:r>
                  <a:rPr lang="zh-CN" altLang="en-US" sz="1200"/>
                  <a:t>协议</a:t>
                </a:r>
                <a:endParaRPr lang="zh-CN" altLang="en-US" sz="1200"/>
              </a:p>
            </p:txBody>
          </p:sp>
          <p:cxnSp>
            <p:nvCxnSpPr>
              <p:cNvPr id="17" name="曲线连接符 16"/>
              <p:cNvCxnSpPr>
                <a:stCxn id="5" idx="2"/>
              </p:cNvCxnSpPr>
              <p:nvPr/>
            </p:nvCxnSpPr>
            <p:spPr>
              <a:xfrm rot="5400000" flipV="1">
                <a:off x="5928" y="2230"/>
                <a:ext cx="295" cy="4244"/>
              </a:xfrm>
              <a:prstGeom prst="curved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文本框 17"/>
              <p:cNvSpPr txBox="1"/>
              <p:nvPr/>
            </p:nvSpPr>
            <p:spPr>
              <a:xfrm>
                <a:off x="5190" y="4414"/>
                <a:ext cx="1991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/>
                  <a:t>2.</a:t>
                </a:r>
                <a:r>
                  <a:rPr lang="zh-CN" altLang="en-US" sz="1200"/>
                  <a:t>通知数据变更</a:t>
                </a:r>
                <a:endParaRPr lang="zh-CN" altLang="en-US" sz="1200"/>
              </a:p>
            </p:txBody>
          </p:sp>
          <p:cxnSp>
            <p:nvCxnSpPr>
              <p:cNvPr id="19" name="曲线连接符 18"/>
              <p:cNvCxnSpPr>
                <a:stCxn id="14" idx="2"/>
                <a:endCxn id="11" idx="3"/>
              </p:cNvCxnSpPr>
              <p:nvPr/>
            </p:nvCxnSpPr>
            <p:spPr>
              <a:xfrm rot="5400000">
                <a:off x="5806" y="3201"/>
                <a:ext cx="1502" cy="3836"/>
              </a:xfrm>
              <a:prstGeom prst="curved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文本框 19"/>
              <p:cNvSpPr txBox="1"/>
              <p:nvPr/>
            </p:nvSpPr>
            <p:spPr>
              <a:xfrm>
                <a:off x="5218" y="5653"/>
                <a:ext cx="1991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/>
                  <a:t>3.</a:t>
                </a:r>
                <a:r>
                  <a:rPr lang="zh-CN" altLang="en-US" sz="1200"/>
                  <a:t>拷贝变更日志</a:t>
                </a:r>
                <a:endParaRPr lang="zh-CN" altLang="en-US" sz="1200"/>
              </a:p>
            </p:txBody>
          </p:sp>
          <p:cxnSp>
            <p:nvCxnSpPr>
              <p:cNvPr id="21" name="曲线连接符 20"/>
              <p:cNvCxnSpPr/>
              <p:nvPr/>
            </p:nvCxnSpPr>
            <p:spPr>
              <a:xfrm>
                <a:off x="4678" y="5931"/>
                <a:ext cx="2801" cy="280"/>
              </a:xfrm>
              <a:prstGeom prst="curvedConnector3">
                <a:avLst>
                  <a:gd name="adj1" fmla="val 50018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矩形 21"/>
              <p:cNvSpPr/>
              <p:nvPr/>
            </p:nvSpPr>
            <p:spPr>
              <a:xfrm>
                <a:off x="7479" y="5776"/>
                <a:ext cx="1682" cy="87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rgbClr val="00B050"/>
                    </a:solidFill>
                  </a:rPr>
                  <a:t>channel</a:t>
                </a:r>
                <a:endParaRPr lang="en-US" altLang="zh-CN">
                  <a:solidFill>
                    <a:srgbClr val="00B050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3179" y="4500"/>
                <a:ext cx="1461" cy="50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rgbClr val="00B050"/>
                    </a:solidFill>
                  </a:rPr>
                  <a:t>data</a:t>
                </a:r>
                <a:endParaRPr lang="en-US" altLang="zh-CN">
                  <a:solidFill>
                    <a:srgbClr val="00B050"/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9777" y="5227"/>
                <a:ext cx="1461" cy="50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rgbClr val="00B050"/>
                    </a:solidFill>
                  </a:rPr>
                  <a:t>mq</a:t>
                </a:r>
                <a:endParaRPr lang="en-US" altLang="zh-CN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25" name="直接箭头连接符 24"/>
              <p:cNvCxnSpPr>
                <a:stCxn id="22" idx="3"/>
                <a:endCxn id="24" idx="1"/>
              </p:cNvCxnSpPr>
              <p:nvPr/>
            </p:nvCxnSpPr>
            <p:spPr>
              <a:xfrm flipV="1">
                <a:off x="9161" y="5478"/>
                <a:ext cx="616" cy="73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文本框 25"/>
              <p:cNvSpPr txBox="1"/>
              <p:nvPr/>
            </p:nvSpPr>
            <p:spPr>
              <a:xfrm>
                <a:off x="7928" y="5261"/>
                <a:ext cx="1580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/>
                  <a:t>4.publish</a:t>
                </a:r>
                <a:endParaRPr lang="en-US" altLang="zh-CN" sz="1200"/>
              </a:p>
            </p:txBody>
          </p:sp>
        </p:grpSp>
        <p:sp>
          <p:nvSpPr>
            <p:cNvPr id="3" name="文本框 2"/>
            <p:cNvSpPr txBox="1"/>
            <p:nvPr/>
          </p:nvSpPr>
          <p:spPr>
            <a:xfrm>
              <a:off x="6901" y="2347"/>
              <a:ext cx="139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Mysql</a:t>
              </a:r>
              <a:endParaRPr lang="en-US" altLang="zh-CN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1356" y="2129"/>
              <a:ext cx="171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Maxwell</a:t>
              </a:r>
              <a:endParaRPr lang="en-US" altLang="zh-CN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7797165" y="1445260"/>
            <a:ext cx="379158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阿里开源的基于消息订阅与发布的数据同步机制，解决异地数据源同步问题。开源版本</a:t>
            </a:r>
            <a:r>
              <a:rPr lang="en-US" altLang="zh-CN" sz="1200"/>
              <a:t>otter</a:t>
            </a:r>
            <a:r>
              <a:rPr lang="zh-CN" altLang="en-US" sz="1200"/>
              <a:t>。</a:t>
            </a:r>
            <a:endParaRPr lang="zh-CN" altLang="en-US" sz="1200"/>
          </a:p>
          <a:p>
            <a:endParaRPr lang="en-US" altLang="zh-CN" sz="1200"/>
          </a:p>
          <a:p>
            <a:r>
              <a:rPr lang="en-US" altLang="zh-CN" sz="1200"/>
              <a:t>1.mysql</a:t>
            </a:r>
            <a:r>
              <a:rPr lang="zh-CN" altLang="en-US" sz="1200"/>
              <a:t>开启基于</a:t>
            </a:r>
            <a:r>
              <a:rPr lang="en-US" altLang="zh-CN" sz="1200"/>
              <a:t>row</a:t>
            </a:r>
            <a:r>
              <a:rPr lang="zh-CN" altLang="en-US" sz="1200"/>
              <a:t>的</a:t>
            </a:r>
            <a:r>
              <a:rPr lang="en-US" altLang="zh-CN" sz="1200"/>
              <a:t>binlog</a:t>
            </a:r>
            <a:r>
              <a:rPr lang="zh-CN" altLang="en-US" sz="1200"/>
              <a:t>，并授予</a:t>
            </a:r>
            <a:r>
              <a:rPr lang="en-US" altLang="zh-CN" sz="1200"/>
              <a:t>maxwell</a:t>
            </a:r>
            <a:r>
              <a:rPr lang="zh-CN" altLang="en-US" sz="1200"/>
              <a:t>用户</a:t>
            </a:r>
            <a:r>
              <a:rPr lang="en-US" altLang="zh-CN" sz="1200"/>
              <a:t>replica</a:t>
            </a:r>
            <a:r>
              <a:rPr lang="zh-CN" altLang="en-US" sz="1200"/>
              <a:t>、</a:t>
            </a:r>
            <a:r>
              <a:rPr lang="en-US" altLang="zh-CN" sz="1200"/>
              <a:t>slave</a:t>
            </a:r>
            <a:r>
              <a:rPr lang="zh-CN" altLang="en-US" sz="1200"/>
              <a:t>、</a:t>
            </a:r>
            <a:r>
              <a:rPr lang="en-US" altLang="zh-CN" sz="1200"/>
              <a:t>dump</a:t>
            </a:r>
            <a:r>
              <a:rPr lang="zh-CN" altLang="en-US" sz="1200"/>
              <a:t>权限；</a:t>
            </a:r>
            <a:endParaRPr lang="zh-CN" altLang="en-US" sz="1200"/>
          </a:p>
          <a:p>
            <a:endParaRPr lang="zh-CN" altLang="en-US" sz="1200"/>
          </a:p>
          <a:p>
            <a:r>
              <a:rPr lang="en-US" altLang="zh-CN" sz="1200"/>
              <a:t>2.maxwell</a:t>
            </a:r>
            <a:r>
              <a:rPr lang="zh-CN" altLang="en-US" sz="1200"/>
              <a:t>将自己伪装为</a:t>
            </a:r>
            <a:r>
              <a:rPr lang="en-US" altLang="zh-CN" sz="1200"/>
              <a:t>mysql</a:t>
            </a:r>
            <a:r>
              <a:rPr lang="zh-CN" altLang="en-US" sz="1200"/>
              <a:t>的一个</a:t>
            </a:r>
            <a:r>
              <a:rPr lang="en-US" altLang="zh-CN" sz="1200"/>
              <a:t>slave</a:t>
            </a:r>
            <a:r>
              <a:rPr lang="zh-CN" altLang="en-US" sz="1200"/>
              <a:t>节点，不断向</a:t>
            </a:r>
            <a:r>
              <a:rPr lang="en-US" altLang="zh-CN" sz="1200"/>
              <a:t>mysql</a:t>
            </a:r>
            <a:r>
              <a:rPr lang="zh-CN" altLang="en-US" sz="1200"/>
              <a:t>发送</a:t>
            </a:r>
            <a:r>
              <a:rPr lang="en-US" altLang="zh-CN" sz="1200"/>
              <a:t>dump</a:t>
            </a:r>
            <a:r>
              <a:rPr lang="zh-CN" altLang="en-US" sz="1200"/>
              <a:t>协议，并接受</a:t>
            </a:r>
            <a:r>
              <a:rPr lang="en-US" altLang="zh-CN" sz="1200"/>
              <a:t>mysql</a:t>
            </a:r>
            <a:r>
              <a:rPr lang="zh-CN" altLang="en-US" sz="1200"/>
              <a:t>的数据变更通知，拉取</a:t>
            </a:r>
            <a:r>
              <a:rPr lang="en-US" altLang="zh-CN" sz="1200"/>
              <a:t>binlog</a:t>
            </a:r>
            <a:r>
              <a:rPr lang="zh-CN" altLang="en-US" sz="1200"/>
              <a:t>，在本地消息通道</a:t>
            </a:r>
            <a:r>
              <a:rPr lang="en-US" altLang="zh-CN" sz="1200"/>
              <a:t>channel</a:t>
            </a:r>
            <a:r>
              <a:rPr lang="zh-CN" altLang="en-US" sz="1200"/>
              <a:t>中缓存，然后发送指定消息中间件</a:t>
            </a:r>
            <a:r>
              <a:rPr lang="en-US" altLang="zh-CN" sz="1200"/>
              <a:t>;</a:t>
            </a:r>
            <a:endParaRPr lang="en-US" altLang="zh-CN" sz="1200"/>
          </a:p>
        </p:txBody>
      </p:sp>
      <p:sp>
        <p:nvSpPr>
          <p:cNvPr id="30" name="文本框 29"/>
          <p:cNvSpPr txBox="1"/>
          <p:nvPr/>
        </p:nvSpPr>
        <p:spPr>
          <a:xfrm>
            <a:off x="1792605" y="4220210"/>
            <a:ext cx="817562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特点：</a:t>
            </a:r>
            <a:endParaRPr lang="zh-CN" altLang="en-US" sz="1200"/>
          </a:p>
          <a:p>
            <a:r>
              <a:rPr lang="en-US" altLang="zh-CN" sz="1200"/>
              <a:t>1.</a:t>
            </a:r>
            <a:r>
              <a:rPr lang="zh-CN" altLang="en-US" sz="1200"/>
              <a:t>采集的消息，仅采集数据，表名、库名，事务</a:t>
            </a:r>
            <a:r>
              <a:rPr lang="en-US" altLang="zh-CN" sz="1200"/>
              <a:t>id</a:t>
            </a:r>
            <a:r>
              <a:rPr lang="zh-CN" altLang="en-US" sz="1200"/>
              <a:t>，不包含列名，数据结构简单，类型为原生类型；</a:t>
            </a:r>
            <a:endParaRPr lang="zh-CN" altLang="en-US" sz="1200"/>
          </a:p>
          <a:p>
            <a:endParaRPr lang="zh-CN" altLang="en-US" sz="1200"/>
          </a:p>
          <a:p>
            <a:r>
              <a:rPr lang="en-US" altLang="zh-CN" sz="1200"/>
              <a:t>2.</a:t>
            </a:r>
            <a:r>
              <a:rPr lang="zh-CN" altLang="en-US" sz="1200"/>
              <a:t>一条</a:t>
            </a:r>
            <a:r>
              <a:rPr lang="en-US" altLang="zh-CN" sz="1200"/>
              <a:t>SQL</a:t>
            </a:r>
            <a:r>
              <a:rPr lang="zh-CN" altLang="en-US" sz="1200"/>
              <a:t>语句涉及多上行，就对应多少条消息，同一个事务中执行的</a:t>
            </a:r>
            <a:r>
              <a:rPr lang="en-US" altLang="zh-CN" sz="1200"/>
              <a:t>sql</a:t>
            </a:r>
            <a:r>
              <a:rPr lang="zh-CN" altLang="en-US" sz="1200"/>
              <a:t>相关的消息记录包含相同事务</a:t>
            </a:r>
            <a:r>
              <a:rPr lang="en-US" altLang="zh-CN" sz="1200"/>
              <a:t>id</a:t>
            </a:r>
            <a:r>
              <a:rPr lang="zh-CN" altLang="en-US" sz="1200"/>
              <a:t>；</a:t>
            </a:r>
            <a:endParaRPr lang="zh-CN" altLang="en-US" sz="1200"/>
          </a:p>
          <a:p>
            <a:endParaRPr lang="zh-CN" altLang="en-US" sz="1200"/>
          </a:p>
          <a:p>
            <a:r>
              <a:rPr lang="en-US" altLang="zh-CN" sz="1200"/>
              <a:t>3.</a:t>
            </a:r>
            <a:r>
              <a:rPr lang="zh-CN" altLang="en-US" sz="1200"/>
              <a:t>每条同步链路对应一个进程，启动时指定配置，尤其注意</a:t>
            </a:r>
            <a:r>
              <a:rPr lang="en-US" altLang="zh-CN" sz="1200"/>
              <a:t>client_id</a:t>
            </a:r>
            <a:r>
              <a:rPr lang="zh-CN" altLang="en-US" sz="1200"/>
              <a:t>要区分；</a:t>
            </a:r>
            <a:endParaRPr lang="zh-CN" altLang="en-US" sz="1200"/>
          </a:p>
          <a:p>
            <a:endParaRPr lang="zh-CN" altLang="en-US" sz="1200"/>
          </a:p>
          <a:p>
            <a:r>
              <a:rPr lang="en-US" altLang="zh-CN" sz="1200"/>
              <a:t>4.</a:t>
            </a:r>
            <a:r>
              <a:rPr lang="zh-CN" altLang="en-US" sz="1200"/>
              <a:t>自带</a:t>
            </a:r>
            <a:r>
              <a:rPr lang="en-US" altLang="zh-CN" sz="1200"/>
              <a:t>bootstrap</a:t>
            </a:r>
            <a:r>
              <a:rPr lang="zh-CN" altLang="en-US" sz="1200"/>
              <a:t>功能，在开始增量同步后，可使用</a:t>
            </a:r>
            <a:r>
              <a:rPr lang="en-US" altLang="zh-CN" sz="1200"/>
              <a:t>--bootstrapper=async </a:t>
            </a:r>
            <a:r>
              <a:rPr lang="zh-CN" altLang="en-US" sz="1200"/>
              <a:t>同时开启全量异步同步。</a:t>
            </a:r>
            <a:endParaRPr lang="zh-CN" altLang="en-US"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4735830" y="394335"/>
            <a:ext cx="2719705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Kafka</a:t>
            </a:r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4493260" y="234315"/>
            <a:ext cx="2719705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DAU </a:t>
            </a:r>
            <a:r>
              <a:rPr lang="zh-CN" altLang="en-US">
                <a:solidFill>
                  <a:schemeClr val="tx1"/>
                </a:solidFill>
              </a:rPr>
              <a:t>日活统计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38125" y="3308985"/>
            <a:ext cx="311912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方案</a:t>
            </a:r>
            <a:r>
              <a:rPr lang="en-US" altLang="zh-CN" sz="1200"/>
              <a:t>1</a:t>
            </a:r>
            <a:r>
              <a:rPr lang="zh-CN" altLang="en-US" sz="1200"/>
              <a:t>：</a:t>
            </a:r>
            <a:r>
              <a:rPr lang="en-US" altLang="zh-CN" sz="1200"/>
              <a:t>sadd dau20210301 userid </a:t>
            </a:r>
            <a:endParaRPr lang="en-US" altLang="zh-CN" sz="1200"/>
          </a:p>
          <a:p>
            <a:r>
              <a:rPr lang="zh-CN" altLang="en-US" sz="1200"/>
              <a:t>插入成功返回</a:t>
            </a:r>
            <a:r>
              <a:rPr lang="en-US" altLang="zh-CN" sz="1200"/>
              <a:t>1L</a:t>
            </a:r>
            <a:r>
              <a:rPr lang="zh-CN" altLang="en-US" sz="1200"/>
              <a:t>，表明之前不存在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方案</a:t>
            </a:r>
            <a:r>
              <a:rPr lang="en-US" altLang="zh-CN" sz="1200"/>
              <a:t>2</a:t>
            </a:r>
            <a:r>
              <a:rPr lang="zh-CN" altLang="en-US" sz="1200"/>
              <a:t>：</a:t>
            </a:r>
            <a:r>
              <a:rPr lang="en-US" altLang="zh-CN" sz="1200"/>
              <a:t>setbit dau20210301 userid 1</a:t>
            </a:r>
            <a:endParaRPr lang="en-US" altLang="zh-CN" sz="1200"/>
          </a:p>
          <a:p>
            <a:r>
              <a:rPr lang="en-US" altLang="zh-CN" sz="1200"/>
              <a:t>getbit dau20210301 userid </a:t>
            </a:r>
            <a:r>
              <a:rPr lang="zh-CN" altLang="en-US" sz="1200"/>
              <a:t>返回</a:t>
            </a:r>
            <a:r>
              <a:rPr lang="en-US" altLang="zh-CN" sz="1200"/>
              <a:t>1</a:t>
            </a:r>
            <a:r>
              <a:rPr lang="zh-CN" altLang="en-US" sz="1200"/>
              <a:t>表明存在</a:t>
            </a:r>
            <a:endParaRPr lang="zh-CN" altLang="en-US" sz="1200"/>
          </a:p>
          <a:p>
            <a:r>
              <a:rPr lang="en-US" altLang="zh-CN" sz="1200"/>
              <a:t>bitcount </a:t>
            </a:r>
            <a:r>
              <a:rPr lang="en-US" altLang="zh-CN" sz="1200">
                <a:sym typeface="+mn-ea"/>
              </a:rPr>
              <a:t>dau20210301 </a:t>
            </a:r>
            <a:r>
              <a:rPr lang="zh-CN" altLang="en-US" sz="1200">
                <a:sym typeface="+mn-ea"/>
              </a:rPr>
              <a:t>统计日活</a:t>
            </a:r>
            <a:endParaRPr lang="zh-CN" altLang="en-US" sz="1200">
              <a:sym typeface="+mn-ea"/>
            </a:endParaRPr>
          </a:p>
          <a:p>
            <a:r>
              <a:rPr lang="en-US" altLang="zh-CN" sz="1200">
                <a:sym typeface="+mn-ea"/>
              </a:rPr>
              <a:t>bitop and res dau20210301 dau20210302</a:t>
            </a:r>
            <a:endParaRPr lang="en-US" altLang="zh-CN" sz="1200">
              <a:sym typeface="+mn-ea"/>
            </a:endParaRPr>
          </a:p>
          <a:p>
            <a:r>
              <a:rPr lang="en-US" altLang="zh-CN" sz="1200">
                <a:sym typeface="+mn-ea"/>
              </a:rPr>
              <a:t>bitcount res </a:t>
            </a:r>
            <a:r>
              <a:rPr lang="zh-CN" altLang="en-US" sz="1200">
                <a:sym typeface="+mn-ea"/>
              </a:rPr>
              <a:t>统计连续两天活跃用户数</a:t>
            </a:r>
            <a:endParaRPr lang="zh-CN" altLang="en-US" sz="1200">
              <a:sym typeface="+mn-ea"/>
            </a:endParaRPr>
          </a:p>
          <a:p>
            <a:endParaRPr lang="zh-CN" altLang="en-US" sz="1200">
              <a:sym typeface="+mn-ea"/>
            </a:endParaRPr>
          </a:p>
          <a:p>
            <a:r>
              <a:rPr lang="zh-CN" altLang="en-US" sz="1200">
                <a:sym typeface="+mn-ea"/>
              </a:rPr>
              <a:t>需要设置过期策略</a:t>
            </a:r>
            <a:endParaRPr lang="zh-CN" altLang="en-US" sz="1200">
              <a:sym typeface="+mn-ea"/>
            </a:endParaRPr>
          </a:p>
          <a:p>
            <a:r>
              <a:rPr lang="en-US" altLang="zh-CN" sz="1200">
                <a:sym typeface="+mn-ea"/>
              </a:rPr>
              <a:t>expire dau20210301 72*3600*24</a:t>
            </a:r>
            <a:endParaRPr lang="zh-CN" altLang="en-US" sz="1200">
              <a:sym typeface="+mn-ea"/>
            </a:endParaRPr>
          </a:p>
          <a:p>
            <a:endParaRPr lang="zh-CN" altLang="en-US" sz="1200">
              <a:sym typeface="+mn-ea"/>
            </a:endParaRPr>
          </a:p>
          <a:p>
            <a:r>
              <a:rPr lang="zh-CN" altLang="en-US" sz="1200"/>
              <a:t>特点：</a:t>
            </a:r>
            <a:endParaRPr lang="zh-CN" altLang="en-US" sz="1200"/>
          </a:p>
          <a:p>
            <a:r>
              <a:rPr lang="zh-CN" altLang="en-US" sz="1200"/>
              <a:t>支持</a:t>
            </a:r>
            <a:r>
              <a:rPr lang="en-US" altLang="zh-CN" sz="1200"/>
              <a:t>kv</a:t>
            </a:r>
            <a:r>
              <a:rPr lang="zh-CN" altLang="en-US" sz="1200"/>
              <a:t>查询、可修改、访问速度快、短期较大数据量存储</a:t>
            </a:r>
            <a:endParaRPr lang="zh-CN" altLang="en-US" sz="1200"/>
          </a:p>
        </p:txBody>
      </p:sp>
      <p:grpSp>
        <p:nvGrpSpPr>
          <p:cNvPr id="23" name="组合 22"/>
          <p:cNvGrpSpPr/>
          <p:nvPr/>
        </p:nvGrpSpPr>
        <p:grpSpPr>
          <a:xfrm>
            <a:off x="1022350" y="650875"/>
            <a:ext cx="9258300" cy="2168525"/>
            <a:chOff x="899" y="1817"/>
            <a:chExt cx="14580" cy="3415"/>
          </a:xfrm>
        </p:grpSpPr>
        <p:sp>
          <p:nvSpPr>
            <p:cNvPr id="18" name="圆角矩形 17"/>
            <p:cNvSpPr/>
            <p:nvPr/>
          </p:nvSpPr>
          <p:spPr>
            <a:xfrm>
              <a:off x="8062" y="3686"/>
              <a:ext cx="4815" cy="1546"/>
            </a:xfrm>
            <a:prstGeom prst="roundRect">
              <a:avLst/>
            </a:prstGeom>
            <a:solidFill>
              <a:schemeClr val="bg1"/>
            </a:solidFill>
            <a:ln w="12700" cmpd="sng"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899" y="3985"/>
              <a:ext cx="1938" cy="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kafka</a:t>
              </a:r>
              <a:endParaRPr lang="en-US" altLang="zh-CN"/>
            </a:p>
          </p:txBody>
        </p:sp>
        <p:sp>
          <p:nvSpPr>
            <p:cNvPr id="5" name="矩形 4"/>
            <p:cNvSpPr/>
            <p:nvPr/>
          </p:nvSpPr>
          <p:spPr>
            <a:xfrm>
              <a:off x="5307" y="4004"/>
              <a:ext cx="3092" cy="9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SparkStreaming</a:t>
              </a:r>
              <a:endParaRPr lang="en-US" altLang="zh-CN"/>
            </a:p>
          </p:txBody>
        </p:sp>
        <p:sp>
          <p:nvSpPr>
            <p:cNvPr id="6" name="矩形 5"/>
            <p:cNvSpPr/>
            <p:nvPr/>
          </p:nvSpPr>
          <p:spPr>
            <a:xfrm>
              <a:off x="10648" y="3985"/>
              <a:ext cx="1938" cy="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redis</a:t>
              </a:r>
              <a:endParaRPr lang="en-US" altLang="zh-CN"/>
            </a:p>
          </p:txBody>
        </p:sp>
        <p:sp>
          <p:nvSpPr>
            <p:cNvPr id="7" name="矩形 6"/>
            <p:cNvSpPr/>
            <p:nvPr/>
          </p:nvSpPr>
          <p:spPr>
            <a:xfrm>
              <a:off x="899" y="1817"/>
              <a:ext cx="1938" cy="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producer</a:t>
              </a:r>
              <a:endParaRPr lang="en-US" altLang="zh-CN"/>
            </a:p>
          </p:txBody>
        </p:sp>
        <p:cxnSp>
          <p:nvCxnSpPr>
            <p:cNvPr id="8" name="直接箭头连接符 7"/>
            <p:cNvCxnSpPr>
              <a:stCxn id="7" idx="2"/>
              <a:endCxn id="4" idx="0"/>
            </p:cNvCxnSpPr>
            <p:nvPr/>
          </p:nvCxnSpPr>
          <p:spPr>
            <a:xfrm>
              <a:off x="1868" y="2756"/>
              <a:ext cx="0" cy="122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1868" y="3129"/>
              <a:ext cx="154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ack+</a:t>
              </a:r>
              <a:r>
                <a:rPr lang="zh-CN" altLang="en-US" sz="1400"/>
                <a:t>幂等</a:t>
              </a:r>
              <a:endParaRPr lang="zh-CN" altLang="en-US" sz="1400"/>
            </a:p>
          </p:txBody>
        </p:sp>
        <p:cxnSp>
          <p:nvCxnSpPr>
            <p:cNvPr id="10" name="直接箭头连接符 9"/>
            <p:cNvCxnSpPr>
              <a:stCxn id="4" idx="3"/>
              <a:endCxn id="5" idx="1"/>
            </p:cNvCxnSpPr>
            <p:nvPr/>
          </p:nvCxnSpPr>
          <p:spPr>
            <a:xfrm>
              <a:off x="2837" y="4455"/>
              <a:ext cx="2470" cy="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2837" y="3792"/>
              <a:ext cx="2268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gmall_start_log</a:t>
              </a:r>
              <a:endParaRPr lang="en-US" altLang="zh-CN" sz="1400"/>
            </a:p>
          </p:txBody>
        </p:sp>
        <p:cxnSp>
          <p:nvCxnSpPr>
            <p:cNvPr id="16" name="直接箭头连接符 15"/>
            <p:cNvCxnSpPr>
              <a:stCxn id="5" idx="3"/>
              <a:endCxn id="6" idx="1"/>
            </p:cNvCxnSpPr>
            <p:nvPr/>
          </p:nvCxnSpPr>
          <p:spPr>
            <a:xfrm flipV="1">
              <a:off x="8399" y="4455"/>
              <a:ext cx="2249" cy="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8428" y="3906"/>
              <a:ext cx="2268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/>
                <a:t>去重</a:t>
              </a:r>
              <a:r>
                <a:rPr lang="en-US" altLang="zh-CN" sz="1400"/>
                <a:t>(ask + set)</a:t>
              </a:r>
              <a:endParaRPr lang="en-US" altLang="zh-CN" sz="140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3895" y="4131"/>
              <a:ext cx="1330" cy="6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ES</a:t>
              </a:r>
              <a:endParaRPr lang="en-US" altLang="zh-CN" sz="1400"/>
            </a:p>
          </p:txBody>
        </p:sp>
        <p:cxnSp>
          <p:nvCxnSpPr>
            <p:cNvPr id="20" name="直接箭头连接符 19"/>
            <p:cNvCxnSpPr>
              <a:stCxn id="18" idx="3"/>
              <a:endCxn id="19" idx="1"/>
            </p:cNvCxnSpPr>
            <p:nvPr/>
          </p:nvCxnSpPr>
          <p:spPr>
            <a:xfrm flipV="1">
              <a:off x="12877" y="4454"/>
              <a:ext cx="1018" cy="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13641" y="3520"/>
              <a:ext cx="183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000"/>
                <a:t>按天统计</a:t>
              </a:r>
              <a:r>
                <a:rPr lang="en-US" altLang="zh-CN" sz="1000"/>
                <a:t>DUA</a:t>
              </a:r>
              <a:endParaRPr lang="zh-CN" altLang="en-US" sz="1000"/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3432175" y="2905760"/>
            <a:ext cx="7717790" cy="3014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kafka</a:t>
            </a:r>
            <a:r>
              <a:rPr lang="zh-CN" altLang="en-US" sz="1000"/>
              <a:t>消息精准一次性消费保证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生产者：</a:t>
            </a:r>
            <a:r>
              <a:rPr lang="en-US" altLang="zh-CN" sz="1000"/>
              <a:t>ack+</a:t>
            </a:r>
            <a:r>
              <a:rPr lang="zh-CN" altLang="en-US" sz="1000"/>
              <a:t>幂等</a:t>
            </a:r>
            <a:endParaRPr lang="zh-CN" altLang="en-US" sz="1000"/>
          </a:p>
          <a:p>
            <a:r>
              <a:rPr lang="en-US" altLang="zh-CN" sz="1000"/>
              <a:t>1.ack=-1</a:t>
            </a:r>
            <a:r>
              <a:rPr lang="zh-CN" altLang="en-US" sz="1000"/>
              <a:t>确保消息发送足够数量副本；</a:t>
            </a:r>
            <a:endParaRPr lang="zh-CN" altLang="en-US" sz="1000"/>
          </a:p>
          <a:p>
            <a:r>
              <a:rPr lang="en-US" altLang="zh-CN" sz="1000"/>
              <a:t>2.server.properties</a:t>
            </a:r>
            <a:r>
              <a:rPr lang="zh-CN" altLang="en-US" sz="1000"/>
              <a:t>幂等配置，确保重试发送时，不会重复存储（分区内</a:t>
            </a:r>
            <a:r>
              <a:rPr lang="en-US" altLang="zh-CN" sz="1000"/>
              <a:t>,key</a:t>
            </a:r>
            <a:r>
              <a:rPr lang="zh-CN" altLang="en-US" sz="1000"/>
              <a:t>唯一，没有指定</a:t>
            </a:r>
            <a:r>
              <a:rPr lang="en-US" altLang="zh-CN" sz="1000"/>
              <a:t>key</a:t>
            </a:r>
            <a:r>
              <a:rPr lang="zh-CN" altLang="en-US" sz="1000"/>
              <a:t>会附上</a:t>
            </a:r>
            <a:r>
              <a:rPr lang="en-US" altLang="zh-CN" sz="1000"/>
              <a:t>hashkey</a:t>
            </a:r>
            <a:r>
              <a:rPr lang="zh-CN" altLang="en-US" sz="1000"/>
              <a:t>）</a:t>
            </a:r>
            <a:r>
              <a:rPr lang="en-US" altLang="zh-CN" sz="1000"/>
              <a:t>;</a:t>
            </a:r>
            <a:endParaRPr lang="en-US" altLang="zh-CN" sz="1000"/>
          </a:p>
          <a:p>
            <a:endParaRPr lang="en-US" altLang="zh-CN" sz="1000"/>
          </a:p>
          <a:p>
            <a:r>
              <a:rPr lang="zh-CN" altLang="en-US" sz="1000"/>
              <a:t>消费者：</a:t>
            </a:r>
            <a:endParaRPr lang="zh-CN" altLang="en-US" sz="1000"/>
          </a:p>
          <a:p>
            <a:r>
              <a:rPr lang="zh-CN" altLang="en-US" sz="1000"/>
              <a:t>方案</a:t>
            </a:r>
            <a:r>
              <a:rPr lang="en-US" altLang="zh-CN" sz="1000"/>
              <a:t>1</a:t>
            </a:r>
            <a:r>
              <a:rPr lang="zh-CN" altLang="en-US" sz="1000"/>
              <a:t>：幂等消费 </a:t>
            </a:r>
            <a:r>
              <a:rPr lang="en-US" altLang="zh-CN" sz="1000"/>
              <a:t>+ </a:t>
            </a:r>
            <a:r>
              <a:rPr lang="zh-CN" altLang="en-US" sz="1000"/>
              <a:t>手动管理</a:t>
            </a:r>
            <a:r>
              <a:rPr lang="en-US" altLang="zh-CN" sz="1000"/>
              <a:t>offset </a:t>
            </a:r>
            <a:endParaRPr lang="en-US" altLang="zh-CN" sz="1000"/>
          </a:p>
          <a:p>
            <a:r>
              <a:rPr lang="zh-CN" altLang="en-US" sz="1000"/>
              <a:t>特点：</a:t>
            </a:r>
            <a:endParaRPr lang="zh-CN" altLang="en-US" sz="1000"/>
          </a:p>
          <a:p>
            <a:r>
              <a:rPr lang="en-US" altLang="zh-CN" sz="1000"/>
              <a:t>1</a:t>
            </a:r>
            <a:r>
              <a:rPr lang="zh-CN" altLang="en-US" sz="1000"/>
              <a:t>）数据消费端和</a:t>
            </a:r>
            <a:r>
              <a:rPr lang="en-US" altLang="zh-CN" sz="1000"/>
              <a:t>offset</a:t>
            </a:r>
            <a:r>
              <a:rPr lang="zh-CN" altLang="en-US" sz="1000"/>
              <a:t>存储，可以分离到不同数据源；</a:t>
            </a:r>
            <a:endParaRPr lang="zh-CN" altLang="en-US" sz="1000"/>
          </a:p>
          <a:p>
            <a:r>
              <a:rPr lang="en-US" altLang="zh-CN" sz="1000"/>
              <a:t>2</a:t>
            </a:r>
            <a:r>
              <a:rPr lang="zh-CN" altLang="en-US" sz="1000"/>
              <a:t>）可使用</a:t>
            </a:r>
            <a:r>
              <a:rPr lang="en-US" altLang="zh-CN" sz="1000"/>
              <a:t>kv</a:t>
            </a:r>
            <a:r>
              <a:rPr lang="zh-CN" altLang="en-US" sz="1000"/>
              <a:t>高性能存储介质。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方案</a:t>
            </a:r>
            <a:r>
              <a:rPr lang="en-US" altLang="zh-CN" sz="1000"/>
              <a:t>2</a:t>
            </a:r>
            <a:r>
              <a:rPr lang="zh-CN" altLang="en-US" sz="1000"/>
              <a:t>：事务 </a:t>
            </a:r>
            <a:r>
              <a:rPr lang="en-US" altLang="zh-CN" sz="1000"/>
              <a:t>+ </a:t>
            </a:r>
            <a:r>
              <a:rPr lang="zh-CN" altLang="en-US" sz="1000"/>
              <a:t>手动提交</a:t>
            </a:r>
            <a:endParaRPr lang="zh-CN" altLang="en-US" sz="1000"/>
          </a:p>
          <a:p>
            <a:r>
              <a:rPr lang="zh-CN" altLang="en-US" sz="1000"/>
              <a:t>特点：</a:t>
            </a:r>
            <a:endParaRPr lang="zh-CN" altLang="en-US" sz="1000"/>
          </a:p>
          <a:p>
            <a:r>
              <a:rPr lang="en-US" altLang="zh-CN" sz="1000"/>
              <a:t>1</a:t>
            </a:r>
            <a:r>
              <a:rPr lang="zh-CN" altLang="en-US" sz="1000"/>
              <a:t>）数据消费和</a:t>
            </a:r>
            <a:r>
              <a:rPr lang="en-US" altLang="zh-CN" sz="1000"/>
              <a:t>offset</a:t>
            </a:r>
            <a:r>
              <a:rPr lang="zh-CN" altLang="en-US" sz="1000"/>
              <a:t>保存必须在同一个事务性数据源，且在同一个事务中执行</a:t>
            </a:r>
            <a:endParaRPr lang="zh-CN" altLang="en-US" sz="1000"/>
          </a:p>
          <a:p>
            <a:r>
              <a:rPr lang="en-US" altLang="zh-CN" sz="1000"/>
              <a:t>2</a:t>
            </a:r>
            <a:r>
              <a:rPr lang="zh-CN" altLang="en-US" sz="1000"/>
              <a:t>）本地事务</a:t>
            </a:r>
            <a:r>
              <a:rPr lang="en-US" altLang="zh-CN" sz="1000"/>
              <a:t>+</a:t>
            </a:r>
            <a:r>
              <a:rPr lang="zh-CN" altLang="en-US" sz="1000"/>
              <a:t>手动提交</a:t>
            </a:r>
            <a:r>
              <a:rPr lang="en-US" altLang="zh-CN" sz="1000"/>
              <a:t>offset</a:t>
            </a:r>
            <a:endParaRPr lang="en-US" altLang="zh-CN" sz="1000"/>
          </a:p>
          <a:p>
            <a:r>
              <a:rPr lang="en-US" altLang="zh-CN" sz="1000"/>
              <a:t>     rdd.collect() </a:t>
            </a:r>
            <a:r>
              <a:rPr lang="zh-CN" altLang="en-US" sz="1000"/>
              <a:t>数据收集到</a:t>
            </a:r>
            <a:r>
              <a:rPr lang="en-US" altLang="zh-CN" sz="1000"/>
              <a:t>driver</a:t>
            </a:r>
            <a:r>
              <a:rPr lang="zh-CN" altLang="en-US" sz="1000"/>
              <a:t>节点，在事务中消费数据，并维护</a:t>
            </a:r>
            <a:r>
              <a:rPr lang="en-US" altLang="zh-CN" sz="1000"/>
              <a:t>offset</a:t>
            </a:r>
            <a:r>
              <a:rPr lang="zh-CN" altLang="en-US" sz="1000"/>
              <a:t>到同一个数据源，缺点需要收集数据，数据量大会导致</a:t>
            </a:r>
            <a:r>
              <a:rPr lang="en-US" altLang="zh-CN" sz="1000"/>
              <a:t>OOM</a:t>
            </a:r>
            <a:r>
              <a:rPr lang="zh-CN" altLang="en-US" sz="1000"/>
              <a:t>；</a:t>
            </a:r>
            <a:endParaRPr lang="zh-CN" altLang="en-US" sz="1000"/>
          </a:p>
          <a:p>
            <a:r>
              <a:rPr lang="en-US" altLang="zh-CN" sz="1000"/>
              <a:t>3</a:t>
            </a:r>
            <a:r>
              <a:rPr lang="zh-CN" altLang="en-US" sz="1000"/>
              <a:t>）分布式事务 </a:t>
            </a:r>
            <a:r>
              <a:rPr lang="en-US" altLang="zh-CN" sz="1000"/>
              <a:t>+ </a:t>
            </a:r>
            <a:r>
              <a:rPr lang="zh-CN" altLang="en-US" sz="1000"/>
              <a:t>手动提交</a:t>
            </a:r>
            <a:r>
              <a:rPr lang="en-US" altLang="zh-CN" sz="1000"/>
              <a:t>offset</a:t>
            </a:r>
            <a:endParaRPr lang="en-US" altLang="zh-CN" sz="1000"/>
          </a:p>
          <a:p>
            <a:r>
              <a:rPr lang="en-US" altLang="zh-CN" sz="1000"/>
              <a:t>      </a:t>
            </a:r>
            <a:r>
              <a:rPr lang="zh-CN" altLang="en-US" sz="1000"/>
              <a:t>复杂度高</a:t>
            </a:r>
            <a:endParaRPr lang="zh-CN" altLang="en-US" sz="1000"/>
          </a:p>
        </p:txBody>
      </p:sp>
      <p:sp>
        <p:nvSpPr>
          <p:cNvPr id="24" name="文本框 23"/>
          <p:cNvSpPr txBox="1"/>
          <p:nvPr/>
        </p:nvSpPr>
        <p:spPr>
          <a:xfrm>
            <a:off x="237490" y="6154420"/>
            <a:ext cx="111747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注：本需求中由于</a:t>
            </a:r>
            <a:r>
              <a:rPr lang="en-US" altLang="zh-CN" sz="1200"/>
              <a:t>ES</a:t>
            </a:r>
            <a:r>
              <a:rPr lang="zh-CN" altLang="en-US" sz="1200"/>
              <a:t>本身就是幂等数据源，可以直接将明细数据写入</a:t>
            </a:r>
            <a:r>
              <a:rPr lang="en-US" altLang="zh-CN" sz="1200"/>
              <a:t>ES</a:t>
            </a:r>
            <a:r>
              <a:rPr lang="zh-CN" altLang="en-US" sz="1200"/>
              <a:t>进行去重，然后基于</a:t>
            </a:r>
            <a:r>
              <a:rPr lang="en-US" altLang="zh-CN" sz="1200"/>
              <a:t>ES</a:t>
            </a:r>
            <a:r>
              <a:rPr lang="zh-CN" altLang="en-US" sz="1200"/>
              <a:t>统计，也可以如上图所示，先借助</a:t>
            </a:r>
            <a:r>
              <a:rPr lang="en-US" altLang="zh-CN" sz="1200"/>
              <a:t>redis</a:t>
            </a:r>
            <a:r>
              <a:rPr lang="zh-CN" altLang="en-US" sz="1200"/>
              <a:t>去重，然后将去重后数据写入</a:t>
            </a:r>
            <a:r>
              <a:rPr lang="en-US" altLang="zh-CN" sz="1200"/>
              <a:t>ES</a:t>
            </a:r>
            <a:r>
              <a:rPr lang="zh-CN" altLang="en-US" sz="1200"/>
              <a:t>，会直接将统计结果写入</a:t>
            </a:r>
            <a:r>
              <a:rPr lang="en-US" altLang="zh-CN" sz="1200"/>
              <a:t>ES</a:t>
            </a:r>
            <a:r>
              <a:rPr lang="zh-CN" altLang="en-US" sz="1200"/>
              <a:t>。</a:t>
            </a:r>
            <a:endParaRPr lang="zh-CN" altLang="en-US" sz="1200"/>
          </a:p>
        </p:txBody>
      </p:sp>
      <p:cxnSp>
        <p:nvCxnSpPr>
          <p:cNvPr id="27" name="直接箭头连接符 26"/>
          <p:cNvCxnSpPr/>
          <p:nvPr/>
        </p:nvCxnSpPr>
        <p:spPr>
          <a:xfrm flipV="1">
            <a:off x="10119360" y="1834515"/>
            <a:ext cx="212725" cy="490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26" idx="1"/>
          </p:cNvCxnSpPr>
          <p:nvPr/>
        </p:nvCxnSpPr>
        <p:spPr>
          <a:xfrm>
            <a:off x="10099675" y="2291080"/>
            <a:ext cx="283210" cy="409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/>
          <p:cNvGrpSpPr/>
          <p:nvPr/>
        </p:nvGrpSpPr>
        <p:grpSpPr>
          <a:xfrm>
            <a:off x="7522210" y="301625"/>
            <a:ext cx="3480435" cy="1156335"/>
            <a:chOff x="9295" y="3037"/>
            <a:chExt cx="5481" cy="1821"/>
          </a:xfrm>
        </p:grpSpPr>
        <p:grpSp>
          <p:nvGrpSpPr>
            <p:cNvPr id="31" name="组合 30"/>
            <p:cNvGrpSpPr/>
            <p:nvPr/>
          </p:nvGrpSpPr>
          <p:grpSpPr>
            <a:xfrm>
              <a:off x="9295" y="3037"/>
              <a:ext cx="2760" cy="1821"/>
              <a:chOff x="10607" y="2875"/>
              <a:chExt cx="2760" cy="1821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10607" y="2875"/>
                <a:ext cx="2760" cy="182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11057" y="3492"/>
                <a:ext cx="1860" cy="9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hbase</a:t>
                </a:r>
                <a:endParaRPr lang="en-US" altLang="zh-CN"/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10607" y="2942"/>
                <a:ext cx="2760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/>
                  <a:t>phoenix (SQL</a:t>
                </a:r>
                <a:r>
                  <a:rPr lang="zh-CN" altLang="en-US" sz="1400"/>
                  <a:t>皮肤</a:t>
                </a:r>
                <a:r>
                  <a:rPr lang="en-US" altLang="zh-CN" sz="1400"/>
                  <a:t>)</a:t>
                </a:r>
                <a:endParaRPr lang="en-US" altLang="zh-CN" sz="1400"/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12055" y="3229"/>
              <a:ext cx="2721" cy="1523"/>
              <a:chOff x="12624" y="2790"/>
              <a:chExt cx="2721" cy="1523"/>
            </a:xfrm>
          </p:grpSpPr>
          <p:sp>
            <p:nvSpPr>
              <p:cNvPr id="36" name="左大括号 35"/>
              <p:cNvSpPr/>
              <p:nvPr/>
            </p:nvSpPr>
            <p:spPr>
              <a:xfrm>
                <a:off x="12624" y="2790"/>
                <a:ext cx="724" cy="1523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13106" y="3092"/>
                <a:ext cx="2239" cy="1016"/>
              </a:xfrm>
              <a:prstGeom prst="rect">
                <a:avLst/>
              </a:prstGeom>
              <a:noFill/>
              <a:ln w="12700" cmpd="sng">
                <a:solidFill>
                  <a:schemeClr val="accent1">
                    <a:shade val="50000"/>
                  </a:schemeClr>
                </a:solidFill>
                <a:prstDash val="dashDot"/>
              </a:ln>
            </p:spPr>
            <p:txBody>
              <a:bodyPr wrap="square" rtlCol="0">
                <a:spAutoFit/>
              </a:bodyPr>
              <a:p>
                <a:r>
                  <a:rPr lang="zh-CN" altLang="en-US" sz="1200"/>
                  <a:t>状态表</a:t>
                </a:r>
                <a:r>
                  <a:rPr lang="en-US" altLang="zh-CN" sz="1200"/>
                  <a:t>gmall_user_status</a:t>
                </a:r>
                <a:endParaRPr lang="en-US" altLang="zh-CN" sz="1200"/>
              </a:p>
              <a:p>
                <a:r>
                  <a:rPr lang="en-US" altLang="zh-CN" sz="1200">
                    <a:sym typeface="+mn-ea"/>
                  </a:rPr>
                  <a:t>(</a:t>
                </a:r>
                <a:r>
                  <a:rPr lang="zh-CN" altLang="en-US" sz="1200">
                    <a:sym typeface="+mn-ea"/>
                  </a:rPr>
                  <a:t>记录是否消费过</a:t>
                </a:r>
                <a:r>
                  <a:rPr lang="en-US" altLang="zh-CN" sz="1200">
                    <a:sym typeface="+mn-ea"/>
                  </a:rPr>
                  <a:t>)</a:t>
                </a:r>
                <a:endParaRPr lang="en-US" altLang="zh-CN" sz="1200"/>
              </a:p>
            </p:txBody>
          </p:sp>
        </p:grpSp>
      </p:grpSp>
      <p:cxnSp>
        <p:nvCxnSpPr>
          <p:cNvPr id="39" name="直接箭头连接符 38"/>
          <p:cNvCxnSpPr/>
          <p:nvPr/>
        </p:nvCxnSpPr>
        <p:spPr>
          <a:xfrm flipV="1">
            <a:off x="8384540" y="1457960"/>
            <a:ext cx="13970" cy="398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10382885" y="1612265"/>
            <a:ext cx="1727200" cy="50673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dashDot"/>
          </a:ln>
        </p:spPr>
        <p:txBody>
          <a:bodyPr wrap="square" rtlCol="0">
            <a:spAutoFit/>
          </a:bodyPr>
          <a:p>
            <a:r>
              <a:rPr lang="zh-CN" altLang="en-US" sz="900"/>
              <a:t>数据大盘</a:t>
            </a:r>
            <a:endParaRPr lang="zh-CN" altLang="en-US" sz="900"/>
          </a:p>
          <a:p>
            <a:r>
              <a:rPr lang="zh-CN" altLang="en-US" sz="900"/>
              <a:t>日活趋势（折线图）</a:t>
            </a:r>
            <a:endParaRPr lang="zh-CN" altLang="en-US" sz="900"/>
          </a:p>
          <a:p>
            <a:r>
              <a:rPr lang="zh-CN" altLang="en-US" sz="900"/>
              <a:t>分时活跃用户统计（折线图）</a:t>
            </a:r>
            <a:endParaRPr lang="zh-CN" altLang="en-US" sz="900"/>
          </a:p>
        </p:txBody>
      </p:sp>
      <p:sp>
        <p:nvSpPr>
          <p:cNvPr id="42" name="文本框 41"/>
          <p:cNvSpPr txBox="1"/>
          <p:nvPr/>
        </p:nvSpPr>
        <p:spPr>
          <a:xfrm>
            <a:off x="10382885" y="2399030"/>
            <a:ext cx="1198880" cy="50673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dashDot"/>
          </a:ln>
        </p:spPr>
        <p:txBody>
          <a:bodyPr wrap="square" rtlCol="0">
            <a:spAutoFit/>
          </a:bodyPr>
          <a:p>
            <a:r>
              <a:rPr lang="zh-CN" altLang="en-US" sz="900"/>
              <a:t>数据接口</a:t>
            </a:r>
            <a:endParaRPr lang="zh-CN" altLang="en-US" sz="900"/>
          </a:p>
          <a:p>
            <a:r>
              <a:rPr lang="zh-CN" altLang="en-US" sz="900"/>
              <a:t>当日活跃用户数</a:t>
            </a:r>
            <a:endParaRPr lang="zh-CN" altLang="en-US" sz="900"/>
          </a:p>
          <a:p>
            <a:r>
              <a:rPr lang="zh-CN" altLang="en-US" sz="900"/>
              <a:t>分时活跃统计</a:t>
            </a:r>
            <a:endParaRPr lang="zh-CN" altLang="en-US" sz="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4935220" y="344170"/>
            <a:ext cx="2719705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当日首单分析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883920" y="840105"/>
            <a:ext cx="10822940" cy="2630170"/>
            <a:chOff x="265" y="1851"/>
            <a:chExt cx="17044" cy="4142"/>
          </a:xfrm>
        </p:grpSpPr>
        <p:sp>
          <p:nvSpPr>
            <p:cNvPr id="7" name="矩形 6"/>
            <p:cNvSpPr/>
            <p:nvPr/>
          </p:nvSpPr>
          <p:spPr>
            <a:xfrm>
              <a:off x="265" y="3720"/>
              <a:ext cx="1507" cy="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DB</a:t>
              </a:r>
              <a:endParaRPr lang="en-US" altLang="zh-CN"/>
            </a:p>
          </p:txBody>
        </p:sp>
        <p:sp>
          <p:nvSpPr>
            <p:cNvPr id="4" name="矩形 3"/>
            <p:cNvSpPr/>
            <p:nvPr/>
          </p:nvSpPr>
          <p:spPr>
            <a:xfrm>
              <a:off x="4759" y="3717"/>
              <a:ext cx="1938" cy="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kafka</a:t>
              </a:r>
              <a:endParaRPr lang="en-US" altLang="zh-CN"/>
            </a:p>
          </p:txBody>
        </p:sp>
        <p:sp>
          <p:nvSpPr>
            <p:cNvPr id="5" name="矩形 4"/>
            <p:cNvSpPr/>
            <p:nvPr/>
          </p:nvSpPr>
          <p:spPr>
            <a:xfrm>
              <a:off x="8398" y="3717"/>
              <a:ext cx="2915" cy="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sparkstreaming</a:t>
              </a:r>
              <a:endParaRPr lang="en-US" altLang="zh-CN"/>
            </a:p>
          </p:txBody>
        </p:sp>
        <p:cxnSp>
          <p:nvCxnSpPr>
            <p:cNvPr id="6" name="直接箭头连接符 5"/>
            <p:cNvCxnSpPr>
              <a:stCxn id="7" idx="3"/>
              <a:endCxn id="4" idx="1"/>
            </p:cNvCxnSpPr>
            <p:nvPr/>
          </p:nvCxnSpPr>
          <p:spPr>
            <a:xfrm flipV="1">
              <a:off x="1772" y="4187"/>
              <a:ext cx="2987" cy="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6445" y="3827"/>
              <a:ext cx="195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200"/>
                <a:t>混合</a:t>
              </a:r>
              <a:r>
                <a:rPr lang="en-US" altLang="zh-CN" sz="1200"/>
                <a:t>topic</a:t>
              </a:r>
              <a:endParaRPr lang="en-US" altLang="zh-CN" sz="1200"/>
            </a:p>
            <a:p>
              <a:pPr algn="ctr"/>
              <a:r>
                <a:rPr lang="en-US" altLang="zh-CN" sz="1200"/>
                <a:t>gmall_db_m</a:t>
              </a:r>
              <a:endParaRPr lang="en-US" altLang="zh-CN" sz="1200"/>
            </a:p>
          </p:txBody>
        </p:sp>
        <p:cxnSp>
          <p:nvCxnSpPr>
            <p:cNvPr id="9" name="直接箭头连接符 8"/>
            <p:cNvCxnSpPr/>
            <p:nvPr/>
          </p:nvCxnSpPr>
          <p:spPr>
            <a:xfrm>
              <a:off x="6697" y="4175"/>
              <a:ext cx="1530" cy="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5" idx="3"/>
              <a:endCxn id="34" idx="1"/>
            </p:cNvCxnSpPr>
            <p:nvPr/>
          </p:nvCxnSpPr>
          <p:spPr>
            <a:xfrm>
              <a:off x="11313" y="4187"/>
              <a:ext cx="74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组合 40"/>
            <p:cNvGrpSpPr/>
            <p:nvPr/>
          </p:nvGrpSpPr>
          <p:grpSpPr>
            <a:xfrm>
              <a:off x="12055" y="1851"/>
              <a:ext cx="5254" cy="4142"/>
              <a:chOff x="9216" y="1655"/>
              <a:chExt cx="5254" cy="4142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9216" y="3521"/>
                <a:ext cx="1938" cy="9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kafka</a:t>
                </a:r>
                <a:endParaRPr lang="en-US" altLang="zh-CN"/>
              </a:p>
            </p:txBody>
          </p:sp>
          <p:grpSp>
            <p:nvGrpSpPr>
              <p:cNvPr id="40" name="组合 39"/>
              <p:cNvGrpSpPr/>
              <p:nvPr/>
            </p:nvGrpSpPr>
            <p:grpSpPr>
              <a:xfrm>
                <a:off x="11154" y="1655"/>
                <a:ext cx="3316" cy="4143"/>
                <a:chOff x="11625" y="2079"/>
                <a:chExt cx="3316" cy="4143"/>
              </a:xfrm>
            </p:grpSpPr>
            <p:sp>
              <p:nvSpPr>
                <p:cNvPr id="35" name="左大括号 34"/>
                <p:cNvSpPr/>
                <p:nvPr/>
              </p:nvSpPr>
              <p:spPr>
                <a:xfrm>
                  <a:off x="11625" y="2608"/>
                  <a:ext cx="587" cy="3614"/>
                </a:xfrm>
                <a:prstGeom prst="leftBrac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grpSp>
              <p:nvGrpSpPr>
                <p:cNvPr id="39" name="组合 38"/>
                <p:cNvGrpSpPr/>
                <p:nvPr/>
              </p:nvGrpSpPr>
              <p:grpSpPr>
                <a:xfrm>
                  <a:off x="11987" y="2079"/>
                  <a:ext cx="2954" cy="3889"/>
                  <a:chOff x="11987" y="2079"/>
                  <a:chExt cx="2954" cy="3889"/>
                </a:xfrm>
              </p:grpSpPr>
              <p:sp>
                <p:nvSpPr>
                  <p:cNvPr id="36" name="文本框 35"/>
                  <p:cNvSpPr txBox="1"/>
                  <p:nvPr/>
                </p:nvSpPr>
                <p:spPr>
                  <a:xfrm>
                    <a:off x="12212" y="2790"/>
                    <a:ext cx="2426" cy="871"/>
                  </a:xfrm>
                  <a:prstGeom prst="rect">
                    <a:avLst/>
                  </a:prstGeom>
                  <a:noFill/>
                  <a:ln w="12700" cmpd="sng">
                    <a:solidFill>
                      <a:schemeClr val="accent1">
                        <a:shade val="50000"/>
                      </a:schemeClr>
                    </a:solidFill>
                    <a:prstDash val="dashDot"/>
                  </a:ln>
                </p:spPr>
                <p:txBody>
                  <a:bodyPr wrap="square" rtlCol="0">
                    <a:spAutoFit/>
                  </a:bodyPr>
                  <a:p>
                    <a:r>
                      <a:rPr lang="zh-CN" altLang="en-US" sz="1000"/>
                      <a:t>事实表</a:t>
                    </a:r>
                    <a:endParaRPr lang="en-US" altLang="zh-CN" sz="1000"/>
                  </a:p>
                  <a:p>
                    <a:r>
                      <a:rPr lang="en-US" altLang="zh-CN" sz="1000"/>
                      <a:t>order_info</a:t>
                    </a:r>
                    <a:endParaRPr lang="en-US" altLang="zh-CN" sz="1000"/>
                  </a:p>
                  <a:p>
                    <a:r>
                      <a:rPr lang="en-US" altLang="zh-CN" sz="1000"/>
                      <a:t>order_detail</a:t>
                    </a:r>
                    <a:endParaRPr lang="en-US" altLang="zh-CN" sz="1000"/>
                  </a:p>
                </p:txBody>
              </p:sp>
              <p:sp>
                <p:nvSpPr>
                  <p:cNvPr id="37" name="文本框 36"/>
                  <p:cNvSpPr txBox="1"/>
                  <p:nvPr/>
                </p:nvSpPr>
                <p:spPr>
                  <a:xfrm>
                    <a:off x="12212" y="4128"/>
                    <a:ext cx="2426" cy="1840"/>
                  </a:xfrm>
                  <a:prstGeom prst="rect">
                    <a:avLst/>
                  </a:prstGeom>
                  <a:noFill/>
                  <a:ln w="12700" cmpd="sng">
                    <a:solidFill>
                      <a:schemeClr val="accent1">
                        <a:shade val="50000"/>
                      </a:schemeClr>
                    </a:solidFill>
                    <a:prstDash val="dashDot"/>
                  </a:ln>
                </p:spPr>
                <p:txBody>
                  <a:bodyPr wrap="square" rtlCol="0">
                    <a:spAutoFit/>
                  </a:bodyPr>
                  <a:p>
                    <a:r>
                      <a:rPr lang="zh-CN" altLang="en-US" sz="1000"/>
                      <a:t>维度表</a:t>
                    </a:r>
                    <a:endParaRPr lang="en-US" altLang="zh-CN" sz="1000"/>
                  </a:p>
                  <a:p>
                    <a:r>
                      <a:rPr lang="en-US" altLang="zh-CN" sz="1000"/>
                      <a:t>province_info</a:t>
                    </a:r>
                    <a:endParaRPr lang="en-US" altLang="zh-CN" sz="1000"/>
                  </a:p>
                  <a:p>
                    <a:r>
                      <a:rPr lang="en-US" altLang="zh-CN" sz="1000"/>
                      <a:t>user_info</a:t>
                    </a:r>
                    <a:endParaRPr lang="en-US" altLang="zh-CN" sz="1000"/>
                  </a:p>
                  <a:p>
                    <a:r>
                      <a:rPr lang="en-US" altLang="zh-CN" sz="1000"/>
                      <a:t>trademark_info</a:t>
                    </a:r>
                    <a:endParaRPr lang="en-US" altLang="zh-CN" sz="1000"/>
                  </a:p>
                  <a:p>
                    <a:r>
                      <a:rPr lang="en-US" altLang="zh-CN" sz="1000"/>
                      <a:t>base_category3</a:t>
                    </a:r>
                    <a:endParaRPr lang="en-US" altLang="zh-CN" sz="1000"/>
                  </a:p>
                  <a:p>
                    <a:r>
                      <a:rPr lang="en-US" altLang="zh-CN" sz="1000"/>
                      <a:t>spu_info</a:t>
                    </a:r>
                    <a:endParaRPr lang="en-US" altLang="zh-CN" sz="1000"/>
                  </a:p>
                  <a:p>
                    <a:r>
                      <a:rPr lang="en-US" altLang="zh-CN" sz="1000"/>
                      <a:t>sku_info</a:t>
                    </a:r>
                    <a:endParaRPr lang="en-US" altLang="zh-CN" sz="1000"/>
                  </a:p>
                </p:txBody>
              </p:sp>
              <p:sp>
                <p:nvSpPr>
                  <p:cNvPr id="38" name="文本框 37"/>
                  <p:cNvSpPr txBox="1"/>
                  <p:nvPr/>
                </p:nvSpPr>
                <p:spPr>
                  <a:xfrm>
                    <a:off x="11987" y="2079"/>
                    <a:ext cx="2954" cy="4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400"/>
                      <a:t>ods_maxwell_xxxx</a:t>
                    </a:r>
                    <a:endParaRPr lang="en-US" altLang="zh-CN" sz="1400"/>
                  </a:p>
                </p:txBody>
              </p:sp>
            </p:grpSp>
          </p:grpSp>
        </p:grpSp>
        <p:sp>
          <p:nvSpPr>
            <p:cNvPr id="42" name="矩形 41"/>
            <p:cNvSpPr/>
            <p:nvPr/>
          </p:nvSpPr>
          <p:spPr>
            <a:xfrm>
              <a:off x="2277" y="3751"/>
              <a:ext cx="1742" cy="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maxwell</a:t>
              </a:r>
              <a:endParaRPr lang="en-US" altLang="zh-CN"/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883920" y="1430020"/>
            <a:ext cx="57772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1) maxwell </a:t>
            </a:r>
            <a:r>
              <a:rPr lang="zh-CN" altLang="en-US" sz="1200"/>
              <a:t>混合上报数据，以表名为单位，主键为分区字段，拆分到不同</a:t>
            </a:r>
            <a:r>
              <a:rPr lang="en-US" altLang="zh-CN" sz="1200"/>
              <a:t>topic</a:t>
            </a:r>
            <a:endParaRPr lang="en-US" altLang="zh-CN" sz="1200"/>
          </a:p>
        </p:txBody>
      </p:sp>
      <p:grpSp>
        <p:nvGrpSpPr>
          <p:cNvPr id="71" name="组合 70"/>
          <p:cNvGrpSpPr/>
          <p:nvPr/>
        </p:nvGrpSpPr>
        <p:grpSpPr>
          <a:xfrm>
            <a:off x="822325" y="3470910"/>
            <a:ext cx="9151620" cy="3021330"/>
            <a:chOff x="708" y="5466"/>
            <a:chExt cx="14412" cy="4758"/>
          </a:xfrm>
        </p:grpSpPr>
        <p:sp>
          <p:nvSpPr>
            <p:cNvPr id="44" name="矩形 43"/>
            <p:cNvSpPr/>
            <p:nvPr/>
          </p:nvSpPr>
          <p:spPr>
            <a:xfrm>
              <a:off x="708" y="6170"/>
              <a:ext cx="1938" cy="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kafka</a:t>
              </a:r>
              <a:endParaRPr lang="en-US" altLang="zh-CN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2672" y="6204"/>
              <a:ext cx="2501" cy="386"/>
            </a:xfrm>
            <a:prstGeom prst="rect">
              <a:avLst/>
            </a:prstGeom>
            <a:noFill/>
            <a:ln w="12700" cmpd="sng">
              <a:noFill/>
              <a:prstDash val="dashDot"/>
            </a:ln>
          </p:spPr>
          <p:txBody>
            <a:bodyPr wrap="square" rtlCol="0">
              <a:spAutoFit/>
            </a:bodyPr>
            <a:p>
              <a:r>
                <a:rPr lang="en-US" altLang="zh-CN" sz="1000"/>
                <a:t>ods_maxwell_order_info</a:t>
              </a:r>
              <a:endParaRPr lang="en-US" altLang="zh-CN" sz="1000"/>
            </a:p>
          </p:txBody>
        </p:sp>
        <p:sp>
          <p:nvSpPr>
            <p:cNvPr id="46" name="矩形 45"/>
            <p:cNvSpPr/>
            <p:nvPr/>
          </p:nvSpPr>
          <p:spPr>
            <a:xfrm>
              <a:off x="5173" y="6186"/>
              <a:ext cx="2915" cy="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sparkstreaming</a:t>
              </a:r>
              <a:endParaRPr lang="en-US" altLang="zh-CN"/>
            </a:p>
          </p:txBody>
        </p:sp>
        <p:cxnSp>
          <p:nvCxnSpPr>
            <p:cNvPr id="50" name="直接箭头连接符 49"/>
            <p:cNvCxnSpPr/>
            <p:nvPr/>
          </p:nvCxnSpPr>
          <p:spPr>
            <a:xfrm>
              <a:off x="2899" y="6646"/>
              <a:ext cx="2055" cy="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组合 59"/>
            <p:cNvGrpSpPr/>
            <p:nvPr/>
          </p:nvGrpSpPr>
          <p:grpSpPr>
            <a:xfrm>
              <a:off x="2346" y="7764"/>
              <a:ext cx="5478" cy="2460"/>
              <a:chOff x="5012" y="7451"/>
              <a:chExt cx="5478" cy="2460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5012" y="7451"/>
                <a:ext cx="5478" cy="2461"/>
                <a:chOff x="9295" y="2792"/>
                <a:chExt cx="5478" cy="2461"/>
              </a:xfrm>
            </p:grpSpPr>
            <p:grpSp>
              <p:nvGrpSpPr>
                <p:cNvPr id="13" name="组合 12"/>
                <p:cNvGrpSpPr/>
                <p:nvPr/>
              </p:nvGrpSpPr>
              <p:grpSpPr>
                <a:xfrm>
                  <a:off x="9295" y="3037"/>
                  <a:ext cx="2760" cy="1821"/>
                  <a:chOff x="10607" y="2875"/>
                  <a:chExt cx="2760" cy="1821"/>
                </a:xfrm>
              </p:grpSpPr>
              <p:sp>
                <p:nvSpPr>
                  <p:cNvPr id="11" name="矩形 10"/>
                  <p:cNvSpPr/>
                  <p:nvPr/>
                </p:nvSpPr>
                <p:spPr>
                  <a:xfrm>
                    <a:off x="10607" y="2875"/>
                    <a:ext cx="2760" cy="1821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" name="矩形 9"/>
                  <p:cNvSpPr/>
                  <p:nvPr/>
                </p:nvSpPr>
                <p:spPr>
                  <a:xfrm>
                    <a:off x="11057" y="3492"/>
                    <a:ext cx="1860" cy="99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/>
                      <a:t>hbase</a:t>
                    </a:r>
                    <a:endParaRPr lang="en-US" altLang="zh-CN"/>
                  </a:p>
                </p:txBody>
              </p:sp>
              <p:sp>
                <p:nvSpPr>
                  <p:cNvPr id="12" name="文本框 11"/>
                  <p:cNvSpPr txBox="1"/>
                  <p:nvPr/>
                </p:nvSpPr>
                <p:spPr>
                  <a:xfrm>
                    <a:off x="10607" y="2942"/>
                    <a:ext cx="2760" cy="4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400"/>
                      <a:t>phoenix (SQL</a:t>
                    </a:r>
                    <a:r>
                      <a:rPr lang="zh-CN" altLang="en-US" sz="1400"/>
                      <a:t>皮肤</a:t>
                    </a:r>
                    <a:r>
                      <a:rPr lang="en-US" altLang="zh-CN" sz="1400"/>
                      <a:t>)</a:t>
                    </a:r>
                    <a:endParaRPr lang="en-US" altLang="zh-CN" sz="1400"/>
                  </a:p>
                </p:txBody>
              </p:sp>
            </p:grpSp>
            <p:grpSp>
              <p:nvGrpSpPr>
                <p:cNvPr id="18" name="组合 17"/>
                <p:cNvGrpSpPr/>
                <p:nvPr/>
              </p:nvGrpSpPr>
              <p:grpSpPr>
                <a:xfrm>
                  <a:off x="12055" y="2792"/>
                  <a:ext cx="2718" cy="2461"/>
                  <a:chOff x="12624" y="2353"/>
                  <a:chExt cx="2718" cy="2461"/>
                </a:xfrm>
              </p:grpSpPr>
              <p:sp>
                <p:nvSpPr>
                  <p:cNvPr id="15" name="左大括号 14"/>
                  <p:cNvSpPr/>
                  <p:nvPr/>
                </p:nvSpPr>
                <p:spPr>
                  <a:xfrm>
                    <a:off x="12624" y="2353"/>
                    <a:ext cx="589" cy="2461"/>
                  </a:xfrm>
                  <a:prstGeom prst="leftBrac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" name="文本框 15"/>
                  <p:cNvSpPr txBox="1"/>
                  <p:nvPr/>
                </p:nvSpPr>
                <p:spPr>
                  <a:xfrm>
                    <a:off x="13213" y="3753"/>
                    <a:ext cx="2129" cy="871"/>
                  </a:xfrm>
                  <a:prstGeom prst="rect">
                    <a:avLst/>
                  </a:prstGeom>
                  <a:noFill/>
                  <a:ln w="12700" cmpd="sng">
                    <a:solidFill>
                      <a:schemeClr val="accent1">
                        <a:shade val="50000"/>
                      </a:schemeClr>
                    </a:solidFill>
                    <a:prstDash val="dashDot"/>
                  </a:ln>
                </p:spPr>
                <p:txBody>
                  <a:bodyPr wrap="square" rtlCol="0">
                    <a:spAutoFit/>
                  </a:bodyPr>
                  <a:p>
                    <a:r>
                      <a:rPr lang="zh-CN" altLang="en-US" sz="1000"/>
                      <a:t>维度表</a:t>
                    </a:r>
                    <a:endParaRPr lang="en-US" altLang="zh-CN" sz="1000"/>
                  </a:p>
                  <a:p>
                    <a:r>
                      <a:rPr lang="en-US" altLang="zh-CN" sz="1000"/>
                      <a:t>gmall_province_info</a:t>
                    </a:r>
                    <a:endParaRPr lang="en-US" altLang="zh-CN" sz="1000"/>
                  </a:p>
                  <a:p>
                    <a:r>
                      <a:rPr lang="en-US" altLang="zh-CN" sz="1000"/>
                      <a:t>gmall_user_info</a:t>
                    </a:r>
                    <a:endParaRPr lang="en-US" altLang="zh-CN" sz="1000"/>
                  </a:p>
                </p:txBody>
              </p:sp>
            </p:grpSp>
          </p:grpSp>
          <p:sp>
            <p:nvSpPr>
              <p:cNvPr id="59" name="文本框 58"/>
              <p:cNvSpPr txBox="1"/>
              <p:nvPr/>
            </p:nvSpPr>
            <p:spPr>
              <a:xfrm>
                <a:off x="8361" y="7618"/>
                <a:ext cx="2129" cy="628"/>
              </a:xfrm>
              <a:prstGeom prst="rect">
                <a:avLst/>
              </a:prstGeom>
              <a:noFill/>
              <a:ln w="12700" cmpd="sng">
                <a:solidFill>
                  <a:schemeClr val="accent1">
                    <a:shade val="50000"/>
                  </a:schemeClr>
                </a:solidFill>
                <a:prstDash val="dashDot"/>
              </a:ln>
            </p:spPr>
            <p:txBody>
              <a:bodyPr wrap="square" rtlCol="0">
                <a:spAutoFit/>
              </a:bodyPr>
              <a:p>
                <a:r>
                  <a:rPr lang="zh-CN" altLang="en-US" sz="1000"/>
                  <a:t>状态表</a:t>
                </a:r>
                <a:endParaRPr lang="en-US" altLang="zh-CN" sz="1000"/>
              </a:p>
              <a:p>
                <a:r>
                  <a:rPr lang="en-US" altLang="zh-CN" sz="1000"/>
                  <a:t>gmall_user_status</a:t>
                </a:r>
                <a:endParaRPr lang="en-US" altLang="zh-CN" sz="1000"/>
              </a:p>
            </p:txBody>
          </p:sp>
        </p:grpSp>
        <p:cxnSp>
          <p:nvCxnSpPr>
            <p:cNvPr id="61" name="直接箭头连接符 60"/>
            <p:cNvCxnSpPr/>
            <p:nvPr/>
          </p:nvCxnSpPr>
          <p:spPr>
            <a:xfrm flipH="1">
              <a:off x="6614" y="7201"/>
              <a:ext cx="17" cy="436"/>
            </a:xfrm>
            <a:prstGeom prst="straightConnector1">
              <a:avLst/>
            </a:prstGeom>
            <a:ln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本框 61"/>
            <p:cNvSpPr txBox="1"/>
            <p:nvPr/>
          </p:nvSpPr>
          <p:spPr>
            <a:xfrm>
              <a:off x="6726" y="7125"/>
              <a:ext cx="1292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select</a:t>
              </a:r>
              <a:endParaRPr lang="en-US" altLang="zh-CN" sz="1200"/>
            </a:p>
          </p:txBody>
        </p:sp>
        <p:sp>
          <p:nvSpPr>
            <p:cNvPr id="63" name="矩形 62"/>
            <p:cNvSpPr/>
            <p:nvPr/>
          </p:nvSpPr>
          <p:spPr>
            <a:xfrm>
              <a:off x="10117" y="5466"/>
              <a:ext cx="1938" cy="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kafka</a:t>
              </a:r>
              <a:endParaRPr lang="en-US" altLang="zh-CN"/>
            </a:p>
          </p:txBody>
        </p:sp>
        <p:sp>
          <p:nvSpPr>
            <p:cNvPr id="64" name="文本框 63"/>
            <p:cNvSpPr txBox="1"/>
            <p:nvPr/>
          </p:nvSpPr>
          <p:spPr>
            <a:xfrm rot="20460000">
              <a:off x="8088" y="5856"/>
              <a:ext cx="1758" cy="386"/>
            </a:xfrm>
            <a:prstGeom prst="rect">
              <a:avLst/>
            </a:prstGeom>
            <a:noFill/>
            <a:ln w="12700" cmpd="sng">
              <a:noFill/>
              <a:prstDash val="dashDot"/>
            </a:ln>
          </p:spPr>
          <p:txBody>
            <a:bodyPr wrap="square" rtlCol="0">
              <a:spAutoFit/>
            </a:bodyPr>
            <a:p>
              <a:r>
                <a:rPr lang="en-US" altLang="zh-CN" sz="1000"/>
                <a:t>dwd_order_info</a:t>
              </a:r>
              <a:endParaRPr lang="en-US" altLang="zh-CN" sz="1000"/>
            </a:p>
          </p:txBody>
        </p:sp>
        <p:cxnSp>
          <p:nvCxnSpPr>
            <p:cNvPr id="65" name="直接箭头连接符 64"/>
            <p:cNvCxnSpPr>
              <a:stCxn id="46" idx="3"/>
              <a:endCxn id="63" idx="1"/>
            </p:cNvCxnSpPr>
            <p:nvPr/>
          </p:nvCxnSpPr>
          <p:spPr>
            <a:xfrm flipV="1">
              <a:off x="8088" y="5936"/>
              <a:ext cx="2029" cy="7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矩形 65"/>
            <p:cNvSpPr/>
            <p:nvPr/>
          </p:nvSpPr>
          <p:spPr>
            <a:xfrm>
              <a:off x="10248" y="6990"/>
              <a:ext cx="1469" cy="7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ES</a:t>
              </a:r>
              <a:endParaRPr lang="en-US" altLang="zh-CN"/>
            </a:p>
          </p:txBody>
        </p:sp>
        <p:cxnSp>
          <p:nvCxnSpPr>
            <p:cNvPr id="67" name="直接箭头连接符 66"/>
            <p:cNvCxnSpPr>
              <a:stCxn id="46" idx="3"/>
              <a:endCxn id="66" idx="1"/>
            </p:cNvCxnSpPr>
            <p:nvPr/>
          </p:nvCxnSpPr>
          <p:spPr>
            <a:xfrm>
              <a:off x="8088" y="6656"/>
              <a:ext cx="2160" cy="6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左大括号 67"/>
            <p:cNvSpPr/>
            <p:nvPr/>
          </p:nvSpPr>
          <p:spPr>
            <a:xfrm>
              <a:off x="11912" y="6590"/>
              <a:ext cx="528" cy="1428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12578" y="6186"/>
              <a:ext cx="2542" cy="1113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dashDot"/>
            </a:ln>
          </p:spPr>
          <p:txBody>
            <a:bodyPr wrap="square" rtlCol="0">
              <a:spAutoFit/>
            </a:bodyPr>
            <a:p>
              <a:r>
                <a:rPr lang="zh-CN" altLang="en-US" sz="1000"/>
                <a:t>首单大盘</a:t>
              </a:r>
              <a:endParaRPr lang="zh-CN" altLang="en-US" sz="1000"/>
            </a:p>
            <a:p>
              <a:r>
                <a:rPr lang="zh-CN" altLang="en-US" sz="1000"/>
                <a:t>省份下单热力图</a:t>
              </a:r>
              <a:endParaRPr lang="zh-CN" altLang="en-US" sz="1000"/>
            </a:p>
            <a:p>
              <a:r>
                <a:rPr lang="zh-CN" altLang="en-US" sz="1000"/>
                <a:t>性别下单比例环状图</a:t>
              </a:r>
              <a:endParaRPr lang="zh-CN" altLang="en-US" sz="1000"/>
            </a:p>
            <a:p>
              <a:r>
                <a:rPr lang="zh-CN" altLang="en-US" sz="1000"/>
                <a:t>年龄段下单比例环状图</a:t>
              </a:r>
              <a:endParaRPr lang="zh-CN" altLang="en-US" sz="1000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12578" y="7694"/>
              <a:ext cx="2542" cy="386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dashDot"/>
            </a:ln>
          </p:spPr>
          <p:txBody>
            <a:bodyPr wrap="square" rtlCol="0">
              <a:spAutoFit/>
            </a:bodyPr>
            <a:p>
              <a:r>
                <a:rPr lang="zh-CN" altLang="en-US" sz="1000"/>
                <a:t>数据接口</a:t>
              </a:r>
              <a:endParaRPr lang="zh-CN" altLang="en-US" sz="1000"/>
            </a:p>
          </p:txBody>
        </p:sp>
      </p:grpSp>
      <p:sp>
        <p:nvSpPr>
          <p:cNvPr id="72" name="文本框 71"/>
          <p:cNvSpPr txBox="1"/>
          <p:nvPr/>
        </p:nvSpPr>
        <p:spPr>
          <a:xfrm>
            <a:off x="883920" y="3267710"/>
            <a:ext cx="39249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2) order_info </a:t>
            </a:r>
            <a:r>
              <a:rPr lang="zh-CN" altLang="en-US" sz="1200"/>
              <a:t>挂载省份、性别维度、首单状态</a:t>
            </a:r>
            <a:endParaRPr lang="zh-CN" altLang="en-US" sz="1200"/>
          </a:p>
        </p:txBody>
      </p:sp>
      <p:sp>
        <p:nvSpPr>
          <p:cNvPr id="73" name="文本框 72"/>
          <p:cNvSpPr txBox="1"/>
          <p:nvPr/>
        </p:nvSpPr>
        <p:spPr>
          <a:xfrm>
            <a:off x="5814695" y="5266055"/>
            <a:ext cx="2757805" cy="55308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dashDot"/>
          </a:ln>
        </p:spPr>
        <p:txBody>
          <a:bodyPr wrap="square" rtlCol="0">
            <a:spAutoFit/>
          </a:bodyPr>
          <a:p>
            <a:r>
              <a:rPr lang="zh-CN" altLang="en-US" sz="1000">
                <a:solidFill>
                  <a:srgbClr val="C00000"/>
                </a:solidFill>
              </a:rPr>
              <a:t>注：首单校正</a:t>
            </a:r>
            <a:endParaRPr lang="en-US" altLang="zh-CN" sz="1000">
              <a:solidFill>
                <a:srgbClr val="C00000"/>
              </a:solidFill>
            </a:endParaRPr>
          </a:p>
          <a:p>
            <a:r>
              <a:rPr lang="en-US" altLang="zh-CN" sz="1000">
                <a:solidFill>
                  <a:srgbClr val="C00000"/>
                </a:solidFill>
              </a:rPr>
              <a:t>groupbykey()   sortwith(create_time) </a:t>
            </a:r>
            <a:endParaRPr lang="en-US" altLang="zh-CN" sz="1000">
              <a:solidFill>
                <a:srgbClr val="C00000"/>
              </a:solidFill>
            </a:endParaRPr>
          </a:p>
          <a:p>
            <a:r>
              <a:rPr lang="zh-CN" altLang="en-US" sz="1000">
                <a:solidFill>
                  <a:srgbClr val="C00000"/>
                </a:solidFill>
              </a:rPr>
              <a:t>同人同一个采集周期只有第一单才可能是首单</a:t>
            </a:r>
            <a:endParaRPr lang="zh-CN" altLang="en-US" sz="10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3075</Words>
  <Application>WPS 文字</Application>
  <PresentationFormat>宽屏</PresentationFormat>
  <Paragraphs>367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汉仪书宋二KW</vt:lpstr>
      <vt:lpstr>Calibri</vt:lpstr>
      <vt:lpstr>微软雅黑</vt:lpstr>
      <vt:lpstr>汉仪旗黑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huhao</dc:creator>
  <cp:lastModifiedBy>huhao</cp:lastModifiedBy>
  <cp:revision>13</cp:revision>
  <dcterms:created xsi:type="dcterms:W3CDTF">2021-03-18T09:09:49Z</dcterms:created>
  <dcterms:modified xsi:type="dcterms:W3CDTF">2021-03-18T09:09:49Z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2052-2.6.1.4274</vt:lpwstr>
  </property>
</Properties>
</file>