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Gentium Basic"/>
      <p:regular r:id="rId23"/>
      <p:bold r:id="rId24"/>
      <p:italic r:id="rId25"/>
      <p:boldItalic r:id="rId26"/>
    </p:embeddedFont>
    <p:embeddedFont>
      <p:font typeface="Alegrey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GentiumBasic-bold.fntdata"/><Relationship Id="rId23" Type="http://schemas.openxmlformats.org/officeDocument/2006/relationships/font" Target="fonts/GentiumBas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GentiumBasic-boldItalic.fntdata"/><Relationship Id="rId25" Type="http://schemas.openxmlformats.org/officeDocument/2006/relationships/font" Target="fonts/GentiumBasic-italic.fntdata"/><Relationship Id="rId28" Type="http://schemas.openxmlformats.org/officeDocument/2006/relationships/font" Target="fonts/Alegreya-bold.fntdata"/><Relationship Id="rId27" Type="http://schemas.openxmlformats.org/officeDocument/2006/relationships/font" Target="fonts/Alegrey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legrey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Alegrey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Lato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Shape 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Shape 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Shape 2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Shape 4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" sz="3600" u="none" cap="none" strike="noStrike">
                <a:solidFill>
                  <a:srgbClr val="B30D6C"/>
                </a:solidFill>
                <a:latin typeface="Gentium Basic"/>
                <a:ea typeface="Gentium Basic"/>
                <a:cs typeface="Gentium Basic"/>
                <a:sym typeface="Gentium Basic"/>
              </a:rPr>
              <a:t>MCH Campus Hackathon 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b="0" i="0" lang="en" sz="3600" u="none" cap="none" strike="noStrike">
                <a:solidFill>
                  <a:srgbClr val="B30D6C"/>
                </a:solidFill>
                <a:latin typeface="Gentium Basic"/>
                <a:ea typeface="Gentium Basic"/>
                <a:cs typeface="Gentium Basic"/>
                <a:sym typeface="Gentium Basic"/>
              </a:rPr>
              <a:t>3&amp;4 February  2018, Galgotias University Greater Noida </a:t>
            </a:r>
            <a:endParaRPr b="0" i="0" sz="3600" u="none" cap="none" strike="noStrike">
              <a:solidFill>
                <a:srgbClr val="B30D6C"/>
              </a:solidFill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" sz="3600" u="none" cap="none" strike="noStrike">
                <a:solidFill>
                  <a:srgbClr val="B30D6C"/>
                </a:solidFill>
                <a:latin typeface="Gentium Basic"/>
                <a:ea typeface="Gentium Basic"/>
                <a:cs typeface="Gentium Basic"/>
                <a:sym typeface="Gentium Basic"/>
              </a:rPr>
              <a:t>Make for India </a:t>
            </a:r>
            <a:endParaRPr b="0" i="0" sz="3600" u="none" cap="none" strike="noStrike">
              <a:solidFill>
                <a:srgbClr val="B30D6C"/>
              </a:solidFill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" sz="3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Future</a:t>
            </a:r>
            <a:endParaRPr b="0" i="0" sz="36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legreya"/>
              <a:buAutoNum type="arabicPeriod"/>
            </a:pPr>
            <a:r>
              <a:rPr lang="en" sz="2400">
                <a:latin typeface="Alegreya"/>
                <a:ea typeface="Alegreya"/>
                <a:cs typeface="Alegreya"/>
                <a:sym typeface="Alegreya"/>
              </a:rPr>
              <a:t>Highly Scalable in future</a:t>
            </a:r>
            <a:endParaRPr sz="2400">
              <a:latin typeface="Alegreya"/>
              <a:ea typeface="Alegreya"/>
              <a:cs typeface="Alegreya"/>
              <a:sym typeface="Alegreya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Alegreya"/>
              <a:buAutoNum type="arabicPeriod"/>
            </a:pPr>
            <a:r>
              <a:rPr lang="en" sz="2400">
                <a:latin typeface="Alegreya"/>
                <a:ea typeface="Alegreya"/>
                <a:cs typeface="Alegreya"/>
                <a:sym typeface="Alegreya"/>
              </a:rPr>
              <a:t>Implementation this as a </a:t>
            </a:r>
            <a:r>
              <a:rPr b="1" lang="en" sz="2400">
                <a:latin typeface="Alegreya"/>
                <a:ea typeface="Alegreya"/>
                <a:cs typeface="Alegreya"/>
                <a:sym typeface="Alegreya"/>
              </a:rPr>
              <a:t>DApp</a:t>
            </a:r>
            <a:r>
              <a:rPr lang="en" sz="2400">
                <a:latin typeface="Alegreya"/>
                <a:ea typeface="Alegreya"/>
                <a:cs typeface="Alegreya"/>
                <a:sym typeface="Alegreya"/>
              </a:rPr>
              <a:t>(Decentralised App).</a:t>
            </a:r>
            <a:endParaRPr sz="2400">
              <a:latin typeface="Alegreya"/>
              <a:ea typeface="Alegreya"/>
              <a:cs typeface="Alegreya"/>
              <a:sym typeface="Alegreya"/>
            </a:endParaRP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751" y="3906900"/>
            <a:ext cx="751650" cy="7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7083525" y="3517075"/>
            <a:ext cx="17541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Hashslash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/>
              <a:t>              Hashslash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1297500" y="1567550"/>
            <a:ext cx="5622000" cy="24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greya"/>
              <a:buAutoNum type="arabicPeriod"/>
            </a:pPr>
            <a:r>
              <a:rPr lang="en" sz="2400">
                <a:latin typeface="Alegreya"/>
                <a:ea typeface="Alegreya"/>
                <a:cs typeface="Alegreya"/>
                <a:sym typeface="Alegreya"/>
              </a:rPr>
              <a:t>Suryansh Singh </a:t>
            </a:r>
            <a:endParaRPr sz="2400">
              <a:latin typeface="Alegreya"/>
              <a:ea typeface="Alegreya"/>
              <a:cs typeface="Alegreya"/>
              <a:sym typeface="Alegreya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greya"/>
              <a:buAutoNum type="arabicPeriod"/>
            </a:pPr>
            <a:r>
              <a:rPr lang="en" sz="2400">
                <a:latin typeface="Alegreya"/>
                <a:ea typeface="Alegreya"/>
                <a:cs typeface="Alegreya"/>
                <a:sym typeface="Alegreya"/>
              </a:rPr>
              <a:t>Shourya Gupta </a:t>
            </a:r>
            <a:endParaRPr sz="2400">
              <a:latin typeface="Alegreya"/>
              <a:ea typeface="Alegreya"/>
              <a:cs typeface="Alegreya"/>
              <a:sym typeface="Alegreya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greya"/>
              <a:buAutoNum type="arabicPeriod"/>
            </a:pPr>
            <a:r>
              <a:rPr lang="en" sz="2400">
                <a:latin typeface="Alegreya"/>
                <a:ea typeface="Alegreya"/>
                <a:cs typeface="Alegreya"/>
                <a:sym typeface="Alegreya"/>
              </a:rPr>
              <a:t>Saurabh Verma </a:t>
            </a:r>
            <a:endParaRPr sz="2400">
              <a:latin typeface="Alegreya"/>
              <a:ea typeface="Alegreya"/>
              <a:cs typeface="Alegreya"/>
              <a:sym typeface="Alegreya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greya"/>
              <a:buAutoNum type="arabicPeriod"/>
            </a:pPr>
            <a:r>
              <a:rPr lang="en" sz="2400">
                <a:latin typeface="Alegreya"/>
                <a:ea typeface="Alegreya"/>
                <a:cs typeface="Alegreya"/>
                <a:sym typeface="Alegreya"/>
              </a:rPr>
              <a:t>Abhishek Singh </a:t>
            </a:r>
            <a:endParaRPr sz="2400"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751" y="3906900"/>
            <a:ext cx="751650" cy="7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7083525" y="3517075"/>
            <a:ext cx="17541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Hashslash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88"/>
              </a:spcBef>
              <a:spcAft>
                <a:spcPts val="0"/>
              </a:spcAft>
              <a:buClr>
                <a:srgbClr val="83992A"/>
              </a:buClr>
              <a:buSzPts val="2233"/>
              <a:buFont typeface="Arial"/>
              <a:buNone/>
            </a:pPr>
            <a:r>
              <a:rPr lang="en" sz="2800">
                <a:latin typeface="Alegreya"/>
                <a:ea typeface="Alegreya"/>
                <a:cs typeface="Alegreya"/>
                <a:sym typeface="Alegreya"/>
              </a:rPr>
              <a:t>Mechanism for prescribing drug in hospitals and it’s or its substitute availability in the medical shops of the area/ city.</a:t>
            </a:r>
            <a:endParaRPr sz="2800">
              <a:latin typeface="Alegreya"/>
              <a:ea typeface="Alegreya"/>
              <a:cs typeface="Alegreya"/>
              <a:sym typeface="Alegreya"/>
            </a:endParaRP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751" y="3906900"/>
            <a:ext cx="751650" cy="7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7083525" y="3517075"/>
            <a:ext cx="17541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Hashslash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Vision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legreya"/>
              <a:buChar char="●"/>
            </a:pP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Direct appointment with doctor through mobile app.</a:t>
            </a:r>
            <a:endParaRPr sz="1800"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legreya"/>
              <a:buChar char="●"/>
            </a:pP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E-prescription</a:t>
            </a:r>
            <a:endParaRPr sz="1800"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legreya"/>
              <a:buChar char="●"/>
            </a:pP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Instead of brand name doctor will be giving a generic name.</a:t>
            </a:r>
            <a:endParaRPr sz="1800"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legreya"/>
              <a:buChar char="●"/>
            </a:pP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Show the availability of drugs of various brands on various shops.</a:t>
            </a:r>
            <a:endParaRPr sz="1800"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legreya"/>
              <a:buChar char="●"/>
            </a:pP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Patient can see the location of the shop on google maps.</a:t>
            </a:r>
            <a:endParaRPr sz="1800"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legreya"/>
              <a:buChar char="●"/>
            </a:pP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Buy</a:t>
            </a:r>
            <a:endParaRPr sz="1800">
              <a:latin typeface="Alegreya"/>
              <a:ea typeface="Alegreya"/>
              <a:cs typeface="Alegreya"/>
              <a:sym typeface="Alegreya"/>
            </a:endParaRP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751" y="3906900"/>
            <a:ext cx="751650" cy="7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7083525" y="3517075"/>
            <a:ext cx="17541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Hashslash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1297500" y="6644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Alegreya"/>
              <a:buChar char="●"/>
            </a:pPr>
            <a:r>
              <a:rPr lang="en" sz="2400">
                <a:latin typeface="Alegreya"/>
                <a:ea typeface="Alegreya"/>
                <a:cs typeface="Alegreya"/>
                <a:sym typeface="Alegreya"/>
              </a:rPr>
              <a:t>Prescription of generic drugs was made compulsory by the Indian government in January last year but it is not implemented by most of the doctors.</a:t>
            </a:r>
            <a:endParaRPr sz="2400">
              <a:latin typeface="Alegreya"/>
              <a:ea typeface="Alegreya"/>
              <a:cs typeface="Alegreya"/>
              <a:sym typeface="Alegreya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Alegreya"/>
              <a:buChar char="●"/>
            </a:pPr>
            <a:r>
              <a:rPr lang="en" sz="2400">
                <a:latin typeface="Alegreya"/>
                <a:ea typeface="Alegreya"/>
                <a:cs typeface="Alegreya"/>
                <a:sym typeface="Alegreya"/>
              </a:rPr>
              <a:t>It is practiced in most of the foreign nations due to economic reasons.</a:t>
            </a:r>
            <a:endParaRPr sz="2400"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Merits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legreya"/>
              <a:buChar char="●"/>
            </a:pP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Medication of patients suffering from chronic diseases like cancer more affordable.</a:t>
            </a:r>
            <a:endParaRPr sz="1800"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legreya"/>
              <a:buChar char="●"/>
            </a:pP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Prevent patient from going from one shop to another.</a:t>
            </a:r>
            <a:endParaRPr sz="1800"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legreya"/>
              <a:buChar char="●"/>
            </a:pP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Prevent patient from standing in long </a:t>
            </a:r>
            <a:r>
              <a:rPr b="1" lang="en" sz="1800">
                <a:latin typeface="Alegreya"/>
                <a:ea typeface="Alegreya"/>
                <a:cs typeface="Alegreya"/>
                <a:sym typeface="Alegreya"/>
              </a:rPr>
              <a:t>queue</a:t>
            </a: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 for appointment.</a:t>
            </a:r>
            <a:endParaRPr sz="1800"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legreya"/>
              <a:buChar char="●"/>
            </a:pP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It will notify the patient to take medicine on time.</a:t>
            </a:r>
            <a:endParaRPr sz="1800"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legreya"/>
              <a:buChar char="●"/>
            </a:pP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Chemist cannot sell the medicines according to his profit margins.</a:t>
            </a:r>
            <a:endParaRPr sz="1800"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legreya"/>
              <a:buChar char="●"/>
            </a:pP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Prevent </a:t>
            </a:r>
            <a:r>
              <a:rPr b="1" lang="en" sz="1800">
                <a:latin typeface="Alegreya"/>
                <a:ea typeface="Alegreya"/>
                <a:cs typeface="Alegreya"/>
                <a:sym typeface="Alegreya"/>
              </a:rPr>
              <a:t>buying of sensitive drugs</a:t>
            </a: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 without doctor’s presciption.</a:t>
            </a:r>
            <a:endParaRPr sz="1800"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legreya"/>
              <a:buChar char="●"/>
            </a:pP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Doctor will have the </a:t>
            </a:r>
            <a:r>
              <a:rPr b="1" lang="en" sz="1800">
                <a:latin typeface="Alegreya"/>
                <a:ea typeface="Alegreya"/>
                <a:cs typeface="Alegreya"/>
                <a:sym typeface="Alegreya"/>
              </a:rPr>
              <a:t>case history</a:t>
            </a: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 of the patient in digital form.</a:t>
            </a:r>
            <a:endParaRPr sz="1800">
              <a:latin typeface="Alegreya"/>
              <a:ea typeface="Alegreya"/>
              <a:cs typeface="Alegreya"/>
              <a:sym typeface="Alegreya"/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2076" y="4101825"/>
            <a:ext cx="751650" cy="7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7440850" y="3766125"/>
            <a:ext cx="17541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Hashslash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UI Details</a:t>
            </a:r>
            <a:endParaRPr b="1" i="0" sz="3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Alegreya"/>
              <a:buChar char="●"/>
            </a:pPr>
            <a:r>
              <a:rPr lang="en" sz="2400">
                <a:latin typeface="Alegreya"/>
                <a:ea typeface="Alegreya"/>
                <a:cs typeface="Alegreya"/>
                <a:sym typeface="Alegreya"/>
              </a:rPr>
              <a:t>Material Design</a:t>
            </a:r>
            <a:endParaRPr sz="2400">
              <a:latin typeface="Alegreya"/>
              <a:ea typeface="Alegreya"/>
              <a:cs typeface="Alegreya"/>
              <a:sym typeface="Alegreya"/>
            </a:endParaRP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751" y="3906900"/>
            <a:ext cx="751650" cy="7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7083525" y="3517075"/>
            <a:ext cx="17541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Hashslash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Technology Used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legreya"/>
                <a:ea typeface="Alegreya"/>
                <a:cs typeface="Alegreya"/>
                <a:sym typeface="Alegreya"/>
              </a:rPr>
              <a:t>Ionic 2</a:t>
            </a:r>
            <a:endParaRPr sz="2400"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legreya"/>
                <a:ea typeface="Alegreya"/>
                <a:cs typeface="Alegreya"/>
                <a:sym typeface="Alegreya"/>
              </a:rPr>
              <a:t>Angular 2</a:t>
            </a:r>
            <a:endParaRPr sz="2400"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legreya"/>
                <a:ea typeface="Alegreya"/>
                <a:cs typeface="Alegreya"/>
                <a:sym typeface="Alegreya"/>
              </a:rPr>
              <a:t>Node.js</a:t>
            </a:r>
            <a:endParaRPr sz="2400"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legreya"/>
                <a:ea typeface="Alegreya"/>
                <a:cs typeface="Alegreya"/>
                <a:sym typeface="Alegreya"/>
              </a:rPr>
              <a:t>Database - MongoDB</a:t>
            </a:r>
            <a:endParaRPr sz="2400">
              <a:latin typeface="Alegreya"/>
              <a:ea typeface="Alegreya"/>
              <a:cs typeface="Alegreya"/>
              <a:sym typeface="Alegreya"/>
            </a:endParaRP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751" y="3906900"/>
            <a:ext cx="751650" cy="7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7083525" y="3517075"/>
            <a:ext cx="17541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Hashslash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Model</a:t>
            </a:r>
            <a:endParaRPr b="0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Alegreya"/>
              <a:buChar char="●"/>
            </a:pPr>
            <a:r>
              <a:rPr lang="en" sz="2000">
                <a:latin typeface="Alegreya"/>
                <a:ea typeface="Alegreya"/>
                <a:cs typeface="Alegreya"/>
                <a:sym typeface="Alegreya"/>
              </a:rPr>
              <a:t>Once the app is up and running we can monitor the sales of medical stores.</a:t>
            </a:r>
            <a:endParaRPr sz="2000">
              <a:latin typeface="Alegreya"/>
              <a:ea typeface="Alegreya"/>
              <a:cs typeface="Alegreya"/>
              <a:sym typeface="Alegreya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Alegreya"/>
              <a:buChar char="●"/>
            </a:pPr>
            <a:r>
              <a:rPr lang="en" sz="2000">
                <a:latin typeface="Alegreya"/>
                <a:ea typeface="Alegreya"/>
                <a:cs typeface="Alegreya"/>
                <a:sym typeface="Alegreya"/>
              </a:rPr>
              <a:t>Then, supply the medical store the most sold drugs directly from the pharmaceutical industries to the medical stores.</a:t>
            </a:r>
            <a:endParaRPr sz="2000">
              <a:latin typeface="Alegreya"/>
              <a:ea typeface="Alegreya"/>
              <a:cs typeface="Alegreya"/>
              <a:sym typeface="Alegreya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Alegreya"/>
              <a:buChar char="●"/>
            </a:pPr>
            <a:r>
              <a:rPr lang="en" sz="2000">
                <a:latin typeface="Alegreya"/>
                <a:ea typeface="Alegreya"/>
                <a:cs typeface="Alegreya"/>
                <a:sym typeface="Alegreya"/>
              </a:rPr>
              <a:t>For more revenue we can directly supply the patients with drugs from the supplier cutting out middle costs.</a:t>
            </a:r>
            <a:endParaRPr sz="2000">
              <a:latin typeface="Alegreya"/>
              <a:ea typeface="Alegreya"/>
              <a:cs typeface="Alegreya"/>
              <a:sym typeface="Alegreya"/>
            </a:endParaRPr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legreya"/>
              <a:buChar char="●"/>
            </a:pPr>
            <a:r>
              <a:rPr lang="en" sz="2000">
                <a:latin typeface="Alegreya"/>
                <a:ea typeface="Alegreya"/>
                <a:cs typeface="Alegreya"/>
                <a:sym typeface="Alegreya"/>
              </a:rPr>
              <a:t>Customised Advertising</a:t>
            </a:r>
            <a:endParaRPr sz="2000">
              <a:latin typeface="Alegreya"/>
              <a:ea typeface="Alegreya"/>
              <a:cs typeface="Alegreya"/>
              <a:sym typeface="Alegreya"/>
            </a:endParaRP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751" y="3906900"/>
            <a:ext cx="751650" cy="7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7083525" y="3517075"/>
            <a:ext cx="17541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Hashslash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