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7" r:id="rId4"/>
    <p:sldId id="263" r:id="rId5"/>
    <p:sldId id="268" r:id="rId6"/>
    <p:sldId id="269" r:id="rId7"/>
    <p:sldId id="270" r:id="rId8"/>
    <p:sldId id="271" r:id="rId9"/>
    <p:sldId id="272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585" autoAdjust="0"/>
  </p:normalViewPr>
  <p:slideViewPr>
    <p:cSldViewPr snapToGrid="0">
      <p:cViewPr varScale="1">
        <p:scale>
          <a:sx n="115" d="100"/>
          <a:sy n="115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A2C48-DF2B-4410-92FC-A332F726DE21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12C3F-D5B5-438F-A4B6-AD2EF34C0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89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2C3F-D5B5-438F-A4B6-AD2EF34C07D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78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2C3F-D5B5-438F-A4B6-AD2EF34C07D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79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12C3F-D5B5-438F-A4B6-AD2EF34C07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19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1933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30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478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066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010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4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3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96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8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51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43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2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52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60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9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95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2DA622-A0C0-4E34-8E7E-5E27792052F7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A71C93-C803-4216-B055-5D70AA40B9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26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KDD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期末成果報告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b">
            <a:normAutofit/>
          </a:bodyPr>
          <a:lstStyle/>
          <a:p>
            <a:r>
              <a:rPr lang="en-US" altLang="zh-TW" sz="2200" dirty="0" smtClean="0"/>
              <a:t>B10233036</a:t>
            </a:r>
            <a:r>
              <a:rPr lang="zh-TW" altLang="en-US" sz="2200" dirty="0" smtClean="0"/>
              <a:t>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四管理四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周怡青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 smtClean="0">
                <a:ea typeface="微軟正黑體" panose="020B0604030504040204" pitchFamily="34" charset="-120"/>
              </a:rPr>
              <a:t>B10230208 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四資管四 蔡育霖</a:t>
            </a:r>
            <a:endParaRPr lang="zh-TW" altLang="en-US" sz="2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70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預測成績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期中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>
                <a:ea typeface="微軟正黑體" panose="020B0604030504040204" pitchFamily="34" charset="-120"/>
              </a:rPr>
              <a:t>Task 1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ea typeface="微軟正黑體" panose="020B0604030504040204" pitchFamily="34" charset="-120"/>
              </a:rPr>
              <a:t>MAPE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0.5566 (</a:t>
            </a:r>
            <a:r>
              <a:rPr lang="zh-TW" altLang="en-US" dirty="0">
                <a:ea typeface="微軟正黑體" panose="020B0604030504040204" pitchFamily="34" charset="-120"/>
              </a:rPr>
              <a:t>估計值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期末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smtClean="0">
                <a:ea typeface="微軟正黑體" panose="020B0604030504040204" pitchFamily="34" charset="-120"/>
              </a:rPr>
              <a:t>Task 1</a:t>
            </a:r>
            <a:r>
              <a:rPr lang="zh-TW" altLang="en-US" dirty="0" smtClean="0">
                <a:ea typeface="微軟正黑體" panose="020B0604030504040204" pitchFamily="34" charset="-120"/>
              </a:rPr>
              <a:t> ：</a:t>
            </a:r>
            <a:r>
              <a:rPr lang="en-US" altLang="zh-TW" dirty="0" smtClean="0">
                <a:ea typeface="微軟正黑體" panose="020B0604030504040204" pitchFamily="34" charset="-120"/>
              </a:rPr>
              <a:t>MAPE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0.2281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/ Rank 308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smtClean="0">
                <a:ea typeface="微軟正黑體" panose="020B0604030504040204" pitchFamily="34" charset="-120"/>
              </a:rPr>
              <a:t>Task 2</a:t>
            </a:r>
            <a:r>
              <a:rPr lang="zh-TW" altLang="en-US" dirty="0" smtClean="0">
                <a:ea typeface="微軟正黑體" panose="020B0604030504040204" pitchFamily="34" charset="-120"/>
              </a:rPr>
              <a:t> ：</a:t>
            </a:r>
            <a:r>
              <a:rPr lang="en-US" altLang="zh-TW" dirty="0" smtClean="0">
                <a:ea typeface="微軟正黑體" panose="020B0604030504040204" pitchFamily="34" charset="-120"/>
              </a:rPr>
              <a:t>MAPE = 0.3751 / Rank 409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66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4480" y="2294313"/>
            <a:ext cx="7132320" cy="4120341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瓶頸說明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 smtClean="0">
                <a:ea typeface="微軟正黑體" panose="020B0604030504040204" pitchFamily="34" charset="-120"/>
              </a:rPr>
              <a:t>期中回顧</a:t>
            </a:r>
            <a:endParaRPr lang="en-US" altLang="zh-TW" sz="1800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 smtClean="0">
                <a:ea typeface="微軟正黑體" panose="020B0604030504040204" pitchFamily="34" charset="-120"/>
              </a:rPr>
              <a:t>改進方式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預測過程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>
                <a:ea typeface="微軟正黑體" panose="020B0604030504040204" pitchFamily="34" charset="-120"/>
              </a:rPr>
              <a:t>Recurrent Neural Network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>
                <a:ea typeface="微軟正黑體" panose="020B0604030504040204" pitchFamily="34" charset="-120"/>
              </a:rPr>
              <a:t>補值方式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>
                <a:ea typeface="微軟正黑體" panose="020B0604030504040204" pitchFamily="34" charset="-120"/>
              </a:rPr>
              <a:t>預測方式</a:t>
            </a:r>
          </a:p>
          <a:p>
            <a:r>
              <a:rPr lang="zh-TW" altLang="en-US" dirty="0">
                <a:ea typeface="微軟正黑體" panose="020B0604030504040204" pitchFamily="34" charset="-120"/>
              </a:rPr>
              <a:t>預測</a:t>
            </a:r>
            <a:r>
              <a:rPr lang="zh-TW" altLang="en-US" dirty="0" smtClean="0">
                <a:ea typeface="微軟正黑體" panose="020B0604030504040204" pitchFamily="34" charset="-120"/>
              </a:rPr>
              <a:t>成績</a:t>
            </a:r>
            <a:endParaRPr lang="en-US" altLang="zh-TW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53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瓶頸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說明</a:t>
            </a:r>
            <a:endParaRPr lang="zh-TW" altLang="en-US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080941"/>
            <a:ext cx="4911592" cy="374765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zh-TW" altLang="en-US" sz="28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期中</a:t>
            </a:r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回顧</a:t>
            </a:r>
            <a:endParaRPr lang="en-US" altLang="zh-TW" sz="2800" b="1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sz="2800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工具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Tx/>
              <a:buChar char="‐"/>
            </a:pPr>
            <a:r>
              <a:rPr lang="en-US" altLang="zh-TW" sz="2200" dirty="0" err="1" smtClean="0">
                <a:ea typeface="微軟正黑體" panose="020B0604030504040204" pitchFamily="34" charset="-120"/>
              </a:rPr>
              <a:t>MatLab</a:t>
            </a:r>
            <a:r>
              <a:rPr lang="en-US" altLang="zh-TW" sz="2200" dirty="0">
                <a:ea typeface="微軟正黑體" panose="020B0604030504040204" pitchFamily="34" charset="-120"/>
              </a:rPr>
              <a:t/>
            </a:r>
            <a:br>
              <a:rPr lang="en-US" altLang="zh-TW" sz="2200" dirty="0">
                <a:ea typeface="微軟正黑體" panose="020B0604030504040204" pitchFamily="34" charset="-120"/>
              </a:rPr>
            </a:br>
            <a:r>
              <a:rPr lang="zh-TW" altLang="en-US" sz="2200" dirty="0" smtClean="0">
                <a:ea typeface="微軟正黑體" panose="020B0604030504040204" pitchFamily="34" charset="-120"/>
              </a:rPr>
              <a:t>→ </a:t>
            </a:r>
            <a:r>
              <a:rPr lang="en-US" altLang="zh-TW" sz="2200" dirty="0" err="1" smtClean="0">
                <a:ea typeface="微軟正黑體" panose="020B0604030504040204" pitchFamily="34" charset="-120"/>
              </a:rPr>
              <a:t>train_x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: weather</a:t>
            </a:r>
            <a:br>
              <a:rPr lang="en-US" altLang="zh-TW" sz="2200" dirty="0" smtClean="0">
                <a:ea typeface="微軟正黑體" panose="020B0604030504040204" pitchFamily="34" charset="-120"/>
              </a:rPr>
            </a:br>
            <a:r>
              <a:rPr lang="zh-TW" altLang="en-US" sz="2200" dirty="0" smtClean="0">
                <a:ea typeface="微軟正黑體" panose="020B0604030504040204" pitchFamily="34" charset="-120"/>
              </a:rPr>
              <a:t>→ </a:t>
            </a:r>
            <a:r>
              <a:rPr lang="en-US" altLang="zh-TW" sz="2200" dirty="0" err="1" smtClean="0">
                <a:ea typeface="微軟正黑體" panose="020B0604030504040204" pitchFamily="34" charset="-120"/>
              </a:rPr>
              <a:t>train_y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: travel time</a:t>
            </a:r>
          </a:p>
          <a:p>
            <a:r>
              <a:rPr lang="en-US" altLang="zh-TW" dirty="0" err="1" smtClean="0">
                <a:ea typeface="微軟正黑體" panose="020B0604030504040204" pitchFamily="34" charset="-120"/>
              </a:rPr>
              <a:t>TensorFlow</a:t>
            </a:r>
            <a:r>
              <a:rPr lang="zh-TW" altLang="en-US" dirty="0" smtClean="0">
                <a:ea typeface="微軟正黑體" panose="020B0604030504040204" pitchFamily="34" charset="-120"/>
              </a:rPr>
              <a:t>瓶頸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>
              <a:buFontTx/>
              <a:buChar char="‐"/>
            </a:pPr>
            <a:r>
              <a:rPr lang="zh-TW" altLang="en-US" sz="2200" dirty="0">
                <a:ea typeface="微軟正黑體" panose="020B0604030504040204" pitchFamily="34" charset="-120"/>
              </a:rPr>
              <a:t>預測時間太長結果會趨近於定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值</a:t>
            </a:r>
            <a:endParaRPr lang="en-US" altLang="zh-TW" sz="2200" dirty="0" smtClean="0"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45413" y="4314306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─ </a:t>
            </a:r>
            <a:r>
              <a:rPr lang="en-US" altLang="zh-TW" b="1" dirty="0" err="1" smtClean="0">
                <a:solidFill>
                  <a:srgbClr val="0000FF"/>
                </a:solidFill>
              </a:rPr>
              <a:t>real_x</a:t>
            </a:r>
            <a:endParaRPr lang="en-US" altLang="zh-TW" b="1" dirty="0" smtClean="0">
              <a:solidFill>
                <a:srgbClr val="0000FF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─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predict_</a:t>
            </a:r>
            <a:r>
              <a:rPr lang="en-US" altLang="zh-TW" b="1" dirty="0" err="1">
                <a:solidFill>
                  <a:srgbClr val="FF0000"/>
                </a:solidFill>
              </a:rPr>
              <a:t>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62" y="2080942"/>
            <a:ext cx="3295652" cy="22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瓶頸說明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111433"/>
            <a:ext cx="7704667" cy="417298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zh-TW" altLang="en-US" sz="28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改進方式</a:t>
            </a:r>
            <a:endParaRPr lang="en-US" altLang="zh-TW" sz="2800" b="1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b="1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r>
              <a:rPr lang="zh-TW" altLang="en-US" dirty="0" smtClean="0">
                <a:ea typeface="微軟正黑體" panose="020B0604030504040204" pitchFamily="34" charset="-120"/>
              </a:rPr>
              <a:t>工具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sz="2200" dirty="0">
                <a:ea typeface="微軟正黑體" panose="020B0604030504040204" pitchFamily="34" charset="-120"/>
              </a:rPr>
              <a:t>Python – </a:t>
            </a:r>
            <a:r>
              <a:rPr lang="en-US" altLang="zh-TW" sz="2200" dirty="0" err="1" smtClean="0">
                <a:ea typeface="微軟正黑體" panose="020B0604030504040204" pitchFamily="34" charset="-120"/>
              </a:rPr>
              <a:t>TensorFlow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套件</a:t>
            </a:r>
            <a:endParaRPr lang="en-US" altLang="zh-TW" sz="2200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sz="2200" dirty="0">
                <a:ea typeface="微軟正黑體" panose="020B0604030504040204" pitchFamily="34" charset="-120"/>
              </a:rPr>
              <a:t>Recurrent Neural Networks(RNN)</a:t>
            </a:r>
            <a:br>
              <a:rPr lang="en-US" altLang="zh-TW" sz="2200" dirty="0">
                <a:ea typeface="微軟正黑體" panose="020B0604030504040204" pitchFamily="34" charset="-120"/>
              </a:rPr>
            </a:br>
            <a:r>
              <a:rPr lang="zh-TW" altLang="en-US" sz="2200" dirty="0" smtClean="0">
                <a:ea typeface="微軟正黑體" panose="020B0604030504040204" pitchFamily="34" charset="-120"/>
              </a:rPr>
              <a:t>→ 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Long </a:t>
            </a:r>
            <a:r>
              <a:rPr lang="en-US" altLang="zh-TW" sz="2200" dirty="0">
                <a:ea typeface="微軟正黑體" panose="020B0604030504040204" pitchFamily="34" charset="-120"/>
              </a:rPr>
              <a:t>Short Term 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Memory</a:t>
            </a:r>
            <a:r>
              <a:rPr lang="en-US" altLang="zh-TW" sz="2200" dirty="0">
                <a:ea typeface="微軟正黑體" panose="020B0604030504040204" pitchFamily="34" charset="-120"/>
              </a:rPr>
              <a:t>(LSTM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)</a:t>
            </a:r>
          </a:p>
          <a:p>
            <a:pPr>
              <a:buFont typeface="微軟正黑體" panose="020B0604030504040204" pitchFamily="34" charset="-120"/>
              <a:buChar char="•"/>
            </a:pPr>
            <a:r>
              <a:rPr lang="zh-TW" altLang="en-US" dirty="0" smtClean="0">
                <a:ea typeface="微軟正黑體" panose="020B0604030504040204" pitchFamily="34" charset="-120"/>
              </a:rPr>
              <a:t>假設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sz="2200" dirty="0" smtClean="0">
                <a:ea typeface="微軟正黑體" panose="020B0604030504040204" pitchFamily="34" charset="-120"/>
              </a:rPr>
              <a:t>交通量與時間呈現週期性變化</a:t>
            </a:r>
            <a:endParaRPr lang="en-US" altLang="zh-TW" sz="2200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sz="2200" dirty="0" smtClean="0">
                <a:ea typeface="微軟正黑體" panose="020B0604030504040204" pitchFamily="34" charset="-120"/>
              </a:rPr>
              <a:t>資料取平均</a:t>
            </a:r>
            <a:r>
              <a:rPr lang="zh-TW" altLang="en-US" sz="2200" dirty="0">
                <a:ea typeface="微軟正黑體" panose="020B0604030504040204" pitchFamily="34" charset="-120"/>
              </a:rPr>
              <a:t>值</a:t>
            </a:r>
            <a:endParaRPr lang="en-US" altLang="zh-TW" sz="22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預測過程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4" y="2144684"/>
            <a:ext cx="4296448" cy="3855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2800" b="1" dirty="0">
                <a:ea typeface="微軟正黑體" panose="020B0604030504040204" pitchFamily="34" charset="-120"/>
              </a:rPr>
              <a:t>Recurrent Neural </a:t>
            </a:r>
            <a:r>
              <a:rPr lang="en-US" altLang="zh-TW" sz="2800" b="1" dirty="0" smtClean="0">
                <a:ea typeface="微軟正黑體" panose="020B0604030504040204" pitchFamily="34" charset="-120"/>
              </a:rPr>
              <a:t>Network</a:t>
            </a:r>
          </a:p>
          <a:p>
            <a:pPr marL="0" indent="0">
              <a:buNone/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algn="just">
              <a:buFont typeface="微軟正黑體" panose="020B0604030504040204" pitchFamily="34" charset="-120"/>
              <a:buChar char="•"/>
            </a:pPr>
            <a:r>
              <a:rPr lang="zh-TW" altLang="en-US" dirty="0" smtClean="0">
                <a:ea typeface="微軟正黑體" panose="020B0604030504040204" pitchFamily="34" charset="-120"/>
              </a:rPr>
              <a:t>選擇原因：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輸出</a:t>
            </a:r>
            <a:r>
              <a:rPr lang="zh-TW" altLang="en-US" dirty="0">
                <a:ea typeface="微軟正黑體" panose="020B0604030504040204" pitchFamily="34" charset="-120"/>
              </a:rPr>
              <a:t>端再接回輸入端的類神經網路</a:t>
            </a:r>
            <a:r>
              <a:rPr lang="zh-TW" altLang="en-US" dirty="0" smtClean="0">
                <a:ea typeface="微軟正黑體" panose="020B0604030504040204" pitchFamily="34" charset="-120"/>
              </a:rPr>
              <a:t>，記錄</a:t>
            </a:r>
            <a:r>
              <a:rPr lang="zh-TW" altLang="en-US" dirty="0">
                <a:ea typeface="微軟正黑體" panose="020B0604030504040204" pitchFamily="34" charset="-120"/>
              </a:rPr>
              <a:t>在神經元</a:t>
            </a:r>
            <a:r>
              <a:rPr lang="zh-TW" altLang="en-US" dirty="0" smtClean="0">
                <a:ea typeface="微軟正黑體" panose="020B0604030504040204" pitchFamily="34" charset="-120"/>
              </a:rPr>
              <a:t>中，</a:t>
            </a:r>
            <a:r>
              <a:rPr lang="zh-TW" altLang="en-US" dirty="0">
                <a:ea typeface="微軟正黑體" panose="020B0604030504040204" pitchFamily="34" charset="-120"/>
              </a:rPr>
              <a:t>使得下個時間點的輸出值，跟上個時間點有關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31" y="3692584"/>
            <a:ext cx="3550289" cy="14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預測過程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144684"/>
            <a:ext cx="7854295" cy="3855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ea typeface="微軟正黑體" panose="020B0604030504040204" pitchFamily="34" charset="-120"/>
              </a:rPr>
              <a:t>補值方式</a:t>
            </a:r>
          </a:p>
          <a:p>
            <a:pPr marL="0" indent="0">
              <a:buNone/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r>
              <a:rPr lang="en-US" altLang="zh-TW" dirty="0" smtClean="0">
                <a:ea typeface="微軟正黑體" panose="020B0604030504040204" pitchFamily="34" charset="-120"/>
              </a:rPr>
              <a:t>Task 1: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>
                <a:ea typeface="微軟正黑體" panose="020B0604030504040204" pitchFamily="34" charset="-120"/>
              </a:rPr>
              <a:t>採用均值插</a:t>
            </a:r>
            <a:r>
              <a:rPr lang="zh-TW" altLang="en-US" dirty="0" smtClean="0">
                <a:ea typeface="微軟正黑體" panose="020B0604030504040204" pitchFamily="34" charset="-120"/>
              </a:rPr>
              <a:t>補方式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>
                <a:ea typeface="微軟正黑體" panose="020B0604030504040204" pitchFamily="34" charset="-120"/>
              </a:rPr>
              <a:t>補</a:t>
            </a:r>
            <a:r>
              <a:rPr lang="zh-TW" altLang="en-US" dirty="0" smtClean="0">
                <a:ea typeface="微軟正黑體" panose="020B0604030504040204" pitchFamily="34" charset="-120"/>
              </a:rPr>
              <a:t>值</a:t>
            </a:r>
            <a:r>
              <a:rPr lang="zh-TW" altLang="en-US" dirty="0" smtClean="0">
                <a:ea typeface="微軟正黑體" panose="020B0604030504040204" pitchFamily="34" charset="-120"/>
              </a:rPr>
              <a:t>規則</a:t>
            </a:r>
            <a:r>
              <a:rPr lang="en-US" altLang="zh-TW" dirty="0">
                <a:ea typeface="微軟正黑體" panose="020B0604030504040204" pitchFamily="34" charset="-120"/>
              </a:rPr>
              <a:t/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sz="2000" dirty="0" smtClean="0">
                <a:ea typeface="微軟正黑體" panose="020B0604030504040204" pitchFamily="34" charset="-120"/>
              </a:rPr>
              <a:t>同</a:t>
            </a:r>
            <a:r>
              <a:rPr lang="zh-TW" altLang="en-US" sz="2000" dirty="0">
                <a:ea typeface="微軟正黑體" panose="020B0604030504040204" pitchFamily="34" charset="-120"/>
              </a:rPr>
              <a:t>天前後</a:t>
            </a:r>
            <a:r>
              <a:rPr lang="en-US" altLang="zh-TW" sz="2000" dirty="0">
                <a:ea typeface="微軟正黑體" panose="020B0604030504040204" pitchFamily="34" charset="-120"/>
              </a:rPr>
              <a:t>time window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平均</a:t>
            </a:r>
            <a:r>
              <a:rPr lang="en-US" altLang="zh-TW" dirty="0">
                <a:ea typeface="微軟正黑體" panose="020B0604030504040204" pitchFamily="34" charset="-120"/>
              </a:rPr>
              <a:t/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sz="2000" dirty="0" smtClean="0">
                <a:ea typeface="微軟正黑體" panose="020B0604030504040204" pitchFamily="34" charset="-120"/>
              </a:rPr>
              <a:t>上下</a:t>
            </a:r>
            <a:r>
              <a:rPr lang="zh-TW" altLang="en-US" sz="2000" dirty="0">
                <a:ea typeface="微軟正黑體" panose="020B0604030504040204" pitchFamily="34" charset="-120"/>
              </a:rPr>
              <a:t>禮拜同</a:t>
            </a:r>
            <a:r>
              <a:rPr lang="en-US" altLang="zh-TW" sz="2000" dirty="0">
                <a:ea typeface="微軟正黑體" panose="020B0604030504040204" pitchFamily="34" charset="-120"/>
              </a:rPr>
              <a:t>time window</a:t>
            </a:r>
            <a:r>
              <a:rPr lang="zh-TW" altLang="en-US" sz="2000" dirty="0">
                <a:ea typeface="微軟正黑體" panose="020B0604030504040204" pitchFamily="34" charset="-120"/>
              </a:rPr>
              <a:t>平均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lvl="1">
              <a:buFont typeface="微軟正黑體" panose="020B0604030504040204" pitchFamily="34" charset="-120"/>
              <a:buChar char="•"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預測過程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144684"/>
            <a:ext cx="7854295" cy="3855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ea typeface="微軟正黑體" panose="020B0604030504040204" pitchFamily="34" charset="-120"/>
              </a:rPr>
              <a:t>補值</a:t>
            </a:r>
            <a:r>
              <a:rPr lang="zh-TW" altLang="en-US" sz="2800" b="1" dirty="0" smtClean="0">
                <a:ea typeface="微軟正黑體" panose="020B0604030504040204" pitchFamily="34" charset="-120"/>
              </a:rPr>
              <a:t>方式</a:t>
            </a:r>
            <a:endParaRPr lang="zh-TW" altLang="en-US" sz="2800" b="1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r>
              <a:rPr lang="en-US" altLang="zh-TW" dirty="0" smtClean="0">
                <a:ea typeface="微軟正黑體" panose="020B0604030504040204" pitchFamily="34" charset="-120"/>
              </a:rPr>
              <a:t>Task 2: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 smtClean="0">
                <a:ea typeface="微軟正黑體" panose="020B0604030504040204" pitchFamily="34" charset="-120"/>
              </a:rPr>
              <a:t>採用定值</a:t>
            </a:r>
            <a:r>
              <a:rPr lang="zh-TW" altLang="en-US" dirty="0">
                <a:ea typeface="微軟正黑體" panose="020B0604030504040204" pitchFamily="34" charset="-120"/>
              </a:rPr>
              <a:t>插</a:t>
            </a:r>
            <a:r>
              <a:rPr lang="zh-TW" altLang="en-US" dirty="0" smtClean="0">
                <a:ea typeface="微軟正黑體" panose="020B0604030504040204" pitchFamily="34" charset="-120"/>
              </a:rPr>
              <a:t>補方式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>
              <a:buFont typeface="Corbel" panose="020B0503020204020204" pitchFamily="34" charset="0"/>
              <a:buChar char="‐"/>
            </a:pPr>
            <a:r>
              <a:rPr lang="zh-TW" altLang="en-US" dirty="0">
                <a:ea typeface="微軟正黑體" panose="020B0604030504040204" pitchFamily="34" charset="-120"/>
              </a:rPr>
              <a:t>補</a:t>
            </a:r>
            <a:r>
              <a:rPr lang="zh-TW" altLang="en-US" dirty="0" smtClean="0">
                <a:ea typeface="微軟正黑體" panose="020B0604030504040204" pitchFamily="34" charset="-120"/>
              </a:rPr>
              <a:t>值</a:t>
            </a:r>
            <a:r>
              <a:rPr lang="zh-TW" altLang="en-US" dirty="0" smtClean="0">
                <a:ea typeface="微軟正黑體" panose="020B0604030504040204" pitchFamily="34" charset="-120"/>
              </a:rPr>
              <a:t>規則</a:t>
            </a:r>
            <a:r>
              <a:rPr lang="en-US" altLang="zh-TW" dirty="0">
                <a:ea typeface="微軟正黑體" panose="020B0604030504040204" pitchFamily="34" charset="-120"/>
              </a:rPr>
              <a:t/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zh-TW" altLang="en-US" sz="2000" dirty="0" smtClean="0">
                <a:ea typeface="微軟正黑體" panose="020B0604030504040204" pitchFamily="34" charset="-120"/>
              </a:rPr>
              <a:t>取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數據平均值，所有缺值皆以平均值帶入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預測過程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144684"/>
            <a:ext cx="7854295" cy="3855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ea typeface="微軟正黑體" panose="020B0604030504040204" pitchFamily="34" charset="-120"/>
              </a:rPr>
              <a:t>預測方式</a:t>
            </a:r>
          </a:p>
          <a:p>
            <a:pPr marL="0" indent="0">
              <a:buNone/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r>
              <a:rPr lang="en-US" altLang="zh-TW" dirty="0" smtClean="0">
                <a:ea typeface="微軟正黑體" panose="020B0604030504040204" pitchFamily="34" charset="-120"/>
              </a:rPr>
              <a:t>Task 1: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>
                <a:ea typeface="微軟正黑體" panose="020B0604030504040204" pitchFamily="34" charset="-120"/>
              </a:rPr>
              <a:t>84 models = 7 (days/week) * 2 (rush periods/day) * 6 (routes) 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err="1">
                <a:ea typeface="微軟正黑體" panose="020B0604030504040204" pitchFamily="34" charset="-120"/>
              </a:rPr>
              <a:t>train_x</a:t>
            </a:r>
            <a:r>
              <a:rPr lang="en-US" altLang="zh-TW" dirty="0">
                <a:ea typeface="微軟正黑體" panose="020B0604030504040204" pitchFamily="34" charset="-120"/>
              </a:rPr>
              <a:t>: time value of starting time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sz="1600" dirty="0">
                <a:ea typeface="微軟正黑體" panose="020B0604030504040204" pitchFamily="34" charset="-120"/>
              </a:rPr>
              <a:t>[600, 620, 640, 700, 720, 740, 800, 820, 840, 900, 920, 940]</a:t>
            </a:r>
            <a:br>
              <a:rPr lang="en-US" altLang="zh-TW" sz="1600" dirty="0">
                <a:ea typeface="微軟正黑體" panose="020B0604030504040204" pitchFamily="34" charset="-120"/>
              </a:rPr>
            </a:br>
            <a:r>
              <a:rPr lang="en-US" altLang="zh-TW" sz="1600" dirty="0">
                <a:ea typeface="微軟正黑體" panose="020B0604030504040204" pitchFamily="34" charset="-120"/>
              </a:rPr>
              <a:t>[1500, 1520, 1540, 1600, 1620, 1640, 1700, 1720, 1740, 1800, 1820, 1840]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err="1">
                <a:ea typeface="微軟正黑體" panose="020B0604030504040204" pitchFamily="34" charset="-120"/>
              </a:rPr>
              <a:t>train_y</a:t>
            </a:r>
            <a:r>
              <a:rPr lang="en-US" altLang="zh-TW" dirty="0"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ea typeface="微軟正黑體" panose="020B0604030504040204" pitchFamily="34" charset="-120"/>
              </a:rPr>
              <a:t>取</a:t>
            </a:r>
            <a:r>
              <a:rPr lang="en-US" altLang="zh-TW" dirty="0">
                <a:ea typeface="微軟正黑體" panose="020B0604030504040204" pitchFamily="34" charset="-120"/>
              </a:rPr>
              <a:t>20-minute time window</a:t>
            </a:r>
            <a:r>
              <a:rPr lang="zh-TW" altLang="en-US" dirty="0">
                <a:ea typeface="微軟正黑體" panose="020B0604030504040204" pitchFamily="34" charset="-120"/>
              </a:rPr>
              <a:t>平均</a:t>
            </a:r>
            <a:r>
              <a:rPr lang="en-US" altLang="zh-TW" dirty="0">
                <a:ea typeface="微軟正黑體" panose="020B0604030504040204" pitchFamily="34" charset="-120"/>
              </a:rPr>
              <a:t>travel time</a:t>
            </a:r>
          </a:p>
          <a:p>
            <a:pPr lvl="1">
              <a:buFont typeface="微軟正黑體" panose="020B0604030504040204" pitchFamily="34" charset="-120"/>
              <a:buChar char="•"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3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預測過程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133" y="2144684"/>
            <a:ext cx="7854295" cy="38551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ea typeface="微軟正黑體" panose="020B0604030504040204" pitchFamily="34" charset="-120"/>
              </a:rPr>
              <a:t>預測方式</a:t>
            </a:r>
          </a:p>
          <a:p>
            <a:pPr marL="0" indent="0">
              <a:buNone/>
            </a:pP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>
              <a:buFont typeface="微軟正黑體" panose="020B0604030504040204" pitchFamily="34" charset="-120"/>
              <a:buChar char="•"/>
            </a:pPr>
            <a:r>
              <a:rPr lang="en-US" altLang="zh-TW" dirty="0" smtClean="0">
                <a:ea typeface="微軟正黑體" panose="020B0604030504040204" pitchFamily="34" charset="-120"/>
              </a:rPr>
              <a:t>Task 2: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>
                <a:ea typeface="微軟正黑體" panose="020B0604030504040204" pitchFamily="34" charset="-120"/>
              </a:rPr>
              <a:t>10 models = 2 (rush periods/day) * 5 (directions) </a:t>
            </a:r>
          </a:p>
          <a:p>
            <a:pPr lvl="1">
              <a:buFont typeface="Corbel" panose="020B0503020204020204" pitchFamily="34" charset="0"/>
              <a:buChar char="‐"/>
            </a:pPr>
            <a:r>
              <a:rPr lang="en-US" altLang="zh-TW" dirty="0" err="1">
                <a:ea typeface="微軟正黑體" panose="020B0604030504040204" pitchFamily="34" charset="-120"/>
              </a:rPr>
              <a:t>train_x</a:t>
            </a:r>
            <a:r>
              <a:rPr lang="en-US" altLang="zh-TW" dirty="0">
                <a:ea typeface="微軟正黑體" panose="020B0604030504040204" pitchFamily="34" charset="-120"/>
              </a:rPr>
              <a:t>: time value of starting time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dirty="0" err="1">
                <a:ea typeface="微軟正黑體" panose="020B0604030504040204" pitchFamily="34" charset="-120"/>
              </a:rPr>
              <a:t>train_y</a:t>
            </a:r>
            <a:r>
              <a:rPr lang="en-US" altLang="zh-TW" dirty="0">
                <a:ea typeface="微軟正黑體" panose="020B0604030504040204" pitchFamily="34" charset="-120"/>
              </a:rPr>
              <a:t>: 20-minute time window</a:t>
            </a:r>
            <a:r>
              <a:rPr lang="zh-TW" altLang="en-US" dirty="0">
                <a:ea typeface="微軟正黑體" panose="020B0604030504040204" pitchFamily="34" charset="-120"/>
              </a:rPr>
              <a:t>車子流量</a:t>
            </a:r>
          </a:p>
        </p:txBody>
      </p:sp>
    </p:spTree>
    <p:extLst>
      <p:ext uri="{BB962C8B-B14F-4D97-AF65-F5344CB8AC3E}">
        <p14:creationId xmlns:p14="http://schemas.microsoft.com/office/powerpoint/2010/main" val="4542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641</TotalTime>
  <Words>223</Words>
  <Application>Microsoft Office PowerPoint</Application>
  <PresentationFormat>如螢幕大小 (4:3)</PresentationFormat>
  <Paragraphs>69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Adobe 繁黑體 Std B</vt:lpstr>
      <vt:lpstr>微軟正黑體</vt:lpstr>
      <vt:lpstr>新細明體</vt:lpstr>
      <vt:lpstr>Arial</vt:lpstr>
      <vt:lpstr>Calibri</vt:lpstr>
      <vt:lpstr>Corbel</vt:lpstr>
      <vt:lpstr>視差</vt:lpstr>
      <vt:lpstr>KDD期末成果報告</vt:lpstr>
      <vt:lpstr>大綱</vt:lpstr>
      <vt:lpstr>瓶頸說明</vt:lpstr>
      <vt:lpstr>瓶頸說明</vt:lpstr>
      <vt:lpstr>預測過程</vt:lpstr>
      <vt:lpstr>預測過程</vt:lpstr>
      <vt:lpstr>預測過程</vt:lpstr>
      <vt:lpstr>預測過程</vt:lpstr>
      <vt:lpstr>預測過程</vt:lpstr>
      <vt:lpstr>預測成績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Windows 使用者</dc:creator>
  <cp:lastModifiedBy>Windows 使用者</cp:lastModifiedBy>
  <cp:revision>73</cp:revision>
  <dcterms:created xsi:type="dcterms:W3CDTF">2017-06-04T11:14:22Z</dcterms:created>
  <dcterms:modified xsi:type="dcterms:W3CDTF">2017-06-06T02:31:25Z</dcterms:modified>
</cp:coreProperties>
</file>