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9" r:id="rId11"/>
    <p:sldId id="270" r:id="rId12"/>
    <p:sldId id="264" r:id="rId13"/>
    <p:sldId id="265" r:id="rId14"/>
    <p:sldId id="268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08" autoAdjust="0"/>
    <p:restoredTop sz="94660"/>
  </p:normalViewPr>
  <p:slideViewPr>
    <p:cSldViewPr snapToGrid="0">
      <p:cViewPr varScale="1">
        <p:scale>
          <a:sx n="97" d="100"/>
          <a:sy n="97" d="100"/>
        </p:scale>
        <p:origin x="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EB64-A8B7-4C37-BC0E-30D7F1B5BB53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030E-8D85-4C88-8014-E415A0826C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621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EB64-A8B7-4C37-BC0E-30D7F1B5BB53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030E-8D85-4C88-8014-E415A0826C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29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EB64-A8B7-4C37-BC0E-30D7F1B5BB53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030E-8D85-4C88-8014-E415A0826C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78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EB64-A8B7-4C37-BC0E-30D7F1B5BB53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030E-8D85-4C88-8014-E415A0826C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99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EB64-A8B7-4C37-BC0E-30D7F1B5BB53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030E-8D85-4C88-8014-E415A0826C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202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EB64-A8B7-4C37-BC0E-30D7F1B5BB53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030E-8D85-4C88-8014-E415A0826C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20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EB64-A8B7-4C37-BC0E-30D7F1B5BB53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030E-8D85-4C88-8014-E415A0826C2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6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EB64-A8B7-4C37-BC0E-30D7F1B5BB53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030E-8D85-4C88-8014-E415A0826C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19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EB64-A8B7-4C37-BC0E-30D7F1B5BB53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030E-8D85-4C88-8014-E415A0826C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72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EB64-A8B7-4C37-BC0E-30D7F1B5BB53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030E-8D85-4C88-8014-E415A0826C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20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2B2EB64-A8B7-4C37-BC0E-30D7F1B5BB53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030E-8D85-4C88-8014-E415A0826C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8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2B2EB64-A8B7-4C37-BC0E-30D7F1B5BB53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A6D030E-8D85-4C88-8014-E415A0826C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54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000" dirty="0"/>
              <a:t>類神經網路期末報告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sz="2600" dirty="0" smtClean="0"/>
              <a:t>Group 7</a:t>
            </a:r>
          </a:p>
          <a:p>
            <a:r>
              <a:rPr kumimoji="1" lang="zh-TW" altLang="en-US" sz="2400" dirty="0" smtClean="0"/>
              <a:t>工科</a:t>
            </a:r>
            <a:r>
              <a:rPr kumimoji="1" lang="zh-TW" altLang="en-US" sz="2400" dirty="0"/>
              <a:t>所 </a:t>
            </a:r>
            <a:r>
              <a:rPr kumimoji="1" lang="en-US" altLang="zh-TW" sz="2400" dirty="0"/>
              <a:t>R04525102 </a:t>
            </a:r>
            <a:r>
              <a:rPr kumimoji="1" lang="zh-TW" altLang="en-US" sz="2400" dirty="0"/>
              <a:t>張哲瑜</a:t>
            </a:r>
          </a:p>
          <a:p>
            <a:r>
              <a:rPr kumimoji="1" lang="zh-TW" altLang="en-US" sz="2400" dirty="0"/>
              <a:t>資管所 </a:t>
            </a:r>
            <a:r>
              <a:rPr kumimoji="1" lang="en-US" altLang="zh-TW" sz="2400" dirty="0"/>
              <a:t>R05725003 </a:t>
            </a:r>
            <a:r>
              <a:rPr kumimoji="1" lang="zh-TW" altLang="en-US" sz="2400" dirty="0"/>
              <a:t>葉文傑</a:t>
            </a:r>
          </a:p>
        </p:txBody>
      </p:sp>
    </p:spTree>
    <p:extLst>
      <p:ext uri="{BB962C8B-B14F-4D97-AF65-F5344CB8AC3E}">
        <p14:creationId xmlns:p14="http://schemas.microsoft.com/office/powerpoint/2010/main" val="243602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方法</a:t>
            </a:r>
            <a:r>
              <a:rPr lang="en-US" altLang="zh-TW" sz="4000" dirty="0" smtClean="0"/>
              <a:t>(RANDOM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FOREST)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 smtClean="0"/>
              <a:t>沒有選擇的</a:t>
            </a:r>
            <a:r>
              <a:rPr lang="en-US" altLang="zh-TW" sz="2400" dirty="0" smtClean="0"/>
              <a:t>Data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(Feature)</a:t>
            </a:r>
          </a:p>
          <a:p>
            <a:pPr lvl="1"/>
            <a:r>
              <a:rPr lang="en-US" altLang="zh-TW" sz="2200" dirty="0" err="1" smtClean="0"/>
              <a:t>Rel_humidity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(</a:t>
            </a:r>
            <a:r>
              <a:rPr lang="zh-TW" altLang="en-US" sz="2200" dirty="0" smtClean="0"/>
              <a:t>濕度</a:t>
            </a:r>
            <a:r>
              <a:rPr lang="en-US" altLang="zh-TW" sz="2200" dirty="0" smtClean="0"/>
              <a:t>)</a:t>
            </a:r>
          </a:p>
          <a:p>
            <a:pPr lvl="1"/>
            <a:r>
              <a:rPr lang="en-US" altLang="zh-TW" sz="2200" dirty="0" err="1" smtClean="0"/>
              <a:t>Precipitaion</a:t>
            </a:r>
            <a:r>
              <a:rPr lang="en-US" altLang="zh-TW" sz="2200" dirty="0" smtClean="0"/>
              <a:t> (</a:t>
            </a:r>
            <a:r>
              <a:rPr lang="zh-TW" altLang="en-US" sz="2200" dirty="0" smtClean="0"/>
              <a:t>降雨量</a:t>
            </a:r>
            <a:r>
              <a:rPr lang="en-US" altLang="zh-TW" sz="2200" dirty="0" smtClean="0"/>
              <a:t>)</a:t>
            </a:r>
          </a:p>
          <a:p>
            <a:r>
              <a:rPr lang="zh-TW" altLang="en-US" sz="2400" dirty="0" smtClean="0"/>
              <a:t>嘗試過的</a:t>
            </a:r>
            <a:r>
              <a:rPr lang="en-US" altLang="zh-TW" sz="2400" dirty="0" smtClean="0"/>
              <a:t>Data (Feature)</a:t>
            </a:r>
          </a:p>
          <a:p>
            <a:pPr lvl="1"/>
            <a:r>
              <a:rPr lang="en-US" altLang="zh-TW" sz="2200" dirty="0" err="1" smtClean="0"/>
              <a:t>WeekDay</a:t>
            </a:r>
            <a:r>
              <a:rPr lang="en-US" altLang="zh-TW" sz="2200" dirty="0" smtClean="0"/>
              <a:t> / Weekend</a:t>
            </a:r>
          </a:p>
          <a:p>
            <a:pPr lvl="1"/>
            <a:r>
              <a:rPr lang="en-US" altLang="zh-TW" sz="2200" dirty="0" smtClean="0"/>
              <a:t>Morning</a:t>
            </a:r>
            <a:r>
              <a:rPr lang="en-US" altLang="zh-TW" sz="2200" dirty="0" smtClean="0"/>
              <a:t>/ Afternoon / Night</a:t>
            </a:r>
          </a:p>
          <a:p>
            <a:r>
              <a:rPr lang="zh-TW" altLang="en-US" sz="2400" dirty="0" smtClean="0"/>
              <a:t>特徵正規化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b="28232"/>
          <a:stretch/>
        </p:blipFill>
        <p:spPr>
          <a:xfrm>
            <a:off x="8801828" y="2438903"/>
            <a:ext cx="2806033" cy="422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9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討論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Cleaning </a:t>
            </a:r>
            <a:r>
              <a:rPr lang="en-US" altLang="zh-TW" sz="2400" dirty="0" smtClean="0"/>
              <a:t>Data</a:t>
            </a:r>
          </a:p>
          <a:p>
            <a:r>
              <a:rPr lang="en-US" altLang="zh-TW" sz="2400" dirty="0" smtClean="0"/>
              <a:t>Data Sparse (ARIMA)</a:t>
            </a:r>
          </a:p>
          <a:p>
            <a:r>
              <a:rPr lang="en-US" altLang="zh-TW" sz="2400" dirty="0" smtClean="0"/>
              <a:t>Overfitting (Random Forest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Extra Forest)</a:t>
            </a:r>
          </a:p>
          <a:p>
            <a:pPr lvl="1"/>
            <a:r>
              <a:rPr lang="en-US" altLang="zh-TW" sz="2200" dirty="0" smtClean="0"/>
              <a:t> (</a:t>
            </a:r>
            <a:r>
              <a:rPr lang="zh-TW" altLang="en-US" sz="2200" dirty="0" smtClean="0"/>
              <a:t>只放</a:t>
            </a:r>
            <a:r>
              <a:rPr lang="en-US" altLang="zh-TW" sz="2200" dirty="0"/>
              <a:t>T</a:t>
            </a:r>
            <a:r>
              <a:rPr lang="en-US" altLang="zh-TW" sz="2200" dirty="0" smtClean="0"/>
              <a:t>esting</a:t>
            </a:r>
            <a:r>
              <a:rPr lang="zh-TW" altLang="en-US" sz="2200" dirty="0" smtClean="0"/>
              <a:t>的</a:t>
            </a:r>
            <a:r>
              <a:rPr lang="en-US" altLang="zh-TW" sz="2200" dirty="0" smtClean="0"/>
              <a:t>data points</a:t>
            </a:r>
            <a:r>
              <a:rPr lang="zh-TW" altLang="en-US" sz="2200" dirty="0" smtClean="0"/>
              <a:t>比</a:t>
            </a:r>
            <a:r>
              <a:rPr lang="en-US" altLang="zh-TW" sz="2200" dirty="0" smtClean="0"/>
              <a:t> Training+ Testing</a:t>
            </a:r>
            <a:r>
              <a:rPr lang="zh-TW" altLang="en-US" sz="2200" dirty="0" smtClean="0"/>
              <a:t>好</a:t>
            </a:r>
            <a:r>
              <a:rPr lang="en-US" altLang="zh-TW" sz="2200" dirty="0" smtClean="0"/>
              <a:t>)</a:t>
            </a:r>
            <a:r>
              <a:rPr lang="zh-TW" altLang="en-US" sz="2200" dirty="0" smtClean="0"/>
              <a:t> </a:t>
            </a:r>
            <a:endParaRPr lang="en-US" altLang="zh-TW" sz="2200" dirty="0" smtClean="0"/>
          </a:p>
          <a:p>
            <a:pPr lvl="1"/>
            <a:r>
              <a:rPr lang="zh-TW" altLang="en-US" sz="2200" dirty="0" smtClean="0"/>
              <a:t>也可能是因為日期較近比較有影響</a:t>
            </a:r>
            <a:endParaRPr lang="en-US" altLang="zh-TW" sz="2200" dirty="0"/>
          </a:p>
          <a:p>
            <a:r>
              <a:rPr lang="en-US" altLang="zh-TW" sz="2400" dirty="0" smtClean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44679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多種方法表現比較</a:t>
            </a:r>
            <a:endParaRPr lang="zh-TW" altLang="en-US" sz="40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53249"/>
              </p:ext>
            </p:extLst>
          </p:nvPr>
        </p:nvGraphicFramePr>
        <p:xfrm>
          <a:off x="2032000" y="2422760"/>
          <a:ext cx="8128000" cy="4297680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50549950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3328678683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416763346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94913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方法名稱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使用資料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Travel time MAPE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備註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97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dirty="0" smtClean="0"/>
                        <a:t>ARIMA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Travel time data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0.1893~0.2021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最快、最穩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0502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dirty="0" smtClean="0"/>
                        <a:t>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Travel time data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0.2007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訓練速度太慢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2076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dirty="0" err="1" smtClean="0"/>
                        <a:t>Xgboost</a:t>
                      </a:r>
                      <a:endParaRPr kumimoji="1" lang="en-US" altLang="zh-TW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Travel time data</a:t>
                      </a:r>
                      <a:endParaRPr lang="zh-TW" altLang="en-US" sz="2000" dirty="0" smtClean="0"/>
                    </a:p>
                    <a:p>
                      <a:pPr algn="ctr"/>
                      <a:r>
                        <a:rPr lang="en-US" altLang="zh-TW" sz="2000" dirty="0" smtClean="0"/>
                        <a:t>+ Weather data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0.2335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參數調整複雜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1081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dirty="0" smtClean="0"/>
                        <a:t>Random Forest</a:t>
                      </a:r>
                      <a:r>
                        <a:rPr kumimoji="1" lang="zh-TW" altLang="en-US" sz="2000" dirty="0" smtClean="0"/>
                        <a:t> </a:t>
                      </a:r>
                      <a:r>
                        <a:rPr kumimoji="1" lang="en-US" altLang="zh-TW" sz="2000" dirty="0" smtClean="0"/>
                        <a:t>(R)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Travel time data</a:t>
                      </a:r>
                      <a:endParaRPr lang="zh-TW" altLang="en-US" sz="2000" dirty="0" smtClean="0"/>
                    </a:p>
                    <a:p>
                      <a:pPr algn="ctr"/>
                      <a:r>
                        <a:rPr lang="en-US" altLang="zh-TW" sz="2000" dirty="0" smtClean="0"/>
                        <a:t>+ Weather data</a:t>
                      </a:r>
                      <a:endParaRPr lang="zh-TW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0.2235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參數調整複雜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9548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dirty="0" smtClean="0"/>
                        <a:t>Random Forest</a:t>
                      </a:r>
                      <a:r>
                        <a:rPr kumimoji="1" lang="zh-TW" altLang="en-US" sz="2000" dirty="0" smtClean="0"/>
                        <a:t> </a:t>
                      </a:r>
                      <a:r>
                        <a:rPr kumimoji="1" lang="en-US" altLang="zh-TW" sz="2000" dirty="0" smtClean="0"/>
                        <a:t>(Python)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Travel time data</a:t>
                      </a:r>
                      <a:endParaRPr lang="zh-TW" altLang="en-US" sz="2000" dirty="0" smtClean="0"/>
                    </a:p>
                    <a:p>
                      <a:pPr algn="ctr"/>
                      <a:r>
                        <a:rPr lang="en-US" altLang="zh-TW" sz="2000" dirty="0" smtClean="0"/>
                        <a:t>+ Weather data</a:t>
                      </a:r>
                      <a:endParaRPr lang="zh-TW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0.2249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參數調整複雜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7976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dirty="0" smtClean="0"/>
                        <a:t>Extra</a:t>
                      </a:r>
                      <a:r>
                        <a:rPr kumimoji="1" lang="zh-TW" altLang="en-US" sz="2000" dirty="0" smtClean="0"/>
                        <a:t> </a:t>
                      </a:r>
                      <a:r>
                        <a:rPr kumimoji="1" lang="en-US" altLang="zh-TW" sz="2000" dirty="0" smtClean="0"/>
                        <a:t>Trees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Travel time data</a:t>
                      </a:r>
                      <a:endParaRPr lang="zh-TW" altLang="en-US" sz="2000" dirty="0" smtClean="0"/>
                    </a:p>
                    <a:p>
                      <a:pPr algn="ctr"/>
                      <a:r>
                        <a:rPr lang="en-US" altLang="zh-TW" sz="2000" dirty="0" smtClean="0"/>
                        <a:t>+ Weather data</a:t>
                      </a:r>
                      <a:endParaRPr lang="zh-TW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0.2091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參數調整複雜</a:t>
                      </a:r>
                      <a:endParaRPr lang="zh-TW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75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最終結果</a:t>
            </a:r>
            <a:r>
              <a:rPr lang="en-US" altLang="zh-TW" sz="4000" dirty="0" smtClean="0"/>
              <a:t>(Phase1</a:t>
            </a:r>
            <a:r>
              <a:rPr lang="zh-TW" altLang="en-US" sz="4000" dirty="0" smtClean="0"/>
              <a:t>、</a:t>
            </a:r>
            <a:r>
              <a:rPr lang="en-US" altLang="zh-TW" sz="4000" dirty="0" smtClean="0"/>
              <a:t>phase2)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76" y="4495793"/>
            <a:ext cx="10515600" cy="122593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76" y="5721725"/>
            <a:ext cx="10515601" cy="925474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875776" y="2298990"/>
            <a:ext cx="10515601" cy="1984006"/>
            <a:chOff x="875777" y="2266847"/>
            <a:chExt cx="10515601" cy="1984006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4"/>
            <a:srcRect t="6568" b="64404"/>
            <a:stretch/>
          </p:blipFill>
          <p:spPr>
            <a:xfrm>
              <a:off x="875777" y="3309167"/>
              <a:ext cx="10515601" cy="941686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5777" y="2266847"/>
              <a:ext cx="10515600" cy="106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880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最終結果</a:t>
            </a:r>
            <a:r>
              <a:rPr lang="en-US" altLang="zh-TW" sz="4000" dirty="0" smtClean="0"/>
              <a:t>(Phase1</a:t>
            </a:r>
            <a:r>
              <a:rPr lang="zh-TW" altLang="en-US" sz="4000" dirty="0" smtClean="0"/>
              <a:t>、</a:t>
            </a:r>
            <a:r>
              <a:rPr lang="en-US" altLang="zh-TW" sz="4000" dirty="0" smtClean="0"/>
              <a:t>phase2)</a:t>
            </a:r>
            <a:endParaRPr lang="zh-TW" altLang="en-US" sz="4000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39258"/>
              </p:ext>
            </p:extLst>
          </p:nvPr>
        </p:nvGraphicFramePr>
        <p:xfrm>
          <a:off x="2230438" y="2638425"/>
          <a:ext cx="7730427" cy="1683054"/>
        </p:xfrm>
        <a:graphic>
          <a:graphicData uri="http://schemas.openxmlformats.org/drawingml/2006/table">
            <a:tbl>
              <a:tblPr firstRow="1" firstCol="1" lastCol="1">
                <a:tableStyleId>{68D230F3-CF80-4859-8CE7-A43EE81993B5}</a:tableStyleId>
              </a:tblPr>
              <a:tblGrid>
                <a:gridCol w="2576809">
                  <a:extLst>
                    <a:ext uri="{9D8B030D-6E8A-4147-A177-3AD203B41FA5}">
                      <a16:colId xmlns="" xmlns:a16="http://schemas.microsoft.com/office/drawing/2014/main" val="3335465657"/>
                    </a:ext>
                  </a:extLst>
                </a:gridCol>
                <a:gridCol w="2576809">
                  <a:extLst>
                    <a:ext uri="{9D8B030D-6E8A-4147-A177-3AD203B41FA5}">
                      <a16:colId xmlns="" xmlns:a16="http://schemas.microsoft.com/office/drawing/2014/main" val="2961731562"/>
                    </a:ext>
                  </a:extLst>
                </a:gridCol>
                <a:gridCol w="2576809">
                  <a:extLst>
                    <a:ext uri="{9D8B030D-6E8A-4147-A177-3AD203B41FA5}">
                      <a16:colId xmlns="" xmlns:a16="http://schemas.microsoft.com/office/drawing/2014/main" val="3621072351"/>
                    </a:ext>
                  </a:extLst>
                </a:gridCol>
              </a:tblGrid>
              <a:tr h="5610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Phase 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Mid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Final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9991102"/>
                  </a:ext>
                </a:extLst>
              </a:tr>
              <a:tr h="5610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Task 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0.2239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0.1893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1954951"/>
                  </a:ext>
                </a:extLst>
              </a:tr>
              <a:tr h="5610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Task 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0.2182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0.2182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9739617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0137913"/>
              </p:ext>
            </p:extLst>
          </p:nvPr>
        </p:nvGraphicFramePr>
        <p:xfrm>
          <a:off x="2230438" y="4806492"/>
          <a:ext cx="7730427" cy="1683054"/>
        </p:xfrm>
        <a:graphic>
          <a:graphicData uri="http://schemas.openxmlformats.org/drawingml/2006/table">
            <a:tbl>
              <a:tblPr firstRow="1" firstCol="1" lastCol="1">
                <a:tableStyleId>{68D230F3-CF80-4859-8CE7-A43EE81993B5}</a:tableStyleId>
              </a:tblPr>
              <a:tblGrid>
                <a:gridCol w="2576809">
                  <a:extLst>
                    <a:ext uri="{9D8B030D-6E8A-4147-A177-3AD203B41FA5}">
                      <a16:colId xmlns="" xmlns:a16="http://schemas.microsoft.com/office/drawing/2014/main" val="3335465657"/>
                    </a:ext>
                  </a:extLst>
                </a:gridCol>
                <a:gridCol w="2576809">
                  <a:extLst>
                    <a:ext uri="{9D8B030D-6E8A-4147-A177-3AD203B41FA5}">
                      <a16:colId xmlns="" xmlns:a16="http://schemas.microsoft.com/office/drawing/2014/main" val="2961731562"/>
                    </a:ext>
                  </a:extLst>
                </a:gridCol>
                <a:gridCol w="2576809">
                  <a:extLst>
                    <a:ext uri="{9D8B030D-6E8A-4147-A177-3AD203B41FA5}">
                      <a16:colId xmlns="" xmlns:a16="http://schemas.microsoft.com/office/drawing/2014/main" val="3621072351"/>
                    </a:ext>
                  </a:extLst>
                </a:gridCol>
              </a:tblGrid>
              <a:tr h="5610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Phase 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Mid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Final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9991102"/>
                  </a:ext>
                </a:extLst>
              </a:tr>
              <a:tr h="5610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Task 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-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0.2011</a:t>
                      </a:r>
                      <a:r>
                        <a:rPr lang="zh-TW" altLang="en-US" sz="2400" dirty="0" smtClean="0"/>
                        <a:t> 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1954951"/>
                  </a:ext>
                </a:extLst>
              </a:tr>
              <a:tr h="5610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Task 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-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0.3636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9739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71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Thank YOU! </a:t>
            </a:r>
            <a:r>
              <a:rPr lang="en-US" altLang="zh-TW" sz="4000" dirty="0" smtClean="0">
                <a:sym typeface="Wingdings"/>
              </a:rPr>
              <a:t>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zh-TW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35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/>
              <a:t>大</a:t>
            </a:r>
            <a:r>
              <a:rPr lang="zh-TW" altLang="en-US" sz="4000" dirty="0"/>
              <a:t>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使用工具</a:t>
            </a:r>
            <a:endParaRPr kumimoji="1" lang="en-US" altLang="zh-TW" sz="2400" dirty="0"/>
          </a:p>
          <a:p>
            <a:r>
              <a:rPr kumimoji="1" lang="zh-TW" altLang="en-US" sz="2400" dirty="0"/>
              <a:t>資料集</a:t>
            </a:r>
            <a:endParaRPr kumimoji="1" lang="en-US" altLang="zh-TW" sz="2400" dirty="0"/>
          </a:p>
          <a:p>
            <a:r>
              <a:rPr kumimoji="1" lang="zh-TW" altLang="en-US" sz="2400" dirty="0"/>
              <a:t>資料前處理</a:t>
            </a:r>
            <a:endParaRPr kumimoji="1" lang="en-US" altLang="zh-TW" sz="2400" dirty="0"/>
          </a:p>
          <a:p>
            <a:r>
              <a:rPr kumimoji="1" lang="zh-TW" altLang="en-US" sz="2400" dirty="0"/>
              <a:t>使用方法</a:t>
            </a:r>
            <a:endParaRPr kumimoji="1" lang="en-US" altLang="zh-TW" sz="2400" dirty="0"/>
          </a:p>
          <a:p>
            <a:r>
              <a:rPr kumimoji="1" lang="zh-TW" altLang="en-US" sz="2400" dirty="0"/>
              <a:t>最終結果</a:t>
            </a:r>
            <a:endParaRPr kumimoji="1"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647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使用工具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R </a:t>
            </a:r>
            <a:r>
              <a:rPr lang="zh-TW" altLang="en-US" sz="2400" dirty="0" smtClean="0"/>
              <a:t>語言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用於 </a:t>
            </a:r>
            <a:r>
              <a:rPr lang="en-US" altLang="zh-TW" sz="2000" dirty="0" smtClean="0"/>
              <a:t>Time </a:t>
            </a:r>
            <a:r>
              <a:rPr lang="en-US" altLang="zh-TW" sz="2000" dirty="0"/>
              <a:t>series data </a:t>
            </a:r>
            <a:r>
              <a:rPr lang="zh-TW" altLang="en-US" sz="2000" dirty="0"/>
              <a:t>清理</a:t>
            </a:r>
          </a:p>
          <a:p>
            <a:r>
              <a:rPr lang="en-US" altLang="zh-TW" sz="2400" dirty="0" smtClean="0"/>
              <a:t>Python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3.0</a:t>
            </a:r>
            <a:endParaRPr lang="en-US" altLang="zh-TW" sz="2400" dirty="0"/>
          </a:p>
          <a:p>
            <a:pPr lvl="1"/>
            <a:r>
              <a:rPr lang="zh-TW" altLang="en-US" sz="2000" dirty="0" smtClean="0"/>
              <a:t>演算法</a:t>
            </a:r>
            <a:r>
              <a:rPr lang="zh-TW" altLang="en-US" sz="2000" dirty="0"/>
              <a:t>實</a:t>
            </a:r>
            <a:r>
              <a:rPr lang="zh-TW" altLang="en-US" sz="2000" dirty="0" smtClean="0"/>
              <a:t>作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455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資料集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/>
              <a:t>使用附件的 </a:t>
            </a:r>
            <a:r>
              <a:rPr lang="en-US" altLang="zh-TW" sz="2400" dirty="0"/>
              <a:t>python script </a:t>
            </a:r>
            <a:r>
              <a:rPr lang="zh-TW" altLang="en-US" sz="2400" dirty="0"/>
              <a:t>來將資料轉換成以下</a:t>
            </a:r>
            <a:r>
              <a:rPr lang="zh-TW" altLang="en-US" sz="2400" dirty="0" smtClean="0"/>
              <a:t>格式：</a:t>
            </a:r>
            <a:endParaRPr lang="en-US" altLang="zh-TW" sz="2400" dirty="0"/>
          </a:p>
          <a:p>
            <a:r>
              <a:rPr lang="en-US" altLang="zh-TW" sz="2400" dirty="0" smtClean="0"/>
              <a:t>Travel Time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 smtClean="0"/>
              <a:t>Volume</a:t>
            </a:r>
            <a:endParaRPr lang="en-US" altLang="zh-TW" sz="2400" dirty="0"/>
          </a:p>
          <a:p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41" y="3585414"/>
            <a:ext cx="7175500" cy="15113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41" y="5290397"/>
            <a:ext cx="71755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7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資料集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 smtClean="0"/>
              <a:t>Weather Data</a:t>
            </a:r>
            <a:endParaRPr lang="zh-TW" altLang="en-US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015" y="3361151"/>
            <a:ext cx="61722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6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資料前處理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31136" y="2633082"/>
            <a:ext cx="2340864" cy="3101983"/>
          </a:xfrm>
        </p:spPr>
        <p:txBody>
          <a:bodyPr>
            <a:noAutofit/>
          </a:bodyPr>
          <a:lstStyle/>
          <a:p>
            <a:r>
              <a:rPr kumimoji="1" lang="zh-TW" altLang="en-US" sz="2400" dirty="0"/>
              <a:t>離群值清理：</a:t>
            </a:r>
            <a:endParaRPr kumimoji="1" lang="en-US" altLang="zh-TW" sz="2400" dirty="0"/>
          </a:p>
          <a:p>
            <a:pPr lvl="1"/>
            <a:r>
              <a:rPr kumimoji="1" lang="zh-TW" altLang="en-US" sz="2000" dirty="0"/>
              <a:t>資料中存在有極端值，容易影響預測準確度需</a:t>
            </a:r>
            <a:r>
              <a:rPr kumimoji="1" lang="zh-TW" altLang="en-US" sz="2000" dirty="0" smtClean="0"/>
              <a:t>剔除</a:t>
            </a:r>
            <a:r>
              <a:rPr kumimoji="1" lang="zh-TW" altLang="en-US" sz="2000" dirty="0"/>
              <a:t>。</a:t>
            </a:r>
            <a:endParaRPr kumimoji="1" lang="en-US" altLang="zh-TW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384" y="2803435"/>
            <a:ext cx="7515616" cy="405456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392449" y="2278368"/>
            <a:ext cx="4083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smtClean="0"/>
              <a:t>Travel time</a:t>
            </a:r>
            <a:r>
              <a:rPr kumimoji="1" lang="zh-TW" altLang="en-US" sz="2000" dirty="0" smtClean="0"/>
              <a:t>，</a:t>
            </a:r>
            <a:r>
              <a:rPr kumimoji="1" lang="en-US" altLang="zh-TW" sz="2000" dirty="0" smtClean="0"/>
              <a:t>intersection A, tollgate 3</a:t>
            </a:r>
          </a:p>
        </p:txBody>
      </p:sp>
    </p:spTree>
    <p:extLst>
      <p:ext uri="{BB962C8B-B14F-4D97-AF65-F5344CB8AC3E}">
        <p14:creationId xmlns:p14="http://schemas.microsoft.com/office/powerpoint/2010/main" val="351392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資料前處理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/>
              <a:t>內插法補值：</a:t>
            </a:r>
          </a:p>
          <a:p>
            <a:pPr lvl="1"/>
            <a:r>
              <a:rPr lang="zh-TW" altLang="en-US" sz="2200" dirty="0"/>
              <a:t>原本的資料中有大量的缺值，常導致時間序列不</a:t>
            </a:r>
            <a:r>
              <a:rPr lang="zh-TW" altLang="en-US" sz="2200" dirty="0" smtClean="0"/>
              <a:t>連貫。</a:t>
            </a:r>
            <a:r>
              <a:rPr lang="en-US" altLang="zh-TW" sz="2200" dirty="0" smtClean="0"/>
              <a:t/>
            </a:r>
            <a:br>
              <a:rPr lang="en-US" altLang="zh-TW" sz="2200" dirty="0" smtClean="0"/>
            </a:br>
            <a:r>
              <a:rPr lang="en-US" altLang="zh-TW" sz="2200" dirty="0" smtClean="0"/>
              <a:t>ex:</a:t>
            </a:r>
            <a:r>
              <a:rPr lang="zh-TW" altLang="en-US" sz="2200" dirty="0" smtClean="0"/>
              <a:t>   </a:t>
            </a:r>
            <a:r>
              <a:rPr lang="en-US" altLang="zh-TW" sz="2200" dirty="0" smtClean="0"/>
              <a:t>7-19 </a:t>
            </a:r>
            <a:r>
              <a:rPr lang="en-US" altLang="zh-TW" sz="2200" dirty="0"/>
              <a:t>01:40 </a:t>
            </a:r>
            <a:r>
              <a:rPr lang="zh-TW" altLang="en-US" sz="2200" dirty="0"/>
              <a:t>前有缺</a:t>
            </a:r>
            <a:r>
              <a:rPr lang="zh-TW" altLang="en-US" sz="2200" dirty="0" smtClean="0"/>
              <a:t>值。</a:t>
            </a:r>
            <a:endParaRPr lang="en-US" altLang="zh-TW" sz="2400" dirty="0" smtClean="0"/>
          </a:p>
          <a:p>
            <a:r>
              <a:rPr lang="zh-TW" altLang="en-US" sz="2400" dirty="0"/>
              <a:t>使用皮爾森相關係數來加入天氣資料，但效果有限。</a:t>
            </a:r>
          </a:p>
          <a:p>
            <a:endParaRPr lang="zh-TW" altLang="en-US" sz="2400" dirty="0"/>
          </a:p>
        </p:txBody>
      </p:sp>
      <p:grpSp>
        <p:nvGrpSpPr>
          <p:cNvPr id="5" name="群組 4"/>
          <p:cNvGrpSpPr/>
          <p:nvPr/>
        </p:nvGrpSpPr>
        <p:grpSpPr>
          <a:xfrm>
            <a:off x="6467606" y="4477133"/>
            <a:ext cx="5611660" cy="2273619"/>
            <a:chOff x="5622794" y="1913307"/>
            <a:chExt cx="5067300" cy="177800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2794" y="1913307"/>
              <a:ext cx="5067300" cy="1778000"/>
            </a:xfrm>
            <a:prstGeom prst="rect">
              <a:avLst/>
            </a:prstGeom>
          </p:spPr>
        </p:pic>
        <p:sp>
          <p:nvSpPr>
            <p:cNvPr id="8" name="框架 7"/>
            <p:cNvSpPr/>
            <p:nvPr/>
          </p:nvSpPr>
          <p:spPr>
            <a:xfrm>
              <a:off x="5622794" y="2730675"/>
              <a:ext cx="5038855" cy="347206"/>
            </a:xfrm>
            <a:prstGeom prst="fram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81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方法</a:t>
            </a:r>
            <a:r>
              <a:rPr lang="en-US" altLang="zh-TW" sz="4000" dirty="0" smtClean="0"/>
              <a:t>(ARIMA)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 smtClean="0"/>
              <a:t>以 </a:t>
            </a:r>
            <a:r>
              <a:rPr lang="en-US" altLang="zh-TW" sz="2400" dirty="0" smtClean="0"/>
              <a:t>ARIMA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自動回歸整合移動平均模型</a:t>
            </a:r>
            <a:r>
              <a:rPr lang="en-US" altLang="zh-TW" sz="2400" dirty="0"/>
              <a:t>) </a:t>
            </a:r>
            <a:r>
              <a:rPr lang="zh-TW" altLang="en-US" sz="2400" dirty="0"/>
              <a:t>方法為依</a:t>
            </a:r>
            <a:r>
              <a:rPr lang="zh-TW" altLang="en-US" sz="2400" dirty="0" smtClean="0"/>
              <a:t>歸。</a:t>
            </a:r>
            <a:endParaRPr lang="zh-TW" altLang="en-US" sz="2400" dirty="0"/>
          </a:p>
          <a:p>
            <a:r>
              <a:rPr lang="zh-TW" altLang="en-US" sz="2400" dirty="0"/>
              <a:t>訓練資料不考慮全部時間區段來訓練，只取每天同測試資料的時段</a:t>
            </a:r>
            <a:r>
              <a:rPr lang="en-US" altLang="zh-TW" sz="2400" dirty="0" smtClean="0"/>
              <a:t>08:00~10:00</a:t>
            </a:r>
            <a:r>
              <a:rPr lang="en-US" altLang="zh-TW" sz="2400" dirty="0"/>
              <a:t>, </a:t>
            </a:r>
            <a:r>
              <a:rPr lang="en-US" altLang="zh-TW" sz="2400" dirty="0" smtClean="0"/>
              <a:t>17:00~19:00 </a:t>
            </a:r>
            <a:r>
              <a:rPr lang="zh-TW" altLang="en-US" sz="2400" dirty="0"/>
              <a:t>來訓練</a:t>
            </a:r>
            <a:r>
              <a:rPr lang="zh-TW" altLang="en-US" sz="2400" dirty="0" smtClean="0"/>
              <a:t>模型。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固定</a:t>
            </a:r>
            <a:r>
              <a:rPr lang="zh-TW" altLang="en-US" sz="2400" dirty="0"/>
              <a:t>路線後，時間序列中把 </a:t>
            </a:r>
            <a:r>
              <a:rPr lang="en-US" altLang="zh-TW" sz="2400" dirty="0"/>
              <a:t>Window</a:t>
            </a:r>
            <a:r>
              <a:rPr lang="zh-TW" altLang="en-US" sz="2400" dirty="0"/>
              <a:t>設定成一星期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lvl="1"/>
            <a:r>
              <a:rPr lang="zh-TW" altLang="en-US" sz="2400" dirty="0"/>
              <a:t>舉例來</a:t>
            </a:r>
            <a:r>
              <a:rPr lang="zh-TW" altLang="en-US" sz="2400" dirty="0" smtClean="0"/>
              <a:t>說，找出 </a:t>
            </a:r>
            <a:r>
              <a:rPr lang="en-US" altLang="zh-TW" sz="2400" dirty="0"/>
              <a:t>Oct. 18 </a:t>
            </a:r>
            <a:r>
              <a:rPr lang="zh-TW" altLang="en-US" sz="2400" dirty="0"/>
              <a:t>之前每週</a:t>
            </a:r>
            <a:r>
              <a:rPr lang="zh-TW" altLang="en-US" sz="2400" dirty="0" smtClean="0"/>
              <a:t>的 </a:t>
            </a:r>
            <a:r>
              <a:rPr lang="en-US" altLang="zh-TW" sz="2400" dirty="0" smtClean="0"/>
              <a:t>08:00</a:t>
            </a:r>
            <a:r>
              <a:rPr lang="zh-TW" altLang="en-US" sz="2400" dirty="0"/>
              <a:t>的時間當成歷史</a:t>
            </a:r>
            <a:r>
              <a:rPr lang="zh-TW" altLang="en-US" sz="2400" dirty="0" smtClean="0"/>
              <a:t>資料， </a:t>
            </a:r>
            <a:r>
              <a:rPr lang="en-US" altLang="zh-TW" sz="2400" dirty="0" smtClean="0"/>
              <a:t>Oct</a:t>
            </a:r>
            <a:r>
              <a:rPr lang="en-US" altLang="zh-TW" sz="2400" dirty="0"/>
              <a:t>. 18 08:00</a:t>
            </a:r>
            <a:r>
              <a:rPr lang="zh-TW" altLang="en-US" sz="2400" dirty="0"/>
              <a:t>當成預測的資料。 </a:t>
            </a:r>
            <a:endParaRPr lang="zh-TW" altLang="en-US" sz="22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026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方法</a:t>
            </a:r>
            <a:r>
              <a:rPr lang="en-US" altLang="zh-TW" sz="4000" dirty="0" smtClean="0"/>
              <a:t>(RANDOM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FOREST)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/>
              <a:t>在機器學習中，隨機森林是一個包含多個決策樹的分類器，並且其輸出的類別是由個別樹輸出的類別的眾數而</a:t>
            </a:r>
            <a:r>
              <a:rPr lang="zh-TW" altLang="en-US" sz="2400" dirty="0" smtClean="0"/>
              <a:t>定。</a:t>
            </a:r>
            <a:endParaRPr lang="en-US" altLang="zh-TW" sz="2400" dirty="0" smtClean="0"/>
          </a:p>
          <a:p>
            <a:r>
              <a:rPr lang="zh-TW" altLang="en-US" sz="2400" dirty="0" smtClean="0"/>
              <a:t>使用</a:t>
            </a:r>
            <a:r>
              <a:rPr lang="en-US" altLang="zh-TW" sz="2400" dirty="0" smtClean="0"/>
              <a:t>Python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Library - </a:t>
            </a:r>
            <a:r>
              <a:rPr lang="en-US" altLang="zh-TW" sz="2400" dirty="0" err="1" smtClean="0"/>
              <a:t>sklearn</a:t>
            </a:r>
            <a:r>
              <a:rPr lang="zh-TW" altLang="en-US" sz="2400" dirty="0" smtClean="0"/>
              <a:t>中的</a:t>
            </a:r>
            <a:r>
              <a:rPr lang="en-US" altLang="zh-TW" sz="2400" dirty="0" err="1" smtClean="0"/>
              <a:t>RandomForestRegressor</a:t>
            </a:r>
            <a:endParaRPr lang="en-US" altLang="zh-TW" sz="2400" dirty="0" smtClean="0"/>
          </a:p>
          <a:p>
            <a:r>
              <a:rPr lang="en-US" altLang="zh-TW" sz="2400" dirty="0" smtClean="0"/>
              <a:t>Target</a:t>
            </a:r>
            <a:r>
              <a:rPr lang="zh-TW" altLang="en-US" sz="2400" dirty="0" smtClean="0"/>
              <a:t> 為</a:t>
            </a:r>
            <a:r>
              <a:rPr lang="en-US" altLang="zh-TW" sz="2400" dirty="0" smtClean="0"/>
              <a:t>Travel Time</a:t>
            </a:r>
          </a:p>
          <a:p>
            <a:r>
              <a:rPr lang="en-US" altLang="zh-TW" sz="2400" dirty="0" smtClean="0"/>
              <a:t>Data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(Feature)</a:t>
            </a:r>
            <a:r>
              <a:rPr lang="zh-TW" altLang="en-US" sz="2400" dirty="0" smtClean="0"/>
              <a:t>則採用天氣、風速、溫度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24137"/>
              </p:ext>
            </p:extLst>
          </p:nvPr>
        </p:nvGraphicFramePr>
        <p:xfrm>
          <a:off x="2231136" y="5536861"/>
          <a:ext cx="8795027" cy="40633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14474"/>
                <a:gridCol w="1749445"/>
                <a:gridCol w="2036240"/>
                <a:gridCol w="1692086"/>
                <a:gridCol w="2002782"/>
              </a:tblGrid>
              <a:tr h="406331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Pressure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sea_pressure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wind_direction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wind_speed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Temperature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9450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420</TotalTime>
  <Words>472</Words>
  <Application>Microsoft Macintosh PowerPoint</Application>
  <PresentationFormat>寬螢幕</PresentationFormat>
  <Paragraphs>116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Gill Sans MT</vt:lpstr>
      <vt:lpstr>Wingdings</vt:lpstr>
      <vt:lpstr>微軟正黑體</vt:lpstr>
      <vt:lpstr>Arial</vt:lpstr>
      <vt:lpstr>Parcel</vt:lpstr>
      <vt:lpstr>類神經網路期末報告</vt:lpstr>
      <vt:lpstr>大綱</vt:lpstr>
      <vt:lpstr>使用工具</vt:lpstr>
      <vt:lpstr>資料集</vt:lpstr>
      <vt:lpstr>資料集</vt:lpstr>
      <vt:lpstr>資料前處理</vt:lpstr>
      <vt:lpstr>資料前處理</vt:lpstr>
      <vt:lpstr>方法(ARIMA)</vt:lpstr>
      <vt:lpstr>方法(RANDOM FOREST)</vt:lpstr>
      <vt:lpstr>方法(RANDOM FOREST)</vt:lpstr>
      <vt:lpstr>討論</vt:lpstr>
      <vt:lpstr>多種方法表現比較</vt:lpstr>
      <vt:lpstr>最終結果(Phase1、phase2)</vt:lpstr>
      <vt:lpstr>最終結果(Phase1、phase2)</vt:lpstr>
      <vt:lpstr>Thank YOU! 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類神經網路期末報告</dc:title>
  <dc:creator>葉文傑</dc:creator>
  <cp:lastModifiedBy>Microsoft Office 使用者</cp:lastModifiedBy>
  <cp:revision>36</cp:revision>
  <cp:lastPrinted>2017-06-08T05:20:58Z</cp:lastPrinted>
  <dcterms:created xsi:type="dcterms:W3CDTF">2017-06-07T15:30:29Z</dcterms:created>
  <dcterms:modified xsi:type="dcterms:W3CDTF">2017-06-08T07:59:13Z</dcterms:modified>
</cp:coreProperties>
</file>