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30"/>
  </p:notesMasterIdLst>
  <p:sldIdLst>
    <p:sldId id="256" r:id="rId2"/>
    <p:sldId id="265" r:id="rId3"/>
    <p:sldId id="269" r:id="rId4"/>
    <p:sldId id="257" r:id="rId5"/>
    <p:sldId id="258" r:id="rId6"/>
    <p:sldId id="259" r:id="rId7"/>
    <p:sldId id="263" r:id="rId8"/>
    <p:sldId id="262" r:id="rId9"/>
    <p:sldId id="274" r:id="rId10"/>
    <p:sldId id="283" r:id="rId11"/>
    <p:sldId id="298" r:id="rId12"/>
    <p:sldId id="299" r:id="rId13"/>
    <p:sldId id="281" r:id="rId14"/>
    <p:sldId id="280" r:id="rId15"/>
    <p:sldId id="273" r:id="rId16"/>
    <p:sldId id="278" r:id="rId17"/>
    <p:sldId id="284" r:id="rId18"/>
    <p:sldId id="285" r:id="rId19"/>
    <p:sldId id="286" r:id="rId20"/>
    <p:sldId id="287" r:id="rId21"/>
    <p:sldId id="291" r:id="rId22"/>
    <p:sldId id="288" r:id="rId23"/>
    <p:sldId id="292" r:id="rId24"/>
    <p:sldId id="293" r:id="rId25"/>
    <p:sldId id="290" r:id="rId26"/>
    <p:sldId id="294" r:id="rId27"/>
    <p:sldId id="295" r:id="rId28"/>
    <p:sldId id="29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24"/>
  </p:normalViewPr>
  <p:slideViewPr>
    <p:cSldViewPr snapToGrid="0">
      <p:cViewPr varScale="1">
        <p:scale>
          <a:sx n="117" d="100"/>
          <a:sy n="117" d="100"/>
        </p:scale>
        <p:origin x="12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9FE3-4EA2-7142-8741-ED91D207AF66}" type="datetimeFigureOut">
              <a:rPr kumimoji="1" lang="zh-TW" altLang="en-US" smtClean="0"/>
              <a:t>2017/6/8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83E9-433D-034F-9775-84E6E9DDCD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1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83E9-433D-034F-9775-84E6E9DDCD15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96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690-6EE0-8C41-97DA-45E5C9AE65F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98F7-E9E2-724E-8C99-8996160B3342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A40A-7963-8F44-B114-17EFA7E05DB5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6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2E74-4C0D-9248-82C3-B6342A0CDBA8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6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E454-DBF8-824B-94E6-F41EDE2EF064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4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2000-3D4A-2D48-9AD6-7C911C87D37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A402-B1CD-7B48-8D39-70A36A494A37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2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DD4E-47F0-8A47-973D-687717932E4F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54D-75F5-D941-8254-DF55A9CE064E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49A-076A-7B43-9A76-00F200B335F8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202B-0993-E743-8F6D-7E420955F19F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479-8ACC-F040-9B5F-B045E3030C7F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260E-2C02-7646-8B96-4E9F6DB89942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BA4-6B66-F14F-ACBD-A815BEBE5A3C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80-AF69-C745-BA36-A3F4B4DD6F80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311-3BB1-7F4E-B4CC-D46BECF131BE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9011-66F4-DD4D-A7E8-0AE99E66463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3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D7A2C4-7E74-6E42-9301-7CC586E619D3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8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8785" y="3065649"/>
            <a:ext cx="9144000" cy="1641490"/>
          </a:xfrm>
        </p:spPr>
        <p:txBody>
          <a:bodyPr anchor="ctr"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Reports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8785" y="2311624"/>
            <a:ext cx="9144000" cy="754025"/>
          </a:xfrm>
        </p:spPr>
        <p:txBody>
          <a:bodyPr anchor="ctr"/>
          <a:lstStyle/>
          <a:p>
            <a:r>
              <a:rPr lang="en-US" altLang="zh-TW" dirty="0" smtClean="0"/>
              <a:t>KDD 2017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18785" y="4738395"/>
            <a:ext cx="9144000" cy="173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M10507305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陳弘明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M10507307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黃健傑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M10515026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鄒濬安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80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18" y="1180438"/>
            <a:ext cx="6377764" cy="56935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06" y="2208077"/>
            <a:ext cx="941613" cy="75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9" y="2583816"/>
            <a:ext cx="941613" cy="2031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19" y="2685401"/>
            <a:ext cx="941613" cy="152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56" y="2581123"/>
            <a:ext cx="410019" cy="3272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31" y="1324126"/>
            <a:ext cx="941613" cy="16381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31" y="1180438"/>
            <a:ext cx="941613" cy="7514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356" y="3107395"/>
            <a:ext cx="941613" cy="75147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244600" y="1995285"/>
            <a:ext cx="18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intersection_id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4600" y="2391344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tollgate_id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44600" y="2787403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4600" y="3183462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sea_pressure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4600" y="35795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wind_direction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4600" y="3975580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44600" y="4371639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temperature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44600" y="4767698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rel_humidity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4600" y="5163757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hour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44600" y="5559816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week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4600" y="5955872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minute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Network 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47893" y="3951384"/>
            <a:ext cx="1162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travel_time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58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Architecture</a:t>
            </a:r>
          </a:p>
          <a:p>
            <a:pPr lvl="1"/>
            <a:r>
              <a:rPr lang="en-US" altLang="zh-TW" dirty="0" smtClean="0"/>
              <a:t>Hidden layer1 13 neurons</a:t>
            </a:r>
          </a:p>
          <a:p>
            <a:pPr lvl="1"/>
            <a:r>
              <a:rPr lang="en-US" altLang="zh-TW" dirty="0" smtClean="0"/>
              <a:t>Hidden layer2 6 neurons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Activation function</a:t>
            </a:r>
          </a:p>
          <a:p>
            <a:pPr lvl="1"/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Loss function</a:t>
            </a:r>
          </a:p>
          <a:p>
            <a:pPr lvl="1"/>
            <a:r>
              <a:rPr lang="en-US" altLang="zh-TW" dirty="0" smtClean="0"/>
              <a:t>Mean squared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dirty="0" smtClean="0"/>
              <a:t>Adam </a:t>
            </a:r>
            <a:r>
              <a:rPr lang="sv-SE" altLang="zh-TW" dirty="0"/>
              <a:t>(lr=0.001, beta_1=0.9, beta_2=0.999, epsilon=1e-08, decay=0.0)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Compile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Fit model </a:t>
            </a:r>
          </a:p>
          <a:p>
            <a:pPr lvl="1"/>
            <a:r>
              <a:rPr lang="en-US" altLang="zh-TW" dirty="0" smtClean="0"/>
              <a:t>Epochs=50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Visualization of </a:t>
            </a:r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 descr="http://sebastianruder.com/content/images/2016/09/contours_evaluation_optimizer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6350"/>
            <a:ext cx="5115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ebastianruder.com/content/images/2016/09/saddle_point_evaluation_optimizer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00" y="2396350"/>
            <a:ext cx="5115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87" y="1825625"/>
            <a:ext cx="8810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4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How </a:t>
            </a:r>
            <a:r>
              <a:rPr kumimoji="1" lang="en-US" altLang="zh-TW" dirty="0" smtClean="0"/>
              <a:t>to solve the problem of overfitting?</a:t>
            </a:r>
          </a:p>
          <a:p>
            <a:pPr lvl="1"/>
            <a:r>
              <a:rPr lang="en-US" altLang="zh-TW" dirty="0" smtClean="0"/>
              <a:t>Regularization</a:t>
            </a:r>
            <a:r>
              <a:rPr lang="en-US" altLang="zh-TW" dirty="0"/>
              <a:t> 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Early </a:t>
            </a:r>
            <a:r>
              <a:rPr kumimoji="1" lang="en-US" altLang="zh-TW" dirty="0" smtClean="0"/>
              <a:t>stop</a:t>
            </a:r>
          </a:p>
          <a:p>
            <a:pPr lvl="1"/>
            <a:r>
              <a:rPr kumimoji="1" lang="en-US" altLang="zh-TW" dirty="0" smtClean="0"/>
              <a:t>Drop out</a:t>
            </a:r>
            <a:endParaRPr kumimoji="1" lang="en-US" altLang="zh-TW" dirty="0" smtClean="0"/>
          </a:p>
          <a:p>
            <a:r>
              <a:rPr kumimoji="1" lang="en-US" altLang="zh-TW" dirty="0" smtClean="0"/>
              <a:t>Missing data.</a:t>
            </a:r>
          </a:p>
          <a:p>
            <a:pPr lvl="1"/>
            <a:r>
              <a:rPr kumimoji="1" lang="en-US" altLang="zh-TW" dirty="0" smtClean="0"/>
              <a:t>Interpolation</a:t>
            </a:r>
            <a:endParaRPr kumimoji="1" lang="en-US" altLang="zh-TW" dirty="0" smtClean="0"/>
          </a:p>
          <a:p>
            <a:r>
              <a:rPr kumimoji="1" lang="en-US" altLang="zh-TW" dirty="0" smtClean="0"/>
              <a:t>Error rate</a:t>
            </a:r>
            <a:r>
              <a:rPr kumimoji="1" lang="en-US" altLang="zh-TW" dirty="0" smtClean="0"/>
              <a:t>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Task2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29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Task2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/>
              <a:t>Multi-layer Perceptron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7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050" name="Picture 2" descr="http://2012.igem.org/wiki/images/3/3f/MathWorks_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9865"/>
            <a:ext cx="12028371" cy="23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Task1</a:t>
            </a:r>
          </a:p>
          <a:p>
            <a:pPr lvl="1"/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 smtClean="0"/>
              <a:t>Result</a:t>
            </a:r>
          </a:p>
          <a:p>
            <a:pPr lvl="1"/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Task2</a:t>
            </a:r>
          </a:p>
          <a:p>
            <a:pPr lvl="1"/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/>
              <a:t>Result</a:t>
            </a:r>
          </a:p>
          <a:p>
            <a:pPr lvl="1"/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Improvement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2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6" y="1836228"/>
            <a:ext cx="7054104" cy="44088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outliners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370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OUTLIER</a:t>
            </a:r>
            <a:r>
              <a:rPr lang="zh-TW" altLang="en-US" dirty="0"/>
              <a:t>：</a:t>
            </a:r>
            <a:r>
              <a:rPr lang="en-US" altLang="zh-TW" dirty="0"/>
              <a:t>200~</a:t>
            </a:r>
          </a:p>
          <a:p>
            <a:endParaRPr lang="en-US" altLang="zh-TW" dirty="0"/>
          </a:p>
          <a:p>
            <a:r>
              <a:rPr lang="en-US" altLang="zh-TW" dirty="0"/>
              <a:t>Q1</a:t>
            </a:r>
            <a:r>
              <a:rPr lang="zh-TW" altLang="en-US" dirty="0"/>
              <a:t>：</a:t>
            </a:r>
            <a:r>
              <a:rPr lang="en-US" altLang="zh-TW" dirty="0"/>
              <a:t>14</a:t>
            </a:r>
          </a:p>
          <a:p>
            <a:endParaRPr lang="en-US" altLang="zh-TW" dirty="0"/>
          </a:p>
          <a:p>
            <a:r>
              <a:rPr lang="en-US" altLang="zh-TW" dirty="0"/>
              <a:t>Q3</a:t>
            </a:r>
            <a:r>
              <a:rPr lang="zh-TW" altLang="en-US" dirty="0"/>
              <a:t>：</a:t>
            </a:r>
            <a:r>
              <a:rPr lang="en-US" altLang="zh-TW" dirty="0"/>
              <a:t>88</a:t>
            </a:r>
          </a:p>
          <a:p>
            <a:endParaRPr lang="en-US" altLang="zh-TW" dirty="0"/>
          </a:p>
          <a:p>
            <a:r>
              <a:rPr lang="en-US" altLang="zh-TW" dirty="0"/>
              <a:t>MEAN</a:t>
            </a:r>
            <a:r>
              <a:rPr lang="zh-TW" altLang="en-US" dirty="0"/>
              <a:t>：</a:t>
            </a:r>
            <a:r>
              <a:rPr lang="en-US" altLang="zh-TW" dirty="0"/>
              <a:t>53.9598</a:t>
            </a:r>
          </a:p>
          <a:p>
            <a:endParaRPr lang="en-US" altLang="zh-TW" dirty="0"/>
          </a:p>
          <a:p>
            <a:r>
              <a:rPr lang="en-US" altLang="zh-TW" dirty="0"/>
              <a:t>Median</a:t>
            </a:r>
            <a:r>
              <a:rPr lang="zh-TW" altLang="en-US" dirty="0"/>
              <a:t>：</a:t>
            </a:r>
            <a:r>
              <a:rPr lang="en-US" altLang="zh-TW" dirty="0"/>
              <a:t>40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95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Network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19605" r="14473" b="19608"/>
          <a:stretch/>
        </p:blipFill>
        <p:spPr>
          <a:xfrm>
            <a:off x="3449110" y="1690688"/>
            <a:ext cx="5623480" cy="474963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60907"/>
            <a:ext cx="2743200" cy="365125"/>
          </a:xfrm>
        </p:spPr>
        <p:txBody>
          <a:bodyPr/>
          <a:lstStyle/>
          <a:p>
            <a:fld id="{5904A209-0EBC-4019-99CA-D0113AA5982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39328" y="1695958"/>
            <a:ext cx="18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intersection_id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9328" y="2089267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tollgate_id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9328" y="2482576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328" y="2875885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sea_pressure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328" y="3269194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wind_direction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328" y="3662503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9328" y="405581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temperature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39328" y="4449121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rel_humidity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39328" y="4842430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hour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39328" y="5235739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week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9328" y="562904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minute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9328" y="6022353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precipitation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43736" y="3886535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Volume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25625"/>
            <a:ext cx="7286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690019"/>
            <a:ext cx="8715375" cy="2667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2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4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Volume and delta Volume : very high , high, median , low, very low.</a:t>
            </a:r>
          </a:p>
          <a:p>
            <a:endParaRPr lang="en-US" altLang="zh-TW" dirty="0"/>
          </a:p>
          <a:p>
            <a:r>
              <a:rPr lang="en-US" altLang="zh-TW" dirty="0"/>
              <a:t>Use previous delta volume to predict next 20 minutes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採用 </a:t>
            </a:r>
            <a:r>
              <a:rPr lang="en-US" altLang="zh-TW" dirty="0" err="1" smtClean="0"/>
              <a:t>XGBoost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9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可以避免 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Cross Validation </a:t>
            </a:r>
            <a:r>
              <a:rPr lang="zh-TW" altLang="en-US" dirty="0" smtClean="0"/>
              <a:t>效果不錯。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 中 </a:t>
            </a:r>
            <a:r>
              <a:rPr lang="en-US" altLang="zh-TW" dirty="0" smtClean="0"/>
              <a:t>MLP</a:t>
            </a:r>
            <a:r>
              <a:rPr lang="zh-TW" altLang="en-US" dirty="0" smtClean="0"/>
              <a:t> 做出來的效果並不如人意（根據最佳的 </a:t>
            </a:r>
            <a:r>
              <a:rPr lang="en-US" altLang="zh-TW" dirty="0" err="1" smtClean="0"/>
              <a:t>mape</a:t>
            </a:r>
            <a:r>
              <a:rPr lang="zh-TW" altLang="en-US" dirty="0" smtClean="0"/>
              <a:t> 也將近約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左右），下一頁有實際 </a:t>
            </a:r>
            <a:r>
              <a:rPr lang="en-US" altLang="zh-TW" dirty="0" smtClean="0"/>
              <a:t>Cross Validation </a:t>
            </a:r>
            <a:r>
              <a:rPr lang="zh-TW" altLang="en-US" dirty="0" smtClean="0"/>
              <a:t>的結果比較。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MLP &amp; </a:t>
            </a:r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XGB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4867"/>
          <a:stretch/>
        </p:blipFill>
        <p:spPr>
          <a:xfrm>
            <a:off x="2484396" y="4374998"/>
            <a:ext cx="8139269" cy="20415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6" y="2303837"/>
            <a:ext cx="8286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MLP &amp; </a:t>
            </a:r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XGB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68" y="2330794"/>
            <a:ext cx="8181975" cy="137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68" y="4491382"/>
            <a:ext cx="8810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Task1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Task1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Multilayer Perceptron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Tune model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yperparameter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07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Pre-process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split</a:t>
            </a:r>
          </a:p>
          <a:p>
            <a:r>
              <a:rPr lang="en-US" altLang="zh-TW" dirty="0" smtClean="0"/>
              <a:t>Average time in 20 minutes</a:t>
            </a:r>
          </a:p>
          <a:p>
            <a:r>
              <a:rPr lang="en-US" altLang="zh-TW" strike="sngStrike" dirty="0" smtClean="0"/>
              <a:t>Merge weather</a:t>
            </a:r>
          </a:p>
          <a:p>
            <a:pPr lvl="1"/>
            <a:r>
              <a:rPr lang="en-US" altLang="zh-TW" dirty="0" smtClean="0"/>
              <a:t>Use week day as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7" y="485671"/>
            <a:ext cx="3490142" cy="1224190"/>
          </a:xfrm>
          <a:prstGeom prst="rect">
            <a:avLst/>
          </a:prstGeom>
        </p:spPr>
      </p:pic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71132"/>
              </p:ext>
            </p:extLst>
          </p:nvPr>
        </p:nvGraphicFramePr>
        <p:xfrm>
          <a:off x="888960" y="2857561"/>
          <a:ext cx="10695879" cy="3129612"/>
        </p:xfrm>
        <a:graphic>
          <a:graphicData uri="http://schemas.openxmlformats.org/drawingml/2006/table">
            <a:tbl>
              <a:tblPr/>
              <a:tblGrid>
                <a:gridCol w="640507">
                  <a:extLst>
                    <a:ext uri="{9D8B030D-6E8A-4147-A177-3AD203B41FA5}">
                      <a16:colId xmlns:a16="http://schemas.microsoft.com/office/drawing/2014/main" val="383695818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120718167"/>
                    </a:ext>
                  </a:extLst>
                </a:gridCol>
                <a:gridCol w="699814">
                  <a:extLst>
                    <a:ext uri="{9D8B030D-6E8A-4147-A177-3AD203B41FA5}">
                      <a16:colId xmlns:a16="http://schemas.microsoft.com/office/drawing/2014/main" val="3537962325"/>
                    </a:ext>
                  </a:extLst>
                </a:gridCol>
                <a:gridCol w="569340">
                  <a:extLst>
                    <a:ext uri="{9D8B030D-6E8A-4147-A177-3AD203B41FA5}">
                      <a16:colId xmlns:a16="http://schemas.microsoft.com/office/drawing/2014/main" val="2568245674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val="64237682"/>
                    </a:ext>
                  </a:extLst>
                </a:gridCol>
                <a:gridCol w="972622">
                  <a:extLst>
                    <a:ext uri="{9D8B030D-6E8A-4147-A177-3AD203B41FA5}">
                      <a16:colId xmlns:a16="http://schemas.microsoft.com/office/drawing/2014/main" val="352119321"/>
                    </a:ext>
                  </a:extLst>
                </a:gridCol>
                <a:gridCol w="782842">
                  <a:extLst>
                    <a:ext uri="{9D8B030D-6E8A-4147-A177-3AD203B41FA5}">
                      <a16:colId xmlns:a16="http://schemas.microsoft.com/office/drawing/2014/main" val="4225416804"/>
                    </a:ext>
                  </a:extLst>
                </a:gridCol>
                <a:gridCol w="773947">
                  <a:extLst>
                    <a:ext uri="{9D8B030D-6E8A-4147-A177-3AD203B41FA5}">
                      <a16:colId xmlns:a16="http://schemas.microsoft.com/office/drawing/2014/main" val="1893550216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val="503774192"/>
                    </a:ext>
                  </a:extLst>
                </a:gridCol>
                <a:gridCol w="809530">
                  <a:extLst>
                    <a:ext uri="{9D8B030D-6E8A-4147-A177-3AD203B41FA5}">
                      <a16:colId xmlns:a16="http://schemas.microsoft.com/office/drawing/2014/main" val="2617118233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2159070222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4081066005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1667291144"/>
                    </a:ext>
                  </a:extLst>
                </a:gridCol>
                <a:gridCol w="913316">
                  <a:extLst>
                    <a:ext uri="{9D8B030D-6E8A-4147-A177-3AD203B41FA5}">
                      <a16:colId xmlns:a16="http://schemas.microsoft.com/office/drawing/2014/main" val="3824394633"/>
                    </a:ext>
                  </a:extLst>
                </a:gridCol>
              </a:tblGrid>
              <a:tr h="26080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intersection_id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tollgate_id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pressure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sea_pressure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wind_direction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wind_speed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rel_humidity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precipitation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hour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week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minute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travel_time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5144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58.05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22565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56.87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09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77.74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592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42.64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80384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40.17333333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3544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41.92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0797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39.43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23533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48.13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4965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62.10666667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06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46.115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72806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49.556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4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untainss.files.wordpress.com/2015/03/azure-machine-lear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64" y="0"/>
            <a:ext cx="12679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162" y="365125"/>
            <a:ext cx="13408080" cy="68667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Develop </a:t>
            </a:r>
            <a:r>
              <a:rPr lang="en-US" altLang="zh-TW" dirty="0" smtClean="0">
                <a:solidFill>
                  <a:schemeClr val="bg1"/>
                </a:solidFill>
              </a:rPr>
              <a:t>models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6723" y="-257175"/>
            <a:ext cx="13493141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99028" cy="735773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Boosted Decision Tree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4" y="492545"/>
            <a:ext cx="3361660" cy="11791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53" y="1953223"/>
            <a:ext cx="1669495" cy="16694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09" y="4916744"/>
            <a:ext cx="5486400" cy="11430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https://keras.io/img/keras-logo-small-w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19" y="1934339"/>
            <a:ext cx="1688379" cy="1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714/1*7yZ6o8ehpANJwgUHuqihF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54" y="1934340"/>
            <a:ext cx="2071310" cy="1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26543" y="2115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chemeClr val="bg1"/>
                </a:solidFill>
              </a:rPr>
              <a:t>Training :                        +                   +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6543" y="47698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solidFill>
                  <a:schemeClr val="bg1"/>
                </a:solidFill>
              </a:rPr>
              <a:t>Preprocessing 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922</TotalTime>
  <Words>476</Words>
  <Application>Microsoft Office PowerPoint</Application>
  <PresentationFormat>寬螢幕</PresentationFormat>
  <Paragraphs>328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Corbel</vt:lpstr>
      <vt:lpstr>深度</vt:lpstr>
      <vt:lpstr>Final Reports</vt:lpstr>
      <vt:lpstr>Outline</vt:lpstr>
      <vt:lpstr>Task1</vt:lpstr>
      <vt:lpstr>Task1 approach</vt:lpstr>
      <vt:lpstr>Pre-process data</vt:lpstr>
      <vt:lpstr>PowerPoint 簡報</vt:lpstr>
      <vt:lpstr>Develop models</vt:lpstr>
      <vt:lpstr>Boosted Decision Tree </vt:lpstr>
      <vt:lpstr>Preprocessing :</vt:lpstr>
      <vt:lpstr>PowerPoint 簡報</vt:lpstr>
      <vt:lpstr>Develop model</vt:lpstr>
      <vt:lpstr>Visualization of algorithms</vt:lpstr>
      <vt:lpstr>Result</vt:lpstr>
      <vt:lpstr>Task 1</vt:lpstr>
      <vt:lpstr>Problem</vt:lpstr>
      <vt:lpstr>Problem</vt:lpstr>
      <vt:lpstr>Task2</vt:lpstr>
      <vt:lpstr>Task2 approach</vt:lpstr>
      <vt:lpstr>PowerPoint 簡報</vt:lpstr>
      <vt:lpstr>Remove outliners</vt:lpstr>
      <vt:lpstr>Network Architecture</vt:lpstr>
      <vt:lpstr>Training Result</vt:lpstr>
      <vt:lpstr>Result</vt:lpstr>
      <vt:lpstr>Future Work</vt:lpstr>
      <vt:lpstr>Improvement</vt:lpstr>
      <vt:lpstr>XGBoost</vt:lpstr>
      <vt:lpstr>MAE for MLP &amp; XGBoost</vt:lpstr>
      <vt:lpstr>MAPE for MLP &amp;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Reports</dc:title>
  <dc:creator>Joseph Chen</dc:creator>
  <cp:lastModifiedBy>JosephC</cp:lastModifiedBy>
  <cp:revision>58</cp:revision>
  <dcterms:created xsi:type="dcterms:W3CDTF">2017-04-12T14:38:25Z</dcterms:created>
  <dcterms:modified xsi:type="dcterms:W3CDTF">2017-06-08T05:35:01Z</dcterms:modified>
</cp:coreProperties>
</file>