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2"/>
  </p:normalViewPr>
  <p:slideViewPr>
    <p:cSldViewPr snapToGrid="0" snapToObjects="1">
      <p:cViewPr varScale="1">
        <p:scale>
          <a:sx n="80" d="100"/>
          <a:sy n="80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DDB1-5C69-A245-9B24-5BF34F8634A1}" type="datetimeFigureOut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004CD-97ED-1249-A234-37775B626D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72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004CD-97ED-1249-A234-37775B626DFF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86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EB85-CC7A-A04E-AAB1-1427895F37E5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6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D31-2657-FB48-AAF5-3CDD026EFA99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361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CBE3-2949-7649-8AD4-588504E376A6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5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2238-3C80-C742-B499-ECD2BE996B96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9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1BA2-6924-2944-96D7-DC5DCC949D70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3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9A4F-C648-224A-93A5-B40935F666C0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776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A5CF-D96E-0148-B531-49F73E2CF08B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51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804-B961-DD41-B6B1-46B802F7413B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3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38AF-11C1-8B41-8045-1A570A59FE65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69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943A-8A51-C842-8485-01C868AF909E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489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DB92-69FD-B34E-B3C4-F4AF59B85BCC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02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3E26-2687-B14A-93C9-338BCF8145DA}" type="datetime1">
              <a:rPr kumimoji="1" lang="zh-TW" altLang="en-US" smtClean="0"/>
              <a:t>2016/11/16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699B-27C4-2E4A-AEDA-40780AF0A7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420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" TargetMode="External"/><Relationship Id="rId4" Type="http://schemas.openxmlformats.org/officeDocument/2006/relationships/hyperlink" Target="https://philipzheng.gitbooks.io/docker_practice/content/introduction/wha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toolbox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7178" y="0"/>
            <a:ext cx="9399373" cy="1841156"/>
          </a:xfrm>
        </p:spPr>
        <p:txBody>
          <a:bodyPr>
            <a:noAutofit/>
          </a:bodyPr>
          <a:lstStyle/>
          <a:p>
            <a:pPr algn="l"/>
            <a:r>
              <a:rPr kumimoji="1" lang="zh-TW" altLang="en-US" sz="7200" b="1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社群媒體資料</a:t>
            </a:r>
            <a:r>
              <a:rPr kumimoji="1" lang="zh-TW" altLang="en-US" sz="7200" b="1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分析實務</a:t>
            </a:r>
            <a:endParaRPr kumimoji="1" lang="zh-TW" altLang="en-US" b="1" dirty="0">
              <a:solidFill>
                <a:schemeClr val="bg1"/>
              </a:solidFill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399" y="4028303"/>
            <a:ext cx="4296032" cy="2174789"/>
          </a:xfrm>
        </p:spPr>
        <p:txBody>
          <a:bodyPr/>
          <a:lstStyle/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學號：</a:t>
            </a:r>
            <a:r>
              <a:rPr kumimoji="1" lang="en-US" altLang="zh-TW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M10515031</a:t>
            </a:r>
          </a:p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姓名：黃佳郁</a:t>
            </a:r>
            <a:endParaRPr kumimoji="1" lang="en-US" altLang="zh-TW" dirty="0" smtClean="0">
              <a:solidFill>
                <a:schemeClr val="bg1"/>
              </a:solidFill>
              <a:latin typeface="Yuppy TC" charset="-120"/>
              <a:ea typeface="Yuppy TC" charset="-120"/>
              <a:cs typeface="Yuppy TC" charset="-120"/>
            </a:endParaRPr>
          </a:p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老師：毛敬豪</a:t>
            </a:r>
            <a:endParaRPr kumimoji="1" lang="en-US" altLang="zh-TW" dirty="0" smtClean="0">
              <a:solidFill>
                <a:schemeClr val="bg1"/>
              </a:solidFill>
              <a:latin typeface="Yuppy TC" charset="-120"/>
              <a:ea typeface="Yuppy TC" charset="-120"/>
              <a:cs typeface="Yuppy TC" charset="-120"/>
            </a:endParaRPr>
          </a:p>
          <a:p>
            <a:pPr algn="l"/>
            <a:r>
              <a:rPr kumimoji="1" lang="zh-TW" altLang="en-US" dirty="0" smtClean="0">
                <a:solidFill>
                  <a:schemeClr val="bg1"/>
                </a:solidFill>
                <a:latin typeface="Yuppy TC" charset="-120"/>
                <a:ea typeface="Yuppy TC" charset="-120"/>
                <a:cs typeface="Yuppy TC" charset="-120"/>
              </a:rPr>
              <a:t>日期：</a:t>
            </a:r>
            <a:r>
              <a:rPr kumimoji="1" lang="en-US" altLang="zh-TW" dirty="0" smtClean="0">
                <a:solidFill>
                  <a:schemeClr val="bg1"/>
                </a:solidFill>
                <a:latin typeface="Copperplate" charset="0"/>
                <a:ea typeface="Copperplate" charset="0"/>
                <a:cs typeface="Copperplate" charset="0"/>
              </a:rPr>
              <a:t>2016/10/31</a:t>
            </a:r>
            <a:endParaRPr kumimoji="1" lang="zh-TW" altLang="en-US" dirty="0">
              <a:solidFill>
                <a:schemeClr val="bg1"/>
              </a:solidFill>
              <a:latin typeface="Copperplate" charset="0"/>
              <a:ea typeface="Copperplate" charset="0"/>
              <a:cs typeface="Copperpl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Choose 22 Twitters to analyze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1026" name="Picture 2" descr="https://lh3.googleusercontent.com/5_V9Y_yWVScFOkBuiF2r4iCNLLjxggWrbNEk-_roREKmk7Ipt4yVmUqZj0htD0X6qKTBrjsayyTF2M94g9t028VY5OevXOfH9AJTGPYWU2gh-oTlPoBHkwVU102jLwD-cFwdkdd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t="35422" r="43049" b="12061"/>
          <a:stretch/>
        </p:blipFill>
        <p:spPr bwMode="auto">
          <a:xfrm>
            <a:off x="2526251" y="1795870"/>
            <a:ext cx="6882065" cy="47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079" y="365125"/>
            <a:ext cx="10788721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smtClean="0">
                <a:latin typeface="Yuppy TC" charset="-120"/>
                <a:ea typeface="Yuppy TC" charset="-120"/>
                <a:cs typeface="Yuppy TC" charset="-120"/>
              </a:rPr>
              <a:t>參考資料</a:t>
            </a:r>
            <a:endParaRPr kumimoji="1" lang="zh-TW" altLang="en-US" sz="4800" b="1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  <a:hlinkClick r:id="rId3"/>
              </a:rPr>
              <a:t>https://www.docker.com</a:t>
            </a:r>
          </a:p>
          <a:p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  <a:hlinkClick r:id="rId3"/>
              </a:rPr>
              <a:t>https://docs.docker.com/docker-for-windows/</a:t>
            </a:r>
            <a:endParaRPr kumimoji="1" lang="en-US" altLang="zh-TW" sz="2000" dirty="0" smtClean="0">
              <a:latin typeface="Copperplate" charset="0"/>
              <a:ea typeface="Copperplate" charset="0"/>
              <a:cs typeface="Copperplate" charset="0"/>
            </a:endParaRPr>
          </a:p>
          <a:p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  <a:hlinkClick r:id="rId4"/>
              </a:rPr>
              <a:t>https://philipzheng.gitbooks.io/docker_practice/content/introduction/what.html</a:t>
            </a:r>
            <a:r>
              <a:rPr kumimoji="1" lang="en-US" altLang="zh-TW" sz="2000" dirty="0" smtClean="0">
                <a:latin typeface="Copperplate" charset="0"/>
                <a:ea typeface="Copperplate" charset="0"/>
                <a:cs typeface="Copperplate" charset="0"/>
              </a:rPr>
              <a:t>  </a:t>
            </a:r>
          </a:p>
          <a:p>
            <a:endParaRPr kumimoji="1" lang="zh-TW" altLang="en-US" sz="2000" dirty="0">
              <a:latin typeface="Copperplate" charset="0"/>
              <a:ea typeface="Copperplate" charset="0"/>
              <a:cs typeface="Copperplate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9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dirty="0" smtClean="0">
                <a:latin typeface="Yuppy TC" charset="-120"/>
                <a:ea typeface="Yuppy TC" charset="-120"/>
                <a:cs typeface="Yuppy TC" charset="-120"/>
              </a:rPr>
              <a:t>建構個人資料分析平台</a:t>
            </a:r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(1/3)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30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Environment: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OS:	64bit Windows 10 </a:t>
            </a:r>
            <a:r>
              <a:rPr kumimoji="1" lang="zh-TW" altLang="en-US" sz="2200" dirty="0" smtClean="0">
                <a:latin typeface="Century" charset="0"/>
                <a:ea typeface="Century" charset="0"/>
                <a:cs typeface="Century" charset="0"/>
              </a:rPr>
              <a:t>家用版</a:t>
            </a:r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CPU:	Intel Core i7-6500U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RAM:	8GB</a:t>
            </a:r>
            <a:endParaRPr kumimoji="1" lang="en-US" altLang="zh-TW" sz="2200" dirty="0">
              <a:latin typeface="Century" charset="0"/>
              <a:ea typeface="Century" charset="0"/>
              <a:cs typeface="Century" charset="0"/>
            </a:endParaRPr>
          </a:p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Container Version: Docker Toolbox</a:t>
            </a:r>
            <a:endParaRPr kumimoji="1" lang="en-US" altLang="zh-TW" sz="3200" dirty="0">
              <a:latin typeface="Copperplate" charset="0"/>
              <a:ea typeface="Copperplate" charset="0"/>
              <a:cs typeface="Copperplate" charset="0"/>
            </a:endParaRPr>
          </a:p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Installing Steps: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Download “Docker Toolbox” from website 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  <a:hlinkClick r:id="rId3"/>
              </a:rPr>
              <a:t>https://www.docker.com/products/docker-toolbox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 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Download “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docker-compose.yml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”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Command “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docker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-compose up –d”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Execute with command “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docker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-compose up”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Make sure the platform works or not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959" r="323"/>
          <a:stretch/>
        </p:blipFill>
        <p:spPr>
          <a:xfrm>
            <a:off x="8509564" y="3726725"/>
            <a:ext cx="3202698" cy="27729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48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410" y="365125"/>
            <a:ext cx="10785389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dirty="0" smtClean="0">
                <a:latin typeface="Yuppy TC" charset="-120"/>
                <a:ea typeface="Yuppy TC" charset="-120"/>
                <a:cs typeface="Yuppy TC" charset="-120"/>
              </a:rPr>
              <a:t>建構個人資料分析平台</a:t>
            </a:r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(2/3)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1" cy="4351338"/>
          </a:xfrm>
        </p:spPr>
        <p:txBody>
          <a:bodyPr/>
          <a:lstStyle/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Introduction of Docker:</a:t>
            </a:r>
          </a:p>
          <a:p>
            <a:endParaRPr kumimoji="1" lang="en-US" altLang="zh-TW" sz="3200" dirty="0" smtClean="0">
              <a:latin typeface="Copperplate" charset="0"/>
              <a:ea typeface="Copperplate" charset="0"/>
              <a:cs typeface="Copperplate" charset="0"/>
            </a:endParaRP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An application level container</a:t>
            </a:r>
            <a:endParaRPr kumimoji="1" lang="en-US" altLang="zh-TW" sz="2200" dirty="0" smtClean="0"/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Package the application into a standard unit for software development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5" y="4721028"/>
            <a:ext cx="7707198" cy="16557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82" y="1604561"/>
            <a:ext cx="4284435" cy="29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zh-TW" altLang="en-US" sz="4800" b="1" dirty="0" smtClean="0">
                <a:latin typeface="Yuppy TC" charset="-120"/>
                <a:ea typeface="Yuppy TC" charset="-120"/>
                <a:cs typeface="Yuppy TC" charset="-120"/>
              </a:rPr>
              <a:t>建構個人資料分析平台</a:t>
            </a:r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(3/3)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1026" name="Picture 2" descr="https://lh4.googleusercontent.com/C5_51IbfXH0ZVdMM8_1QyytQ_wBUUAOLw-_hqDX3n3dbISXlvHkfSua_xM-DuOV4mReQE8g0Muhhrkw3MweTmmk_Hmv0zD7wUUvsAPCqF9sysybsk7sRUN6endPC1TJGcUwW-EI8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10462" r="27221" b="71159"/>
          <a:stretch/>
        </p:blipFill>
        <p:spPr bwMode="auto">
          <a:xfrm>
            <a:off x="1891159" y="2759262"/>
            <a:ext cx="8091041" cy="126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461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Problem:</a:t>
            </a:r>
          </a:p>
          <a:p>
            <a:pPr lvl="1"/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The first time I installed, it showed me </a:t>
            </a:r>
            <a:r>
              <a:rPr kumimoji="1" lang="is-IS" altLang="zh-TW" sz="2200" dirty="0" smtClean="0">
                <a:latin typeface="Century" charset="0"/>
                <a:ea typeface="Century" charset="0"/>
                <a:cs typeface="Century" charset="0"/>
              </a:rPr>
              <a:t>…</a:t>
            </a:r>
          </a:p>
          <a:p>
            <a:pPr lvl="1"/>
            <a:endParaRPr kumimoji="1" lang="is-IS" altLang="zh-TW" sz="2200" dirty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endParaRPr kumimoji="1" lang="is-I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pPr lvl="1"/>
            <a:r>
              <a:rPr kumimoji="1" lang="is-IS" altLang="zh-TW" sz="2200" dirty="0" smtClean="0">
                <a:latin typeface="Century" charset="0"/>
                <a:ea typeface="Century" charset="0"/>
                <a:cs typeface="Century" charset="0"/>
              </a:rPr>
              <a:t>After I reinstalled it for several times, the problem was fixed.</a:t>
            </a:r>
          </a:p>
          <a:p>
            <a:pPr lvl="1"/>
            <a:r>
              <a:rPr kumimoji="1" lang="is-IS" altLang="zh-TW" sz="2200" dirty="0" smtClean="0">
                <a:latin typeface="Century" charset="0"/>
                <a:ea typeface="Century" charset="0"/>
                <a:cs typeface="Century" charset="0"/>
              </a:rPr>
              <a:t>Then, the problem was solved.</a:t>
            </a:r>
            <a:endParaRPr kumimoji="1" lang="en-US" altLang="zh-TW" dirty="0"/>
          </a:p>
          <a:p>
            <a:r>
              <a:rPr kumimoji="1" lang="en-US" altLang="zh-TW" sz="3200" dirty="0" smtClean="0">
                <a:latin typeface="Copperplate" charset="0"/>
                <a:ea typeface="Copperplate" charset="0"/>
                <a:cs typeface="Copperplate" charset="0"/>
              </a:rPr>
              <a:t>Anaconda:</a:t>
            </a:r>
            <a:endParaRPr kumimoji="1" lang="en-US" altLang="zh-TW" sz="3200" dirty="0">
              <a:latin typeface="Copperplate" charset="0"/>
              <a:ea typeface="Copperplate" charset="0"/>
              <a:cs typeface="Copperplate" charset="0"/>
            </a:endParaRPr>
          </a:p>
          <a:p>
            <a:pPr lvl="1"/>
            <a:r>
              <a:rPr kumimoji="1" lang="en-US" altLang="zh-TW" sz="2200" dirty="0">
                <a:latin typeface="Century" charset="0"/>
                <a:ea typeface="Century" charset="0"/>
                <a:cs typeface="Century" charset="0"/>
              </a:rPr>
              <a:t>Download from </a:t>
            </a:r>
            <a:r>
              <a:rPr kumimoji="1" lang="en-US" altLang="zh-TW" sz="2200" dirty="0">
                <a:latin typeface="Century" charset="0"/>
                <a:ea typeface="Century" charset="0"/>
                <a:cs typeface="Century" charset="0"/>
                <a:hlinkClick r:id="rId4"/>
              </a:rPr>
              <a:t>https://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  <a:hlinkClick r:id="rId4"/>
              </a:rPr>
              <a:t>www.continuum.io/downloads</a:t>
            </a:r>
            <a:endParaRPr kumimoji="1" lang="is-IS" altLang="zh-TW" sz="22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The amount of Twitters and Tweets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30"/>
          </a:xfrm>
        </p:spPr>
        <p:txBody>
          <a:bodyPr>
            <a:normAutofit/>
          </a:bodyPr>
          <a:lstStyle/>
          <a:p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Keywords: security, </a:t>
            </a:r>
            <a:r>
              <a:rPr kumimoji="1" lang="en-US" altLang="zh-TW" sz="2200" dirty="0" err="1" smtClean="0">
                <a:latin typeface="Century" charset="0"/>
                <a:ea typeface="Century" charset="0"/>
                <a:cs typeface="Century" charset="0"/>
              </a:rPr>
              <a:t>infosec</a:t>
            </a:r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, detection, malware, virus, hacker, anti, defense</a:t>
            </a:r>
          </a:p>
          <a:p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Time Range: 2010/01 – 2010/12</a:t>
            </a:r>
          </a:p>
          <a:p>
            <a:endParaRPr kumimoji="1" lang="en-US" altLang="zh-TW" sz="2200" dirty="0" smtClean="0">
              <a:latin typeface="Century" charset="0"/>
              <a:ea typeface="Century" charset="0"/>
              <a:cs typeface="Century" charset="0"/>
            </a:endParaRPr>
          </a:p>
          <a:p>
            <a:endParaRPr kumimoji="1" lang="en-US" altLang="zh-TW" sz="2200" dirty="0">
              <a:latin typeface="Century" charset="0"/>
              <a:ea typeface="Century" charset="0"/>
              <a:cs typeface="Century" charset="0"/>
            </a:endParaRPr>
          </a:p>
          <a:p>
            <a:r>
              <a:rPr kumimoji="1" lang="en-US" altLang="zh-TW" sz="2200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endParaRPr kumimoji="1" lang="en-US" altLang="zh-TW" sz="2200" dirty="0">
              <a:latin typeface="Century" charset="0"/>
              <a:ea typeface="Century" charset="0"/>
              <a:cs typeface="Century" charset="0"/>
            </a:endParaRPr>
          </a:p>
          <a:p>
            <a:pPr lvl="1"/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The amount of Twitters: 35</a:t>
            </a:r>
          </a:p>
          <a:p>
            <a:pPr lvl="1"/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The amount of Tweets: 1305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66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The amount per month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1026" name="Picture 2" descr="https://lh6.googleusercontent.com/jTXCYG3eioZc1IY3Kq6S3TnAw6mXylCFGLr7Z-SczEiF9N26HyH6OgnPWvkwcuj46lWO_tGRUO1HTgg2Cvu9Hoo5q6WQamqS5NVaPhC1vLZjSwD49XWa-Lp7-p2Pfq81S0lE5CZu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30617" r="13701" b="7598"/>
          <a:stretch/>
        </p:blipFill>
        <p:spPr bwMode="auto">
          <a:xfrm>
            <a:off x="1361062" y="1854618"/>
            <a:ext cx="9212444" cy="46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The proportion of Tweets with URL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2050" name="Picture 2" descr="https://lh5.googleusercontent.com/Ok6tGlWge1TZ7EQAxuKy3wY_Ygf_hUds2EMl5UcORqe884_B6mhPzZKp5g28BveT6rAOUXMISK4bEONDP4trn2nJoVwywxlEfMFK3bHGNjGbqZANv4jPAaDNe_o9lFMoDeCPBIm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31991" r="48455" b="8970"/>
          <a:stretch/>
        </p:blipFill>
        <p:spPr bwMode="auto">
          <a:xfrm>
            <a:off x="2053390" y="1959246"/>
            <a:ext cx="4331368" cy="45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66021" y="5032679"/>
            <a:ext cx="2068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0: Without URL</a:t>
            </a:r>
          </a:p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1: With URL</a:t>
            </a:r>
            <a:endParaRPr kumimoji="1" lang="zh-TW" altLang="en-US" sz="20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Monthly amount of Tweets of Twitters  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3074" name="Picture 2" descr="https://lh6.googleusercontent.com/xlLoRm_xUMEKgkEemXxxfyEMtovgIP28j3ejekn4O-1OPrZpcXrE1DJDv0SpZw5_qupRYjOB6TvRMj6ftRjArogLmAZ1qsQMDz7R9zzQMZHna5FVdg3hNrfgMdrpYcZ2ggaDb3W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5" t="30617" r="44980" b="7598"/>
          <a:stretch/>
        </p:blipFill>
        <p:spPr bwMode="auto">
          <a:xfrm>
            <a:off x="833810" y="1858183"/>
            <a:ext cx="5133474" cy="486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4adcDUEWqYJHqOZ7olhHzCydLgveHQlqyUgGrMFiCf3LpXc-0W4JfcZ_4q8HUqKHpORZR3YUqSygqU9mGe0oEzYidxZV-utYfM-YJAKfwTA9fstWAxi_X6vWMDLwK48nPuo4Kgj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37263" r="44606" b="35909"/>
          <a:stretch/>
        </p:blipFill>
        <p:spPr bwMode="auto">
          <a:xfrm>
            <a:off x="6231087" y="4080907"/>
            <a:ext cx="5639410" cy="208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768" y="365125"/>
            <a:ext cx="10773032" cy="1325563"/>
          </a:xfrm>
        </p:spPr>
        <p:txBody>
          <a:bodyPr>
            <a:normAutofit/>
          </a:bodyPr>
          <a:lstStyle/>
          <a:p>
            <a:r>
              <a:rPr kumimoji="1" lang="en-US" altLang="zh-TW" sz="4800" b="1" dirty="0" smtClean="0">
                <a:latin typeface="Yuppy TC" charset="-120"/>
                <a:ea typeface="Yuppy TC" charset="-120"/>
                <a:cs typeface="Yuppy TC" charset="-120"/>
              </a:rPr>
              <a:t>Index Twitter</a:t>
            </a:r>
            <a:endParaRPr kumimoji="1" lang="zh-TW" altLang="en-US" sz="4800" b="1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699B-27C4-2E4A-AEDA-40780AF0A786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4098" name="Picture 2" descr="https://lh5.googleusercontent.com/xYDrXUT8dlLG6PAfYlyt5JgKQDeV1iV_IX630S56K4jmIHckm_KNMv-swY6oMhr8TC6MqdCe3uOlSF3APBCUgPdAFSpHxlJQBl-Bpf1Nbd0rjg4i1oACsOxarBOFk49blccBkT8C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25125" r="39187" b="7598"/>
          <a:stretch/>
        </p:blipFill>
        <p:spPr bwMode="auto">
          <a:xfrm>
            <a:off x="1090864" y="1882823"/>
            <a:ext cx="4973052" cy="468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66883" y="4860759"/>
            <a:ext cx="57967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These Twitters are who tweet more than the </a:t>
            </a:r>
          </a:p>
          <a:p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average amount for at least 1 month. The chart</a:t>
            </a:r>
          </a:p>
          <a:p>
            <a:r>
              <a:rPr kumimoji="1" lang="en-US" altLang="zh-TW" sz="2000" dirty="0">
                <a:latin typeface="Century" charset="0"/>
                <a:ea typeface="Century" charset="0"/>
                <a:cs typeface="Century" charset="0"/>
              </a:rPr>
              <a:t>s</a:t>
            </a:r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hows the number of months Twitters tweet </a:t>
            </a:r>
          </a:p>
          <a:p>
            <a:r>
              <a:rPr kumimoji="1" lang="en-US" altLang="zh-TW" sz="2000" dirty="0">
                <a:latin typeface="Century" charset="0"/>
                <a:ea typeface="Century" charset="0"/>
                <a:cs typeface="Century" charset="0"/>
              </a:rPr>
              <a:t>e</a:t>
            </a:r>
            <a:r>
              <a:rPr kumimoji="1" lang="en-US" altLang="zh-TW" sz="2000" dirty="0" smtClean="0">
                <a:latin typeface="Century" charset="0"/>
                <a:ea typeface="Century" charset="0"/>
                <a:cs typeface="Century" charset="0"/>
              </a:rPr>
              <a:t>xceed the average number.</a:t>
            </a:r>
            <a:endParaRPr kumimoji="1" lang="zh-TW" altLang="en-US" sz="20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229</Words>
  <Application>Microsoft Macintosh PowerPoint</Application>
  <PresentationFormat>寬螢幕</PresentationFormat>
  <Paragraphs>69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Century</vt:lpstr>
      <vt:lpstr>Copperplate</vt:lpstr>
      <vt:lpstr>Yuppy TC</vt:lpstr>
      <vt:lpstr>新細明體</vt:lpstr>
      <vt:lpstr>Arial</vt:lpstr>
      <vt:lpstr>Office 佈景主題</vt:lpstr>
      <vt:lpstr>社群媒體資料分析實務</vt:lpstr>
      <vt:lpstr>建構個人資料分析平台(1/3)</vt:lpstr>
      <vt:lpstr>建構個人資料分析平台(2/3)</vt:lpstr>
      <vt:lpstr>建構個人資料分析平台(3/3)</vt:lpstr>
      <vt:lpstr>The amount of Twitters and Tweets</vt:lpstr>
      <vt:lpstr>The amount per month</vt:lpstr>
      <vt:lpstr>The proportion of Tweets with URL</vt:lpstr>
      <vt:lpstr>Monthly amount of Tweets of Twitters  </vt:lpstr>
      <vt:lpstr>Index Twitter</vt:lpstr>
      <vt:lpstr>Choose 22 Twitters to analyze</vt:lpstr>
      <vt:lpstr>參考資料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25</cp:revision>
  <dcterms:created xsi:type="dcterms:W3CDTF">2016-10-28T07:24:22Z</dcterms:created>
  <dcterms:modified xsi:type="dcterms:W3CDTF">2016-11-16T12:02:19Z</dcterms:modified>
</cp:coreProperties>
</file>