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 roundtripDataSignature="AMtx7mgjydIbFIH+uv+NKx2NyQgfyVk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76275C2-AE71-4E6A-8C04-3DDA4A6B0EEB}">
  <a:tblStyle styleId="{376275C2-AE71-4E6A-8C04-3DDA4A6B0EEB}" styleName="Table_0">
    <a:wholeTbl>
      <a:tcTxStyle b="off" i="off">
        <a:font>
          <a:latin typeface="맑은 고딕"/>
          <a:ea typeface="맑은 고딕"/>
          <a:cs typeface="맑은 고딕"/>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맑은 고딕"/>
          <a:ea typeface="맑은 고딕"/>
          <a:cs typeface="맑은 고딕"/>
        </a:font>
        <a:schemeClr val="lt1"/>
      </a:tcTxStyle>
      <a:tcStyle>
        <a:fill>
          <a:solidFill>
            <a:schemeClr val="accent1"/>
          </a:solidFill>
        </a:fill>
      </a:tcStyle>
    </a:lastCol>
    <a:firstCol>
      <a:tcTxStyle b="on" i="off">
        <a:font>
          <a:latin typeface="맑은 고딕"/>
          <a:ea typeface="맑은 고딕"/>
          <a:cs typeface="맑은 고딕"/>
        </a:font>
        <a:schemeClr val="lt1"/>
      </a:tcTxStyle>
      <a:tcStyle>
        <a:fill>
          <a:solidFill>
            <a:schemeClr val="accent1"/>
          </a:solidFill>
        </a:fill>
      </a:tcStyle>
    </a:firstCol>
    <a:lastRow>
      <a:tcTxStyle b="on" i="off">
        <a:font>
          <a:latin typeface="맑은 고딕"/>
          <a:ea typeface="맑은 고딕"/>
          <a:cs typeface="맑은 고딕"/>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맑은 고딕"/>
          <a:ea typeface="맑은 고딕"/>
          <a:cs typeface="맑은 고딕"/>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7" name="Shape 77"/>
        <p:cNvGrpSpPr/>
        <p:nvPr/>
      </p:nvGrpSpPr>
      <p:grpSpPr>
        <a:xfrm>
          <a:off x="0" y="0"/>
          <a:ext cx="0" cy="0"/>
          <a:chOff x="0" y="0"/>
          <a:chExt cx="0" cy="0"/>
        </a:xfrm>
      </p:grpSpPr>
      <p:sp>
        <p:nvSpPr>
          <p:cNvPr id="78" name="Google Shape;78;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0" name="Google Shape;80;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1" name="Google Shape;8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4" name="Shape 84"/>
        <p:cNvGrpSpPr/>
        <p:nvPr/>
      </p:nvGrpSpPr>
      <p:grpSpPr>
        <a:xfrm>
          <a:off x="0" y="0"/>
          <a:ext cx="0" cy="0"/>
          <a:chOff x="0" y="0"/>
          <a:chExt cx="0" cy="0"/>
        </a:xfrm>
      </p:grpSpPr>
      <p:sp>
        <p:nvSpPr>
          <p:cNvPr id="85" name="Google Shape;8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2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9"/>
          <p:cNvSpPr txBox="1"/>
          <p:nvPr>
            <p:ph type="title"/>
          </p:nvPr>
        </p:nvSpPr>
        <p:spPr>
          <a:xfrm>
            <a:off x="1619672" y="0"/>
            <a:ext cx="7524328" cy="10695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9"/>
          <p:cNvSpPr txBox="1"/>
          <p:nvPr>
            <p:ph idx="1" type="body"/>
          </p:nvPr>
        </p:nvSpPr>
        <p:spPr>
          <a:xfrm>
            <a:off x="2123728" y="1268760"/>
            <a:ext cx="6563072" cy="460648"/>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4" name="Google Shape;14;p9"/>
          <p:cNvSpPr txBox="1"/>
          <p:nvPr>
            <p:ph idx="2" type="body"/>
          </p:nvPr>
        </p:nvSpPr>
        <p:spPr>
          <a:xfrm>
            <a:off x="2134072" y="1844824"/>
            <a:ext cx="6563072" cy="4147865"/>
          </a:xfrm>
          <a:prstGeom prst="rect">
            <a:avLst/>
          </a:prstGeom>
          <a:noFill/>
          <a:ln>
            <a:noFill/>
          </a:ln>
        </p:spPr>
        <p:txBody>
          <a:bodyPr anchorCtr="0" anchor="t" bIns="45700" lIns="396000"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5" name="Google Shape;15;p9"/>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800">
                <a:solidFill>
                  <a:schemeClr val="dk1"/>
                </a:solidFill>
                <a:latin typeface="Malgun Gothic"/>
                <a:ea typeface="Malgun Gothic"/>
                <a:cs typeface="Malgun Gothic"/>
                <a:sym typeface="Malgun Gothic"/>
              </a:defRPr>
            </a:lvl1pPr>
            <a:lvl2pPr indent="0" lvl="1" marL="0" marR="0" rtl="0" algn="r">
              <a:spcBef>
                <a:spcPts val="0"/>
              </a:spcBef>
              <a:buNone/>
              <a:defRPr sz="1800">
                <a:solidFill>
                  <a:schemeClr val="dk1"/>
                </a:solidFill>
                <a:latin typeface="Malgun Gothic"/>
                <a:ea typeface="Malgun Gothic"/>
                <a:cs typeface="Malgun Gothic"/>
                <a:sym typeface="Malgun Gothic"/>
              </a:defRPr>
            </a:lvl2pPr>
            <a:lvl3pPr indent="0" lvl="2" marL="0" marR="0" rtl="0" algn="r">
              <a:spcBef>
                <a:spcPts val="0"/>
              </a:spcBef>
              <a:buNone/>
              <a:defRPr sz="1800">
                <a:solidFill>
                  <a:schemeClr val="dk1"/>
                </a:solidFill>
                <a:latin typeface="Malgun Gothic"/>
                <a:ea typeface="Malgun Gothic"/>
                <a:cs typeface="Malgun Gothic"/>
                <a:sym typeface="Malgun Gothic"/>
              </a:defRPr>
            </a:lvl3pPr>
            <a:lvl4pPr indent="0" lvl="3" marL="0" marR="0" rtl="0" algn="r">
              <a:spcBef>
                <a:spcPts val="0"/>
              </a:spcBef>
              <a:buNone/>
              <a:defRPr sz="1800">
                <a:solidFill>
                  <a:schemeClr val="dk1"/>
                </a:solidFill>
                <a:latin typeface="Malgun Gothic"/>
                <a:ea typeface="Malgun Gothic"/>
                <a:cs typeface="Malgun Gothic"/>
                <a:sym typeface="Malgun Gothic"/>
              </a:defRPr>
            </a:lvl4pPr>
            <a:lvl5pPr indent="0" lvl="4" marL="0" marR="0" rtl="0" algn="r">
              <a:spcBef>
                <a:spcPts val="0"/>
              </a:spcBef>
              <a:buNone/>
              <a:defRPr sz="1800">
                <a:solidFill>
                  <a:schemeClr val="dk1"/>
                </a:solidFill>
                <a:latin typeface="Malgun Gothic"/>
                <a:ea typeface="Malgun Gothic"/>
                <a:cs typeface="Malgun Gothic"/>
                <a:sym typeface="Malgun Gothic"/>
              </a:defRPr>
            </a:lvl5pPr>
            <a:lvl6pPr indent="0" lvl="5" marL="0" marR="0" rtl="0" algn="r">
              <a:spcBef>
                <a:spcPts val="0"/>
              </a:spcBef>
              <a:buNone/>
              <a:defRPr sz="1800">
                <a:solidFill>
                  <a:schemeClr val="dk1"/>
                </a:solidFill>
                <a:latin typeface="Malgun Gothic"/>
                <a:ea typeface="Malgun Gothic"/>
                <a:cs typeface="Malgun Gothic"/>
                <a:sym typeface="Malgun Gothic"/>
              </a:defRPr>
            </a:lvl6pPr>
            <a:lvl7pPr indent="0" lvl="6" marL="0" marR="0" rtl="0" algn="r">
              <a:spcBef>
                <a:spcPts val="0"/>
              </a:spcBef>
              <a:buNone/>
              <a:defRPr sz="1800">
                <a:solidFill>
                  <a:schemeClr val="dk1"/>
                </a:solidFill>
                <a:latin typeface="Malgun Gothic"/>
                <a:ea typeface="Malgun Gothic"/>
                <a:cs typeface="Malgun Gothic"/>
                <a:sym typeface="Malgun Gothic"/>
              </a:defRPr>
            </a:lvl7pPr>
            <a:lvl8pPr indent="0" lvl="7" marL="0" marR="0" rtl="0" algn="r">
              <a:spcBef>
                <a:spcPts val="0"/>
              </a:spcBef>
              <a:buNone/>
              <a:defRPr sz="1800">
                <a:solidFill>
                  <a:schemeClr val="dk1"/>
                </a:solidFill>
                <a:latin typeface="Malgun Gothic"/>
                <a:ea typeface="Malgun Gothic"/>
                <a:cs typeface="Malgun Gothic"/>
                <a:sym typeface="Malgun Gothic"/>
              </a:defRPr>
            </a:lvl8pPr>
            <a:lvl9pPr indent="0" lvl="8" marL="0" marR="0" rtl="0" algn="r">
              <a:spcBef>
                <a:spcPts val="0"/>
              </a:spcBef>
              <a:buNone/>
              <a:defRPr sz="1800">
                <a:solidFill>
                  <a:schemeClr val="dk1"/>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10"/>
          <p:cNvSpPr txBox="1"/>
          <p:nvPr>
            <p:ph type="title"/>
          </p:nvPr>
        </p:nvSpPr>
        <p:spPr>
          <a:xfrm>
            <a:off x="0" y="16778"/>
            <a:ext cx="9144000" cy="10695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0"/>
          <p:cNvSpPr txBox="1"/>
          <p:nvPr>
            <p:ph idx="1" type="body"/>
          </p:nvPr>
        </p:nvSpPr>
        <p:spPr>
          <a:xfrm>
            <a:off x="457200" y="1600201"/>
            <a:ext cx="8229600" cy="460648"/>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9" name="Google Shape;19;p10"/>
          <p:cNvSpPr txBox="1"/>
          <p:nvPr>
            <p:ph idx="2" type="body"/>
          </p:nvPr>
        </p:nvSpPr>
        <p:spPr>
          <a:xfrm>
            <a:off x="467544" y="2276872"/>
            <a:ext cx="8229600" cy="3600400"/>
          </a:xfrm>
          <a:prstGeom prst="rect">
            <a:avLst/>
          </a:prstGeom>
          <a:noFill/>
          <a:ln>
            <a:noFill/>
          </a:ln>
        </p:spPr>
        <p:txBody>
          <a:bodyPr anchorCtr="0" anchor="t" bIns="45700" lIns="396000"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800">
                <a:solidFill>
                  <a:schemeClr val="dk1"/>
                </a:solidFill>
                <a:latin typeface="Malgun Gothic"/>
                <a:ea typeface="Malgun Gothic"/>
                <a:cs typeface="Malgun Gothic"/>
                <a:sym typeface="Malgun Gothic"/>
              </a:defRPr>
            </a:lvl1pPr>
            <a:lvl2pPr indent="0" lvl="1" marL="0" marR="0" rtl="0" algn="r">
              <a:spcBef>
                <a:spcPts val="0"/>
              </a:spcBef>
              <a:buNone/>
              <a:defRPr sz="1800">
                <a:solidFill>
                  <a:schemeClr val="dk1"/>
                </a:solidFill>
                <a:latin typeface="Malgun Gothic"/>
                <a:ea typeface="Malgun Gothic"/>
                <a:cs typeface="Malgun Gothic"/>
                <a:sym typeface="Malgun Gothic"/>
              </a:defRPr>
            </a:lvl2pPr>
            <a:lvl3pPr indent="0" lvl="2" marL="0" marR="0" rtl="0" algn="r">
              <a:spcBef>
                <a:spcPts val="0"/>
              </a:spcBef>
              <a:buNone/>
              <a:defRPr sz="1800">
                <a:solidFill>
                  <a:schemeClr val="dk1"/>
                </a:solidFill>
                <a:latin typeface="Malgun Gothic"/>
                <a:ea typeface="Malgun Gothic"/>
                <a:cs typeface="Malgun Gothic"/>
                <a:sym typeface="Malgun Gothic"/>
              </a:defRPr>
            </a:lvl3pPr>
            <a:lvl4pPr indent="0" lvl="3" marL="0" marR="0" rtl="0" algn="r">
              <a:spcBef>
                <a:spcPts val="0"/>
              </a:spcBef>
              <a:buNone/>
              <a:defRPr sz="1800">
                <a:solidFill>
                  <a:schemeClr val="dk1"/>
                </a:solidFill>
                <a:latin typeface="Malgun Gothic"/>
                <a:ea typeface="Malgun Gothic"/>
                <a:cs typeface="Malgun Gothic"/>
                <a:sym typeface="Malgun Gothic"/>
              </a:defRPr>
            </a:lvl4pPr>
            <a:lvl5pPr indent="0" lvl="4" marL="0" marR="0" rtl="0" algn="r">
              <a:spcBef>
                <a:spcPts val="0"/>
              </a:spcBef>
              <a:buNone/>
              <a:defRPr sz="1800">
                <a:solidFill>
                  <a:schemeClr val="dk1"/>
                </a:solidFill>
                <a:latin typeface="Malgun Gothic"/>
                <a:ea typeface="Malgun Gothic"/>
                <a:cs typeface="Malgun Gothic"/>
                <a:sym typeface="Malgun Gothic"/>
              </a:defRPr>
            </a:lvl5pPr>
            <a:lvl6pPr indent="0" lvl="5" marL="0" marR="0" rtl="0" algn="r">
              <a:spcBef>
                <a:spcPts val="0"/>
              </a:spcBef>
              <a:buNone/>
              <a:defRPr sz="1800">
                <a:solidFill>
                  <a:schemeClr val="dk1"/>
                </a:solidFill>
                <a:latin typeface="Malgun Gothic"/>
                <a:ea typeface="Malgun Gothic"/>
                <a:cs typeface="Malgun Gothic"/>
                <a:sym typeface="Malgun Gothic"/>
              </a:defRPr>
            </a:lvl6pPr>
            <a:lvl7pPr indent="0" lvl="6" marL="0" marR="0" rtl="0" algn="r">
              <a:spcBef>
                <a:spcPts val="0"/>
              </a:spcBef>
              <a:buNone/>
              <a:defRPr sz="1800">
                <a:solidFill>
                  <a:schemeClr val="dk1"/>
                </a:solidFill>
                <a:latin typeface="Malgun Gothic"/>
                <a:ea typeface="Malgun Gothic"/>
                <a:cs typeface="Malgun Gothic"/>
                <a:sym typeface="Malgun Gothic"/>
              </a:defRPr>
            </a:lvl7pPr>
            <a:lvl8pPr indent="0" lvl="7" marL="0" marR="0" rtl="0" algn="r">
              <a:spcBef>
                <a:spcPts val="0"/>
              </a:spcBef>
              <a:buNone/>
              <a:defRPr sz="1800">
                <a:solidFill>
                  <a:schemeClr val="dk1"/>
                </a:solidFill>
                <a:latin typeface="Malgun Gothic"/>
                <a:ea typeface="Malgun Gothic"/>
                <a:cs typeface="Malgun Gothic"/>
                <a:sym typeface="Malgun Gothic"/>
              </a:defRPr>
            </a:lvl8pPr>
            <a:lvl9pPr indent="0" lvl="8" marL="0" marR="0" rtl="0" algn="r">
              <a:spcBef>
                <a:spcPts val="0"/>
              </a:spcBef>
              <a:buNone/>
              <a:defRPr sz="1800">
                <a:solidFill>
                  <a:schemeClr val="dk1"/>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7" name="Shape 27"/>
        <p:cNvGrpSpPr/>
        <p:nvPr/>
      </p:nvGrpSpPr>
      <p:grpSpPr>
        <a:xfrm>
          <a:off x="0" y="0"/>
          <a:ext cx="0" cy="0"/>
          <a:chOff x="0" y="0"/>
          <a:chExt cx="0" cy="0"/>
        </a:xfrm>
      </p:grpSpPr>
      <p:sp>
        <p:nvSpPr>
          <p:cNvPr id="28" name="Google Shape;28;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2" name="Google Shape;4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9" name="Google Shape;4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Google Shape;6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1.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ree-powerpoint-templates-design.com/free-powerpoint-templates-des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
          <p:cNvSpPr txBox="1"/>
          <p:nvPr/>
        </p:nvSpPr>
        <p:spPr>
          <a:xfrm>
            <a:off x="581930" y="3140968"/>
            <a:ext cx="561662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000" u="none" cap="none" strike="noStrike">
                <a:solidFill>
                  <a:srgbClr val="3F3F3F"/>
                </a:solidFill>
                <a:latin typeface="BiauKai"/>
                <a:ea typeface="BiauKai"/>
                <a:cs typeface="BiauKai"/>
                <a:sym typeface="BiauKai"/>
              </a:rPr>
              <a:t>國立交通大學 </a:t>
            </a:r>
            <a:endParaRPr b="1" i="0" sz="2000" u="none" cap="none" strike="noStrike">
              <a:solidFill>
                <a:srgbClr val="3F3F3F"/>
              </a:solidFill>
              <a:latin typeface="BiauKai"/>
              <a:ea typeface="BiauKai"/>
              <a:cs typeface="BiauKai"/>
              <a:sym typeface="BiauKai"/>
            </a:endParaRPr>
          </a:p>
          <a:p>
            <a:pPr indent="0" lvl="0" marL="0" marR="0" rtl="0" algn="l">
              <a:spcBef>
                <a:spcPts val="0"/>
              </a:spcBef>
              <a:spcAft>
                <a:spcPts val="0"/>
              </a:spcAft>
              <a:buNone/>
            </a:pPr>
            <a:r>
              <a:rPr b="1" i="0" lang="zh-TW" sz="2000" u="none" cap="none" strike="noStrike">
                <a:solidFill>
                  <a:srgbClr val="3F3F3F"/>
                </a:solidFill>
                <a:latin typeface="BiauKai"/>
                <a:ea typeface="BiauKai"/>
                <a:cs typeface="BiauKai"/>
                <a:sym typeface="BiauKai"/>
              </a:rPr>
              <a:t>資訊工程學系 </a:t>
            </a:r>
            <a:endParaRPr b="1" i="0" sz="2000" u="none" cap="none" strike="noStrike">
              <a:solidFill>
                <a:srgbClr val="3F3F3F"/>
              </a:solidFill>
              <a:latin typeface="BiauKai"/>
              <a:ea typeface="BiauKai"/>
              <a:cs typeface="BiauKai"/>
              <a:sym typeface="BiauKai"/>
            </a:endParaRPr>
          </a:p>
          <a:p>
            <a:pPr indent="0" lvl="0" marL="0" marR="0" rtl="0" algn="l">
              <a:spcBef>
                <a:spcPts val="0"/>
              </a:spcBef>
              <a:spcAft>
                <a:spcPts val="0"/>
              </a:spcAft>
              <a:buNone/>
            </a:pPr>
            <a:r>
              <a:rPr b="1" i="0" lang="zh-TW" sz="2000" u="none" cap="none" strike="noStrike">
                <a:solidFill>
                  <a:srgbClr val="3F3F3F"/>
                </a:solidFill>
                <a:latin typeface="BiauKai"/>
                <a:ea typeface="BiauKai"/>
                <a:cs typeface="BiauKai"/>
                <a:sym typeface="BiauKai"/>
              </a:rPr>
              <a:t>分散式系統實驗室</a:t>
            </a:r>
            <a:endParaRPr b="1" i="0" sz="2000" u="none" cap="none" strike="noStrike">
              <a:solidFill>
                <a:srgbClr val="3F3F3F"/>
              </a:solidFill>
              <a:latin typeface="BiauKai"/>
              <a:ea typeface="BiauKai"/>
              <a:cs typeface="BiauKai"/>
              <a:sym typeface="BiauKai"/>
            </a:endParaRPr>
          </a:p>
        </p:txBody>
      </p:sp>
      <p:sp>
        <p:nvSpPr>
          <p:cNvPr id="101" name="Google Shape;101;p1">
            <a:hlinkClick r:id="rId3"/>
          </p:cNvPr>
          <p:cNvSpPr txBox="1"/>
          <p:nvPr/>
        </p:nvSpPr>
        <p:spPr>
          <a:xfrm>
            <a:off x="581930" y="6597932"/>
            <a:ext cx="8562069"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800" u="none" cap="none" strike="noStrike">
                <a:solidFill>
                  <a:srgbClr val="3F3F3F"/>
                </a:solidFill>
                <a:latin typeface="Arial"/>
                <a:ea typeface="Arial"/>
                <a:cs typeface="Arial"/>
                <a:sym typeface="Arial"/>
              </a:rPr>
              <a:t>ALLPPT.com _ Free PowerPoint Templates, Diagrams and Charts</a:t>
            </a:r>
            <a:endParaRPr sz="800">
              <a:solidFill>
                <a:srgbClr val="3F3F3F"/>
              </a:solidFill>
              <a:latin typeface="Arial"/>
              <a:ea typeface="Arial"/>
              <a:cs typeface="Arial"/>
              <a:sym typeface="Arial"/>
            </a:endParaRPr>
          </a:p>
        </p:txBody>
      </p:sp>
      <p:sp>
        <p:nvSpPr>
          <p:cNvPr id="102" name="Google Shape;102;p1"/>
          <p:cNvSpPr txBox="1"/>
          <p:nvPr/>
        </p:nvSpPr>
        <p:spPr>
          <a:xfrm>
            <a:off x="581930" y="476672"/>
            <a:ext cx="80945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600">
                <a:solidFill>
                  <a:schemeClr val="dk1"/>
                </a:solidFill>
                <a:latin typeface="BiauKai"/>
                <a:ea typeface="BiauKai"/>
                <a:cs typeface="BiauKai"/>
                <a:sym typeface="BiauKai"/>
              </a:rPr>
              <a:t>CT玩起來–</a:t>
            </a:r>
            <a:r>
              <a:rPr lang="zh-TW" sz="2400">
                <a:solidFill>
                  <a:schemeClr val="dk1"/>
                </a:solidFill>
                <a:latin typeface="BiauKai"/>
                <a:ea typeface="BiauKai"/>
                <a:cs typeface="BiauKai"/>
                <a:sym typeface="BiauKai"/>
              </a:rPr>
              <a:t>以遊戲來培育中小學生的運算思維素養</a:t>
            </a:r>
            <a:endParaRPr b="1" sz="2400">
              <a:solidFill>
                <a:srgbClr val="3F3F3F"/>
              </a:solidFill>
              <a:latin typeface="BiauKai"/>
              <a:ea typeface="BiauKai"/>
              <a:cs typeface="BiauKai"/>
              <a:sym typeface="BiauKa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619672" y="0"/>
            <a:ext cx="7524328" cy="10695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BiauKai"/>
              <a:buNone/>
            </a:pPr>
            <a:r>
              <a:rPr b="0" lang="zh-TW">
                <a:latin typeface="BiauKai"/>
                <a:ea typeface="BiauKai"/>
                <a:cs typeface="BiauKai"/>
                <a:sym typeface="BiauKai"/>
              </a:rPr>
              <a:t> </a:t>
            </a:r>
            <a:r>
              <a:rPr lang="zh-TW">
                <a:latin typeface="BiauKai"/>
                <a:ea typeface="BiauKai"/>
                <a:cs typeface="BiauKai"/>
                <a:sym typeface="BiauKai"/>
              </a:rPr>
              <a:t>關於我們</a:t>
            </a:r>
            <a:endParaRPr>
              <a:latin typeface="BiauKai"/>
              <a:ea typeface="BiauKai"/>
              <a:cs typeface="BiauKai"/>
              <a:sym typeface="BiauKai"/>
            </a:endParaRPr>
          </a:p>
        </p:txBody>
      </p:sp>
      <p:sp>
        <p:nvSpPr>
          <p:cNvPr id="108" name="Google Shape;108;p2"/>
          <p:cNvSpPr txBox="1"/>
          <p:nvPr>
            <p:ph idx="1" type="body"/>
          </p:nvPr>
        </p:nvSpPr>
        <p:spPr>
          <a:xfrm>
            <a:off x="1904144" y="1113905"/>
            <a:ext cx="6563072" cy="122794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2400"/>
              <a:buNone/>
            </a:pPr>
            <a:r>
              <a:rPr lang="zh-TW" sz="2400">
                <a:latin typeface="BiauKai"/>
                <a:ea typeface="BiauKai"/>
                <a:cs typeface="BiauKai"/>
                <a:sym typeface="BiauKai"/>
              </a:rPr>
              <a:t>國立交通大學 </a:t>
            </a:r>
            <a:endParaRPr sz="2400">
              <a:latin typeface="BiauKai"/>
              <a:ea typeface="BiauKai"/>
              <a:cs typeface="BiauKai"/>
              <a:sym typeface="BiauKai"/>
            </a:endParaRPr>
          </a:p>
          <a:p>
            <a:pPr indent="0" lvl="0" marL="0" rtl="0" algn="l">
              <a:spcBef>
                <a:spcPts val="0"/>
              </a:spcBef>
              <a:spcAft>
                <a:spcPts val="0"/>
              </a:spcAft>
              <a:buClr>
                <a:srgbClr val="3F3F3F"/>
              </a:buClr>
              <a:buSzPts val="2400"/>
              <a:buNone/>
            </a:pPr>
            <a:r>
              <a:rPr lang="zh-TW" sz="2400">
                <a:latin typeface="BiauKai"/>
                <a:ea typeface="BiauKai"/>
                <a:cs typeface="BiauKai"/>
                <a:sym typeface="BiauKai"/>
              </a:rPr>
              <a:t>資訊工程學系 </a:t>
            </a:r>
            <a:endParaRPr sz="2400">
              <a:latin typeface="BiauKai"/>
              <a:ea typeface="BiauKai"/>
              <a:cs typeface="BiauKai"/>
              <a:sym typeface="BiauKai"/>
            </a:endParaRPr>
          </a:p>
          <a:p>
            <a:pPr indent="0" lvl="0" marL="0" rtl="0" algn="l">
              <a:spcBef>
                <a:spcPts val="0"/>
              </a:spcBef>
              <a:spcAft>
                <a:spcPts val="0"/>
              </a:spcAft>
              <a:buClr>
                <a:srgbClr val="3F3F3F"/>
              </a:buClr>
              <a:buSzPts val="2400"/>
              <a:buNone/>
            </a:pPr>
            <a:r>
              <a:rPr lang="zh-TW" sz="2400">
                <a:latin typeface="BiauKai"/>
                <a:ea typeface="BiauKai"/>
                <a:cs typeface="BiauKai"/>
                <a:sym typeface="BiauKai"/>
              </a:rPr>
              <a:t>分散式系統實驗室</a:t>
            </a:r>
            <a:endParaRPr sz="2400">
              <a:latin typeface="BiauKai"/>
              <a:ea typeface="BiauKai"/>
              <a:cs typeface="BiauKai"/>
              <a:sym typeface="BiauKai"/>
            </a:endParaRPr>
          </a:p>
        </p:txBody>
      </p:sp>
      <p:sp>
        <p:nvSpPr>
          <p:cNvPr id="109" name="Google Shape;109;p2"/>
          <p:cNvSpPr txBox="1"/>
          <p:nvPr/>
        </p:nvSpPr>
        <p:spPr>
          <a:xfrm>
            <a:off x="1904144" y="2624721"/>
            <a:ext cx="568863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000">
                <a:solidFill>
                  <a:schemeClr val="dk1"/>
                </a:solidFill>
                <a:latin typeface="BiauKai"/>
                <a:ea typeface="BiauKai"/>
                <a:cs typeface="BiauKai"/>
                <a:sym typeface="BiauKai"/>
              </a:rPr>
              <a:t>研究計劃主持人：袁賢銘教授</a:t>
            </a:r>
            <a:endParaRPr sz="2000">
              <a:solidFill>
                <a:schemeClr val="dk1"/>
              </a:solidFill>
              <a:latin typeface="BiauKai"/>
              <a:ea typeface="BiauKai"/>
              <a:cs typeface="BiauKai"/>
              <a:sym typeface="BiauKai"/>
            </a:endParaRPr>
          </a:p>
          <a:p>
            <a:pPr indent="0" lvl="0" marL="0" marR="0" rtl="0" algn="l">
              <a:spcBef>
                <a:spcPts val="0"/>
              </a:spcBef>
              <a:spcAft>
                <a:spcPts val="0"/>
              </a:spcAft>
              <a:buNone/>
            </a:pPr>
            <a:r>
              <a:rPr lang="zh-TW" sz="2000">
                <a:solidFill>
                  <a:schemeClr val="dk1"/>
                </a:solidFill>
                <a:latin typeface="BiauKai"/>
                <a:ea typeface="BiauKai"/>
                <a:cs typeface="BiauKai"/>
                <a:sym typeface="BiauKai"/>
              </a:rPr>
              <a:t>研究計劃聯絡人：廖家鴻</a:t>
            </a:r>
            <a:endParaRPr sz="2000">
              <a:solidFill>
                <a:schemeClr val="dk1"/>
              </a:solidFill>
              <a:latin typeface="BiauKai"/>
              <a:ea typeface="BiauKai"/>
              <a:cs typeface="BiauKai"/>
              <a:sym typeface="BiauKai"/>
            </a:endParaRPr>
          </a:p>
          <a:p>
            <a:pPr indent="0" lvl="0" marL="0" marR="0" rtl="0" algn="l">
              <a:spcBef>
                <a:spcPts val="0"/>
              </a:spcBef>
              <a:spcAft>
                <a:spcPts val="0"/>
              </a:spcAft>
              <a:buNone/>
            </a:pPr>
            <a:r>
              <a:rPr lang="zh-TW" sz="2000">
                <a:solidFill>
                  <a:schemeClr val="dk1"/>
                </a:solidFill>
                <a:latin typeface="BiauKai"/>
                <a:ea typeface="BiauKai"/>
                <a:cs typeface="BiauKai"/>
                <a:sym typeface="BiauKai"/>
              </a:rPr>
              <a:t>研究人員：</a:t>
            </a:r>
            <a:endParaRPr sz="2000">
              <a:solidFill>
                <a:schemeClr val="dk1"/>
              </a:solidFill>
              <a:latin typeface="BiauKai"/>
              <a:ea typeface="BiauKai"/>
              <a:cs typeface="BiauKai"/>
              <a:sym typeface="BiauKai"/>
            </a:endParaRPr>
          </a:p>
        </p:txBody>
      </p:sp>
      <p:pic>
        <p:nvPicPr>
          <p:cNvPr id="110" name="Google Shape;110;p2"/>
          <p:cNvPicPr preferRelativeResize="0"/>
          <p:nvPr/>
        </p:nvPicPr>
        <p:blipFill rotWithShape="1">
          <a:blip r:embed="rId3">
            <a:alphaModFix/>
          </a:blip>
          <a:srcRect b="0" l="0" r="0" t="0"/>
          <a:stretch/>
        </p:blipFill>
        <p:spPr>
          <a:xfrm>
            <a:off x="5940152" y="5775970"/>
            <a:ext cx="2348433" cy="762942"/>
          </a:xfrm>
          <a:prstGeom prst="rect">
            <a:avLst/>
          </a:prstGeom>
          <a:noFill/>
          <a:ln>
            <a:noFill/>
          </a:ln>
        </p:spPr>
      </p:pic>
      <p:pic>
        <p:nvPicPr>
          <p:cNvPr id="111" name="Google Shape;111;p2"/>
          <p:cNvPicPr preferRelativeResize="0"/>
          <p:nvPr/>
        </p:nvPicPr>
        <p:blipFill rotWithShape="1">
          <a:blip r:embed="rId4">
            <a:alphaModFix/>
          </a:blip>
          <a:srcRect b="0" l="0" r="0" t="0"/>
          <a:stretch/>
        </p:blipFill>
        <p:spPr>
          <a:xfrm>
            <a:off x="1648745" y="5679027"/>
            <a:ext cx="3995936" cy="859885"/>
          </a:xfrm>
          <a:prstGeom prst="rect">
            <a:avLst/>
          </a:prstGeom>
          <a:noFill/>
          <a:ln>
            <a:noFill/>
          </a:ln>
        </p:spPr>
      </p:pic>
      <p:sp>
        <p:nvSpPr>
          <p:cNvPr id="112" name="Google Shape;112;p2"/>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3"/>
          <p:cNvSpPr txBox="1"/>
          <p:nvPr>
            <p:ph type="title"/>
          </p:nvPr>
        </p:nvSpPr>
        <p:spPr>
          <a:xfrm>
            <a:off x="0" y="16778"/>
            <a:ext cx="9144000" cy="10695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BiauKai"/>
              <a:buNone/>
            </a:pPr>
            <a:r>
              <a:rPr lang="zh-TW">
                <a:latin typeface="BiauKai"/>
                <a:ea typeface="BiauKai"/>
                <a:cs typeface="BiauKai"/>
                <a:sym typeface="BiauKai"/>
              </a:rPr>
              <a:t>  研究緣起</a:t>
            </a:r>
            <a:endParaRPr>
              <a:latin typeface="BiauKai"/>
              <a:ea typeface="BiauKai"/>
              <a:cs typeface="BiauKai"/>
              <a:sym typeface="BiauKai"/>
            </a:endParaRPr>
          </a:p>
        </p:txBody>
      </p:sp>
      <p:sp>
        <p:nvSpPr>
          <p:cNvPr id="118" name="Google Shape;118;p3"/>
          <p:cNvSpPr txBox="1"/>
          <p:nvPr>
            <p:ph idx="2" type="body"/>
          </p:nvPr>
        </p:nvSpPr>
        <p:spPr>
          <a:xfrm>
            <a:off x="107504" y="1556792"/>
            <a:ext cx="8784976" cy="4896544"/>
          </a:xfrm>
          <a:prstGeom prst="rect">
            <a:avLst/>
          </a:prstGeom>
          <a:noFill/>
          <a:ln>
            <a:noFill/>
          </a:ln>
        </p:spPr>
        <p:txBody>
          <a:bodyPr anchorCtr="0" anchor="t" bIns="45700" lIns="396000" spcFirstLastPara="1" rIns="91425" wrap="square" tIns="45700">
            <a:noAutofit/>
          </a:bodyPr>
          <a:lstStyle/>
          <a:p>
            <a:pPr indent="0" lvl="0" marL="0" rtl="0" algn="l">
              <a:spcBef>
                <a:spcPts val="0"/>
              </a:spcBef>
              <a:spcAft>
                <a:spcPts val="0"/>
              </a:spcAft>
              <a:buClr>
                <a:srgbClr val="3F3F3F"/>
              </a:buClr>
              <a:buSzPts val="2400"/>
              <a:buNone/>
            </a:pPr>
            <a:r>
              <a:rPr lang="zh-TW" sz="2400">
                <a:latin typeface="BiauKai"/>
                <a:ea typeface="BiauKai"/>
                <a:cs typeface="BiauKai"/>
                <a:sym typeface="BiauKai"/>
              </a:rPr>
              <a:t>目前在台灣大都是藉由教程式設計來培養「運算思維」，可是有沒有比程式設計更簡單且更有趣的方式？</a:t>
            </a:r>
            <a:endParaRPr sz="2400">
              <a:latin typeface="BiauKai"/>
              <a:ea typeface="BiauKai"/>
              <a:cs typeface="BiauKai"/>
              <a:sym typeface="BiauKai"/>
            </a:endParaRPr>
          </a:p>
          <a:p>
            <a:pPr indent="0" lvl="0" marL="0" rtl="0" algn="l">
              <a:spcBef>
                <a:spcPts val="480"/>
              </a:spcBef>
              <a:spcAft>
                <a:spcPts val="0"/>
              </a:spcAft>
              <a:buClr>
                <a:srgbClr val="3F3F3F"/>
              </a:buClr>
              <a:buSzPts val="2400"/>
              <a:buNone/>
            </a:pPr>
            <a:r>
              <a:t/>
            </a:r>
            <a:endParaRPr sz="2400">
              <a:latin typeface="BiauKai"/>
              <a:ea typeface="BiauKai"/>
              <a:cs typeface="BiauKai"/>
              <a:sym typeface="BiauKai"/>
            </a:endParaRPr>
          </a:p>
          <a:p>
            <a:pPr indent="0" lvl="0" marL="0" rtl="0" algn="l">
              <a:spcBef>
                <a:spcPts val="480"/>
              </a:spcBef>
              <a:spcAft>
                <a:spcPts val="0"/>
              </a:spcAft>
              <a:buClr>
                <a:srgbClr val="3F3F3F"/>
              </a:buClr>
              <a:buSzPts val="2400"/>
              <a:buNone/>
            </a:pPr>
            <a:r>
              <a:rPr lang="zh-TW" sz="2400">
                <a:latin typeface="BiauKai"/>
                <a:ea typeface="BiauKai"/>
                <a:cs typeface="BiauKai"/>
                <a:sym typeface="BiauKai"/>
              </a:rPr>
              <a:t>有沒有可能玩好玩的遊戲就可以提升「運算思維」能力呢？</a:t>
            </a:r>
            <a:endParaRPr sz="2400">
              <a:latin typeface="BiauKai"/>
              <a:ea typeface="BiauKai"/>
              <a:cs typeface="BiauKai"/>
              <a:sym typeface="BiauKai"/>
            </a:endParaRPr>
          </a:p>
          <a:p>
            <a:pPr indent="0" lvl="0" marL="0" rtl="0" algn="l">
              <a:spcBef>
                <a:spcPts val="480"/>
              </a:spcBef>
              <a:spcAft>
                <a:spcPts val="0"/>
              </a:spcAft>
              <a:buClr>
                <a:srgbClr val="3F3F3F"/>
              </a:buClr>
              <a:buSzPts val="2400"/>
              <a:buNone/>
            </a:pPr>
            <a:r>
              <a:t/>
            </a:r>
            <a:endParaRPr sz="2400">
              <a:latin typeface="BiauKai"/>
              <a:ea typeface="BiauKai"/>
              <a:cs typeface="BiauKai"/>
              <a:sym typeface="BiauKai"/>
            </a:endParaRPr>
          </a:p>
          <a:p>
            <a:pPr indent="0" lvl="0" marL="0" rtl="0" algn="l">
              <a:spcBef>
                <a:spcPts val="480"/>
              </a:spcBef>
              <a:spcAft>
                <a:spcPts val="0"/>
              </a:spcAft>
              <a:buClr>
                <a:srgbClr val="3F3F3F"/>
              </a:buClr>
              <a:buSzPts val="2400"/>
              <a:buNone/>
            </a:pPr>
            <a:r>
              <a:rPr lang="zh-TW" sz="2400">
                <a:latin typeface="BiauKai"/>
                <a:ea typeface="BiauKai"/>
                <a:cs typeface="BiauKai"/>
                <a:sym typeface="BiauKai"/>
              </a:rPr>
              <a:t>因此，想通過接下來的活動，來觀察同學們的「運算思維」能力是否也能提升。</a:t>
            </a:r>
            <a:endParaRPr sz="2400">
              <a:latin typeface="BiauKai"/>
              <a:ea typeface="BiauKai"/>
              <a:cs typeface="BiauKai"/>
              <a:sym typeface="BiauKai"/>
            </a:endParaRPr>
          </a:p>
        </p:txBody>
      </p:sp>
      <p:sp>
        <p:nvSpPr>
          <p:cNvPr id="119" name="Google Shape;119;p3"/>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4"/>
          <p:cNvSpPr txBox="1"/>
          <p:nvPr>
            <p:ph type="title"/>
          </p:nvPr>
        </p:nvSpPr>
        <p:spPr>
          <a:xfrm>
            <a:off x="0" y="16778"/>
            <a:ext cx="9144000" cy="10695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BiauKai"/>
              <a:buNone/>
            </a:pPr>
            <a:r>
              <a:rPr lang="zh-TW">
                <a:latin typeface="BiauKai"/>
                <a:ea typeface="BiauKai"/>
                <a:cs typeface="BiauKai"/>
                <a:sym typeface="BiauKai"/>
              </a:rPr>
              <a:t>  研究目的</a:t>
            </a:r>
            <a:endParaRPr>
              <a:latin typeface="BiauKai"/>
              <a:ea typeface="BiauKai"/>
              <a:cs typeface="BiauKai"/>
              <a:sym typeface="BiauKai"/>
            </a:endParaRPr>
          </a:p>
        </p:txBody>
      </p:sp>
      <p:sp>
        <p:nvSpPr>
          <p:cNvPr id="125" name="Google Shape;125;p4"/>
          <p:cNvSpPr txBox="1"/>
          <p:nvPr>
            <p:ph idx="1" type="body"/>
          </p:nvPr>
        </p:nvSpPr>
        <p:spPr>
          <a:xfrm>
            <a:off x="457200" y="2043346"/>
            <a:ext cx="8229600" cy="125273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2400"/>
              <a:buNone/>
            </a:pPr>
            <a:r>
              <a:rPr lang="zh-TW" sz="2400">
                <a:latin typeface="BiauKai"/>
                <a:ea typeface="BiauKai"/>
                <a:cs typeface="BiauKai"/>
                <a:sym typeface="BiauKai"/>
              </a:rPr>
              <a:t>想了解「能否透過與程式設計無關的活動，就能有效培育中小學生的運算思維？」</a:t>
            </a:r>
            <a:endParaRPr sz="2400">
              <a:latin typeface="BiauKai"/>
              <a:ea typeface="BiauKai"/>
              <a:cs typeface="BiauKai"/>
              <a:sym typeface="BiauKai"/>
            </a:endParaRPr>
          </a:p>
        </p:txBody>
      </p:sp>
      <p:sp>
        <p:nvSpPr>
          <p:cNvPr id="126" name="Google Shape;126;p4"/>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5"/>
          <p:cNvSpPr txBox="1"/>
          <p:nvPr>
            <p:ph type="title"/>
          </p:nvPr>
        </p:nvSpPr>
        <p:spPr>
          <a:xfrm>
            <a:off x="0" y="16778"/>
            <a:ext cx="9144000" cy="10695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zh-TW"/>
              <a:t>  </a:t>
            </a:r>
            <a:r>
              <a:rPr lang="zh-TW">
                <a:latin typeface="BiauKai"/>
                <a:ea typeface="BiauKai"/>
                <a:cs typeface="BiauKai"/>
                <a:sym typeface="BiauKai"/>
              </a:rPr>
              <a:t>什麼是運算思維</a:t>
            </a:r>
            <a:endParaRPr>
              <a:latin typeface="BiauKai"/>
              <a:ea typeface="BiauKai"/>
              <a:cs typeface="BiauKai"/>
              <a:sym typeface="BiauKai"/>
            </a:endParaRPr>
          </a:p>
        </p:txBody>
      </p:sp>
      <p:sp>
        <p:nvSpPr>
          <p:cNvPr id="132" name="Google Shape;132;p5"/>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
        <p:nvSpPr>
          <p:cNvPr id="133" name="Google Shape;133;p5"/>
          <p:cNvSpPr txBox="1"/>
          <p:nvPr/>
        </p:nvSpPr>
        <p:spPr>
          <a:xfrm>
            <a:off x="384622" y="1844824"/>
            <a:ext cx="720821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400">
                <a:solidFill>
                  <a:schemeClr val="dk1"/>
                </a:solidFill>
                <a:latin typeface="BiauKai"/>
                <a:ea typeface="BiauKai"/>
                <a:cs typeface="BiauKai"/>
                <a:sym typeface="BiauKai"/>
              </a:rPr>
              <a:t>運算思維讓我們能擁有電腦科學家面對問題時所持有一種的思維模式</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619672" y="0"/>
            <a:ext cx="7524328" cy="10695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BiauKai"/>
              <a:buNone/>
            </a:pPr>
            <a:r>
              <a:rPr b="0" lang="zh-TW">
                <a:latin typeface="BiauKai"/>
                <a:ea typeface="BiauKai"/>
                <a:cs typeface="BiauKai"/>
                <a:sym typeface="BiauKai"/>
              </a:rPr>
              <a:t> </a:t>
            </a:r>
            <a:r>
              <a:rPr lang="zh-TW">
                <a:latin typeface="BiauKai"/>
                <a:ea typeface="BiauKai"/>
                <a:cs typeface="BiauKai"/>
                <a:sym typeface="BiauKai"/>
              </a:rPr>
              <a:t>實驗流程</a:t>
            </a:r>
            <a:endParaRPr>
              <a:latin typeface="BiauKai"/>
              <a:ea typeface="BiauKai"/>
              <a:cs typeface="BiauKai"/>
              <a:sym typeface="BiauKai"/>
            </a:endParaRPr>
          </a:p>
        </p:txBody>
      </p:sp>
      <p:sp>
        <p:nvSpPr>
          <p:cNvPr id="139" name="Google Shape;139;p6"/>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140" name="Google Shape;140;p6"/>
          <p:cNvGraphicFramePr/>
          <p:nvPr/>
        </p:nvGraphicFramePr>
        <p:xfrm>
          <a:off x="1619672" y="1443640"/>
          <a:ext cx="3000000" cy="3000000"/>
        </p:xfrm>
        <a:graphic>
          <a:graphicData uri="http://schemas.openxmlformats.org/drawingml/2006/table">
            <a:tbl>
              <a:tblPr bandRow="1" firstRow="1">
                <a:noFill/>
                <a:tableStyleId>{376275C2-AE71-4E6A-8C04-3DDA4A6B0EEB}</a:tableStyleId>
              </a:tblPr>
              <a:tblGrid>
                <a:gridCol w="1684850"/>
                <a:gridCol w="1684850"/>
              </a:tblGrid>
              <a:tr h="370850">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時間</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活動</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12分鐘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流程說明</a:t>
                      </a:r>
                      <a:br>
                        <a:rPr lang="zh-TW" sz="1800" u="none" cap="none" strike="noStrike">
                          <a:latin typeface="Calibri"/>
                          <a:ea typeface="Calibri"/>
                          <a:cs typeface="Calibri"/>
                          <a:sym typeface="Calibri"/>
                        </a:rPr>
                      </a:br>
                      <a:r>
                        <a:rPr lang="zh-TW" sz="1800" u="none" cap="none" strike="noStrike">
                          <a:latin typeface="Calibri"/>
                          <a:ea typeface="Calibri"/>
                          <a:cs typeface="Calibri"/>
                          <a:sym typeface="Calibri"/>
                        </a:rPr>
                        <a:t>&amp; 同意書</a:t>
                      </a:r>
                      <a:endParaRPr sz="1800" u="none" cap="none" strike="noStrike">
                        <a:latin typeface="Calibri"/>
                        <a:ea typeface="Calibri"/>
                        <a:cs typeface="Calibri"/>
                        <a:sym typeface="Calibri"/>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3</a:t>
                      </a:r>
                      <a:r>
                        <a:rPr lang="zh-TW" sz="1800">
                          <a:latin typeface="BiauKai"/>
                          <a:ea typeface="BiauKai"/>
                          <a:cs typeface="BiauKai"/>
                          <a:sym typeface="BiauKai"/>
                        </a:rPr>
                        <a:t>0</a:t>
                      </a:r>
                      <a:r>
                        <a:rPr lang="zh-TW" sz="1800" u="none" cap="none" strike="noStrike">
                          <a:latin typeface="BiauKai"/>
                          <a:ea typeface="BiauKai"/>
                          <a:cs typeface="BiauKai"/>
                          <a:sym typeface="BiauKai"/>
                        </a:rPr>
                        <a:t>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前測評量</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10分鐘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休息</a:t>
                      </a:r>
                      <a:endParaRPr sz="1800" u="none" cap="none" strike="noStrike">
                        <a:latin typeface="Calibri"/>
                        <a:ea typeface="Calibri"/>
                        <a:cs typeface="Calibri"/>
                        <a:sym typeface="Calibri"/>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13分鐘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遊戲說明</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32分鐘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進行遊戲</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3分鐘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第一週總結</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141" name="Google Shape;141;p6"/>
          <p:cNvSpPr/>
          <p:nvPr/>
        </p:nvSpPr>
        <p:spPr>
          <a:xfrm>
            <a:off x="2455671" y="920438"/>
            <a:ext cx="16977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800">
                <a:solidFill>
                  <a:schemeClr val="dk1"/>
                </a:solidFill>
                <a:latin typeface="Calibri"/>
                <a:ea typeface="Calibri"/>
                <a:cs typeface="Calibri"/>
                <a:sym typeface="Calibri"/>
              </a:rPr>
              <a:t>第一週</a:t>
            </a:r>
            <a:endParaRPr sz="2800">
              <a:solidFill>
                <a:schemeClr val="dk1"/>
              </a:solidFill>
              <a:latin typeface="Calibri"/>
              <a:ea typeface="Calibri"/>
              <a:cs typeface="Calibri"/>
              <a:sym typeface="Calibri"/>
            </a:endParaRPr>
          </a:p>
        </p:txBody>
      </p:sp>
      <p:graphicFrame>
        <p:nvGraphicFramePr>
          <p:cNvPr id="142" name="Google Shape;142;p6"/>
          <p:cNvGraphicFramePr/>
          <p:nvPr/>
        </p:nvGraphicFramePr>
        <p:xfrm>
          <a:off x="5381836" y="1443640"/>
          <a:ext cx="3000000" cy="3000000"/>
        </p:xfrm>
        <a:graphic>
          <a:graphicData uri="http://schemas.openxmlformats.org/drawingml/2006/table">
            <a:tbl>
              <a:tblPr bandRow="1" firstRow="1">
                <a:noFill/>
                <a:tableStyleId>{376275C2-AE71-4E6A-8C04-3DDA4A6B0EEB}</a:tableStyleId>
              </a:tblPr>
              <a:tblGrid>
                <a:gridCol w="1684850"/>
                <a:gridCol w="1684850"/>
              </a:tblGrid>
              <a:tr h="139050">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時間</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活動</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5分鐘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競賽遊戲說明</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30分鐘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競賽遊戲</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10分鐘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問卷填寫</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10分鐘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休息</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30分鐘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後測評量</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r>
              <a:tr h="156800">
                <a:tc>
                  <a:txBody>
                    <a:bodyPr/>
                    <a:lstStyle/>
                    <a:p>
                      <a:pPr indent="0" lvl="0" marL="0" marR="0" rtl="0" algn="ctr">
                        <a:lnSpc>
                          <a:spcPct val="100000"/>
                        </a:lnSpc>
                        <a:spcBef>
                          <a:spcPts val="0"/>
                        </a:spcBef>
                        <a:spcAft>
                          <a:spcPts val="0"/>
                        </a:spcAft>
                        <a:buClr>
                          <a:schemeClr val="dk1"/>
                        </a:buClr>
                        <a:buSzPts val="1800"/>
                        <a:buFont typeface="BiauKai"/>
                        <a:buNone/>
                      </a:pPr>
                      <a:r>
                        <a:rPr lang="zh-TW" sz="1800" u="none" cap="none" strike="noStrike">
                          <a:latin typeface="BiauKai"/>
                          <a:ea typeface="BiauKai"/>
                          <a:cs typeface="BiauKai"/>
                          <a:sym typeface="BiauKai"/>
                        </a:rPr>
                        <a:t>15分鐘</a:t>
                      </a:r>
                      <a:endParaRPr sz="1800" u="none" cap="none" strike="noStrike">
                        <a:latin typeface="Calibri"/>
                        <a:ea typeface="Calibri"/>
                        <a:cs typeface="Calibri"/>
                        <a:sym typeface="Calibri"/>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運算思維教學</a:t>
                      </a:r>
                      <a:endParaRPr sz="1800" u="none" cap="none" strike="noStrike">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rPr lang="zh-TW" sz="1800" u="none" cap="none" strike="noStrike">
                          <a:latin typeface="Calibri"/>
                          <a:ea typeface="Calibri"/>
                          <a:cs typeface="Calibri"/>
                          <a:sym typeface="Calibri"/>
                        </a:rPr>
                        <a:t>活動總結</a:t>
                      </a:r>
                      <a:endParaRPr sz="1800" u="none" cap="none" strike="noStrike">
                        <a:latin typeface="Calibri"/>
                        <a:ea typeface="Calibri"/>
                        <a:cs typeface="Calibri"/>
                        <a:sym typeface="Calibri"/>
                      </a:endParaRPr>
                    </a:p>
                  </a:txBody>
                  <a:tcPr marT="45725" marB="45725" marR="91450" marL="91450"/>
                </a:tc>
              </a:tr>
            </a:tbl>
          </a:graphicData>
        </a:graphic>
      </p:graphicFrame>
      <p:sp>
        <p:nvSpPr>
          <p:cNvPr id="143" name="Google Shape;143;p6"/>
          <p:cNvSpPr/>
          <p:nvPr/>
        </p:nvSpPr>
        <p:spPr>
          <a:xfrm>
            <a:off x="6190525" y="920450"/>
            <a:ext cx="1752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800">
                <a:solidFill>
                  <a:schemeClr val="dk1"/>
                </a:solidFill>
                <a:latin typeface="Calibri"/>
                <a:ea typeface="Calibri"/>
                <a:cs typeface="Calibri"/>
                <a:sym typeface="Calibri"/>
              </a:rPr>
              <a:t>第二週</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2014-04-01T16:35:38Z</dcterms:created>
  <dc:creator>Allppt.com</dc:creator>
</cp:coreProperties>
</file>