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6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6170" autoAdjust="0"/>
  </p:normalViewPr>
  <p:slideViewPr>
    <p:cSldViewPr snapToGrid="0">
      <p:cViewPr varScale="1">
        <p:scale>
          <a:sx n="77" d="100"/>
          <a:sy n="77" d="100"/>
        </p:scale>
        <p:origin x="144" y="68"/>
      </p:cViewPr>
      <p:guideLst/>
    </p:cSldViewPr>
  </p:slideViewPr>
  <p:outlineViewPr>
    <p:cViewPr>
      <p:scale>
        <a:sx n="33" d="100"/>
        <a:sy n="33" d="100"/>
      </p:scale>
      <p:origin x="0" y="-7112"/>
    </p:cViewPr>
  </p:outlineViewPr>
  <p:notesTextViewPr>
    <p:cViewPr>
      <p:scale>
        <a:sx n="225" d="100"/>
        <a:sy n="2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8275D-9086-48C3-A669-B56A6D693C36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47619-FC2C-4A00-A024-EF41EB439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2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1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669-2519-4780-8D2C-1555CC89AC7D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C6B-13F6-4FEE-9A3F-F747B263699A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1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D3F-A165-4602-91A6-2F278A6919FA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A8CD-5729-4BA1-877D-98050E075BF1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3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31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1F3-6FBA-43BB-8959-355D375721CE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pic>
        <p:nvPicPr>
          <p:cNvPr id="4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41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占位符 2"/>
          <p:cNvSpPr>
            <a:spLocks noGrp="1"/>
          </p:cNvSpPr>
          <p:nvPr>
            <p:ph type="body" idx="1"/>
          </p:nvPr>
        </p:nvSpPr>
        <p:spPr>
          <a:xfrm>
            <a:off x="1086485" y="420592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</p:txBody>
      </p:sp>
      <p:sp>
        <p:nvSpPr>
          <p:cNvPr id="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B3FC-5742-456F-BA73-2BA2CCA68C3A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8" name="直线连接符 8"/>
          <p:cNvCxnSpPr/>
          <p:nvPr userDrawn="1"/>
        </p:nvCxnSpPr>
        <p:spPr>
          <a:xfrm>
            <a:off x="999460" y="3835108"/>
            <a:ext cx="10515600" cy="0"/>
          </a:xfrm>
          <a:prstGeom prst="line">
            <a:avLst/>
          </a:prstGeom>
          <a:ln w="57150">
            <a:gradFill>
              <a:gsLst>
                <a:gs pos="0">
                  <a:srgbClr val="49E8FE"/>
                </a:gs>
                <a:gs pos="64000">
                  <a:srgbClr val="D98ED3"/>
                </a:gs>
                <a:gs pos="34000">
                  <a:srgbClr val="A1ACE2"/>
                </a:gs>
                <a:gs pos="84000">
                  <a:srgbClr val="FFF4FB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9192" y="264522"/>
            <a:ext cx="1050186" cy="1050186"/>
          </a:xfrm>
          <a:prstGeom prst="rect">
            <a:avLst/>
          </a:prstGeom>
        </p:spPr>
      </p:pic>
      <p:pic>
        <p:nvPicPr>
          <p:cNvPr id="50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11591" y="280969"/>
            <a:ext cx="1018081" cy="1018081"/>
          </a:xfrm>
          <a:prstGeom prst="rect">
            <a:avLst/>
          </a:prstGeom>
        </p:spPr>
      </p:pic>
      <p:sp>
        <p:nvSpPr>
          <p:cNvPr id="51" name="五边形 15" descr="7b0a20202020227461726765744d6f64756c65223a20226b6f6e6c696e6574657874626f78220a7d0a"/>
          <p:cNvSpPr/>
          <p:nvPr userDrawn="1"/>
        </p:nvSpPr>
        <p:spPr>
          <a:xfrm rot="5400000">
            <a:off x="598782" y="3947199"/>
            <a:ext cx="550824" cy="250531"/>
          </a:xfrm>
          <a:prstGeom prst="homePlate">
            <a:avLst/>
          </a:prstGeom>
          <a:gradFill>
            <a:gsLst>
              <a:gs pos="0">
                <a:srgbClr val="49E8FE"/>
              </a:gs>
              <a:gs pos="64000">
                <a:srgbClr val="E8A1D9"/>
              </a:gs>
              <a:gs pos="35000">
                <a:srgbClr val="A7A8E0"/>
              </a:gs>
              <a:gs pos="100000">
                <a:srgbClr val="FDE7F4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标题 6"/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640715"/>
          </a:xfrm>
        </p:spPr>
        <p:txBody>
          <a:bodyPr/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4"/>
          <p:cNvSpPr txBox="1"/>
          <p:nvPr/>
        </p:nvSpPr>
        <p:spPr>
          <a:xfrm>
            <a:off x="204788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fontAlgn="base">
              <a:spcBef>
                <a:spcPct val="1"/>
              </a:spcBef>
              <a:spcAft>
                <a:spcPct val="1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fontAlgn="base">
              <a:spcBef>
                <a:spcPct val="1"/>
              </a:spcBef>
              <a:spcAft>
                <a:spcPct val="1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fontAlgn="base">
              <a:spcBef>
                <a:spcPct val="1"/>
              </a:spcBef>
              <a:spcAft>
                <a:spcPct val="1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fontAlgn="base">
              <a:spcBef>
                <a:spcPct val="1"/>
              </a:spcBef>
              <a:spcAft>
                <a:spcPct val="1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7EB3002A-10B5-4176-86D1-3F439330F755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微软雅黑" panose="020B0503020204020204" pitchFamily="34" charset="-122"/>
              </a:rPr>
              <a:t>‹#›</a:t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微软雅黑" panose="020B0503020204020204" pitchFamily="34" charset="-122"/>
            </a:endParaRPr>
          </a:p>
        </p:txBody>
      </p:sp>
      <p:pic>
        <p:nvPicPr>
          <p:cNvPr id="55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" name="图片 8"/>
          <p:cNvPicPr>
            <a:picLocks noChangeAspect="1"/>
          </p:cNvPicPr>
          <p:nvPr/>
        </p:nvPicPr>
        <p:blipFill>
          <a:blip r:embed="rId3"/>
          <a:srcRect t="13681"/>
          <a:stretch>
            <a:fillRect/>
          </a:stretch>
        </p:blipFill>
        <p:spPr>
          <a:xfrm>
            <a:off x="7597775" y="-25400"/>
            <a:ext cx="1111250" cy="950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551D8BE-201B-4A30-A5D7-3BE63AA0639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2024/11/22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14563873-AF88-4C38-BFF6-978D8DB34D2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8396177" cy="83997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121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1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/>
              <a:t>‹#›</a:t>
            </a:fld>
            <a:endParaRPr lang="zh-CN" altLang="en-US" dirty="0"/>
          </a:p>
        </p:txBody>
      </p:sp>
      <p:pic>
        <p:nvPicPr>
          <p:cNvPr id="12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77" y="188507"/>
            <a:ext cx="1050186" cy="1050186"/>
          </a:xfrm>
          <a:prstGeom prst="rect">
            <a:avLst/>
          </a:prstGeom>
        </p:spPr>
      </p:pic>
      <p:cxnSp>
        <p:nvCxnSpPr>
          <p:cNvPr id="126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18231" y="168759"/>
            <a:ext cx="1018081" cy="1018081"/>
          </a:xfrm>
          <a:prstGeom prst="rect">
            <a:avLst/>
          </a:prstGeom>
        </p:spPr>
      </p:pic>
      <p:sp>
        <p:nvSpPr>
          <p:cNvPr id="128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8364702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13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</p:txBody>
      </p:sp>
      <p:sp>
        <p:nvSpPr>
          <p:cNvPr id="1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B3FC-5742-456F-BA73-2BA2CCA68C3A}" type="datetime1">
              <a:rPr lang="zh-CN" altLang="en-US"/>
              <a:t>2024/11/22</a:t>
            </a:fld>
            <a:endParaRPr lang="zh-CN" altLang="en-US"/>
          </a:p>
        </p:txBody>
      </p:sp>
      <p:sp>
        <p:nvSpPr>
          <p:cNvPr id="1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/>
              <a:t>‹#›</a:t>
            </a:fld>
            <a:endParaRPr lang="zh-CN" altLang="en-US"/>
          </a:p>
        </p:txBody>
      </p:sp>
      <p:cxnSp>
        <p:nvCxnSpPr>
          <p:cNvPr id="135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7872" y="3237592"/>
            <a:ext cx="1050186" cy="1050186"/>
          </a:xfrm>
          <a:prstGeom prst="rect">
            <a:avLst/>
          </a:prstGeom>
        </p:spPr>
      </p:pic>
      <p:pic>
        <p:nvPicPr>
          <p:cNvPr id="137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82026" y="3217844"/>
            <a:ext cx="1018081" cy="1018081"/>
          </a:xfrm>
          <a:prstGeom prst="rect">
            <a:avLst/>
          </a:prstGeom>
        </p:spPr>
      </p:pic>
      <p:sp>
        <p:nvSpPr>
          <p:cNvPr id="138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8396177" cy="83997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77" y="188507"/>
            <a:ext cx="1050186" cy="1050186"/>
          </a:xfrm>
          <a:prstGeom prst="rect">
            <a:avLst/>
          </a:prstGeom>
        </p:spPr>
      </p:pic>
      <p:cxnSp>
        <p:nvCxnSpPr>
          <p:cNvPr id="14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18231" y="168759"/>
            <a:ext cx="1018081" cy="1018081"/>
          </a:xfrm>
          <a:prstGeom prst="rect">
            <a:avLst/>
          </a:prstGeom>
        </p:spPr>
      </p:pic>
      <p:sp>
        <p:nvSpPr>
          <p:cNvPr id="16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8364702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6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B3FC-5742-456F-BA73-2BA2CCA68C3A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6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7872" y="3237592"/>
            <a:ext cx="1050186" cy="1050186"/>
          </a:xfrm>
          <a:prstGeom prst="rect">
            <a:avLst/>
          </a:prstGeom>
        </p:spPr>
      </p:pic>
      <p:pic>
        <p:nvPicPr>
          <p:cNvPr id="68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82026" y="3217844"/>
            <a:ext cx="1018081" cy="1018081"/>
          </a:xfrm>
          <a:prstGeom prst="rect">
            <a:avLst/>
          </a:prstGeom>
        </p:spPr>
      </p:pic>
      <p:sp>
        <p:nvSpPr>
          <p:cNvPr id="69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72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898-7BCE-4D94-BD8B-ADC5D2D32950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8396177" cy="83997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pic>
        <p:nvPicPr>
          <p:cNvPr id="7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4077" y="188507"/>
            <a:ext cx="1050186" cy="1050186"/>
          </a:xfrm>
          <a:prstGeom prst="rect">
            <a:avLst/>
          </a:prstGeom>
        </p:spPr>
      </p:pic>
      <p:cxnSp>
        <p:nvCxnSpPr>
          <p:cNvPr id="78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1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18231" y="168759"/>
            <a:ext cx="1018081" cy="1018081"/>
          </a:xfrm>
          <a:prstGeom prst="rect">
            <a:avLst/>
          </a:prstGeom>
        </p:spPr>
      </p:pic>
      <p:sp>
        <p:nvSpPr>
          <p:cNvPr id="8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8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8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C50-554B-4CC4-BBFE-2A364A5A8BFB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A51E-F746-4195-BB0D-13E618EF5DF2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9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E8FC-1C80-4199-9225-259139CF9710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9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10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216E-321C-4CAC-9254-2C16CD7A5DCE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10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0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1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6A0-2AE9-47F1-B163-6C2B485FD5C3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1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F62B-5C5C-4F15-B531-EB0F44AEE3FE}" type="datetime1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F62B-5C5C-4F15-B531-EB0F44AEE3FE}" type="datetime1">
              <a:rPr lang="zh-CN" altLang="en-US"/>
              <a:t>2024/11/22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baseline="30000">
                <a:latin typeface="Microsoft YaHei"/>
                <a:ea typeface="Microsoft YaHei"/>
                <a:cs typeface="+mj-cs"/>
              </a:rPr>
              <a:t>大模型中的指令合成</a:t>
            </a:r>
            <a:endParaRPr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指令的筛选</a:t>
            </a:r>
            <a:endParaRPr dirty="0"/>
          </a:p>
        </p:txBody>
      </p:sp>
      <p:sp>
        <p:nvSpPr>
          <p:cNvPr id="48" name="连按此项以编辑"/>
          <p:cNvSpPr txBox="1"/>
          <p:nvPr/>
        </p:nvSpPr>
        <p:spPr>
          <a:xfrm>
            <a:off x="1270748" y="1489167"/>
            <a:ext cx="9135996" cy="231132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0">
              <a:lnSpc>
                <a:spcPct val="150000"/>
              </a:lnSpc>
              <a:buNone/>
            </a:pPr>
            <a:r>
              <a:rPr lang="en-US" altLang="zh-CN" sz="2400" kern="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xxxx</a:t>
            </a: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1"/>
          <p:cNvSpPr txBox="1"/>
          <p:nvPr/>
        </p:nvSpPr>
        <p:spPr>
          <a:xfrm>
            <a:off x="1378131" y="3615825"/>
            <a:ext cx="397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将现有方法分类 每一类放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篇代表论文。每类方法加一页</a:t>
            </a:r>
            <a:r>
              <a:rPr lang="en-US" altLang="zh-CN" dirty="0"/>
              <a:t>ppt</a:t>
            </a:r>
            <a:r>
              <a:rPr lang="zh-CN" altLang="en-US" dirty="0"/>
              <a:t>讲这类方法的优点和缺点</a:t>
            </a:r>
            <a:endParaRPr/>
          </a:p>
        </p:txBody>
      </p:sp>
      <p:cxnSp>
        <p:nvCxnSpPr>
          <p:cNvPr id="50" name="直接箭头连接符 5"/>
          <p:cNvCxnSpPr>
            <a:stCxn id="49" idx="0"/>
          </p:cNvCxnSpPr>
          <p:nvPr/>
        </p:nvCxnSpPr>
        <p:spPr>
          <a:xfrm flipH="1" flipV="1">
            <a:off x="1785256" y="2201350"/>
            <a:ext cx="1582784" cy="14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大模型理解复杂指令能力的评估系统</a:t>
            </a:r>
            <a:endParaRPr/>
          </a:p>
        </p:txBody>
      </p:sp>
      <p:sp>
        <p:nvSpPr>
          <p:cNvPr id="3" name="幻灯片编号"/>
          <p:cNvSpPr txBox="1"/>
          <p:nvPr/>
        </p:nvSpPr>
        <p:spPr>
          <a:xfrm>
            <a:off x="11278475" y="6245226"/>
            <a:ext cx="30392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342900" marR="0" indent="1143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342900" marR="0" indent="5715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342900" marR="0" indent="10287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342900" marR="0" indent="14859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342900" marR="0" indent="19431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42900" marR="0" indent="24003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2900" marR="0" indent="28575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42900" marR="0" indent="3314700" algn="ctr" defTabSz="914400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/>
              <a:t>11</a:t>
            </a:fld>
            <a:endParaRPr lang="en-US"/>
          </a:p>
        </p:txBody>
      </p:sp>
      <p:sp>
        <p:nvSpPr>
          <p:cNvPr id="4" name="文本框 9"/>
          <p:cNvSpPr txBox="1"/>
          <p:nvPr/>
        </p:nvSpPr>
        <p:spPr>
          <a:xfrm>
            <a:off x="3944545" y="6521669"/>
            <a:ext cx="1010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>
                <a:solidFill>
                  <a:schemeClr val="accent3"/>
                </a:solidFill>
              </a:rPr>
              <a:t>Can Large Language Models Understand Real-World Complex Instructions?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" altLang="zh-CN" sz="1400" dirty="0">
                <a:solidFill>
                  <a:schemeClr val="accent3"/>
                </a:solidFill>
              </a:rPr>
              <a:t>(AAAI 2024)</a:t>
            </a:r>
            <a:endParaRPr kumimoji="1" lang="en-US" altLang="zh-CN" sz="1400" dirty="0">
              <a:solidFill>
                <a:schemeClr val="accent3"/>
              </a:solidFill>
            </a:endParaRPr>
          </a:p>
        </p:txBody>
      </p:sp>
      <p:sp>
        <p:nvSpPr>
          <p:cNvPr id="5" name="连按此项以编辑"/>
          <p:cNvSpPr txBox="1"/>
          <p:nvPr/>
        </p:nvSpPr>
        <p:spPr>
          <a:xfrm>
            <a:off x="1063082" y="1351258"/>
            <a:ext cx="10068517" cy="5880409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zh-CN" altLang="en-US" sz="18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而言，现有的评估基准不足以评估</a:t>
            </a:r>
            <a:r>
              <a:rPr lang="en-US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LLMs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的复杂指令理解能力</a:t>
            </a: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现有评估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集中关注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复杂推理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，是</a:t>
            </a:r>
            <a:r>
              <a:rPr lang="zh-CN" altLang="en-US" sz="1800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封闭式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（例如选择题）或者只包含</a:t>
            </a:r>
            <a:r>
              <a:rPr lang="zh-CN" altLang="en-US" sz="1800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简单而常见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的指令</a:t>
            </a: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从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指标</a:t>
            </a: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而言，现有指标不足以全面地反映</a:t>
            </a: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LLMs</a:t>
            </a: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的复杂指令理解能力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060401" y="2838639"/>
            <a:ext cx="6096000" cy="27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285750" algn="l" defTabSz="914400" rtl="0" eaLnBrk="1" fontAlgn="auto" latinLnBrk="0" hangingPunct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评估指标为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封闭式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的（例如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acc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F1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），然而真实世界的指令是开放式的。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marL="628650" marR="0" lvl="1" indent="-285750" algn="l" defTabSz="914400" rtl="0" eaLnBrk="1" fontAlgn="auto" latinLnBrk="0" hangingPunct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利用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GPT-4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自动化评估存在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偏见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marL="628650" marR="0" lvl="1" indent="-285750" algn="l" defTabSz="914400" rtl="0" eaLnBrk="1" fontAlgn="auto" latinLnBrk="0" hangingPunct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涉及到复杂指令的基准数据集采取通过率（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Success Rate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）作为评估指标，非黑即白的二元指标是粗粒度的，导致小模型普遍表现极差，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没有区分度</a:t>
            </a:r>
            <a:endParaRPr kumimoji="0" lang="en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pic>
        <p:nvPicPr>
          <p:cNvPr id="7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19" y="3201737"/>
            <a:ext cx="4003887" cy="2918496"/>
          </a:xfrm>
          <a:prstGeom prst="rect">
            <a:avLst/>
          </a:prstGeom>
        </p:spPr>
      </p:pic>
      <p:cxnSp>
        <p:nvCxnSpPr>
          <p:cNvPr id="8" name="直线箭头连接符 22"/>
          <p:cNvCxnSpPr/>
          <p:nvPr/>
        </p:nvCxnSpPr>
        <p:spPr>
          <a:xfrm flipV="1">
            <a:off x="7156401" y="4941506"/>
            <a:ext cx="2013806" cy="1161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箭头连接符 23"/>
          <p:cNvCxnSpPr/>
          <p:nvPr/>
        </p:nvCxnSpPr>
        <p:spPr>
          <a:xfrm flipV="1">
            <a:off x="7156401" y="4574618"/>
            <a:ext cx="1988207" cy="4501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矩形: 圆角 15"/>
          <p:cNvSpPr/>
          <p:nvPr/>
        </p:nvSpPr>
        <p:spPr>
          <a:xfrm>
            <a:off x="1500778" y="5636542"/>
            <a:ext cx="6540341" cy="78945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lvl="0" indent="0" algn="ctr" defTabSz="45720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文本框 29"/>
          <p:cNvSpPr txBox="1"/>
          <p:nvPr/>
        </p:nvSpPr>
        <p:spPr>
          <a:xfrm>
            <a:off x="1364328" y="5602409"/>
            <a:ext cx="6787517" cy="1240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缺乏一个系统性研究大模型复杂指令理解能力的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评估基准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  <a:p>
            <a:pPr marL="342900" indent="-342900" algn="ctr" hangingPunct="0">
              <a:lnSpc>
                <a:spcPct val="12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缺少</a:t>
            </a:r>
            <a:r>
              <a:rPr kumimoji="1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全面</a:t>
            </a:r>
            <a:r>
              <a:rPr kumimoji="1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反映大模型复杂指令理解能力的</a:t>
            </a:r>
            <a:r>
              <a:rPr kumimoji="1" lang="zh-CN" altLang="en-US" sz="1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自动化评估系统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ctr" defTabSz="914400" eaLnBrk="1" fontAlgn="auto" latinLnBrk="0" hangingPunct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pic>
        <p:nvPicPr>
          <p:cNvPr id="12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99" y="2375433"/>
            <a:ext cx="3677807" cy="658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大模型中的指令合成</a:t>
            </a:r>
            <a:endParaRPr dirty="0"/>
          </a:p>
        </p:txBody>
      </p:sp>
      <p:sp>
        <p:nvSpPr>
          <p:cNvPr id="18" name="连按此项以编辑"/>
          <p:cNvSpPr txBox="1"/>
          <p:nvPr/>
        </p:nvSpPr>
        <p:spPr>
          <a:xfrm>
            <a:off x="1063082" y="1351258"/>
            <a:ext cx="10068517" cy="5880409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背景</a:t>
            </a:r>
            <a:endParaRPr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为什么要合成指令？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什么样的指令才是好的指令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?</a:t>
            </a:r>
            <a:endParaRPr/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当前指令合成面临哪些问题？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指令的合成</a:t>
            </a:r>
            <a:endParaRPr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如何合成指令数据？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指令的筛选</a:t>
            </a:r>
            <a:endParaRPr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如何筛选验证、筛选好的指令？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dirty="0"/>
          </a:p>
        </p:txBody>
      </p:sp>
      <p:sp>
        <p:nvSpPr>
          <p:cNvPr id="21" name="连按此项以编辑"/>
          <p:cNvSpPr txBox="1"/>
          <p:nvPr/>
        </p:nvSpPr>
        <p:spPr>
          <a:xfrm>
            <a:off x="1270748" y="1489167"/>
            <a:ext cx="9135996" cy="231132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为什么要合成指令？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838200" y="3547943"/>
            <a:ext cx="39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参考上一组</a:t>
            </a:r>
            <a:r>
              <a:rPr lang="en-US" altLang="zh-CN" dirty="0"/>
              <a:t>ppt </a:t>
            </a:r>
            <a:r>
              <a:rPr lang="zh-CN" altLang="en-US" dirty="0"/>
              <a:t>列出几点</a:t>
            </a:r>
            <a:endParaRPr/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85" y="2430096"/>
            <a:ext cx="4860599" cy="2857575"/>
          </a:xfrm>
          <a:prstGeom prst="rect">
            <a:avLst/>
          </a:prstGeom>
        </p:spPr>
      </p:pic>
      <p:cxnSp>
        <p:nvCxnSpPr>
          <p:cNvPr id="24" name="直接箭头连接符 5"/>
          <p:cNvCxnSpPr/>
          <p:nvPr/>
        </p:nvCxnSpPr>
        <p:spPr>
          <a:xfrm flipV="1">
            <a:off x="3021874" y="3273588"/>
            <a:ext cx="1796143" cy="7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dirty="0"/>
          </a:p>
        </p:txBody>
      </p:sp>
      <p:pic>
        <p:nvPicPr>
          <p:cNvPr id="28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15" y="2526015"/>
            <a:ext cx="2912551" cy="1488637"/>
          </a:xfrm>
          <a:prstGeom prst="rect">
            <a:avLst/>
          </a:prstGeom>
        </p:spPr>
      </p:pic>
      <p:pic>
        <p:nvPicPr>
          <p:cNvPr id="2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22" y="2563129"/>
            <a:ext cx="3353914" cy="1585775"/>
          </a:xfrm>
          <a:prstGeom prst="rect">
            <a:avLst/>
          </a:prstGeom>
        </p:spPr>
      </p:pic>
      <p:sp>
        <p:nvSpPr>
          <p:cNvPr id="30" name="文本框 19"/>
          <p:cNvSpPr txBox="1"/>
          <p:nvPr/>
        </p:nvSpPr>
        <p:spPr>
          <a:xfrm>
            <a:off x="5860869" y="4310743"/>
            <a:ext cx="185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自然语料</a:t>
            </a:r>
            <a:endParaRPr/>
          </a:p>
        </p:txBody>
      </p:sp>
      <p:sp>
        <p:nvSpPr>
          <p:cNvPr id="31" name="文本框 22"/>
          <p:cNvSpPr txBox="1"/>
          <p:nvPr/>
        </p:nvSpPr>
        <p:spPr>
          <a:xfrm>
            <a:off x="9636034" y="4309254"/>
            <a:ext cx="185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指令数据</a:t>
            </a:r>
            <a:endParaRPr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583EA-98A2-4B0A-8FD7-8AE4BAD8C76F}"/>
              </a:ext>
            </a:extLst>
          </p:cNvPr>
          <p:cNvSpPr txBox="1"/>
          <p:nvPr/>
        </p:nvSpPr>
        <p:spPr>
          <a:xfrm>
            <a:off x="543764" y="2351645"/>
            <a:ext cx="44383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自然语料：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更注重逻辑性与上下文一致性。自然语料用于帮助大模型进行预训练，让模型能够记忆广泛的知识并学会如何进行合理的上下文表达。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指令数据：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旨在对齐人类价值观和意图，确保模型能够完成具体任务并生成更符合人类期望的高质量回答。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7BDCF-37A7-4768-9530-B1E538D8F7C2}"/>
              </a:ext>
            </a:extLst>
          </p:cNvPr>
          <p:cNvSpPr txBox="1"/>
          <p:nvPr/>
        </p:nvSpPr>
        <p:spPr>
          <a:xfrm>
            <a:off x="5796742" y="5201947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Ouyang L, Wu J, Jiang X, et al. Training language models to follow instructions with human feedback[J]. Advances in neural information processing systems, 2022, 35: 27730-27744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dirty="0"/>
          </a:p>
        </p:txBody>
      </p:sp>
      <p:sp>
        <p:nvSpPr>
          <p:cNvPr id="27" name="连按此项以编辑"/>
          <p:cNvSpPr txBox="1"/>
          <p:nvPr/>
        </p:nvSpPr>
        <p:spPr>
          <a:xfrm>
            <a:off x="1270748" y="1489167"/>
            <a:ext cx="9135996" cy="66606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Instruct-GPT</a:t>
            </a: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的训练数据只有</a:t>
            </a: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13000</a:t>
            </a: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条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B5F89-0220-41D2-B861-58B0184A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48" y="2155231"/>
            <a:ext cx="8915400" cy="3714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DC5D90-1931-4511-8519-ED01EF32A896}"/>
              </a:ext>
            </a:extLst>
          </p:cNvPr>
          <p:cNvSpPr txBox="1"/>
          <p:nvPr/>
        </p:nvSpPr>
        <p:spPr>
          <a:xfrm>
            <a:off x="1446415" y="5964097"/>
            <a:ext cx="7988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只能获取到</a:t>
            </a:r>
            <a:r>
              <a:rPr lang="en-US" altLang="zh-CN" dirty="0"/>
              <a:t>13000</a:t>
            </a:r>
            <a:r>
              <a:rPr lang="zh-CN" altLang="en-US" dirty="0"/>
              <a:t>条？</a:t>
            </a:r>
            <a:r>
              <a:rPr lang="en-US" altLang="zh-CN" dirty="0"/>
              <a:t>NO!                  </a:t>
            </a:r>
            <a:r>
              <a:rPr lang="zh-CN" altLang="en-US" dirty="0"/>
              <a:t>都是</a:t>
            </a:r>
            <a:r>
              <a:rPr lang="zh-CN" altLang="en-US" sz="2400" b="1" dirty="0">
                <a:latin typeface="Arial Black" panose="020B0A04020102020204" pitchFamily="34" charset="0"/>
              </a:rPr>
              <a:t>精挑细选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359767-12B4-4B62-AEFE-74A53F72E884}"/>
              </a:ext>
            </a:extLst>
          </p:cNvPr>
          <p:cNvSpPr txBox="1"/>
          <p:nvPr/>
        </p:nvSpPr>
        <p:spPr>
          <a:xfrm>
            <a:off x="6096000" y="1691783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Ouyang L, Wu J, Jiang X, et al. Training language models to follow instructions with human feedback[J]. Advances in neural information processing systems, 2022, 35: 27730-27744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29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dirty="0"/>
          </a:p>
        </p:txBody>
      </p:sp>
      <p:sp>
        <p:nvSpPr>
          <p:cNvPr id="27" name="连按此项以编辑"/>
          <p:cNvSpPr txBox="1"/>
          <p:nvPr/>
        </p:nvSpPr>
        <p:spPr>
          <a:xfrm>
            <a:off x="979802" y="1480855"/>
            <a:ext cx="9135996" cy="81345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什么样的指令才是好的指令？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30964D-251D-4688-A4F7-4E45A435EE33}"/>
              </a:ext>
            </a:extLst>
          </p:cNvPr>
          <p:cNvSpPr txBox="1"/>
          <p:nvPr/>
        </p:nvSpPr>
        <p:spPr>
          <a:xfrm>
            <a:off x="838200" y="2155781"/>
            <a:ext cx="48975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60607"/>
                </a:solidFill>
                <a:effectLst/>
              </a:rPr>
              <a:t>数据质量</a:t>
            </a:r>
            <a:r>
              <a:rPr lang="zh-CN" altLang="en-US" dirty="0">
                <a:solidFill>
                  <a:srgbClr val="060607"/>
                </a:solidFill>
                <a:effectLst/>
              </a:rPr>
              <a:t>：好的指令数据应该包含高质量的问题和答案。</a:t>
            </a:r>
            <a:endParaRPr lang="en-US" altLang="zh-CN" dirty="0">
              <a:solidFill>
                <a:srgbClr val="060607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60607"/>
                </a:solidFill>
                <a:effectLst/>
              </a:rPr>
              <a:t>覆盖范围</a:t>
            </a:r>
            <a:r>
              <a:rPr lang="zh-CN" altLang="en-US" dirty="0">
                <a:solidFill>
                  <a:srgbClr val="060607"/>
                </a:solidFill>
                <a:effectLst/>
              </a:rPr>
              <a:t>：好的指令数据应该足够多样化，覆盖广泛的知识范围。</a:t>
            </a:r>
            <a:endParaRPr lang="en-US" altLang="zh-CN" dirty="0">
              <a:solidFill>
                <a:srgbClr val="060607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60607"/>
                </a:solidFill>
                <a:effectLst/>
              </a:rPr>
              <a:t>必要性</a:t>
            </a:r>
            <a:r>
              <a:rPr lang="zh-CN" altLang="en-US" dirty="0">
                <a:solidFill>
                  <a:srgbClr val="060607"/>
                </a:solidFill>
                <a:effectLst/>
              </a:rPr>
              <a:t>：不同的</a:t>
            </a:r>
            <a:r>
              <a:rPr lang="en-US" altLang="zh-CN" dirty="0">
                <a:solidFill>
                  <a:srgbClr val="060607"/>
                </a:solidFill>
                <a:effectLst/>
              </a:rPr>
              <a:t>LLM</a:t>
            </a:r>
            <a:r>
              <a:rPr lang="zh-CN" altLang="en-US" dirty="0">
                <a:solidFill>
                  <a:srgbClr val="060607"/>
                </a:solidFill>
                <a:effectLst/>
              </a:rPr>
              <a:t>在预训练数据、模型架构和训练过程中的差异，它们在能力上也有所不同。这意味着不同的</a:t>
            </a:r>
            <a:r>
              <a:rPr lang="en-US" altLang="zh-CN" dirty="0">
                <a:solidFill>
                  <a:srgbClr val="060607"/>
                </a:solidFill>
                <a:effectLst/>
              </a:rPr>
              <a:t>LLM</a:t>
            </a:r>
            <a:r>
              <a:rPr lang="zh-CN" altLang="en-US" dirty="0">
                <a:solidFill>
                  <a:srgbClr val="060607"/>
                </a:solidFill>
                <a:effectLst/>
              </a:rPr>
              <a:t>需要不同类型的指令数据来进行微调。好的指令数据应该能够填补模型的能力空白，即选择那些对于大模型来说较复杂、较难或不擅长的数据，以进一步改善模型的性能。</a:t>
            </a:r>
            <a:endParaRPr lang="zh-CN" altLang="en-US" dirty="0">
              <a:effectLst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F89ABF33-06BC-4D16-BB66-6380EE93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4" y="2018702"/>
            <a:ext cx="59150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835105-CF4D-43B7-9D62-540ED1182B00}"/>
              </a:ext>
            </a:extLst>
          </p:cNvPr>
          <p:cNvSpPr txBox="1"/>
          <p:nvPr/>
        </p:nvSpPr>
        <p:spPr>
          <a:xfrm>
            <a:off x="6274032" y="5016260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 Q,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C, Zhang J. Mods: Model-oriented data selection for instruction tuning[J].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arXiv:2311.15653, 2023.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2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dirty="0"/>
          </a:p>
        </p:txBody>
      </p:sp>
      <p:sp>
        <p:nvSpPr>
          <p:cNvPr id="36" name="连按此项以编辑"/>
          <p:cNvSpPr txBox="1"/>
          <p:nvPr/>
        </p:nvSpPr>
        <p:spPr>
          <a:xfrm>
            <a:off x="1270748" y="1489167"/>
            <a:ext cx="9135996" cy="231132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当前指令合成的挑战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1"/>
          <p:cNvSpPr txBox="1"/>
          <p:nvPr/>
        </p:nvSpPr>
        <p:spPr>
          <a:xfrm>
            <a:off x="838200" y="3547943"/>
            <a:ext cx="39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参考上一组</a:t>
            </a:r>
            <a:r>
              <a:rPr lang="en-US" altLang="zh-CN" dirty="0"/>
              <a:t>ppt </a:t>
            </a:r>
            <a:r>
              <a:rPr lang="zh-CN" altLang="en-US" dirty="0"/>
              <a:t>列出几点</a:t>
            </a:r>
            <a:endParaRPr dirty="0"/>
          </a:p>
        </p:txBody>
      </p:sp>
      <p:cxnSp>
        <p:nvCxnSpPr>
          <p:cNvPr id="38" name="直接箭头连接符 5"/>
          <p:cNvCxnSpPr/>
          <p:nvPr/>
        </p:nvCxnSpPr>
        <p:spPr>
          <a:xfrm flipV="1">
            <a:off x="3021874" y="3273588"/>
            <a:ext cx="1796143" cy="7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17" y="2352313"/>
            <a:ext cx="5181736" cy="2922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大模型中的指令合成</a:t>
            </a:r>
            <a:endParaRPr dirty="0"/>
          </a:p>
        </p:txBody>
      </p:sp>
      <p:sp>
        <p:nvSpPr>
          <p:cNvPr id="42" name="连按此项以编辑"/>
          <p:cNvSpPr txBox="1"/>
          <p:nvPr/>
        </p:nvSpPr>
        <p:spPr>
          <a:xfrm>
            <a:off x="1063082" y="1351258"/>
            <a:ext cx="10068517" cy="5880409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背景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为什么要合成指令？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什么样的指令才是好的指令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?</a:t>
            </a:r>
            <a:endParaRPr/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当前指令合成面临哪些问题？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指令的合成</a:t>
            </a:r>
            <a:endParaRPr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如何合成指令数据？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838200" y="567455"/>
            <a:ext cx="10515600" cy="5732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大模型中的指令合成</a:t>
            </a:r>
            <a:endParaRPr dirty="0"/>
          </a:p>
        </p:txBody>
      </p:sp>
      <p:sp>
        <p:nvSpPr>
          <p:cNvPr id="45" name="连按此项以编辑"/>
          <p:cNvSpPr txBox="1"/>
          <p:nvPr/>
        </p:nvSpPr>
        <p:spPr>
          <a:xfrm>
            <a:off x="1063082" y="1351258"/>
            <a:ext cx="10068517" cy="5880409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737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945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背景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为什么要合成指令？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什么样的指令才是好的指令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?</a:t>
            </a:r>
            <a:endParaRPr/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当前指令合成面临哪些问题？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指令的合成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如何合成指令数据？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指令的筛选</a:t>
            </a:r>
            <a:endParaRPr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如何筛选验证、筛选好的指令？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lvl="1" hangingPunct="0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hangingPunct="0">
              <a:lnSpc>
                <a:spcPct val="150000"/>
              </a:lnSpc>
            </a:pPr>
            <a:endParaRPr lang="en-US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f3i3b5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f3i3b5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681</Words>
  <Application>Microsoft Office PowerPoint</Application>
  <PresentationFormat>宽屏</PresentationFormat>
  <Paragraphs>79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微软雅黑</vt:lpstr>
      <vt:lpstr>微软雅黑</vt:lpstr>
      <vt:lpstr>Arial</vt:lpstr>
      <vt:lpstr>Arial Black</vt:lpstr>
      <vt:lpstr>Times New Roman</vt:lpstr>
      <vt:lpstr>Wingdings</vt:lpstr>
      <vt:lpstr>kwfudan</vt:lpstr>
      <vt:lpstr>kwfudan</vt:lpstr>
      <vt:lpstr>大模型中的指令合成</vt:lpstr>
      <vt:lpstr>大模型中的指令合成</vt:lpstr>
      <vt:lpstr>背景</vt:lpstr>
      <vt:lpstr>背景</vt:lpstr>
      <vt:lpstr>背景</vt:lpstr>
      <vt:lpstr>背景</vt:lpstr>
      <vt:lpstr>背景</vt:lpstr>
      <vt:lpstr>大模型中的指令合成</vt:lpstr>
      <vt:lpstr>大模型中的指令合成</vt:lpstr>
      <vt:lpstr>指令的筛选</vt:lpstr>
      <vt:lpstr>大模型理解复杂指令能力的评估系统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大模型中的指令合成</dc:title>
  <cp:lastModifiedBy>rqy</cp:lastModifiedBy>
  <cp:revision>6</cp:revision>
  <dcterms:created xsi:type="dcterms:W3CDTF">2024-11-22T16:12:10Z</dcterms:created>
  <dcterms:modified xsi:type="dcterms:W3CDTF">2024-11-22T08:53:45Z</dcterms:modified>
</cp:coreProperties>
</file>