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6670851" r:id="rId2"/>
    <p:sldId id="16670797" r:id="rId3"/>
    <p:sldId id="16670850" r:id="rId4"/>
    <p:sldId id="1667084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B7E59-FEAE-4C7B-BF45-3486D1C7EA7C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9E784-2AD1-4B09-B387-A5EA26A41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6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3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9771B-F060-47D1-B6E5-64E67EA05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BD9E8-EC4B-48E8-B608-1196B3E06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2DCD3-535D-4B15-8923-2F66AD1D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72D59-F504-4116-99E1-D06CDE3F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34DD5-0DA6-4EFD-A289-62935D04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E94C8-20ED-450B-A578-A6518A68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896619-252A-430C-B6FA-305B4018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31741-96DF-4C5D-B344-C770A2C1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603A2-0D77-45A1-8137-173A1CE0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EC00C-FA5C-4241-B565-360B1A8F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3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0FAB86-225C-4CB1-A265-F8840B92C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621723-F1AF-4947-B49F-544A7C6B8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CD09A-56E5-4976-B66C-57CF22EC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9494D-7477-42D5-8DD8-A11D4B67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BB476-387E-43E5-B5D9-572254C1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5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180622"/>
          </a:xfrm>
          <a:prstGeom prst="rect">
            <a:avLst/>
          </a:prstGeom>
        </p:spPr>
      </p:pic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438656" y="447510"/>
            <a:ext cx="98318" cy="429146"/>
          </a:xfrm>
          <a:prstGeom prst="rect">
            <a:avLst/>
          </a:prstGeom>
          <a:solidFill>
            <a:srgbClr val="61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96595" y="375920"/>
            <a:ext cx="8395970" cy="57340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372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17461-E95C-4529-9815-88E2DA1A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CC038-88A0-47D8-B08E-DCF7D414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E1842-2C95-4962-AC88-99F183EF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65680-9DCC-42E6-B785-2580D548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7151A-C5C5-4864-BACF-6950076B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4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7AA8C-C11E-4645-AF60-B20A28C6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1ECCD5-8D64-4D41-9540-F3880407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C9C21-774D-4367-B8C6-88FC7469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9F967-328B-447D-ABC3-D972785A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6FE05-B23C-497E-80AB-B00E0272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3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93166-BDEB-462F-9E43-D1DE64A6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F4CB1-0707-439C-AC6F-A4D469B00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E9C9C4-ECA5-41CD-9378-465046D76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650DD-74EB-4D79-B80E-837B68BD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B8769-2DE5-4F3D-B955-4C2E107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22B4C2-6209-4DE2-9AC0-98095F23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4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3EDF7-ED55-42F8-9D04-47DA3C3B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02BEC-BD2A-4A74-817F-E7E0AF27B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0F18F-9050-4ADB-9EEE-443030B49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58D035-445E-4B2E-93D5-571805600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37CE11-2FE9-435E-BF5E-783ABB28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72C243-C33B-439B-AB9D-68CF7FAF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BACB2E-E983-4DC8-BA0B-D330D1E2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23E25B-302C-4B08-8EA0-BFD1C2F9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4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A8103-7A25-4831-A4A5-3C848EDC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180285-C9CD-403B-B27B-5DEAC436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60DAB6-AF63-4CCF-BE56-9E67A7A5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B275C-749B-424C-8110-FC68CA1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93C33D-00C9-4DB6-9F63-F1B36106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AA429-D5CC-49BA-B613-C3B99B6D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5F40D7-9575-4F09-AAF7-D2218C9B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2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8F490-1BC7-4C97-AF48-30758BE4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1F805-FC3A-4496-A80A-4F2005A0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FE832A-CCEF-4479-8EF3-FE34F7C03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675AE-A71C-4B61-A167-D3F0BD37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D5881-6811-4457-99C5-81672E5C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0B5B1-A258-4A6E-95C6-05660109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61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F83DD-8787-4542-A70A-06D8F19A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407E7B-1647-48FD-A7FF-2895F23A0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8E3EC-0CCA-4E9F-8535-2A027751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27CE9A-BB3C-4322-8AF9-96F0CD49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C0F54-1D1D-43E2-8F3E-6F899FE7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D4FD2-D078-409D-BF32-FCE0EE50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4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6475A-A834-4733-81C5-E3E04EC1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AFFB7-B37A-49CF-A36B-198D998F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0D1CF-F7D7-44B6-9B5F-A483CB376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CCF44-4AFA-4178-8556-FDF69EC27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6DFB8-C218-4BEC-85BD-35237F7FD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41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20198-6D42-4F64-835D-221FFEF1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111" y="4565843"/>
            <a:ext cx="8395970" cy="5734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任清宇   </a:t>
            </a:r>
            <a:r>
              <a:rPr lang="en-US" altLang="zh-CN" sz="2400" dirty="0"/>
              <a:t>2024.11.21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918762-86F0-4584-B71D-BA3BD684A880}"/>
              </a:ext>
            </a:extLst>
          </p:cNvPr>
          <p:cNvSpPr txBox="1"/>
          <p:nvPr/>
        </p:nvSpPr>
        <p:spPr>
          <a:xfrm>
            <a:off x="2995181" y="2986639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指令遵循的软约束优化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91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50B4-47C8-7CDD-4F82-6EB5FF00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指令遵循的软约束优化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203C9C-A74B-4424-9A5B-EC686E3F05EF}"/>
              </a:ext>
            </a:extLst>
          </p:cNvPr>
          <p:cNvSpPr txBox="1"/>
          <p:nvPr/>
        </p:nvSpPr>
        <p:spPr>
          <a:xfrm>
            <a:off x="349321" y="942071"/>
            <a:ext cx="11251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软约束难以遵循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软约束是指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不具有明确规则或硬性限制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的约束。由于软约束不像硬约束那样具有明确的“对”或“错”的判断标准，大模型在生成内容时很难完全满足这些约束。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例如，“回答需在专业性和通俗易懂之间平衡”这样的软约束可能难以被严格执行，因为模型需要在语义模糊区域进行判断。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软约束是否遵循大模型判断不准，即使是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GPT-4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对于软约束的遵循情况，判断通常需要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结合上下文和复杂的语义分析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。即使是像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GPT-4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这样的高级模型，在判断时也可能出现偏差或误判。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约束数量的增多代表学习难度增大，偏好判断难度增大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当约束数量增加时，大模型需要在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更多的条件之间寻找平衡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，这无疑会加大模型学习和生成内容的复杂性。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0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6EA65-8EEE-47DA-B999-2F910FA9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指令遵循的软约束优化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2880E3-A905-48C3-BBF2-4F638118FE87}"/>
              </a:ext>
            </a:extLst>
          </p:cNvPr>
          <p:cNvSpPr txBox="1"/>
          <p:nvPr/>
        </p:nvSpPr>
        <p:spPr>
          <a:xfrm>
            <a:off x="349624" y="949325"/>
            <a:ext cx="4733364" cy="540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构造数据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对比增强软约束遵循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 as a judge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对偏好数据重排，提升数据质量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训练优化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通过课程学习，由易到难逐步增强约束遵循能力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按照约束数量从小到大排序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3E1E0F-1086-49BD-BDC3-2E4379DD947D}"/>
              </a:ext>
            </a:extLst>
          </p:cNvPr>
          <p:cNvSpPr txBox="1"/>
          <p:nvPr/>
        </p:nvSpPr>
        <p:spPr>
          <a:xfrm>
            <a:off x="5423648" y="165405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Eg.</a:t>
            </a:r>
            <a:r>
              <a:rPr lang="en-US" altLang="zh-CN" dirty="0">
                <a:effectLst/>
              </a:rPr>
              <a:t> {"prompt": "Please change the meaning of the following question by changing as few words as possible. Create different questions with the same output format (i.e., if the given question has a yes/no answer, so should yours, etc.). </a:t>
            </a:r>
            <a:r>
              <a:rPr lang="en-US" altLang="zh-CN" dirty="0">
                <a:solidFill>
                  <a:srgbClr val="DF2A3F"/>
                </a:solidFill>
                <a:effectLst/>
              </a:rPr>
              <a:t>Incorporate a Specific Theme: Ensure the story aligns with a particular genre or theme, such as mystery, fantasy, or science </a:t>
            </a:r>
            <a:r>
              <a:rPr lang="en-US" altLang="zh-CN" dirty="0" err="1">
                <a:solidFill>
                  <a:srgbClr val="DF2A3F"/>
                </a:solidFill>
                <a:effectLst/>
              </a:rPr>
              <a:t>fiction.</a:t>
            </a:r>
            <a:r>
              <a:rPr lang="en-US" altLang="zh-CN" dirty="0" err="1">
                <a:solidFill>
                  <a:srgbClr val="ECAA04"/>
                </a:solidFill>
                <a:effectLst/>
              </a:rPr>
              <a:t>Specify</a:t>
            </a:r>
            <a:r>
              <a:rPr lang="en-US" altLang="zh-CN" dirty="0">
                <a:solidFill>
                  <a:srgbClr val="ECAA04"/>
                </a:solidFill>
                <a:effectLst/>
              </a:rPr>
              <a:t> a Role: Assume the role of a tour guide explaining details about wildlife in the national </a:t>
            </a:r>
            <a:r>
              <a:rPr lang="en-US" altLang="zh-CN" dirty="0" err="1">
                <a:solidFill>
                  <a:srgbClr val="ECAA04"/>
                </a:solidFill>
                <a:effectLst/>
              </a:rPr>
              <a:t>park.</a:t>
            </a:r>
            <a:r>
              <a:rPr lang="en-US" altLang="zh-CN" dirty="0" err="1">
                <a:solidFill>
                  <a:srgbClr val="8CCF17"/>
                </a:solidFill>
                <a:effectLst/>
              </a:rPr>
              <a:t>Ensure</a:t>
            </a:r>
            <a:r>
              <a:rPr lang="en-US" altLang="zh-CN" dirty="0">
                <a:solidFill>
                  <a:srgbClr val="8CCF17"/>
                </a:solidFill>
                <a:effectLst/>
              </a:rPr>
              <a:t> each changed question includes at least one historical or factual detail related to the </a:t>
            </a:r>
            <a:r>
              <a:rPr lang="en-US" altLang="zh-CN" dirty="0" err="1">
                <a:solidFill>
                  <a:srgbClr val="8CCF17"/>
                </a:solidFill>
                <a:effectLst/>
              </a:rPr>
              <a:t>domain.</a:t>
            </a:r>
            <a:r>
              <a:rPr lang="en-US" altLang="zh-CN" dirty="0" err="1">
                <a:effectLst/>
              </a:rPr>
              <a:t>The</a:t>
            </a:r>
            <a:r>
              <a:rPr lang="en-US" altLang="zh-CN" dirty="0">
                <a:effectLst/>
              </a:rPr>
              <a:t> letter 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 must appear less than 6 times in the reply. ", "</a:t>
            </a:r>
            <a:r>
              <a:rPr lang="en-US" altLang="zh-CN" dirty="0" err="1">
                <a:effectLst/>
              </a:rPr>
              <a:t>instruction_id_list</a:t>
            </a:r>
            <a:r>
              <a:rPr lang="en-US" altLang="zh-CN" dirty="0">
                <a:effectLst/>
              </a:rPr>
              <a:t>": ["</a:t>
            </a:r>
            <a:r>
              <a:rPr lang="en-US" altLang="zh-CN" dirty="0" err="1">
                <a:effectLst/>
              </a:rPr>
              <a:t>detectable_format:multiple_sections</a:t>
            </a:r>
            <a:r>
              <a:rPr lang="en-US" altLang="zh-CN" dirty="0">
                <a:effectLst/>
              </a:rPr>
              <a:t>", </a:t>
            </a:r>
            <a:r>
              <a:rPr lang="en-US" altLang="zh-CN" dirty="0">
                <a:solidFill>
                  <a:srgbClr val="E4495B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E4495B"/>
                </a:solidFill>
                <a:effectLst/>
              </a:rPr>
              <a:t>style:open_ended</a:t>
            </a:r>
            <a:r>
              <a:rPr lang="en-US" altLang="zh-CN" dirty="0">
                <a:solidFill>
                  <a:srgbClr val="E4495B"/>
                </a:solidFill>
                <a:effectLst/>
              </a:rPr>
              <a:t>"</a:t>
            </a:r>
            <a:r>
              <a:rPr lang="en-US" altLang="zh-CN" dirty="0">
                <a:effectLst/>
              </a:rPr>
              <a:t>, </a:t>
            </a:r>
            <a:r>
              <a:rPr lang="en-US" altLang="zh-CN" dirty="0">
                <a:solidFill>
                  <a:srgbClr val="F3BB2F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3BB2F"/>
                </a:solidFill>
                <a:effectLst/>
              </a:rPr>
              <a:t>situation:role_play</a:t>
            </a:r>
            <a:r>
              <a:rPr lang="en-US" altLang="zh-CN" dirty="0">
                <a:solidFill>
                  <a:srgbClr val="F3BB2F"/>
                </a:solidFill>
                <a:effectLst/>
              </a:rPr>
              <a:t>"</a:t>
            </a:r>
            <a:r>
              <a:rPr lang="en-US" altLang="zh-CN" dirty="0">
                <a:effectLst/>
              </a:rPr>
              <a:t>, </a:t>
            </a:r>
            <a:r>
              <a:rPr lang="en-US" altLang="zh-CN" dirty="0">
                <a:solidFill>
                  <a:srgbClr val="74B602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74B602"/>
                </a:solidFill>
                <a:effectLst/>
              </a:rPr>
              <a:t>detectable_content:open_ended</a:t>
            </a:r>
            <a:r>
              <a:rPr lang="en-US" altLang="zh-CN" dirty="0">
                <a:solidFill>
                  <a:srgbClr val="74B602"/>
                </a:solidFill>
                <a:effectLst/>
              </a:rPr>
              <a:t>"</a:t>
            </a:r>
            <a:r>
              <a:rPr lang="en-US" altLang="zh-CN" dirty="0">
                <a:effectLst/>
              </a:rPr>
              <a:t>, "</a:t>
            </a:r>
            <a:r>
              <a:rPr lang="en-US" altLang="zh-CN" dirty="0" err="1">
                <a:effectLst/>
              </a:rPr>
              <a:t>keywords:letter_frequency</a:t>
            </a:r>
            <a:r>
              <a:rPr lang="en-US" altLang="zh-CN" dirty="0">
                <a:effectLst/>
              </a:rPr>
              <a:t>"]}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717EF6-E5F5-4906-83E0-0E062F892E08}"/>
              </a:ext>
            </a:extLst>
          </p:cNvPr>
          <p:cNvSpPr txBox="1"/>
          <p:nvPr/>
        </p:nvSpPr>
        <p:spPr>
          <a:xfrm>
            <a:off x="7035991" y="5984165"/>
            <a:ext cx="346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构造的软约束示例</a:t>
            </a:r>
          </a:p>
        </p:txBody>
      </p:sp>
    </p:spTree>
    <p:extLst>
      <p:ext uri="{BB962C8B-B14F-4D97-AF65-F5344CB8AC3E}">
        <p14:creationId xmlns:p14="http://schemas.microsoft.com/office/powerpoint/2010/main" val="18426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9EE80EA-CE81-43BE-A668-4D810427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指令遵循的软约束优化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2939B9-F300-4362-81C2-22724B3473D5}"/>
              </a:ext>
            </a:extLst>
          </p:cNvPr>
          <p:cNvSpPr txBox="1"/>
          <p:nvPr/>
        </p:nvSpPr>
        <p:spPr>
          <a:xfrm>
            <a:off x="160545" y="1069260"/>
            <a:ext cx="1090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Results  </a:t>
            </a:r>
            <a:r>
              <a:rPr lang="zh-CN" altLang="en-US" dirty="0"/>
              <a:t>训练后的模型在</a:t>
            </a:r>
            <a:r>
              <a:rPr lang="en-US" altLang="zh-CN" dirty="0" err="1"/>
              <a:t>IFEval</a:t>
            </a:r>
            <a:r>
              <a:rPr lang="zh-CN" altLang="en-US" dirty="0"/>
              <a:t>、</a:t>
            </a:r>
            <a:r>
              <a:rPr lang="en-US" altLang="zh-CN" dirty="0" err="1"/>
              <a:t>FollowBench</a:t>
            </a:r>
            <a:r>
              <a:rPr lang="zh-CN" altLang="en-US" dirty="0"/>
              <a:t>和</a:t>
            </a:r>
            <a:r>
              <a:rPr lang="en-US" altLang="zh-CN" dirty="0" err="1"/>
              <a:t>Infobench</a:t>
            </a:r>
            <a:r>
              <a:rPr lang="zh-CN" altLang="en-US" dirty="0"/>
              <a:t>各个具体类别上的效果均有所提升。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479521B-D5B3-4703-9719-22EA04E06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76176"/>
              </p:ext>
            </p:extLst>
          </p:nvPr>
        </p:nvGraphicFramePr>
        <p:xfrm>
          <a:off x="696595" y="1445500"/>
          <a:ext cx="9945583" cy="2276517"/>
        </p:xfrm>
        <a:graphic>
          <a:graphicData uri="http://schemas.openxmlformats.org/drawingml/2006/table">
            <a:tbl>
              <a:tblPr/>
              <a:tblGrid>
                <a:gridCol w="3552588">
                  <a:extLst>
                    <a:ext uri="{9D8B030D-6E8A-4147-A177-3AD203B41FA5}">
                      <a16:colId xmlns:a16="http://schemas.microsoft.com/office/drawing/2014/main" val="4126363521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13245756"/>
                    </a:ext>
                  </a:extLst>
                </a:gridCol>
                <a:gridCol w="1260748">
                  <a:extLst>
                    <a:ext uri="{9D8B030D-6E8A-4147-A177-3AD203B41FA5}">
                      <a16:colId xmlns:a16="http://schemas.microsoft.com/office/drawing/2014/main" val="3551954310"/>
                    </a:ext>
                  </a:extLst>
                </a:gridCol>
                <a:gridCol w="1517360">
                  <a:extLst>
                    <a:ext uri="{9D8B030D-6E8A-4147-A177-3AD203B41FA5}">
                      <a16:colId xmlns:a16="http://schemas.microsoft.com/office/drawing/2014/main" val="1459711449"/>
                    </a:ext>
                  </a:extLst>
                </a:gridCol>
                <a:gridCol w="1997114">
                  <a:extLst>
                    <a:ext uri="{9D8B030D-6E8A-4147-A177-3AD203B41FA5}">
                      <a16:colId xmlns:a16="http://schemas.microsoft.com/office/drawing/2014/main" val="94348794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 err="1">
                          <a:solidFill>
                            <a:srgbClr val="FF0000"/>
                          </a:solidFill>
                          <a:effectLst/>
                        </a:rPr>
                        <a:t>IFEval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strict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loose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2092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prompt-level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inst-level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prompt-level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inst-level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28998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Llama-3-8B-Instruct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67.47%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76.14%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72.83%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80.94%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92048"/>
                  </a:ext>
                </a:extLst>
              </a:tr>
              <a:tr h="39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Ours-Llama-3-8B-Instruct</a:t>
                      </a:r>
                      <a:r>
                        <a:rPr lang="en-US" altLang="zh-CN" baseline="-25000" dirty="0">
                          <a:effectLst/>
                        </a:rPr>
                        <a:t>abla_judger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76.34%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83.33%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79.85%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85.97%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2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effectLst/>
                        </a:rPr>
                        <a:t>Ours-Llama-3-8B-Instruct</a:t>
                      </a:r>
                      <a:r>
                        <a:rPr lang="en-US" altLang="zh-CN" sz="1800" baseline="-25000" dirty="0">
                          <a:effectLst/>
                        </a:rPr>
                        <a:t>judger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effectLst/>
                        </a:rPr>
                        <a:t>77.26%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83.81%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effectLst/>
                        </a:rPr>
                        <a:t>80.78%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effectLst/>
                        </a:rPr>
                        <a:t>86.69%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33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effectLst/>
                        </a:rPr>
                        <a:t>Our-Llama3-8B-Instruct</a:t>
                      </a:r>
                      <a:r>
                        <a:rPr lang="en-US" altLang="zh-CN" sz="1800" baseline="-25000" dirty="0">
                          <a:effectLst/>
                        </a:rPr>
                        <a:t>judger+course</a:t>
                      </a:r>
                      <a:endParaRPr lang="en-US" altLang="zh-CN" baseline="-25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79.11%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85.73%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83.18%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88.61%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9575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C2658B7-29DB-43EE-9CCA-722639A4D611}"/>
              </a:ext>
            </a:extLst>
          </p:cNvPr>
          <p:cNvSpPr txBox="1"/>
          <p:nvPr/>
        </p:nvSpPr>
        <p:spPr>
          <a:xfrm>
            <a:off x="138700" y="3785265"/>
            <a:ext cx="903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</a:rPr>
              <a:t>FollowBench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E27022-8071-45E0-8301-496F98E489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28" y="4105835"/>
            <a:ext cx="4374778" cy="27521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06CA7E2-B143-463A-967E-CFF0A755E4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09" y="4105835"/>
            <a:ext cx="4213412" cy="27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486</Words>
  <Application>Microsoft Office PowerPoint</Application>
  <PresentationFormat>宽屏</PresentationFormat>
  <Paragraphs>56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Wingdings</vt:lpstr>
      <vt:lpstr>Office 主题​​</vt:lpstr>
      <vt:lpstr>任清宇   2024.11.21</vt:lpstr>
      <vt:lpstr>指令遵循的软约束优化</vt:lpstr>
      <vt:lpstr>指令遵循的软约束优化</vt:lpstr>
      <vt:lpstr>指令遵循的软约束优化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指令遵循的软约束优化(qingyu）</dc:title>
  <dc:creator>rqy</dc:creator>
  <cp:lastModifiedBy>rqy</cp:lastModifiedBy>
  <cp:revision>8</cp:revision>
  <dcterms:created xsi:type="dcterms:W3CDTF">2024-11-21T04:06:19Z</dcterms:created>
  <dcterms:modified xsi:type="dcterms:W3CDTF">2024-11-21T04:15:39Z</dcterms:modified>
</cp:coreProperties>
</file>