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32918400" cy="43891200"/>
  <p:notesSz cx="6858000" cy="9144000"/>
  <p:defaultTextStyle>
    <a:defPPr>
      <a:defRPr lang="en-US"/>
    </a:defPPr>
    <a:lvl1pPr marL="0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1pPr>
    <a:lvl2pPr marL="1692608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2pPr>
    <a:lvl3pPr marL="3385215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3pPr>
    <a:lvl4pPr marL="5077823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4pPr>
    <a:lvl5pPr marL="6770431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5pPr>
    <a:lvl6pPr marL="8463040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6pPr>
    <a:lvl7pPr marL="10155648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7pPr>
    <a:lvl8pPr marL="11848255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8pPr>
    <a:lvl9pPr marL="13540863" algn="l" defTabSz="3385215" rtl="0" eaLnBrk="1" latinLnBrk="0" hangingPunct="1">
      <a:defRPr sz="6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5ED"/>
    <a:srgbClr val="F6F8FC"/>
    <a:srgbClr val="545554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7" autoAdjust="0"/>
    <p:restoredTop sz="94664" autoAdjust="0"/>
  </p:normalViewPr>
  <p:slideViewPr>
    <p:cSldViewPr snapToGrid="0" snapToObjects="1" showGuides="1">
      <p:cViewPr>
        <p:scale>
          <a:sx n="25" d="100"/>
          <a:sy n="25" d="100"/>
        </p:scale>
        <p:origin x="880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1pPr>
    <a:lvl2pPr marL="1692608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2pPr>
    <a:lvl3pPr marL="3385215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3pPr>
    <a:lvl4pPr marL="5077823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4pPr>
    <a:lvl5pPr marL="6770431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5pPr>
    <a:lvl6pPr marL="8463040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6pPr>
    <a:lvl7pPr marL="10155648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7pPr>
    <a:lvl8pPr marL="11848255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8pPr>
    <a:lvl9pPr marL="13540863" algn="l" defTabSz="3385215" rtl="0" eaLnBrk="1" latinLnBrk="0" hangingPunct="1">
      <a:defRPr sz="44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2B62A4A0-D9CE-1948-9060-48127B04A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3521" y="1155442"/>
            <a:ext cx="21091358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Poster presentation title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7CB3B1CC-398F-C349-BCEE-AD7AFFC9B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3521" y="2527655"/>
            <a:ext cx="21091358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List of Authors and co-Authors / collaborators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9A524B0-70CF-3743-9C7D-461E4D45DA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3521" y="3649114"/>
            <a:ext cx="2109135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0" indent="0">
              <a:buNone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List of affiliated programs, institutions, organizations, schools, etc.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CBFCD24-61A3-634D-B961-CFBEA043E0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" y="6940054"/>
            <a:ext cx="1562100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 INTRODUCTION or ABSTRACT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DFB38D8C-EFDA-7240-A221-7E3E2A9709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3403" y="7720561"/>
            <a:ext cx="15620998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6917E8E-DA4B-634B-8A4D-ADD0743FD8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9355075"/>
            <a:ext cx="1562100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OBJECTIVES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E9B3EDE-1E99-F848-A4DF-4B334FD109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3403" y="19957363"/>
            <a:ext cx="15620998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2A22073-5C05-7143-AD6C-F586209C0B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29650441"/>
            <a:ext cx="1562100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MATERIALS &amp; METHODS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7F19948-83FF-814F-A8AE-AF82143B132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3400" y="30440796"/>
            <a:ext cx="15620999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37F80F9-47D6-9E41-84DC-92E5118B37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764000" y="6948714"/>
            <a:ext cx="1562100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RESULTS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3E0EB5D-07A0-504E-8270-08611374F8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6764002" y="7510603"/>
            <a:ext cx="15620998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B8C5967-A638-C14F-989D-709B3275B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0" y="27477350"/>
            <a:ext cx="1562100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REFERENCES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29D00F-7CFB-E041-AF96-941B233EFA5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764002" y="28156549"/>
            <a:ext cx="15620998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85376D1-D194-DA4D-98B2-8B268AC40E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0" y="39657311"/>
            <a:ext cx="15621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 lang="en-US" sz="3200" smtClean="0"/>
            </a:lvl2pPr>
            <a:lvl3pPr>
              <a:defRPr lang="en-US" sz="20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(click to edit)  ACKNOWLEDGEMENTS or  CONTACT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26C5269-0082-BA40-8F74-40499A7F725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64002" y="40336510"/>
            <a:ext cx="15620998" cy="2222147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>
              <a:buNone/>
              <a:tabLst/>
              <a:defRPr lang="en-US" sz="2800" dirty="0"/>
            </a:lvl1pPr>
            <a:lvl2pPr marL="461963" indent="-231775">
              <a:tabLst/>
              <a:defRPr lang="en-US" sz="2000" dirty="0"/>
            </a:lvl2pPr>
            <a:lvl3pPr marL="461963" indent="-231775">
              <a:tabLst/>
              <a:defRPr lang="en-US" sz="1600" dirty="0"/>
            </a:lvl3pPr>
            <a:lvl4pPr marL="461963" indent="-231775">
              <a:tabLst/>
              <a:defRPr lang="en-US" sz="1100" dirty="0"/>
            </a:lvl4pPr>
            <a:lvl5pPr marL="461963" indent="-231775">
              <a:tabLst/>
              <a:defRPr lang="en-US" sz="1100" dirty="0"/>
            </a:lvl5pPr>
          </a:lstStyle>
          <a:p>
            <a:pPr lvl="0"/>
            <a:r>
              <a:rPr lang="en-US" dirty="0"/>
              <a:t>Type in or paste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582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pos="10176" userDrawn="1">
          <p15:clr>
            <a:srgbClr val="FBAE40"/>
          </p15:clr>
        </p15:guide>
        <p15:guide id="4" pos="10560" userDrawn="1">
          <p15:clr>
            <a:srgbClr val="FBAE40"/>
          </p15:clr>
        </p15:guide>
        <p15:guide id="5" pos="20400" userDrawn="1">
          <p15:clr>
            <a:srgbClr val="FBAE40"/>
          </p15:clr>
        </p15:guide>
        <p15:guide id="6" orient="horz" pos="268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99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>
            <a:extLst>
              <a:ext uri="{FF2B5EF4-FFF2-40B4-BE49-F238E27FC236}">
                <a16:creationId xmlns:a16="http://schemas.microsoft.com/office/drawing/2014/main" id="{B82F2237-BAB6-704C-82F3-FA64CC22DF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18798"/>
            <a:ext cx="32918400" cy="55630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14975" tIns="57487" rIns="114975" bIns="57487" anchor="ctr"/>
          <a:lstStyle/>
          <a:p>
            <a:pPr>
              <a:defRPr/>
            </a:pPr>
            <a:endParaRPr lang="en-US" sz="6179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7BE808-A53B-994E-80E2-9E761219D543}"/>
              </a:ext>
            </a:extLst>
          </p:cNvPr>
          <p:cNvCxnSpPr>
            <a:cxnSpLocks/>
          </p:cNvCxnSpPr>
          <p:nvPr userDrawn="1"/>
        </p:nvCxnSpPr>
        <p:spPr>
          <a:xfrm>
            <a:off x="1" y="5608563"/>
            <a:ext cx="329184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38DD80-6142-EF42-84F0-D056AE36AFC6}"/>
              </a:ext>
            </a:extLst>
          </p:cNvPr>
          <p:cNvSpPr/>
          <p:nvPr userDrawn="1"/>
        </p:nvSpPr>
        <p:spPr>
          <a:xfrm>
            <a:off x="548640" y="6154311"/>
            <a:ext cx="15636240" cy="36430093"/>
          </a:xfrm>
          <a:prstGeom prst="roundRect">
            <a:avLst>
              <a:gd name="adj" fmla="val 1996"/>
            </a:avLst>
          </a:prstGeom>
          <a:gradFill flip="none" rotWithShape="1"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9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6F6A1D7-8EF4-2045-8032-92EC44FF940D}"/>
              </a:ext>
            </a:extLst>
          </p:cNvPr>
          <p:cNvSpPr/>
          <p:nvPr userDrawn="1"/>
        </p:nvSpPr>
        <p:spPr>
          <a:xfrm>
            <a:off x="16733520" y="6154311"/>
            <a:ext cx="15651480" cy="36430093"/>
          </a:xfrm>
          <a:prstGeom prst="roundRect">
            <a:avLst>
              <a:gd name="adj" fmla="val 1996"/>
            </a:avLst>
          </a:prstGeom>
          <a:gradFill flip="none" rotWithShape="1"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9"/>
          </a:p>
        </p:txBody>
      </p:sp>
    </p:spTree>
    <p:extLst>
      <p:ext uri="{BB962C8B-B14F-4D97-AF65-F5344CB8AC3E}">
        <p14:creationId xmlns:p14="http://schemas.microsoft.com/office/powerpoint/2010/main" val="39410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5518409" rtl="0" eaLnBrk="1" latinLnBrk="0" hangingPunct="1">
        <a:spcBef>
          <a:spcPct val="0"/>
        </a:spcBef>
        <a:buNone/>
        <a:defRPr sz="11065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•"/>
        <a:tabLst/>
        <a:defRPr sz="6034" kern="1200">
          <a:solidFill>
            <a:schemeClr val="tx1"/>
          </a:solidFill>
          <a:latin typeface="+mn-lt"/>
          <a:ea typeface="+mn-ea"/>
          <a:cs typeface="+mn-cs"/>
        </a:defRPr>
      </a:lvl1pPr>
      <a:lvl2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–"/>
        <a:tabLst/>
        <a:defRPr sz="5029" kern="1200">
          <a:solidFill>
            <a:schemeClr val="tx1"/>
          </a:solidFill>
          <a:latin typeface="+mn-lt"/>
          <a:ea typeface="+mn-ea"/>
          <a:cs typeface="+mn-cs"/>
        </a:defRPr>
      </a:lvl2pPr>
      <a:lvl3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•"/>
        <a:tabLst/>
        <a:defRPr sz="4024" kern="1200">
          <a:solidFill>
            <a:schemeClr val="tx1"/>
          </a:solidFill>
          <a:latin typeface="+mn-lt"/>
          <a:ea typeface="+mn-ea"/>
          <a:cs typeface="+mn-cs"/>
        </a:defRPr>
      </a:lvl3pPr>
      <a:lvl4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–"/>
        <a:tabLst/>
        <a:defRPr sz="3018" kern="1200">
          <a:solidFill>
            <a:schemeClr val="tx1"/>
          </a:solidFill>
          <a:latin typeface="+mn-lt"/>
          <a:ea typeface="+mn-ea"/>
          <a:cs typeface="+mn-cs"/>
        </a:defRPr>
      </a:lvl4pPr>
      <a:lvl5pPr marL="958105" indent="-958105" algn="l" defTabSz="5518409" rtl="0" eaLnBrk="1" latinLnBrk="0" hangingPunct="1">
        <a:spcBef>
          <a:spcPct val="20000"/>
        </a:spcBef>
        <a:buFont typeface="Arial" pitchFamily="34" charset="0"/>
        <a:buChar char="»"/>
        <a:tabLst/>
        <a:defRPr sz="3018" kern="1200">
          <a:solidFill>
            <a:schemeClr val="tx1"/>
          </a:solidFill>
          <a:latin typeface="+mn-lt"/>
          <a:ea typeface="+mn-ea"/>
          <a:cs typeface="+mn-cs"/>
        </a:defRPr>
      </a:lvl5pPr>
      <a:lvl6pPr marL="15175627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6pPr>
      <a:lvl7pPr marL="17934828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7pPr>
      <a:lvl8pPr marL="20694035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8pPr>
      <a:lvl9pPr marL="23453239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1pPr>
      <a:lvl2pPr marL="2759207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2pPr>
      <a:lvl3pPr marL="551840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3pPr>
      <a:lvl4pPr marL="8277614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4pPr>
      <a:lvl5pPr marL="1103681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5pPr>
      <a:lvl6pPr marL="13796023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6pPr>
      <a:lvl7pPr marL="16555231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7pPr>
      <a:lvl8pPr marL="19314432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8pPr>
      <a:lvl9pPr marL="2207363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99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>
            <a:extLst>
              <a:ext uri="{FF2B5EF4-FFF2-40B4-BE49-F238E27FC236}">
                <a16:creationId xmlns:a16="http://schemas.microsoft.com/office/drawing/2014/main" id="{B82F2237-BAB6-704C-82F3-FA64CC22DF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18798"/>
            <a:ext cx="32918400" cy="55630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14975" tIns="57487" rIns="114975" bIns="57487" anchor="ctr"/>
          <a:lstStyle/>
          <a:p>
            <a:pPr>
              <a:defRPr/>
            </a:pPr>
            <a:endParaRPr lang="en-US" sz="6179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7BE808-A53B-994E-80E2-9E761219D543}"/>
              </a:ext>
            </a:extLst>
          </p:cNvPr>
          <p:cNvCxnSpPr>
            <a:cxnSpLocks/>
          </p:cNvCxnSpPr>
          <p:nvPr userDrawn="1"/>
        </p:nvCxnSpPr>
        <p:spPr>
          <a:xfrm>
            <a:off x="1" y="5608563"/>
            <a:ext cx="329184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38DD80-6142-EF42-84F0-D056AE36AFC6}"/>
              </a:ext>
            </a:extLst>
          </p:cNvPr>
          <p:cNvSpPr/>
          <p:nvPr userDrawn="1"/>
        </p:nvSpPr>
        <p:spPr>
          <a:xfrm>
            <a:off x="548640" y="6154311"/>
            <a:ext cx="15636240" cy="36430093"/>
          </a:xfrm>
          <a:prstGeom prst="roundRect">
            <a:avLst>
              <a:gd name="adj" fmla="val 1996"/>
            </a:avLst>
          </a:prstGeom>
          <a:gradFill flip="none" rotWithShape="1"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9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6F6A1D7-8EF4-2045-8032-92EC44FF940D}"/>
              </a:ext>
            </a:extLst>
          </p:cNvPr>
          <p:cNvSpPr/>
          <p:nvPr userDrawn="1"/>
        </p:nvSpPr>
        <p:spPr>
          <a:xfrm>
            <a:off x="16733520" y="6154311"/>
            <a:ext cx="15651480" cy="36430093"/>
          </a:xfrm>
          <a:prstGeom prst="roundRect">
            <a:avLst>
              <a:gd name="adj" fmla="val 1996"/>
            </a:avLst>
          </a:prstGeom>
          <a:gradFill flip="none" rotWithShape="1"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9"/>
          </a:p>
        </p:txBody>
      </p:sp>
    </p:spTree>
    <p:extLst>
      <p:ext uri="{BB962C8B-B14F-4D97-AF65-F5344CB8AC3E}">
        <p14:creationId xmlns:p14="http://schemas.microsoft.com/office/powerpoint/2010/main" val="24848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5518409" rtl="0" eaLnBrk="1" latinLnBrk="0" hangingPunct="1">
        <a:spcBef>
          <a:spcPct val="0"/>
        </a:spcBef>
        <a:buNone/>
        <a:defRPr sz="11065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•"/>
        <a:tabLst/>
        <a:defRPr sz="6034" kern="1200">
          <a:solidFill>
            <a:schemeClr val="tx1"/>
          </a:solidFill>
          <a:latin typeface="+mn-lt"/>
          <a:ea typeface="+mn-ea"/>
          <a:cs typeface="+mn-cs"/>
        </a:defRPr>
      </a:lvl1pPr>
      <a:lvl2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–"/>
        <a:tabLst/>
        <a:defRPr sz="5029" kern="1200">
          <a:solidFill>
            <a:schemeClr val="tx1"/>
          </a:solidFill>
          <a:latin typeface="+mn-lt"/>
          <a:ea typeface="+mn-ea"/>
          <a:cs typeface="+mn-cs"/>
        </a:defRPr>
      </a:lvl2pPr>
      <a:lvl3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•"/>
        <a:tabLst/>
        <a:defRPr sz="4024" kern="1200">
          <a:solidFill>
            <a:schemeClr val="tx1"/>
          </a:solidFill>
          <a:latin typeface="+mn-lt"/>
          <a:ea typeface="+mn-ea"/>
          <a:cs typeface="+mn-cs"/>
        </a:defRPr>
      </a:lvl3pPr>
      <a:lvl4pPr marL="958105" indent="-958105" algn="l" defTabSz="5518409" rtl="0" eaLnBrk="1" latinLnBrk="0" hangingPunct="1">
        <a:spcBef>
          <a:spcPct val="20000"/>
        </a:spcBef>
        <a:buFont typeface="Arial" pitchFamily="34" charset="0"/>
        <a:buChar char="–"/>
        <a:tabLst/>
        <a:defRPr sz="3018" kern="1200">
          <a:solidFill>
            <a:schemeClr val="tx1"/>
          </a:solidFill>
          <a:latin typeface="+mn-lt"/>
          <a:ea typeface="+mn-ea"/>
          <a:cs typeface="+mn-cs"/>
        </a:defRPr>
      </a:lvl4pPr>
      <a:lvl5pPr marL="958105" indent="-958105" algn="l" defTabSz="5518409" rtl="0" eaLnBrk="1" latinLnBrk="0" hangingPunct="1">
        <a:spcBef>
          <a:spcPct val="20000"/>
        </a:spcBef>
        <a:buFont typeface="Arial" pitchFamily="34" charset="0"/>
        <a:buChar char="»"/>
        <a:tabLst/>
        <a:defRPr sz="3018" kern="1200">
          <a:solidFill>
            <a:schemeClr val="tx1"/>
          </a:solidFill>
          <a:latin typeface="+mn-lt"/>
          <a:ea typeface="+mn-ea"/>
          <a:cs typeface="+mn-cs"/>
        </a:defRPr>
      </a:lvl5pPr>
      <a:lvl6pPr marL="15175627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6pPr>
      <a:lvl7pPr marL="17934828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7pPr>
      <a:lvl8pPr marL="20694035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8pPr>
      <a:lvl9pPr marL="23453239" indent="-1379604" algn="l" defTabSz="5518409" rtl="0" eaLnBrk="1" latinLnBrk="0" hangingPunct="1">
        <a:spcBef>
          <a:spcPct val="20000"/>
        </a:spcBef>
        <a:buFont typeface="Arial" pitchFamily="34" charset="0"/>
        <a:buChar char="•"/>
        <a:defRPr sz="120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1pPr>
      <a:lvl2pPr marL="2759207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2pPr>
      <a:lvl3pPr marL="551840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3pPr>
      <a:lvl4pPr marL="8277614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4pPr>
      <a:lvl5pPr marL="1103681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5pPr>
      <a:lvl6pPr marL="13796023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6pPr>
      <a:lvl7pPr marL="16555231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7pPr>
      <a:lvl8pPr marL="19314432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8pPr>
      <a:lvl9pPr marL="22073639" algn="l" defTabSz="5518409" rtl="0" eaLnBrk="1" latinLnBrk="0" hangingPunct="1">
        <a:defRPr sz="10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1058484D-28ED-61C5-69B9-B5A00DB7F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3521" y="4054706"/>
            <a:ext cx="21091358" cy="1015663"/>
          </a:xfrm>
        </p:spPr>
        <p:txBody>
          <a:bodyPr/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任清宇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王光帅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吴师师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张景昊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40CE62EB-32A2-C947-AFD4-9717830751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800" y="30039147"/>
            <a:ext cx="15621002" cy="1107996"/>
          </a:xfrm>
        </p:spPr>
        <p:txBody>
          <a:bodyPr/>
          <a:lstStyle/>
          <a:p>
            <a:pPr algn="l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Method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1CE649B0-B38F-7913-B6A1-C11579C042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3400" y="6843802"/>
            <a:ext cx="15621004" cy="1107996"/>
          </a:xfrm>
        </p:spPr>
        <p:txBody>
          <a:bodyPr/>
          <a:lstStyle/>
          <a:p>
            <a:pPr algn="l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16537926-B74B-818A-4600-A4A2DCE7D0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1197" y="424387"/>
            <a:ext cx="28196005" cy="3046988"/>
          </a:xfrm>
        </p:spPr>
        <p:txBody>
          <a:bodyPr/>
          <a:lstStyle/>
          <a:p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Finding Data to </a:t>
            </a: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Enhanc</a:t>
            </a:r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Instruction Following Ability of Large Language Models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344B04D-F17A-E6DF-D37F-FEE10B9022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032041" y="25028834"/>
            <a:ext cx="15621002" cy="1107996"/>
          </a:xfrm>
        </p:spPr>
        <p:txBody>
          <a:bodyPr/>
          <a:lstStyle/>
          <a:p>
            <a:pPr algn="l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1AEBD563-20E2-9522-7D28-C29CA6F9FB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113921" y="7110733"/>
            <a:ext cx="14388393" cy="18108099"/>
          </a:xfrm>
        </p:spPr>
        <p:txBody>
          <a:bodyPr/>
          <a:lstStyle/>
          <a:p>
            <a:pPr indent="0" algn="just">
              <a:lnSpc>
                <a:spcPct val="13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生成高质量多约束指令数据</a:t>
            </a:r>
          </a:p>
          <a:p>
            <a:pPr marL="457200" indent="-457200" algn="just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从多个来源收集初始指令。</a:t>
            </a:r>
          </a:p>
          <a:p>
            <a:pPr marL="457200" indent="-457200" algn="just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使用学生模型（LLaMA2）生成初始输出。</a:t>
            </a:r>
          </a:p>
          <a:p>
            <a:pPr marL="457200" indent="-457200" algn="just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使用测试程序来识别模型未能遵循的约束。</a:t>
            </a:r>
          </a:p>
          <a:p>
            <a:pPr marL="457200" indent="-457200" algn="just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使用教师模型（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GPT）</a:t>
            </a:r>
            <a:r>
              <a:rPr lang="zh-CN" altLang="en-US" sz="4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逐一纠正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这些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buClrTx/>
              <a:buSzTx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错误。</a:t>
            </a:r>
          </a:p>
          <a:p>
            <a:pPr marL="457200" indent="-457200" algn="just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修改过程中的数据用于后续训练。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利用构造的数据进行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对于每个复杂指令，生成正样本集合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（教师模型最后一次修改的输出）和负样本集合（教师模型修改的中间输出）。</a:t>
            </a:r>
          </a:p>
          <a:p>
            <a:pPr marL="457200" indent="-4572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利用以上数据构造偏好数据集，进行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训练。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59DB6B36-6AF7-B0CD-7F25-C33A28C198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2804" y="23123418"/>
            <a:ext cx="15620998" cy="6209072"/>
          </a:xfrm>
        </p:spPr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在本次研究中，我们的主要贡献如下：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什么样的数据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对于增加大预言模型的多约束遵循能力是有效的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这样的数据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这样的数据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3D136007-B866-EB00-0684-E67661ED18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33403" y="7720561"/>
            <a:ext cx="15620998" cy="8327216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LLM)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成为现实中很多应用的基础。大语言模型具有准确理解指令并产生期望输出的能力，也就是指令遵循能力。对于大语言模型来说，遵循带有多要求的指令是至关重要的。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</a:t>
            </a:r>
            <a:r>
              <a:rPr lang="e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在遵循简单要求指令方面已取得显著进展，但在处理含有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多个约束的复杂指令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时仍面临挑战，而复杂指令在现实世界的应用中非常普遍，因此提升</a:t>
            </a:r>
            <a:r>
              <a:rPr lang="e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遵循复杂多约束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指令的能力至关重要。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0D4F314-D7BF-CEBA-1D85-DAF67C7CF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94292" y="31401094"/>
            <a:ext cx="15620999" cy="9085564"/>
          </a:xfrm>
        </p:spPr>
        <p:txBody>
          <a:bodyPr/>
          <a:lstStyle/>
          <a:p>
            <a:pPr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确定有效训练数据的类型</a:t>
            </a: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将数据分为单一约束（原子数据）和复合约束（复合数据）。</a:t>
            </a: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分别使用这两类数据训练LLM。</a:t>
            </a: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评估并比较两种训练数据下的模型性能。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结论：</a:t>
            </a:r>
            <a:r>
              <a:rPr lang="zh-CN" altLang="en-US" sz="4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复合约束指令更有效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</a:pP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BCEC230-F612-A62B-21D7-B5F50A537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2483"/>
              </p:ext>
            </p:extLst>
          </p:nvPr>
        </p:nvGraphicFramePr>
        <p:xfrm>
          <a:off x="17200473" y="29439594"/>
          <a:ext cx="14388394" cy="39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208">
                  <a:extLst>
                    <a:ext uri="{9D8B030D-6E8A-4147-A177-3AD203B41FA5}">
                      <a16:colId xmlns:a16="http://schemas.microsoft.com/office/drawing/2014/main" val="1100670710"/>
                    </a:ext>
                  </a:extLst>
                </a:gridCol>
                <a:gridCol w="3814597">
                  <a:extLst>
                    <a:ext uri="{9D8B030D-6E8A-4147-A177-3AD203B41FA5}">
                      <a16:colId xmlns:a16="http://schemas.microsoft.com/office/drawing/2014/main" val="3574945684"/>
                    </a:ext>
                  </a:extLst>
                </a:gridCol>
                <a:gridCol w="5119589">
                  <a:extLst>
                    <a:ext uri="{9D8B030D-6E8A-4147-A177-3AD203B41FA5}">
                      <a16:colId xmlns:a16="http://schemas.microsoft.com/office/drawing/2014/main" val="4160358692"/>
                    </a:ext>
                  </a:extLst>
                </a:gridCol>
              </a:tblGrid>
              <a:tr h="86993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I-level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C-level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266580"/>
                  </a:ext>
                </a:extLst>
              </a:tr>
              <a:tr h="7575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LLaMA2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9.50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42.27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587865"/>
                  </a:ext>
                </a:extLst>
              </a:tr>
              <a:tr h="7575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WizardLM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14.00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47.20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25359"/>
                  </a:ext>
                </a:extLst>
              </a:tr>
              <a:tr h="7575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OpenChat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16.50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49.07</a:t>
                      </a:r>
                      <a:endParaRPr lang="zh-CN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754649"/>
                  </a:ext>
                </a:extLst>
              </a:tr>
              <a:tr h="7575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Our</a:t>
                      </a:r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19.00</a:t>
                      </a:r>
                      <a:endParaRPr lang="zh-C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55.73</a:t>
                      </a:r>
                      <a:endParaRPr lang="zh-C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518386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1D7E7F8-66DF-FAAA-445A-F4D886CB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03875"/>
              </p:ext>
            </p:extLst>
          </p:nvPr>
        </p:nvGraphicFramePr>
        <p:xfrm>
          <a:off x="17113921" y="38449519"/>
          <a:ext cx="148184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8">
                  <a:extLst>
                    <a:ext uri="{9D8B030D-6E8A-4147-A177-3AD203B41FA5}">
                      <a16:colId xmlns:a16="http://schemas.microsoft.com/office/drawing/2014/main" val="3861472853"/>
                    </a:ext>
                  </a:extLst>
                </a:gridCol>
                <a:gridCol w="2120324">
                  <a:extLst>
                    <a:ext uri="{9D8B030D-6E8A-4147-A177-3AD203B41FA5}">
                      <a16:colId xmlns:a16="http://schemas.microsoft.com/office/drawing/2014/main" val="208598287"/>
                    </a:ext>
                  </a:extLst>
                </a:gridCol>
                <a:gridCol w="3062634">
                  <a:extLst>
                    <a:ext uri="{9D8B030D-6E8A-4147-A177-3AD203B41FA5}">
                      <a16:colId xmlns:a16="http://schemas.microsoft.com/office/drawing/2014/main" val="406437165"/>
                    </a:ext>
                  </a:extLst>
                </a:gridCol>
                <a:gridCol w="1662173">
                  <a:extLst>
                    <a:ext uri="{9D8B030D-6E8A-4147-A177-3AD203B41FA5}">
                      <a16:colId xmlns:a16="http://schemas.microsoft.com/office/drawing/2014/main" val="3064728581"/>
                    </a:ext>
                  </a:extLst>
                </a:gridCol>
                <a:gridCol w="3037244">
                  <a:extLst>
                    <a:ext uri="{9D8B030D-6E8A-4147-A177-3AD203B41FA5}">
                      <a16:colId xmlns:a16="http://schemas.microsoft.com/office/drawing/2014/main" val="3715804966"/>
                    </a:ext>
                  </a:extLst>
                </a:gridCol>
                <a:gridCol w="2447927">
                  <a:extLst>
                    <a:ext uri="{9D8B030D-6E8A-4147-A177-3AD203B41FA5}">
                      <a16:colId xmlns:a16="http://schemas.microsoft.com/office/drawing/2014/main" val="2442306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MMLU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TruthfulQA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ARC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HellaSwag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Avg</a:t>
                      </a:r>
                      <a:endParaRPr lang="zh-CN" sz="4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35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LLaMA2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54.64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44.12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59.04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81.94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59.94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12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OpenChat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56.68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44.49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59.64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82.68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60.87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7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Our</a:t>
                      </a:r>
                      <a:r>
                        <a:rPr lang="en-US" altLang="zh-CN" sz="4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sz="4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53.79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48.15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57.76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79.95</a:t>
                      </a:r>
                      <a:endParaRPr lang="zh-CN" sz="4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59.91</a:t>
                      </a:r>
                      <a:endParaRPr lang="zh-CN" sz="4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41083"/>
                  </a:ext>
                </a:extLst>
              </a:tr>
            </a:tbl>
          </a:graphicData>
        </a:graphic>
      </p:graphicFrame>
      <p:sp>
        <p:nvSpPr>
          <p:cNvPr id="31" name="文本占位符 25">
            <a:extLst>
              <a:ext uri="{FF2B5EF4-FFF2-40B4-BE49-F238E27FC236}">
                <a16:creationId xmlns:a16="http://schemas.microsoft.com/office/drawing/2014/main" id="{853A6CC6-30FD-426B-B8D3-D2C042BE6215}"/>
              </a:ext>
            </a:extLst>
          </p:cNvPr>
          <p:cNvSpPr txBox="1">
            <a:spLocks/>
          </p:cNvSpPr>
          <p:nvPr/>
        </p:nvSpPr>
        <p:spPr>
          <a:xfrm>
            <a:off x="16764005" y="28679603"/>
            <a:ext cx="15620998" cy="12242134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5518409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551840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5518409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5518409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5518409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75627" indent="-1379604" algn="l" defTabSz="55184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934828" indent="-1379604" algn="l" defTabSz="55184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694035" indent="-1379604" algn="l" defTabSz="55184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53239" indent="-1379604" algn="l" defTabSz="55184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通用能力测试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MMLU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TruthfulQA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ARC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HellaSwag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四个数据集上测试了模型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通用能力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结果表明，我们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在提升模型指令遵循能力的同时，能够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4B7EE-C27E-4084-B801-71F49B99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6" y="15709572"/>
            <a:ext cx="14610791" cy="735720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F4B7A4B-DE8E-4104-A280-554B905B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561" y="8674117"/>
            <a:ext cx="3076441" cy="5174014"/>
          </a:xfrm>
          <a:prstGeom prst="rect">
            <a:avLst/>
          </a:prstGeom>
        </p:spPr>
      </p:pic>
      <p:pic>
        <p:nvPicPr>
          <p:cNvPr id="40" name="Picture 3" descr="从RLHF到DPO再到TDPO，大模型对齐算法已经是「token-level」-CSDN博客">
            <a:extLst>
              <a:ext uri="{FF2B5EF4-FFF2-40B4-BE49-F238E27FC236}">
                <a16:creationId xmlns:a16="http://schemas.microsoft.com/office/drawing/2014/main" id="{B71F7BF8-0D1D-460C-A084-57E2BE61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672" y="21109030"/>
            <a:ext cx="8812450" cy="38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2BB5CE2-034F-461D-B8B6-6F25FE4DAA93}"/>
              </a:ext>
            </a:extLst>
          </p:cNvPr>
          <p:cNvSpPr txBox="1"/>
          <p:nvPr/>
        </p:nvSpPr>
        <p:spPr>
          <a:xfrm>
            <a:off x="16810557" y="26019702"/>
            <a:ext cx="15574446" cy="334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指令遵循能力测试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IFEval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上测试了模型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指令遵循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结果表明，我们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提升模型指令遵循能力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9196818"/>
      </p:ext>
    </p:extLst>
  </p:cSld>
  <p:clrMapOvr>
    <a:masterClrMapping/>
  </p:clrMapOvr>
</p:sld>
</file>

<file path=ppt/theme/theme1.xml><?xml version="1.0" encoding="utf-8"?>
<a:theme xmlns:a="http://schemas.openxmlformats.org/drawingml/2006/main" name="With Gu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-PosterPresentations.com-91x122cm-Template" id="{1E901DE7-87FE-BF42-AF73-B99F5E62BA65}" vid="{C31CE1A0-56F9-0A49-B16C-C9377A03BD87}"/>
    </a:ext>
  </a:extLst>
</a:theme>
</file>

<file path=ppt/theme/theme2.xml><?xml version="1.0" encoding="utf-8"?>
<a:theme xmlns:a="http://schemas.openxmlformats.org/drawingml/2006/main" name="Without Gu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-PosterPresentations.com-91x122cm-Template" id="{1E901DE7-87FE-BF42-AF73-B99F5E62BA65}" vid="{5F92CB51-2E4C-324C-BAF7-09DACC146A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1_36x48-Template-V2b</Template>
  <TotalTime>433</TotalTime>
  <Words>452</Words>
  <Application>Microsoft Office PowerPoint</Application>
  <PresentationFormat>自定义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微软雅黑</vt:lpstr>
      <vt:lpstr>Arial</vt:lpstr>
      <vt:lpstr>Arial Narrow</vt:lpstr>
      <vt:lpstr>Calibri</vt:lpstr>
      <vt:lpstr>Times New Roman</vt:lpstr>
      <vt:lpstr>Trebuchet MS</vt:lpstr>
      <vt:lpstr>Wingdings</vt:lpstr>
      <vt:lpstr>With Guides</vt:lpstr>
      <vt:lpstr>Without Guides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Station 5</dc:creator>
  <dc:description>This template is the property of PosterPresentations.com. Call us if you need help with this poster template._x000d_
1-866-649-3004           _x000d_
 (c)PosterPresentations.com</dc:description>
  <cp:lastModifiedBy>rqy</cp:lastModifiedBy>
  <cp:revision>53</cp:revision>
  <cp:lastPrinted>2018-12-21T17:51:47Z</cp:lastPrinted>
  <dcterms:created xsi:type="dcterms:W3CDTF">2019-01-10T00:50:40Z</dcterms:created>
  <dcterms:modified xsi:type="dcterms:W3CDTF">2024-12-18T14:27:47Z</dcterms:modified>
</cp:coreProperties>
</file>