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15"/>
  </p:notesMasterIdLst>
  <p:handoutMasterIdLst>
    <p:handoutMasterId r:id="rId16"/>
  </p:handoutMasterIdLst>
  <p:sldIdLst>
    <p:sldId id="256" r:id="rId3"/>
    <p:sldId id="664" r:id="rId4"/>
    <p:sldId id="665" r:id="rId5"/>
    <p:sldId id="666" r:id="rId6"/>
    <p:sldId id="667" r:id="rId7"/>
    <p:sldId id="659" r:id="rId8"/>
    <p:sldId id="493" r:id="rId9"/>
    <p:sldId id="489" r:id="rId10"/>
    <p:sldId id="663" r:id="rId11"/>
    <p:sldId id="669" r:id="rId12"/>
    <p:sldId id="670" r:id="rId13"/>
    <p:sldId id="591"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2" userDrawn="1">
          <p15:clr>
            <a:srgbClr val="A4A3A4"/>
          </p15:clr>
        </p15:guide>
        <p15:guide id="2" pos="3869" userDrawn="1">
          <p15:clr>
            <a:srgbClr val="A4A3A4"/>
          </p15:clr>
        </p15:guide>
        <p15:guide id="3" pos="380" userDrawn="1">
          <p15:clr>
            <a:srgbClr val="A4A3A4"/>
          </p15:clr>
        </p15:guide>
        <p15:guide id="4" pos="7365" userDrawn="1">
          <p15:clr>
            <a:srgbClr val="A4A3A4"/>
          </p15:clr>
        </p15:guide>
        <p15:guide id="6" orient="horz" pos="1254" userDrawn="1">
          <p15:clr>
            <a:srgbClr val="A4A3A4"/>
          </p15:clr>
        </p15:guide>
        <p15:guide id="9" orient="horz" pos="3824" userDrawn="1">
          <p15:clr>
            <a:srgbClr val="A4A3A4"/>
          </p15:clr>
        </p15:guide>
        <p15:guide id="10" orient="horz" pos="3596" userDrawn="1">
          <p15:clr>
            <a:srgbClr val="A4A3A4"/>
          </p15:clr>
        </p15:guide>
        <p15:guide id="11" pos="704" userDrawn="1">
          <p15:clr>
            <a:srgbClr val="A4A3A4"/>
          </p15:clr>
        </p15:guide>
        <p15:guide id="12" pos="7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FE5"/>
    <a:srgbClr val="F0E9BB"/>
    <a:srgbClr val="CEDEF1"/>
    <a:srgbClr val="E7DAE6"/>
    <a:srgbClr val="F7EDEB"/>
    <a:srgbClr val="D9EBD8"/>
    <a:srgbClr val="E1F9EB"/>
    <a:srgbClr val="E7D3ED"/>
    <a:srgbClr val="FBF1D7"/>
    <a:srgbClr val="F6D6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533" autoAdjust="0"/>
  </p:normalViewPr>
  <p:slideViewPr>
    <p:cSldViewPr snapToGrid="0" showGuides="1">
      <p:cViewPr>
        <p:scale>
          <a:sx n="66" d="100"/>
          <a:sy n="66" d="100"/>
        </p:scale>
        <p:origin x="972" y="188"/>
      </p:cViewPr>
      <p:guideLst>
        <p:guide orient="horz" pos="1582"/>
        <p:guide pos="3869"/>
        <p:guide pos="380"/>
        <p:guide pos="7365"/>
        <p:guide orient="horz" pos="1254"/>
        <p:guide orient="horz" pos="3824"/>
        <p:guide orient="horz" pos="3596"/>
        <p:guide pos="704"/>
        <p:guide pos="7024"/>
      </p:guideLst>
    </p:cSldViewPr>
  </p:slideViewPr>
  <p:outlineViewPr>
    <p:cViewPr>
      <p:scale>
        <a:sx n="33" d="100"/>
        <a:sy n="33" d="100"/>
      </p:scale>
      <p:origin x="0" y="-1602"/>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2" d="100"/>
          <a:sy n="82" d="100"/>
        </p:scale>
        <p:origin x="22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8D7C6-420E-4179-BD3B-B80F5AF4F299}" type="datetimeFigureOut">
              <a:rPr lang="zh-CN" altLang="en-US" smtClean="0"/>
              <a:t>2024/11/15</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1787CA-1B2A-461F-AA0F-1B344884AB0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56C26-C72F-44AA-93CC-7E5C82FA86ED}"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4C086-DF50-441F-9D0D-82E71E33C5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slide" Target="../slid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 Target="../slides/slide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 Target="../slides/slide3.xml"/><Relationship Id="rId2" Type="http://schemas.openxmlformats.org/officeDocument/2006/relationships/tags" Target="../tags/tag8.xml"/><Relationship Id="rId16" Type="http://schemas.openxmlformats.org/officeDocument/2006/relationships/image" Target="../media/image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 Target="../slides/slide1.xml"/><Relationship Id="rId5" Type="http://schemas.openxmlformats.org/officeDocument/2006/relationships/tags" Target="../tags/tag11.xml"/><Relationship Id="rId15" Type="http://schemas.openxmlformats.org/officeDocument/2006/relationships/slide" Target="../slides/slide2.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 Target="../slides/slide6.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2.xml"/><Relationship Id="rId5" Type="http://schemas.openxmlformats.org/officeDocument/2006/relationships/tags" Target="../tags/tag57.xml"/><Relationship Id="rId4" Type="http://schemas.openxmlformats.org/officeDocument/2006/relationships/tags" Target="../tags/tag5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Master" Target="../slideMasters/slideMaster2.xml"/><Relationship Id="rId4" Type="http://schemas.openxmlformats.org/officeDocument/2006/relationships/tags" Target="../tags/tag8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 Target="../slides/slide5.xml"/><Relationship Id="rId18" Type="http://schemas.openxmlformats.org/officeDocument/2006/relationships/image" Target="../media/image1.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Master" Target="../slideMasters/slideMaster1.xml"/><Relationship Id="rId17" Type="http://schemas.openxmlformats.org/officeDocument/2006/relationships/slide" Target="../slides/slide2.xml"/><Relationship Id="rId2" Type="http://schemas.openxmlformats.org/officeDocument/2006/relationships/tags" Target="../tags/tag17.xml"/><Relationship Id="rId16" Type="http://schemas.openxmlformats.org/officeDocument/2006/relationships/slide" Target="../slides/slide3.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 Target="../slides/slide1.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slide" Target="../slides/slide8.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Master" Target="../slideMasters/slideMaster2.xml"/><Relationship Id="rId5" Type="http://schemas.openxmlformats.org/officeDocument/2006/relationships/tags" Target="../tags/tag94.xml"/><Relationship Id="rId4" Type="http://schemas.openxmlformats.org/officeDocument/2006/relationships/tags" Target="../tags/tag9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slideMaster" Target="../slideMasters/slideMaster2.xml"/><Relationship Id="rId4" Type="http://schemas.openxmlformats.org/officeDocument/2006/relationships/tags" Target="../tags/tag98.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Master" Target="../slideMasters/slideMaster2.xml"/><Relationship Id="rId5" Type="http://schemas.openxmlformats.org/officeDocument/2006/relationships/tags" Target="../tags/tag103.xml"/><Relationship Id="rId4" Type="http://schemas.openxmlformats.org/officeDocument/2006/relationships/tags" Target="../tags/tag10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 Target="../slides/slide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 Target="../slides/slide5.xml"/><Relationship Id="rId2" Type="http://schemas.openxmlformats.org/officeDocument/2006/relationships/tags" Target="../tags/tag28.xml"/><Relationship Id="rId16" Type="http://schemas.openxmlformats.org/officeDocument/2006/relationships/image" Target="../media/image1.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Master" Target="../slideMasters/slideMaster1.xml"/><Relationship Id="rId5" Type="http://schemas.openxmlformats.org/officeDocument/2006/relationships/tags" Target="../tags/tag31.xml"/><Relationship Id="rId15" Type="http://schemas.openxmlformats.org/officeDocument/2006/relationships/slide" Target="../slides/slide2.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 Target="../slides/slide7.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 Target="../slides/slide1.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slide" Target="../slides/slide5.xml"/><Relationship Id="rId2" Type="http://schemas.openxmlformats.org/officeDocument/2006/relationships/tags" Target="../tags/tag38.xml"/><Relationship Id="rId16" Type="http://schemas.openxmlformats.org/officeDocument/2006/relationships/image" Target="../media/image1.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Master" Target="../slideMasters/slideMaster1.xml"/><Relationship Id="rId5" Type="http://schemas.openxmlformats.org/officeDocument/2006/relationships/tags" Target="../tags/tag41.xml"/><Relationship Id="rId15" Type="http://schemas.openxmlformats.org/officeDocument/2006/relationships/slide" Target="../slides/slide2.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 Target="../slides/sl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Image act 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Image 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Image s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4211638" cy="3730752"/>
          </a:xfrm>
          <a:prstGeom prst="rect">
            <a:avLst/>
          </a:prstGeom>
          <a:solidFill>
            <a:schemeClr val="tx2"/>
          </a:solidFill>
        </p:spPr>
        <p:txBody>
          <a:bodyPr anchor="ctr"/>
          <a:lstStyle>
            <a:lvl1pPr marL="0" indent="0" algn="ctr">
              <a:buNone/>
              <a:defRPr sz="11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268548" y="2144685"/>
            <a:ext cx="1655064" cy="1655064"/>
          </a:xfrm>
          <a:prstGeom prst="roundRect">
            <a:avLst>
              <a:gd name="adj" fmla="val 3331"/>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Work#1">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52500"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6" name="Picture Placeholder 14"/>
          <p:cNvSpPr>
            <a:spLocks noGrp="1"/>
          </p:cNvSpPr>
          <p:nvPr>
            <p:ph type="pic" sz="quarter" idx="11"/>
          </p:nvPr>
        </p:nvSpPr>
        <p:spPr>
          <a:xfrm>
            <a:off x="3706813"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7" name="Picture Placeholder 14"/>
          <p:cNvSpPr>
            <a:spLocks noGrp="1"/>
          </p:cNvSpPr>
          <p:nvPr>
            <p:ph type="pic" sz="quarter" idx="12"/>
          </p:nvPr>
        </p:nvSpPr>
        <p:spPr>
          <a:xfrm>
            <a:off x="6461125"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8" name="Picture Placeholder 14"/>
          <p:cNvSpPr>
            <a:spLocks noGrp="1"/>
          </p:cNvSpPr>
          <p:nvPr>
            <p:ph type="pic" sz="quarter" idx="13"/>
          </p:nvPr>
        </p:nvSpPr>
        <p:spPr>
          <a:xfrm>
            <a:off x="9215438"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10" name="Picture Placeholder 14"/>
          <p:cNvSpPr>
            <a:spLocks noGrp="1"/>
          </p:cNvSpPr>
          <p:nvPr>
            <p:ph type="pic" sz="quarter" idx="10"/>
          </p:nvPr>
        </p:nvSpPr>
        <p:spPr>
          <a:xfrm>
            <a:off x="952500"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1" name="Picture Placeholder 14"/>
          <p:cNvSpPr>
            <a:spLocks noGrp="1"/>
          </p:cNvSpPr>
          <p:nvPr>
            <p:ph type="pic" sz="quarter" idx="11"/>
          </p:nvPr>
        </p:nvSpPr>
        <p:spPr>
          <a:xfrm>
            <a:off x="3643128" y="2133600"/>
            <a:ext cx="2212848" cy="2212848"/>
          </a:xfrm>
          <a:prstGeom prst="roundRect">
            <a:avLst>
              <a:gd name="adj" fmla="val 1468"/>
            </a:avLst>
          </a:prstGeom>
          <a:solidFill>
            <a:schemeClr val="tx2"/>
          </a:solidFill>
        </p:spPr>
        <p:txBody>
          <a:bodyPr anchor="ctr"/>
          <a:lstStyle>
            <a:lvl1pPr marL="0" indent="0" algn="ctr">
              <a:buNone/>
              <a:defRPr sz="1400" baseline="0"/>
            </a:lvl1pPr>
          </a:lstStyle>
          <a:p>
            <a:endParaRPr lang="en-US" dirty="0"/>
          </a:p>
        </p:txBody>
      </p:sp>
      <p:sp>
        <p:nvSpPr>
          <p:cNvPr id="12" name="Picture Placeholder 14"/>
          <p:cNvSpPr>
            <a:spLocks noGrp="1"/>
          </p:cNvSpPr>
          <p:nvPr>
            <p:ph type="pic" sz="quarter" idx="12"/>
          </p:nvPr>
        </p:nvSpPr>
        <p:spPr>
          <a:xfrm>
            <a:off x="6333756"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3" name="Picture Placeholder 14"/>
          <p:cNvSpPr>
            <a:spLocks noGrp="1"/>
          </p:cNvSpPr>
          <p:nvPr>
            <p:ph type="pic" sz="quarter" idx="13"/>
          </p:nvPr>
        </p:nvSpPr>
        <p:spPr>
          <a:xfrm>
            <a:off x="9024384"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0-#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0-#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0-#ppt_w/2"/>
                                          </p:val>
                                        </p:tav>
                                        <p:tav tm="100000">
                                          <p:val>
                                            <p:strVal val="#ppt_x"/>
                                          </p:val>
                                        </p:tav>
                                      </p:tavLst>
                                    </p:anim>
                                    <p:anim calcmode="lin" valueType="num">
                                      <p:cBhvr additive="base">
                                        <p:cTn id="20"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Info #1">
    <p:spTree>
      <p:nvGrpSpPr>
        <p:cNvPr id="1" name=""/>
        <p:cNvGrpSpPr/>
        <p:nvPr/>
      </p:nvGrpSpPr>
      <p:grpSpPr>
        <a:xfrm>
          <a:off x="0" y="0"/>
          <a:ext cx="0" cy="0"/>
          <a:chOff x="0" y="0"/>
          <a:chExt cx="0" cy="0"/>
        </a:xfrm>
      </p:grpSpPr>
      <p:sp>
        <p:nvSpPr>
          <p:cNvPr id="7" name="Picture Placeholder 14"/>
          <p:cNvSpPr>
            <a:spLocks noGrp="1"/>
          </p:cNvSpPr>
          <p:nvPr>
            <p:ph type="pic" sz="quarter" idx="10"/>
          </p:nvPr>
        </p:nvSpPr>
        <p:spPr>
          <a:xfrm>
            <a:off x="977900" y="2155824"/>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8" name="Picture Placeholder 14"/>
          <p:cNvSpPr>
            <a:spLocks noGrp="1"/>
          </p:cNvSpPr>
          <p:nvPr>
            <p:ph type="pic" sz="quarter" idx="11"/>
          </p:nvPr>
        </p:nvSpPr>
        <p:spPr>
          <a:xfrm>
            <a:off x="6096000" y="2155823"/>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Info #2">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5184648"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8" name="Picture Placeholder 6"/>
          <p:cNvSpPr>
            <a:spLocks noGrp="1"/>
          </p:cNvSpPr>
          <p:nvPr>
            <p:ph type="pic" sz="quarter" idx="11" hasCustomPrompt="1"/>
          </p:nvPr>
        </p:nvSpPr>
        <p:spPr>
          <a:xfrm>
            <a:off x="3536950"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9" name="Picture Placeholder 6"/>
          <p:cNvSpPr>
            <a:spLocks noGrp="1"/>
          </p:cNvSpPr>
          <p:nvPr>
            <p:ph type="pic" sz="quarter" idx="12" hasCustomPrompt="1"/>
          </p:nvPr>
        </p:nvSpPr>
        <p:spPr>
          <a:xfrm>
            <a:off x="611822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10" name="Picture Placeholder 6"/>
          <p:cNvSpPr>
            <a:spLocks noGrp="1"/>
          </p:cNvSpPr>
          <p:nvPr>
            <p:ph type="pic" sz="quarter" idx="13" hasCustomPrompt="1"/>
          </p:nvPr>
        </p:nvSpPr>
        <p:spPr>
          <a:xfrm>
            <a:off x="8697913" y="2139950"/>
            <a:ext cx="2551176" cy="1929384"/>
          </a:xfrm>
          <a:prstGeom prst="rect">
            <a:avLst/>
          </a:prstGeom>
          <a:solidFill>
            <a:schemeClr val="tx2"/>
          </a:solidFill>
        </p:spPr>
        <p:txBody>
          <a:bodyPr/>
          <a:lstStyle>
            <a:lvl1pPr marL="0" indent="0">
              <a:buNone/>
              <a:defRPr sz="800"/>
            </a:lvl1pPr>
          </a:lstStyle>
          <a:p>
            <a:r>
              <a:rPr lang="en-US"/>
              <a:t>Portfolio#</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0" name="Picture Placeholder 6"/>
          <p:cNvSpPr>
            <a:spLocks noGrp="1"/>
          </p:cNvSpPr>
          <p:nvPr>
            <p:ph type="pic" sz="quarter" idx="10"/>
          </p:nvPr>
        </p:nvSpPr>
        <p:spPr>
          <a:xfrm>
            <a:off x="955675"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1" name="Picture Placeholder 6"/>
          <p:cNvSpPr>
            <a:spLocks noGrp="1"/>
          </p:cNvSpPr>
          <p:nvPr>
            <p:ph type="pic" sz="quarter" idx="11"/>
          </p:nvPr>
        </p:nvSpPr>
        <p:spPr>
          <a:xfrm>
            <a:off x="3538538"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2" name="Picture Placeholder 6"/>
          <p:cNvSpPr>
            <a:spLocks noGrp="1"/>
          </p:cNvSpPr>
          <p:nvPr>
            <p:ph type="pic" sz="quarter" idx="12"/>
          </p:nvPr>
        </p:nvSpPr>
        <p:spPr>
          <a:xfrm>
            <a:off x="6121400"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3" name="Picture Placeholder 6"/>
          <p:cNvSpPr>
            <a:spLocks noGrp="1"/>
          </p:cNvSpPr>
          <p:nvPr>
            <p:ph type="pic" sz="quarter" idx="13"/>
          </p:nvPr>
        </p:nvSpPr>
        <p:spPr>
          <a:xfrm>
            <a:off x="8704263"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4" name="Picture Placeholder 6"/>
          <p:cNvSpPr>
            <a:spLocks noGrp="1"/>
          </p:cNvSpPr>
          <p:nvPr>
            <p:ph type="pic" sz="quarter" idx="14"/>
          </p:nvPr>
        </p:nvSpPr>
        <p:spPr>
          <a:xfrm>
            <a:off x="963133"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5" name="Picture Placeholder 6"/>
          <p:cNvSpPr>
            <a:spLocks noGrp="1"/>
          </p:cNvSpPr>
          <p:nvPr>
            <p:ph type="pic" sz="quarter" idx="15"/>
          </p:nvPr>
        </p:nvSpPr>
        <p:spPr>
          <a:xfrm>
            <a:off x="3545996"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6" name="Picture Placeholder 6"/>
          <p:cNvSpPr>
            <a:spLocks noGrp="1"/>
          </p:cNvSpPr>
          <p:nvPr>
            <p:ph type="pic" sz="quarter" idx="16"/>
          </p:nvPr>
        </p:nvSpPr>
        <p:spPr>
          <a:xfrm>
            <a:off x="6128858"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7" name="Picture Placeholder 6"/>
          <p:cNvSpPr>
            <a:spLocks noGrp="1"/>
          </p:cNvSpPr>
          <p:nvPr>
            <p:ph type="pic" sz="quarter" idx="17"/>
          </p:nvPr>
        </p:nvSpPr>
        <p:spPr>
          <a:xfrm>
            <a:off x="8711721"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0-#ppt_w/2"/>
                                          </p:val>
                                        </p:tav>
                                        <p:tav tm="100000">
                                          <p:val>
                                            <p:strVal val="#ppt_x"/>
                                          </p:val>
                                        </p:tav>
                                      </p:tavLst>
                                    </p:anim>
                                    <p:anim calcmode="lin" valueType="num">
                                      <p:cBhvr additive="base">
                                        <p:cTn id="24" dur="7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750" fill="hold"/>
                                        <p:tgtEl>
                                          <p:spTgt spid="16"/>
                                        </p:tgtEl>
                                        <p:attrNameLst>
                                          <p:attrName>ppt_x</p:attrName>
                                        </p:attrNameLst>
                                      </p:cBhvr>
                                      <p:tavLst>
                                        <p:tav tm="0">
                                          <p:val>
                                            <p:strVal val="0-#ppt_w/2"/>
                                          </p:val>
                                        </p:tav>
                                        <p:tav tm="100000">
                                          <p:val>
                                            <p:strVal val="#ppt_x"/>
                                          </p:val>
                                        </p:tav>
                                      </p:tavLst>
                                    </p:anim>
                                    <p:anim calcmode="lin" valueType="num">
                                      <p:cBhvr additive="base">
                                        <p:cTn id="28" dur="75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750" fill="hold"/>
                                        <p:tgtEl>
                                          <p:spTgt spid="15"/>
                                        </p:tgtEl>
                                        <p:attrNameLst>
                                          <p:attrName>ppt_x</p:attrName>
                                        </p:attrNameLst>
                                      </p:cBhvr>
                                      <p:tavLst>
                                        <p:tav tm="0">
                                          <p:val>
                                            <p:strVal val="0-#ppt_w/2"/>
                                          </p:val>
                                        </p:tav>
                                        <p:tav tm="100000">
                                          <p:val>
                                            <p:strVal val="#ppt_x"/>
                                          </p:val>
                                        </p:tav>
                                      </p:tavLst>
                                    </p:anim>
                                    <p:anim calcmode="lin" valueType="num">
                                      <p:cBhvr additive="base">
                                        <p:cTn id="32" dur="75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3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0-#ppt_w/2"/>
                                          </p:val>
                                        </p:tav>
                                        <p:tav tm="100000">
                                          <p:val>
                                            <p:strVal val="#ppt_x"/>
                                          </p:val>
                                        </p:tav>
                                      </p:tavLst>
                                    </p:anim>
                                    <p:anim calcmode="lin" valueType="num">
                                      <p:cBhvr additive="base">
                                        <p:cTn id="3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图片 2" descr="lpgo-blue">
            <a:hlinkClick r:id="rId7" action="ppaction://hlinksldjump"/>
          </p:cNvPr>
          <p:cNvPicPr>
            <a:picLocks noChangeAspect="1"/>
          </p:cNvPicPr>
          <p:nvPr userDrawn="1">
            <p:custDataLst>
              <p:tags r:id="rId5"/>
            </p:custDataLst>
          </p:nvPr>
        </p:nvPicPr>
        <p:blipFill>
          <a:blip r:embed="rId8"/>
          <a:stretch>
            <a:fillRect/>
          </a:stretch>
        </p:blipFill>
        <p:spPr>
          <a:xfrm>
            <a:off x="10273030" y="509841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5138928" cy="3730752"/>
          </a:xfrm>
          <a:prstGeom prst="rect">
            <a:avLst/>
          </a:prstGeom>
          <a:solidFill>
            <a:schemeClr val="tx2"/>
          </a:solidFill>
        </p:spPr>
        <p:txBody>
          <a:bodyPr anchor="ctr"/>
          <a:lstStyle>
            <a:lvl1pPr marL="0" indent="0" algn="ctr">
              <a:buNone/>
              <a:defRPr sz="1200"/>
            </a:lvl1pPr>
          </a:lstStyle>
          <a:p>
            <a:endParaRPr lang="en-US" dirty="0"/>
          </a:p>
        </p:txBody>
      </p:sp>
      <p:sp>
        <p:nvSpPr>
          <p:cNvPr id="6" name="Picture Placeholder 6"/>
          <p:cNvSpPr>
            <a:spLocks noGrp="1"/>
          </p:cNvSpPr>
          <p:nvPr>
            <p:ph type="pic" sz="quarter" idx="11"/>
          </p:nvPr>
        </p:nvSpPr>
        <p:spPr>
          <a:xfrm>
            <a:off x="617061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
        <p:nvSpPr>
          <p:cNvPr id="7" name="Picture Placeholder 6"/>
          <p:cNvSpPr>
            <a:spLocks noGrp="1"/>
          </p:cNvSpPr>
          <p:nvPr>
            <p:ph type="pic" sz="quarter" idx="12"/>
          </p:nvPr>
        </p:nvSpPr>
        <p:spPr>
          <a:xfrm>
            <a:off x="874236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650" fill="hold"/>
                                        <p:tgtEl>
                                          <p:spTgt spid="7"/>
                                        </p:tgtEl>
                                        <p:attrNameLst>
                                          <p:attrName>ppt_x</p:attrName>
                                        </p:attrNameLst>
                                      </p:cBhvr>
                                      <p:tavLst>
                                        <p:tav tm="0">
                                          <p:val>
                                            <p:strVal val="1+#ppt_w/2"/>
                                          </p:val>
                                        </p:tav>
                                        <p:tav tm="100000">
                                          <p:val>
                                            <p:strVal val="#ppt_x"/>
                                          </p:val>
                                        </p:tav>
                                      </p:tavLst>
                                    </p:anim>
                                    <p:anim calcmode="lin" valueType="num">
                                      <p:cBhvr additive="base">
                                        <p:cTn id="16" dur="6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955675"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7" name="Picture Placeholder 6"/>
          <p:cNvSpPr>
            <a:spLocks noGrp="1"/>
          </p:cNvSpPr>
          <p:nvPr>
            <p:ph type="pic" sz="quarter" idx="11"/>
          </p:nvPr>
        </p:nvSpPr>
        <p:spPr>
          <a:xfrm>
            <a:off x="353971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8" name="Picture Placeholder 6"/>
          <p:cNvSpPr>
            <a:spLocks noGrp="1"/>
          </p:cNvSpPr>
          <p:nvPr>
            <p:ph type="pic" sz="quarter" idx="12"/>
          </p:nvPr>
        </p:nvSpPr>
        <p:spPr>
          <a:xfrm>
            <a:off x="6122987"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9" name="Picture Placeholder 6"/>
          <p:cNvSpPr>
            <a:spLocks noGrp="1"/>
          </p:cNvSpPr>
          <p:nvPr>
            <p:ph type="pic" sz="quarter" idx="13"/>
          </p:nvPr>
        </p:nvSpPr>
        <p:spPr>
          <a:xfrm>
            <a:off x="870626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0-#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1+#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 name="Picture Placeholder 9"/>
          <p:cNvSpPr>
            <a:spLocks noGrp="1"/>
          </p:cNvSpPr>
          <p:nvPr>
            <p:ph type="pic" sz="quarter" idx="10"/>
          </p:nvPr>
        </p:nvSpPr>
        <p:spPr>
          <a:xfrm>
            <a:off x="7023100" y="0"/>
            <a:ext cx="5168900" cy="6858000"/>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6" name="Picture Placeholder 6"/>
          <p:cNvSpPr>
            <a:spLocks noGrp="1"/>
          </p:cNvSpPr>
          <p:nvPr>
            <p:ph type="pic" sz="quarter" idx="11"/>
          </p:nvPr>
        </p:nvSpPr>
        <p:spPr>
          <a:xfrm>
            <a:off x="4405313"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7" name="Picture Placeholder 6"/>
          <p:cNvSpPr>
            <a:spLocks noGrp="1"/>
          </p:cNvSpPr>
          <p:nvPr>
            <p:ph type="pic" sz="quarter" idx="12"/>
          </p:nvPr>
        </p:nvSpPr>
        <p:spPr>
          <a:xfrm>
            <a:off x="7854951"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ck Up #1">
    <p:spTree>
      <p:nvGrpSpPr>
        <p:cNvPr id="1" name=""/>
        <p:cNvGrpSpPr/>
        <p:nvPr/>
      </p:nvGrpSpPr>
      <p:grpSpPr>
        <a:xfrm>
          <a:off x="0" y="0"/>
          <a:ext cx="0" cy="0"/>
          <a:chOff x="0" y="0"/>
          <a:chExt cx="0" cy="0"/>
        </a:xfrm>
      </p:grpSpPr>
      <p:grpSp>
        <p:nvGrpSpPr>
          <p:cNvPr id="4" name="Group 3"/>
          <p:cNvGrpSpPr/>
          <p:nvPr userDrawn="1"/>
        </p:nvGrpSpPr>
        <p:grpSpPr>
          <a:xfrm>
            <a:off x="415899" y="2723707"/>
            <a:ext cx="6163818" cy="3448493"/>
            <a:chOff x="415899" y="2723707"/>
            <a:chExt cx="6163818" cy="3448493"/>
          </a:xfrm>
        </p:grpSpPr>
        <p:pic>
          <p:nvPicPr>
            <p:cNvPr id="2" name="Picture 1"/>
            <p:cNvPicPr>
              <a:picLocks noChangeAspect="1"/>
            </p:cNvPicPr>
            <p:nvPr userDrawn="1"/>
          </p:nvPicPr>
          <p:blipFill>
            <a:blip r:embed="rId2" cstate="print"/>
            <a:stretch>
              <a:fillRect/>
            </a:stretch>
          </p:blipFill>
          <p:spPr>
            <a:xfrm>
              <a:off x="415899" y="2723707"/>
              <a:ext cx="6163818" cy="3448493"/>
            </a:xfrm>
            <a:prstGeom prst="rect">
              <a:avLst/>
            </a:prstGeom>
          </p:spPr>
        </p:pic>
        <p:sp>
          <p:nvSpPr>
            <p:cNvPr id="3" name="Rectangle 2"/>
            <p:cNvSpPr/>
            <p:nvPr userDrawn="1"/>
          </p:nvSpPr>
          <p:spPr>
            <a:xfrm>
              <a:off x="1586753" y="2877670"/>
              <a:ext cx="3878132" cy="2441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573212" y="2881312"/>
            <a:ext cx="3904488" cy="2468880"/>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ck Up #2">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082566" y="2238703"/>
              <a:ext cx="4141075" cy="2532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082566" y="2238703"/>
            <a:ext cx="4141075" cy="2532993"/>
          </a:xfrm>
          <a:prstGeom prst="rect">
            <a:avLst/>
          </a:prstGeom>
          <a:solidFill>
            <a:schemeClr val="tx2"/>
          </a:solidFill>
        </p:spPr>
        <p:txBody>
          <a:bodyPr anchor="ctr"/>
          <a:lstStyle>
            <a:lvl1pPr marL="0" indent="0" algn="ctr">
              <a:buNone/>
              <a:defRPr sz="2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ck Up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0438" y="1600200"/>
            <a:ext cx="3313021" cy="4327634"/>
          </a:xfrm>
          <a:prstGeom prst="rect">
            <a:avLst/>
          </a:prstGeom>
        </p:spPr>
      </p:pic>
      <p:sp>
        <p:nvSpPr>
          <p:cNvPr id="4" name="Picture Placeholder 4"/>
          <p:cNvSpPr>
            <a:spLocks noGrp="1"/>
          </p:cNvSpPr>
          <p:nvPr>
            <p:ph type="pic" sz="quarter" idx="10"/>
          </p:nvPr>
        </p:nvSpPr>
        <p:spPr>
          <a:xfrm>
            <a:off x="8084043" y="1731762"/>
            <a:ext cx="3049244" cy="4056950"/>
          </a:xfrm>
          <a:prstGeom prst="roundRect">
            <a:avLst>
              <a:gd name="adj" fmla="val 1734"/>
            </a:avLst>
          </a:prstGeom>
          <a:solidFill>
            <a:schemeClr val="tx2"/>
          </a:solidFill>
        </p:spPr>
        <p:txBody>
          <a:bodyPr anchor="ctr"/>
          <a:lstStyle>
            <a:lvl1pPr marL="0" indent="0" algn="ctr">
              <a:buNone/>
              <a:defRPr sz="1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359606" y="1959735"/>
            <a:ext cx="2115356" cy="4226483"/>
          </a:xfrm>
          <a:prstGeom prst="rect">
            <a:avLst/>
          </a:prstGeom>
          <a:effectLst/>
        </p:spPr>
      </p:pic>
      <p:sp>
        <p:nvSpPr>
          <p:cNvPr id="6" name="Picture Placeholder 1"/>
          <p:cNvSpPr>
            <a:spLocks noGrp="1"/>
          </p:cNvSpPr>
          <p:nvPr>
            <p:ph type="pic" sz="quarter" idx="15"/>
          </p:nvPr>
        </p:nvSpPr>
        <p:spPr>
          <a:xfrm>
            <a:off x="1499009"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025974" y="1959735"/>
            <a:ext cx="2115356" cy="4226483"/>
          </a:xfrm>
          <a:prstGeom prst="rect">
            <a:avLst/>
          </a:prstGeom>
          <a:effectLst/>
        </p:spPr>
      </p:pic>
      <p:sp>
        <p:nvSpPr>
          <p:cNvPr id="6" name="Picture Placeholder 1"/>
          <p:cNvSpPr>
            <a:spLocks noGrp="1"/>
          </p:cNvSpPr>
          <p:nvPr>
            <p:ph type="pic" sz="quarter" idx="15"/>
          </p:nvPr>
        </p:nvSpPr>
        <p:spPr>
          <a:xfrm>
            <a:off x="1165377"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ck Up #5">
    <p:spTree>
      <p:nvGrpSpPr>
        <p:cNvPr id="1" name=""/>
        <p:cNvGrpSpPr/>
        <p:nvPr/>
      </p:nvGrpSpPr>
      <p:grpSpPr>
        <a:xfrm>
          <a:off x="0" y="0"/>
          <a:ext cx="0" cy="0"/>
          <a:chOff x="0" y="0"/>
          <a:chExt cx="0" cy="0"/>
        </a:xfrm>
      </p:grpSpPr>
      <p:sp>
        <p:nvSpPr>
          <p:cNvPr id="7" name="Rounded Rectangle 8"/>
          <p:cNvSpPr/>
          <p:nvPr userDrawn="1"/>
        </p:nvSpPr>
        <p:spPr>
          <a:xfrm>
            <a:off x="5082516" y="2133599"/>
            <a:ext cx="6083300" cy="1828800"/>
          </a:xfrm>
          <a:prstGeom prst="roundRect">
            <a:avLst>
              <a:gd name="adj" fmla="val 26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861209" y="2029707"/>
            <a:ext cx="4574221" cy="4193036"/>
            <a:chOff x="861209" y="2029707"/>
            <a:chExt cx="4574221" cy="4193036"/>
          </a:xfrm>
        </p:grpSpPr>
        <p:pic>
          <p:nvPicPr>
            <p:cNvPr id="2" name="Picture 1"/>
            <p:cNvPicPr>
              <a:picLocks noChangeAspect="1"/>
            </p:cNvPicPr>
            <p:nvPr userDrawn="1"/>
          </p:nvPicPr>
          <p:blipFill>
            <a:blip r:embed="rId2" cstate="print"/>
            <a:stretch>
              <a:fillRect/>
            </a:stretch>
          </p:blipFill>
          <p:spPr>
            <a:xfrm>
              <a:off x="861209" y="2029707"/>
              <a:ext cx="4574221" cy="4193036"/>
            </a:xfrm>
            <a:prstGeom prst="rect">
              <a:avLst/>
            </a:prstGeom>
          </p:spPr>
        </p:pic>
        <p:sp>
          <p:nvSpPr>
            <p:cNvPr id="3" name="Rectangle 2"/>
            <p:cNvSpPr/>
            <p:nvPr userDrawn="1"/>
          </p:nvSpPr>
          <p:spPr>
            <a:xfrm>
              <a:off x="1155032" y="2274277"/>
              <a:ext cx="3994484" cy="2418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 name="Picture Placeholder 4"/>
          <p:cNvSpPr>
            <a:spLocks noGrp="1"/>
          </p:cNvSpPr>
          <p:nvPr>
            <p:ph type="pic" sz="quarter" idx="10"/>
          </p:nvPr>
        </p:nvSpPr>
        <p:spPr>
          <a:xfrm>
            <a:off x="1155033" y="2274276"/>
            <a:ext cx="3994483" cy="2418038"/>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1" action="ppaction://hlinksldjump"/>
          </p:cNvPr>
          <p:cNvSpPr/>
          <p:nvPr userDrawn="1"/>
        </p:nvSpPr>
        <p:spPr>
          <a:xfrm>
            <a:off x="10113010" y="230505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2" action="ppaction://hlinksldjump"/>
          </p:cNvPr>
          <p:cNvSpPr/>
          <p:nvPr userDrawn="1">
            <p:custDataLst>
              <p:tags r:id="rId5"/>
            </p:custDataLst>
          </p:nvPr>
        </p:nvSpPr>
        <p:spPr>
          <a:xfrm>
            <a:off x="10113645" y="306387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1" action="ppaction://hlinksldjump"/>
          </p:cNvPr>
          <p:cNvSpPr/>
          <p:nvPr userDrawn="1">
            <p:custDataLst>
              <p:tags r:id="rId6"/>
            </p:custDataLst>
          </p:nvPr>
        </p:nvSpPr>
        <p:spPr>
          <a:xfrm>
            <a:off x="10113010" y="382270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3" action="ppaction://hlinksldjump"/>
          </p:cNvPr>
          <p:cNvSpPr/>
          <p:nvPr userDrawn="1">
            <p:custDataLst>
              <p:tags r:id="rId7"/>
            </p:custDataLst>
          </p:nvPr>
        </p:nvSpPr>
        <p:spPr>
          <a:xfrm>
            <a:off x="10113645" y="97853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4" action="ppaction://hlinksldjump"/>
          </p:cNvPr>
          <p:cNvSpPr/>
          <p:nvPr userDrawn="1">
            <p:custDataLst>
              <p:tags r:id="rId8"/>
            </p:custDataLst>
          </p:nvPr>
        </p:nvSpPr>
        <p:spPr>
          <a:xfrm>
            <a:off x="10113645" y="151511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9"/>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 Up #6">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155031" y="2295525"/>
              <a:ext cx="4006516" cy="24088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 name="Picture Placeholder 4"/>
          <p:cNvSpPr>
            <a:spLocks noGrp="1"/>
          </p:cNvSpPr>
          <p:nvPr>
            <p:ph type="pic" sz="quarter" idx="10"/>
          </p:nvPr>
        </p:nvSpPr>
        <p:spPr>
          <a:xfrm>
            <a:off x="1139825" y="2295525"/>
            <a:ext cx="4027488" cy="2414769"/>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ck Up #7">
    <p:spTree>
      <p:nvGrpSpPr>
        <p:cNvPr id="1" name=""/>
        <p:cNvGrpSpPr/>
        <p:nvPr/>
      </p:nvGrpSpPr>
      <p:grpSpPr>
        <a:xfrm>
          <a:off x="0" y="0"/>
          <a:ext cx="0" cy="0"/>
          <a:chOff x="0" y="0"/>
          <a:chExt cx="0" cy="0"/>
        </a:xfrm>
      </p:grpSpPr>
      <p:sp>
        <p:nvSpPr>
          <p:cNvPr id="19" name="Picture Placeholder 4"/>
          <p:cNvSpPr>
            <a:spLocks noGrp="1"/>
          </p:cNvSpPr>
          <p:nvPr>
            <p:ph type="pic" sz="quarter" idx="10"/>
          </p:nvPr>
        </p:nvSpPr>
        <p:spPr>
          <a:xfrm>
            <a:off x="1668199" y="2616504"/>
            <a:ext cx="4127606" cy="2588392"/>
          </a:xfrm>
          <a:prstGeom prst="rect">
            <a:avLst/>
          </a:prstGeom>
          <a:solidFill>
            <a:schemeClr val="tx2"/>
          </a:solidFill>
          <a:ln w="149225">
            <a:noFill/>
          </a:ln>
        </p:spPr>
        <p:txBody>
          <a:bodyPr anchor="ctr"/>
          <a:lstStyle>
            <a:lvl1pPr marL="0" indent="0" algn="ctr">
              <a:buNone/>
              <a:defRPr sz="1000"/>
            </a:lvl1pPr>
          </a:lstStyle>
          <a:p>
            <a:endParaRPr lang="en-US" dirty="0"/>
          </a:p>
        </p:txBody>
      </p:sp>
      <p:grpSp>
        <p:nvGrpSpPr>
          <p:cNvPr id="3" name="Group 2"/>
          <p:cNvGrpSpPr/>
          <p:nvPr userDrawn="1"/>
        </p:nvGrpSpPr>
        <p:grpSpPr>
          <a:xfrm>
            <a:off x="961418" y="2393476"/>
            <a:ext cx="5512900" cy="3172665"/>
            <a:chOff x="609600" y="1905000"/>
            <a:chExt cx="4758957" cy="2738772"/>
          </a:xfrm>
        </p:grpSpPr>
        <p:sp>
          <p:nvSpPr>
            <p:cNvPr id="4" name="Freeform 45"/>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 name="Freeform 46"/>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 name="Freeform 47"/>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Freeform 48"/>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 name="Freeform 49"/>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0" name="Freeform 51"/>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2" name="Rectangle 53"/>
            <p:cNvSpPr>
              <a:spLocks noChangeArrowheads="1"/>
            </p:cNvSpPr>
            <p:nvPr/>
          </p:nvSpPr>
          <p:spPr bwMode="auto">
            <a:xfrm>
              <a:off x="1230568" y="2097527"/>
              <a:ext cx="3552269" cy="22344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3"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 name="Freeform 58"/>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owser Mock Up">
    <p:spTree>
      <p:nvGrpSpPr>
        <p:cNvPr id="1" name=""/>
        <p:cNvGrpSpPr/>
        <p:nvPr/>
      </p:nvGrpSpPr>
      <p:grpSpPr>
        <a:xfrm>
          <a:off x="0" y="0"/>
          <a:ext cx="0" cy="0"/>
          <a:chOff x="0" y="0"/>
          <a:chExt cx="0" cy="0"/>
        </a:xfrm>
      </p:grpSpPr>
      <p:grpSp>
        <p:nvGrpSpPr>
          <p:cNvPr id="2" name="Group 1"/>
          <p:cNvGrpSpPr/>
          <p:nvPr userDrawn="1"/>
        </p:nvGrpSpPr>
        <p:grpSpPr>
          <a:xfrm>
            <a:off x="0" y="2133599"/>
            <a:ext cx="6096000" cy="4851991"/>
            <a:chOff x="0" y="2133599"/>
            <a:chExt cx="6096000" cy="4851991"/>
          </a:xfrm>
        </p:grpSpPr>
        <p:sp>
          <p:nvSpPr>
            <p:cNvPr id="18" name="Rounded Rectangle 17"/>
            <p:cNvSpPr/>
            <p:nvPr userDrawn="1"/>
          </p:nvSpPr>
          <p:spPr>
            <a:xfrm>
              <a:off x="0" y="2133599"/>
              <a:ext cx="6096000" cy="4851991"/>
            </a:xfrm>
            <a:prstGeom prst="roundRect">
              <a:avLst>
                <a:gd name="adj" fmla="val 138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2133600"/>
              <a:ext cx="6096000" cy="316457"/>
            </a:xfrm>
            <a:custGeom>
              <a:avLst/>
              <a:gdLst>
                <a:gd name="connsiteX0" fmla="*/ 52744 w 6096000"/>
                <a:gd name="connsiteY0" fmla="*/ 0 h 316457"/>
                <a:gd name="connsiteX1" fmla="*/ 6043256 w 6096000"/>
                <a:gd name="connsiteY1" fmla="*/ 0 h 316457"/>
                <a:gd name="connsiteX2" fmla="*/ 6096000 w 6096000"/>
                <a:gd name="connsiteY2" fmla="*/ 52744 h 316457"/>
                <a:gd name="connsiteX3" fmla="*/ 6096000 w 6096000"/>
                <a:gd name="connsiteY3" fmla="*/ 235827 h 316457"/>
                <a:gd name="connsiteX4" fmla="*/ 6096000 w 6096000"/>
                <a:gd name="connsiteY4" fmla="*/ 263713 h 316457"/>
                <a:gd name="connsiteX5" fmla="*/ 6096000 w 6096000"/>
                <a:gd name="connsiteY5" fmla="*/ 316457 h 316457"/>
                <a:gd name="connsiteX6" fmla="*/ 6043256 w 6096000"/>
                <a:gd name="connsiteY6" fmla="*/ 316457 h 316457"/>
                <a:gd name="connsiteX7" fmla="*/ 52744 w 6096000"/>
                <a:gd name="connsiteY7" fmla="*/ 316457 h 316457"/>
                <a:gd name="connsiteX8" fmla="*/ 0 w 6096000"/>
                <a:gd name="connsiteY8" fmla="*/ 316457 h 316457"/>
                <a:gd name="connsiteX9" fmla="*/ 0 w 6096000"/>
                <a:gd name="connsiteY9" fmla="*/ 263713 h 316457"/>
                <a:gd name="connsiteX10" fmla="*/ 0 w 6096000"/>
                <a:gd name="connsiteY10" fmla="*/ 235827 h 316457"/>
                <a:gd name="connsiteX11" fmla="*/ 0 w 6096000"/>
                <a:gd name="connsiteY11" fmla="*/ 52744 h 316457"/>
                <a:gd name="connsiteX12" fmla="*/ 52744 w 6096000"/>
                <a:gd name="connsiteY12" fmla="*/ 0 h 3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0" h="316457">
                  <a:moveTo>
                    <a:pt x="52744" y="0"/>
                  </a:moveTo>
                  <a:lnTo>
                    <a:pt x="6043256" y="0"/>
                  </a:lnTo>
                  <a:cubicBezTo>
                    <a:pt x="6072386" y="0"/>
                    <a:pt x="6096000" y="23614"/>
                    <a:pt x="6096000" y="52744"/>
                  </a:cubicBezTo>
                  <a:lnTo>
                    <a:pt x="6096000" y="235827"/>
                  </a:lnTo>
                  <a:lnTo>
                    <a:pt x="6096000" y="263713"/>
                  </a:lnTo>
                  <a:lnTo>
                    <a:pt x="6096000" y="316457"/>
                  </a:lnTo>
                  <a:lnTo>
                    <a:pt x="6043256" y="316457"/>
                  </a:lnTo>
                  <a:lnTo>
                    <a:pt x="52744" y="316457"/>
                  </a:lnTo>
                  <a:lnTo>
                    <a:pt x="0" y="316457"/>
                  </a:lnTo>
                  <a:lnTo>
                    <a:pt x="0" y="263713"/>
                  </a:lnTo>
                  <a:lnTo>
                    <a:pt x="0" y="235827"/>
                  </a:lnTo>
                  <a:lnTo>
                    <a:pt x="0" y="52744"/>
                  </a:lnTo>
                  <a:cubicBezTo>
                    <a:pt x="0" y="23614"/>
                    <a:pt x="23614" y="0"/>
                    <a:pt x="52744"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5422604"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5571462"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5720320"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0" y="2450057"/>
              <a:ext cx="6096000" cy="636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4578742" y="2630306"/>
              <a:ext cx="1237271" cy="272415"/>
            </a:xfrm>
            <a:prstGeom prst="roundRect">
              <a:avLst/>
            </a:prstGeom>
            <a:solidFill>
              <a:schemeClr val="accent4"/>
            </a:solidFill>
          </p:spPr>
          <p:txBody>
            <a:bodyPr wrap="none" rtlCol="0">
              <a:spAutoFit/>
            </a:bodyPr>
            <a:lstStyle/>
            <a:p>
              <a:r>
                <a:rPr lang="en-US" sz="1000">
                  <a:solidFill>
                    <a:schemeClr val="bg1"/>
                  </a:solidFill>
                  <a:latin typeface="Roboto" panose="02000000000000000000" pitchFamily="2" charset="0"/>
                  <a:ea typeface="Roboto" panose="02000000000000000000" pitchFamily="2" charset="0"/>
                </a:rPr>
                <a:t>DOWNLOAD NOW</a:t>
              </a:r>
            </a:p>
          </p:txBody>
        </p:sp>
      </p:grpSp>
      <p:sp>
        <p:nvSpPr>
          <p:cNvPr id="27" name="Picture Placeholder 26"/>
          <p:cNvSpPr>
            <a:spLocks noGrp="1"/>
          </p:cNvSpPr>
          <p:nvPr>
            <p:ph type="pic" sz="quarter" idx="10"/>
          </p:nvPr>
        </p:nvSpPr>
        <p:spPr>
          <a:xfrm>
            <a:off x="0" y="3082334"/>
            <a:ext cx="6096000" cy="3902665"/>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0-#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owser Mock Up 2">
    <p:spTree>
      <p:nvGrpSpPr>
        <p:cNvPr id="1" name=""/>
        <p:cNvGrpSpPr/>
        <p:nvPr/>
      </p:nvGrpSpPr>
      <p:grpSpPr>
        <a:xfrm>
          <a:off x="0" y="0"/>
          <a:ext cx="0" cy="0"/>
          <a:chOff x="0" y="0"/>
          <a:chExt cx="0" cy="0"/>
        </a:xfrm>
      </p:grpSpPr>
      <p:grpSp>
        <p:nvGrpSpPr>
          <p:cNvPr id="2" name="Group 1"/>
          <p:cNvGrpSpPr/>
          <p:nvPr userDrawn="1"/>
        </p:nvGrpSpPr>
        <p:grpSpPr>
          <a:xfrm>
            <a:off x="952500" y="2146221"/>
            <a:ext cx="6043723" cy="3721179"/>
            <a:chOff x="952500" y="2146221"/>
            <a:chExt cx="6043723" cy="3721179"/>
          </a:xfrm>
        </p:grpSpPr>
        <p:grpSp>
          <p:nvGrpSpPr>
            <p:cNvPr id="10" name="Group 9"/>
            <p:cNvGrpSpPr/>
            <p:nvPr userDrawn="1"/>
          </p:nvGrpSpPr>
          <p:grpSpPr>
            <a:xfrm>
              <a:off x="952500" y="2146221"/>
              <a:ext cx="6043723" cy="3721179"/>
              <a:chOff x="952500" y="2146221"/>
              <a:chExt cx="6043723" cy="3721179"/>
            </a:xfrm>
            <a:effectLst>
              <a:outerShdw blurRad="50800" dist="38100" dir="2700000" algn="tl" rotWithShape="0">
                <a:prstClr val="black">
                  <a:alpha val="40000"/>
                </a:prstClr>
              </a:outerShdw>
            </a:effectLst>
          </p:grpSpPr>
          <p:sp>
            <p:nvSpPr>
              <p:cNvPr id="11" name="Rounded Rectangle 10"/>
              <p:cNvSpPr/>
              <p:nvPr/>
            </p:nvSpPr>
            <p:spPr>
              <a:xfrm>
                <a:off x="952500" y="2146221"/>
                <a:ext cx="6043723" cy="373695"/>
              </a:xfrm>
              <a:prstGeom prst="roundRect">
                <a:avLst>
                  <a:gd name="adj" fmla="val 1442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2500" y="2402957"/>
                <a:ext cx="6043723" cy="346444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6379532" y="2233349"/>
              <a:ext cx="393409" cy="95693"/>
              <a:chOff x="6379532" y="2222716"/>
              <a:chExt cx="393409" cy="95693"/>
            </a:xfrm>
          </p:grpSpPr>
          <p:sp>
            <p:nvSpPr>
              <p:cNvPr id="14" name="Oval 13"/>
              <p:cNvSpPr/>
              <p:nvPr/>
            </p:nvSpPr>
            <p:spPr>
              <a:xfrm>
                <a:off x="6379532" y="2222716"/>
                <a:ext cx="95693" cy="95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28390"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77248"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Picture Placeholder 26"/>
          <p:cNvSpPr>
            <a:spLocks noGrp="1"/>
          </p:cNvSpPr>
          <p:nvPr>
            <p:ph type="pic" sz="quarter" idx="10"/>
          </p:nvPr>
        </p:nvSpPr>
        <p:spPr>
          <a:xfrm>
            <a:off x="952500" y="2402957"/>
            <a:ext cx="6043613" cy="3464443"/>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3" action="ppaction://hlinksldjump"/>
          </p:cNvPr>
          <p:cNvSpPr/>
          <p:nvPr userDrawn="1">
            <p:custDataLst>
              <p:tags r:id="rId5"/>
            </p:custDataLst>
          </p:nvPr>
        </p:nvSpPr>
        <p:spPr>
          <a:xfrm>
            <a:off x="10113645" y="394335"/>
            <a:ext cx="2077720"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4" action="ppaction://hlinksldjump"/>
          </p:cNvPr>
          <p:cNvSpPr/>
          <p:nvPr userDrawn="1">
            <p:custDataLst>
              <p:tags r:id="rId6"/>
            </p:custDataLst>
          </p:nvPr>
        </p:nvSpPr>
        <p:spPr>
          <a:xfrm>
            <a:off x="10113645" y="176720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p:cNvPr>
          <p:cNvSpPr/>
          <p:nvPr userDrawn="1">
            <p:custDataLst>
              <p:tags r:id="rId7"/>
            </p:custDataLst>
          </p:nvPr>
        </p:nvSpPr>
        <p:spPr>
          <a:xfrm>
            <a:off x="10113010" y="2303780"/>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5" action="ppaction://hlinksldjump"/>
          </p:cNvPr>
          <p:cNvSpPr/>
          <p:nvPr userDrawn="1">
            <p:custDataLst>
              <p:tags r:id="rId8"/>
            </p:custDataLst>
          </p:nvPr>
        </p:nvSpPr>
        <p:spPr>
          <a:xfrm>
            <a:off x="10113645" y="284035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6" action="ppaction://hlinksldjump"/>
          </p:cNvPr>
          <p:cNvSpPr/>
          <p:nvPr userDrawn="1">
            <p:custDataLst>
              <p:tags r:id="rId9"/>
            </p:custDataLst>
          </p:nvPr>
        </p:nvSpPr>
        <p:spPr>
          <a:xfrm>
            <a:off x="10113645" y="362267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p:cNvPr>
          <p:cNvSpPr/>
          <p:nvPr userDrawn="1">
            <p:custDataLst>
              <p:tags r:id="rId10"/>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7" action="ppaction://hlinksldjump"/>
          </p:cNvPr>
          <p:cNvPicPr>
            <a:picLocks noChangeAspect="1"/>
          </p:cNvPicPr>
          <p:nvPr userDrawn="1">
            <p:custDataLst>
              <p:tags r:id="rId11"/>
            </p:custDataLst>
          </p:nvPr>
        </p:nvPicPr>
        <p:blipFill>
          <a:blip r:embed="rId18"/>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2024/11/15</a:t>
            </a:fld>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08400" y="608400"/>
            <a:ext cx="10969200" cy="705600"/>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2024/11/15</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2"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hlinkClick r:id="rId13" action="ppaction://hlinksldjump"/>
          </p:cNvPr>
          <p:cNvSpPr/>
          <p:nvPr userDrawn="1">
            <p:custDataLst>
              <p:tags r:id="rId6"/>
            </p:custDataLst>
          </p:nvPr>
        </p:nvSpPr>
        <p:spPr>
          <a:xfrm>
            <a:off x="10113645" y="11328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4" action="ppaction://hlinksldjump"/>
          </p:cNvPr>
          <p:cNvSpPr/>
          <p:nvPr userDrawn="1">
            <p:custDataLst>
              <p:tags r:id="rId7"/>
            </p:custDataLst>
          </p:nvPr>
        </p:nvSpPr>
        <p:spPr>
          <a:xfrm>
            <a:off x="10113645" y="25038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3" action="ppaction://hlinksldjump"/>
          </p:cNvPr>
          <p:cNvSpPr/>
          <p:nvPr userDrawn="1">
            <p:custDataLst>
              <p:tags r:id="rId8"/>
            </p:custDataLst>
          </p:nvPr>
        </p:nvSpPr>
        <p:spPr>
          <a:xfrm>
            <a:off x="10113010" y="30079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3645" y="37953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矩形 8">
            <a:hlinkClick r:id="rId12" action="ppaction://hlinksldjump"/>
          </p:cNvPr>
          <p:cNvSpPr/>
          <p:nvPr userDrawn="1">
            <p:custDataLst>
              <p:tags r:id="rId5"/>
            </p:custDataLst>
          </p:nvPr>
        </p:nvSpPr>
        <p:spPr>
          <a:xfrm>
            <a:off x="10112375" y="35687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3" action="ppaction://hlinksldjump"/>
          </p:cNvPr>
          <p:cNvSpPr/>
          <p:nvPr userDrawn="1">
            <p:custDataLst>
              <p:tags r:id="rId6"/>
            </p:custDataLst>
          </p:nvPr>
        </p:nvSpPr>
        <p:spPr>
          <a:xfrm>
            <a:off x="10112375" y="114808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14" action="ppaction://hlinksldjump"/>
          </p:cNvPr>
          <p:cNvSpPr/>
          <p:nvPr userDrawn="1">
            <p:custDataLst>
              <p:tags r:id="rId7"/>
            </p:custDataLst>
          </p:nvPr>
        </p:nvSpPr>
        <p:spPr>
          <a:xfrm>
            <a:off x="10112375" y="193929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3" action="ppaction://hlinksldjump"/>
          </p:cNvPr>
          <p:cNvSpPr/>
          <p:nvPr userDrawn="1">
            <p:custDataLst>
              <p:tags r:id="rId8"/>
            </p:custDataLst>
          </p:nvPr>
        </p:nvSpPr>
        <p:spPr>
          <a:xfrm>
            <a:off x="10112375" y="325564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2375" y="381698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a:solidFill>
            <a:schemeClr val="tx2"/>
          </a:solidFill>
        </p:spPr>
        <p:txBody>
          <a:bodyPr anchor="ctr"/>
          <a:lstStyle>
            <a:lvl1pPr marL="0" indent="0" algn="ctr">
              <a:buNone/>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4603"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47.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5F4EF"/>
        </a:solidFill>
        <a:effectLst/>
      </p:bgPr>
    </p:bg>
    <p:spTree>
      <p:nvGrpSpPr>
        <p:cNvPr id="1" name=""/>
        <p:cNvGrpSpPr/>
        <p:nvPr/>
      </p:nvGrpSpPr>
      <p:grpSpPr>
        <a:xfrm>
          <a:off x="0" y="0"/>
          <a:ext cx="0" cy="0"/>
          <a:chOff x="0" y="0"/>
          <a:chExt cx="0" cy="0"/>
        </a:xfrm>
      </p:grpSpPr>
      <p:sp>
        <p:nvSpPr>
          <p:cNvPr id="7" name="矩形 6"/>
          <p:cNvSpPr/>
          <p:nvPr userDrawn="1"/>
        </p:nvSpPr>
        <p:spPr>
          <a:xfrm>
            <a:off x="10113010" y="0"/>
            <a:ext cx="2078990" cy="6858000"/>
          </a:xfrm>
          <a:prstGeom prst="rect">
            <a:avLst/>
          </a:prstGeom>
          <a:solidFill>
            <a:schemeClr val="bg2">
              <a:lumMod val="85000"/>
            </a:schemeClr>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8" name="图片 7" descr="lpgo-blue"/>
          <p:cNvPicPr>
            <a:picLocks noChangeAspect="1"/>
          </p:cNvPicPr>
          <p:nvPr userDrawn="1"/>
        </p:nvPicPr>
        <p:blipFill>
          <a:blip r:embed="rId14"/>
          <a:stretch>
            <a:fillRect/>
          </a:stretch>
        </p:blipFill>
        <p:spPr>
          <a:xfrm>
            <a:off x="10113010" y="4949825"/>
            <a:ext cx="2146300" cy="214820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slide" Target="slide9.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image" Target="../media/image6.png"/><Relationship Id="rId2" Type="http://schemas.openxmlformats.org/officeDocument/2006/relationships/tags" Target="../tags/tag157.xml"/><Relationship Id="rId16" Type="http://schemas.openxmlformats.org/officeDocument/2006/relationships/image" Target="../media/image7.png"/><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slide" Target="slide1.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18" Type="http://schemas.openxmlformats.org/officeDocument/2006/relationships/slide" Target="slide9.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image" Target="../media/image6.png"/><Relationship Id="rId2" Type="http://schemas.openxmlformats.org/officeDocument/2006/relationships/tags" Target="../tags/tag170.xml"/><Relationship Id="rId16" Type="http://schemas.openxmlformats.org/officeDocument/2006/relationships/image" Target="../media/image7.png"/><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5" Type="http://schemas.openxmlformats.org/officeDocument/2006/relationships/tags" Target="../tags/tag173.xml"/><Relationship Id="rId15" Type="http://schemas.openxmlformats.org/officeDocument/2006/relationships/slide" Target="slide1.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 Target="slide2.xml"/><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slideLayout" Target="../slideLayouts/slideLayout5.xml"/><Relationship Id="rId26" Type="http://schemas.openxmlformats.org/officeDocument/2006/relationships/image" Target="../media/image10.png"/><Relationship Id="rId3" Type="http://schemas.openxmlformats.org/officeDocument/2006/relationships/tags" Target="../tags/tag110.xml"/><Relationship Id="rId21" Type="http://schemas.openxmlformats.org/officeDocument/2006/relationships/slide" Target="slide1.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image" Target="../media/image9.png"/><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slide" Target="slide5.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8.pn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image" Target="../media/image6.png"/><Relationship Id="rId10" Type="http://schemas.openxmlformats.org/officeDocument/2006/relationships/tags" Target="../tags/tag117.xml"/><Relationship Id="rId19" Type="http://schemas.openxmlformats.org/officeDocument/2006/relationships/notesSlide" Target="../notesSlides/notesSlide3.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slide" Target="slide1.xml"/><Relationship Id="rId3" Type="http://schemas.openxmlformats.org/officeDocument/2006/relationships/tags" Target="../tags/tag127.xml"/><Relationship Id="rId21" Type="http://schemas.openxmlformats.org/officeDocument/2006/relationships/slide" Target="slide5.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slideLayout" Target="../slideLayouts/slideLayout4.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image" Target="../media/image6.png"/><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10" Type="http://schemas.openxmlformats.org/officeDocument/2006/relationships/tags" Target="../tags/tag134.xml"/><Relationship Id="rId19" Type="http://schemas.openxmlformats.org/officeDocument/2006/relationships/image" Target="../media/image7.png"/><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 Id="rId22"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image" Target="../media/image7.png"/><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slide" Target="slide1.xml"/><Relationship Id="rId2" Type="http://schemas.openxmlformats.org/officeDocument/2006/relationships/tags" Target="../tags/tag142.xml"/><Relationship Id="rId16" Type="http://schemas.openxmlformats.org/officeDocument/2006/relationships/slideLayout" Target="../slideLayouts/slideLayout4.xml"/><Relationship Id="rId20" Type="http://schemas.openxmlformats.org/officeDocument/2006/relationships/slide" Target="slide5.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10" Type="http://schemas.openxmlformats.org/officeDocument/2006/relationships/tags" Target="../tags/tag150.xml"/><Relationship Id="rId19" Type="http://schemas.openxmlformats.org/officeDocument/2006/relationships/image" Target="../media/image6.png"/><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138035" y="-128270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87630" y="20561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3720" y="4625340"/>
            <a:ext cx="6179185" cy="528955"/>
          </a:xfrm>
          <a:prstGeom prst="rect">
            <a:avLst/>
          </a:prstGeom>
          <a:noFill/>
        </p:spPr>
        <p:txBody>
          <a:bodyPr wrap="none" rtlCol="0">
            <a:noAutofit/>
          </a:bodyPr>
          <a:lstStyle/>
          <a:p>
            <a:pPr algn="ctr"/>
            <a:r>
              <a:rPr lang="zh-CN" altLang="en-US" sz="3200" b="1" dirty="0">
                <a:solidFill>
                  <a:schemeClr val="bg1"/>
                </a:solidFill>
                <a:latin typeface="华康黑体 Std W3" panose="020B0300000000000000" charset="-122"/>
                <a:ea typeface="华康黑体 Std W3" panose="020B0300000000000000" charset="-122"/>
                <a:cs typeface="Open Sans" panose="020B0606030504020204" pitchFamily="34" charset="0"/>
                <a:sym typeface="+mn-ea"/>
              </a:rPr>
              <a:t>中期汇报</a:t>
            </a:r>
          </a:p>
        </p:txBody>
      </p:sp>
      <p:sp>
        <p:nvSpPr>
          <p:cNvPr id="12" name="Rectangle 11"/>
          <p:cNvSpPr/>
          <p:nvPr/>
        </p:nvSpPr>
        <p:spPr>
          <a:xfrm>
            <a:off x="1917065" y="5497195"/>
            <a:ext cx="8533130" cy="961289"/>
          </a:xfrm>
          <a:prstGeom prst="rect">
            <a:avLst/>
          </a:prstGeom>
        </p:spPr>
        <p:txBody>
          <a:bodyPr wrap="square">
            <a:spAutoFit/>
          </a:bodyPr>
          <a:lstStyle/>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第</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13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组</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任清宇</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王广帅</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吴师师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张景昊</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期</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2024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年</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p>
        </p:txBody>
      </p:sp>
      <p:cxnSp>
        <p:nvCxnSpPr>
          <p:cNvPr id="13" name="直接连接符 12"/>
          <p:cNvCxnSpPr/>
          <p:nvPr/>
        </p:nvCxnSpPr>
        <p:spPr>
          <a:xfrm flipV="1">
            <a:off x="1261110" y="4448810"/>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1192532" y="2768572"/>
            <a:ext cx="10205720" cy="1445260"/>
          </a:xfrm>
          <a:prstGeom prst="rect">
            <a:avLst/>
          </a:prstGeom>
          <a:noFill/>
        </p:spPr>
        <p:txBody>
          <a:bodyPr wrap="none" rtlCol="0">
            <a:spAutoFit/>
          </a:bodyPr>
          <a:lstStyle/>
          <a:p>
            <a:pPr algn="ctr"/>
            <a:r>
              <a:rPr lang="en-US" altLang="zh-CN" sz="4400" b="1" dirty="0">
                <a:solidFill>
                  <a:srgbClr val="FFE6B7"/>
                </a:solidFill>
                <a:sym typeface="+mn-ea"/>
              </a:rPr>
              <a:t>Finding Data to </a:t>
            </a:r>
            <a:r>
              <a:rPr lang="zh-CN" altLang="en-US" sz="4400" b="1" dirty="0">
                <a:solidFill>
                  <a:srgbClr val="FFE6B7"/>
                </a:solidFill>
                <a:sym typeface="+mn-ea"/>
              </a:rPr>
              <a:t>Enhanc</a:t>
            </a:r>
            <a:r>
              <a:rPr lang="en-US" altLang="zh-CN" sz="4400" b="1" dirty="0">
                <a:solidFill>
                  <a:srgbClr val="FFE6B7"/>
                </a:solidFill>
                <a:sym typeface="+mn-ea"/>
              </a:rPr>
              <a:t>e</a:t>
            </a:r>
            <a:r>
              <a:rPr lang="zh-CN" altLang="en-US" sz="4400" b="1" dirty="0">
                <a:solidFill>
                  <a:srgbClr val="FFE6B7"/>
                </a:solidFill>
                <a:sym typeface="+mn-ea"/>
              </a:rPr>
              <a:t>  Instruction </a:t>
            </a:r>
          </a:p>
          <a:p>
            <a:pPr algn="ctr"/>
            <a:r>
              <a:rPr lang="zh-CN" altLang="en-US" sz="4400" b="1" dirty="0">
                <a:solidFill>
                  <a:srgbClr val="FFE6B7"/>
                </a:solidFill>
                <a:sym typeface="+mn-ea"/>
              </a:rPr>
              <a:t>Following Ability of Large Language Models</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008609"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不足</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1173719"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L</a:t>
            </a:r>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imitations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10"/>
            </p:custDataLst>
          </p:nvPr>
        </p:nvSpPr>
        <p:spPr>
          <a:xfrm>
            <a:off x="10163810" y="442595"/>
            <a:ext cx="1971675" cy="2276475"/>
          </a:xfrm>
          <a:prstGeom prst="rect">
            <a:avLst/>
          </a:prstGeom>
          <a:noFill/>
        </p:spPr>
        <p:txBody>
          <a:bodyPr wrap="square" rtlCol="0">
            <a:spAutoFit/>
          </a:bodyPr>
          <a:lstStyle/>
          <a:p>
            <a:pPr algn="ctr"/>
            <a:r>
              <a:rPr lang="zh-CN" altLang="en-US">
                <a:solidFill>
                  <a:srgbClr val="495F76"/>
                </a:solidFill>
                <a:sym typeface="+mn-ea"/>
              </a:rPr>
              <a:t>背景与动机</a:t>
            </a:r>
            <a:endParaRPr lang="zh-CN" altLang="en-US" sz="1800">
              <a:solidFill>
                <a:srgbClr val="495F76"/>
              </a:solidFill>
            </a:endParaRPr>
          </a:p>
          <a:p>
            <a:r>
              <a:rPr lang="zh-CN" altLang="en-US">
                <a:solidFill>
                  <a:srgbClr val="495F76"/>
                </a:solidFill>
                <a:sym typeface="+mn-ea"/>
              </a:rPr>
              <a:t>  </a:t>
            </a:r>
            <a:endParaRPr lang="zh-CN" altLang="en-US">
              <a:solidFill>
                <a:srgbClr val="495F76"/>
              </a:solidFill>
            </a:endParaRPr>
          </a:p>
          <a:p>
            <a:pPr algn="ctr"/>
            <a:endParaRPr lang="zh-CN" altLang="en-US" sz="1600">
              <a:solidFill>
                <a:schemeClr val="bg1"/>
              </a:solidFill>
            </a:endParaRPr>
          </a:p>
          <a:p>
            <a:pPr algn="ctr"/>
            <a:r>
              <a:rPr lang="zh-CN" altLang="en-US">
                <a:solidFill>
                  <a:srgbClr val="495F76"/>
                </a:solidFill>
                <a:sym typeface="+mn-ea"/>
              </a:rPr>
              <a:t>研究目标</a:t>
            </a:r>
            <a:endParaRPr lang="zh-CN" altLang="en-US" sz="1800">
              <a:solidFill>
                <a:srgbClr val="495F76"/>
              </a:solidFill>
            </a:endParaRPr>
          </a:p>
          <a:p>
            <a:pPr algn="ctr"/>
            <a:endParaRPr lang="zh-CN" altLang="en-US" sz="1600">
              <a:solidFill>
                <a:schemeClr val="bg1"/>
              </a:solidFill>
            </a:endParaRPr>
          </a:p>
          <a:p>
            <a:pPr algn="ctr"/>
            <a:endParaRPr lang="zh-CN" altLang="en-US">
              <a:solidFill>
                <a:srgbClr val="495F76"/>
              </a:solidFill>
            </a:endParaRPr>
          </a:p>
          <a:p>
            <a:pPr algn="ctr"/>
            <a:r>
              <a:rPr lang="zh-CN" altLang="en-US" sz="2000" b="1">
                <a:solidFill>
                  <a:schemeClr val="bg1"/>
                </a:solidFill>
                <a:sym typeface="+mn-ea"/>
              </a:rPr>
              <a:t>研究方法</a:t>
            </a:r>
            <a:endParaRPr lang="zh-CN" altLang="en-US" sz="1600">
              <a:solidFill>
                <a:schemeClr val="bg1"/>
              </a:solidFill>
            </a:endParaRPr>
          </a:p>
          <a:p>
            <a:pPr algn="ctr"/>
            <a:endParaRPr lang="zh-CN" altLang="en-US">
              <a:solidFill>
                <a:srgbClr val="495F76"/>
              </a:solidFill>
              <a:sym typeface="+mn-ea"/>
            </a:endParaRPr>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文本框 29">
            <a:extLst>
              <a:ext uri="{FF2B5EF4-FFF2-40B4-BE49-F238E27FC236}">
                <a16:creationId xmlns:a16="http://schemas.microsoft.com/office/drawing/2014/main" id="{A4A0A19B-FD9D-4D10-BDA9-718AE84C8DEE}"/>
              </a:ext>
            </a:extLst>
          </p:cNvPr>
          <p:cNvSpPr txBox="1"/>
          <p:nvPr/>
        </p:nvSpPr>
        <p:spPr>
          <a:xfrm>
            <a:off x="269507" y="2065674"/>
            <a:ext cx="9548260" cy="1477328"/>
          </a:xfrm>
          <a:prstGeom prst="rect">
            <a:avLst/>
          </a:prstGeom>
          <a:noFill/>
        </p:spPr>
        <p:txBody>
          <a:bodyPr wrap="square">
            <a:spAutoFit/>
          </a:bodyPr>
          <a:lstStyle/>
          <a:p>
            <a:r>
              <a:rPr lang="en-US" altLang="zh-CN" dirty="0"/>
              <a:t>1.</a:t>
            </a:r>
            <a:r>
              <a:rPr lang="zh-CN" altLang="en-US" dirty="0"/>
              <a:t> 即使模型能够同时满足所有约束，由于推理或知识的局限性，它可能仍无法完全遵循复杂的指令。</a:t>
            </a:r>
            <a:endParaRPr lang="en-US" altLang="zh-CN" dirty="0"/>
          </a:p>
          <a:p>
            <a:br>
              <a:rPr lang="zh-CN" altLang="en-US" dirty="0"/>
            </a:br>
            <a:r>
              <a:rPr lang="en-US" altLang="zh-CN" dirty="0"/>
              <a:t>2.</a:t>
            </a:r>
            <a:r>
              <a:rPr lang="zh-CN" altLang="en-US" dirty="0"/>
              <a:t>在构建训练数据时，我们主要使用了来自 </a:t>
            </a:r>
            <a:r>
              <a:rPr lang="en-US" altLang="zh-CN" dirty="0" err="1"/>
              <a:t>IFEval</a:t>
            </a:r>
            <a:r>
              <a:rPr lang="en-US" altLang="zh-CN" dirty="0"/>
              <a:t> </a:t>
            </a:r>
            <a:r>
              <a:rPr lang="zh-CN" altLang="en-US" dirty="0"/>
              <a:t>的硬性约束，而现实场景通常包括诸如语义约束等软性约束。</a:t>
            </a:r>
          </a:p>
        </p:txBody>
      </p:sp>
    </p:spTree>
    <p:custDataLst>
      <p:tags r:id="rId1"/>
    </p:custDataLst>
    <p:extLst>
      <p:ext uri="{BB962C8B-B14F-4D97-AF65-F5344CB8AC3E}">
        <p14:creationId xmlns:p14="http://schemas.microsoft.com/office/powerpoint/2010/main" val="14542878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32553"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计划安排</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663964" cy="338554"/>
          </a:xfrm>
          <a:prstGeom prst="rect">
            <a:avLst/>
          </a:prstGeom>
          <a:noFill/>
        </p:spPr>
        <p:txBody>
          <a:bodyPr wrap="none" rtlCol="0">
            <a:spAutoFit/>
          </a:bodyPr>
          <a:lstStyle/>
          <a:p>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Plans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10"/>
            </p:custDataLst>
          </p:nvPr>
        </p:nvSpPr>
        <p:spPr>
          <a:xfrm>
            <a:off x="10163810" y="442595"/>
            <a:ext cx="1971675" cy="2276475"/>
          </a:xfrm>
          <a:prstGeom prst="rect">
            <a:avLst/>
          </a:prstGeom>
          <a:noFill/>
        </p:spPr>
        <p:txBody>
          <a:bodyPr wrap="square" rtlCol="0">
            <a:spAutoFit/>
          </a:bodyPr>
          <a:lstStyle/>
          <a:p>
            <a:pPr algn="ctr"/>
            <a:r>
              <a:rPr lang="zh-CN" altLang="en-US">
                <a:solidFill>
                  <a:srgbClr val="495F76"/>
                </a:solidFill>
                <a:sym typeface="+mn-ea"/>
              </a:rPr>
              <a:t>背景与动机</a:t>
            </a:r>
            <a:endParaRPr lang="zh-CN" altLang="en-US" sz="1800">
              <a:solidFill>
                <a:srgbClr val="495F76"/>
              </a:solidFill>
            </a:endParaRPr>
          </a:p>
          <a:p>
            <a:r>
              <a:rPr lang="zh-CN" altLang="en-US">
                <a:solidFill>
                  <a:srgbClr val="495F76"/>
                </a:solidFill>
                <a:sym typeface="+mn-ea"/>
              </a:rPr>
              <a:t>  </a:t>
            </a:r>
            <a:endParaRPr lang="zh-CN" altLang="en-US">
              <a:solidFill>
                <a:srgbClr val="495F76"/>
              </a:solidFill>
            </a:endParaRPr>
          </a:p>
          <a:p>
            <a:pPr algn="ctr"/>
            <a:endParaRPr lang="zh-CN" altLang="en-US" sz="1600">
              <a:solidFill>
                <a:schemeClr val="bg1"/>
              </a:solidFill>
            </a:endParaRPr>
          </a:p>
          <a:p>
            <a:pPr algn="ctr"/>
            <a:r>
              <a:rPr lang="zh-CN" altLang="en-US">
                <a:solidFill>
                  <a:srgbClr val="495F76"/>
                </a:solidFill>
                <a:sym typeface="+mn-ea"/>
              </a:rPr>
              <a:t>研究目标</a:t>
            </a:r>
            <a:endParaRPr lang="zh-CN" altLang="en-US" sz="1800">
              <a:solidFill>
                <a:srgbClr val="495F76"/>
              </a:solidFill>
            </a:endParaRPr>
          </a:p>
          <a:p>
            <a:pPr algn="ctr"/>
            <a:endParaRPr lang="zh-CN" altLang="en-US" sz="1600">
              <a:solidFill>
                <a:schemeClr val="bg1"/>
              </a:solidFill>
            </a:endParaRPr>
          </a:p>
          <a:p>
            <a:pPr algn="ctr"/>
            <a:endParaRPr lang="zh-CN" altLang="en-US">
              <a:solidFill>
                <a:srgbClr val="495F76"/>
              </a:solidFill>
            </a:endParaRPr>
          </a:p>
          <a:p>
            <a:pPr algn="ctr"/>
            <a:r>
              <a:rPr lang="zh-CN" altLang="en-US" sz="2000" b="1">
                <a:solidFill>
                  <a:schemeClr val="bg1"/>
                </a:solidFill>
                <a:sym typeface="+mn-ea"/>
              </a:rPr>
              <a:t>研究方法</a:t>
            </a:r>
            <a:endParaRPr lang="zh-CN" altLang="en-US" sz="1600">
              <a:solidFill>
                <a:schemeClr val="bg1"/>
              </a:solidFill>
            </a:endParaRPr>
          </a:p>
          <a:p>
            <a:pPr algn="ctr"/>
            <a:endParaRPr lang="zh-CN" altLang="en-US">
              <a:solidFill>
                <a:srgbClr val="495F76"/>
              </a:solidFill>
              <a:sym typeface="+mn-ea"/>
            </a:endParaRPr>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文本框 29">
            <a:extLst>
              <a:ext uri="{FF2B5EF4-FFF2-40B4-BE49-F238E27FC236}">
                <a16:creationId xmlns:a16="http://schemas.microsoft.com/office/drawing/2014/main" id="{A4A0A19B-FD9D-4D10-BDA9-718AE84C8DEE}"/>
              </a:ext>
            </a:extLst>
          </p:cNvPr>
          <p:cNvSpPr txBox="1"/>
          <p:nvPr/>
        </p:nvSpPr>
        <p:spPr>
          <a:xfrm>
            <a:off x="269507" y="2065674"/>
            <a:ext cx="9548260" cy="1477328"/>
          </a:xfrm>
          <a:prstGeom prst="rect">
            <a:avLst/>
          </a:prstGeom>
          <a:noFill/>
        </p:spPr>
        <p:txBody>
          <a:bodyPr wrap="square">
            <a:spAutoFit/>
          </a:bodyPr>
          <a:lstStyle/>
          <a:p>
            <a:r>
              <a:rPr lang="en-US" altLang="zh-CN" b="1" dirty="0"/>
              <a:t>11.22-12.1</a:t>
            </a:r>
            <a:r>
              <a:rPr lang="zh-CN" altLang="en-US" dirty="0"/>
              <a:t> 开展消融实验和数据污染实验，整理实验结果并制作图表。</a:t>
            </a:r>
            <a:endParaRPr lang="en-US" altLang="zh-CN" dirty="0"/>
          </a:p>
          <a:p>
            <a:endParaRPr lang="zh-CN" altLang="en-US" dirty="0"/>
          </a:p>
          <a:p>
            <a:r>
              <a:rPr lang="en-US" altLang="zh-CN" b="1" dirty="0"/>
              <a:t>12.1-12.5</a:t>
            </a:r>
            <a:r>
              <a:rPr lang="zh-CN" altLang="en-US" dirty="0"/>
              <a:t> 构思论文结构和内容安排。</a:t>
            </a:r>
            <a:endParaRPr lang="en-US" altLang="zh-CN" dirty="0"/>
          </a:p>
          <a:p>
            <a:endParaRPr lang="zh-CN" altLang="en-US" dirty="0"/>
          </a:p>
          <a:p>
            <a:r>
              <a:rPr lang="en-US" altLang="zh-CN" b="1" dirty="0"/>
              <a:t>12.6-12.24</a:t>
            </a:r>
            <a:r>
              <a:rPr lang="zh-CN" altLang="en-US" dirty="0"/>
              <a:t> 撰写论文。</a:t>
            </a:r>
          </a:p>
        </p:txBody>
      </p:sp>
    </p:spTree>
    <p:custDataLst>
      <p:tags r:id="rId1"/>
    </p:custDataLst>
    <p:extLst>
      <p:ext uri="{BB962C8B-B14F-4D97-AF65-F5344CB8AC3E}">
        <p14:creationId xmlns:p14="http://schemas.microsoft.com/office/powerpoint/2010/main" val="25039331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291705"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0" y="19545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7730" y="4011295"/>
            <a:ext cx="5338445" cy="528955"/>
          </a:xfrm>
          <a:prstGeom prst="rect">
            <a:avLst/>
          </a:prstGeom>
          <a:noFill/>
        </p:spPr>
        <p:txBody>
          <a:bodyPr wrap="none" rtlCol="0">
            <a:noAutofit/>
          </a:bodyPr>
          <a:lstStyle/>
          <a:p>
            <a:pPr algn="ctr"/>
            <a:r>
              <a:rPr lang="en-US" sz="3200" b="1" dirty="0">
                <a:solidFill>
                  <a:schemeClr val="bg2"/>
                </a:solidFill>
                <a:sym typeface="+mn-ea"/>
              </a:rPr>
              <a:t>Thank you for listening</a:t>
            </a:r>
            <a:endParaRPr lang="en-US" sz="3200" b="1" dirty="0">
              <a:solidFill>
                <a:schemeClr val="bg2"/>
              </a:solidFill>
            </a:endParaRPr>
          </a:p>
        </p:txBody>
      </p:sp>
      <p:sp>
        <p:nvSpPr>
          <p:cNvPr id="12" name="Rectangle 11"/>
          <p:cNvSpPr/>
          <p:nvPr/>
        </p:nvSpPr>
        <p:spPr>
          <a:xfrm>
            <a:off x="1784985" y="5497195"/>
            <a:ext cx="8533130" cy="961289"/>
          </a:xfrm>
          <a:prstGeom prst="rect">
            <a:avLst/>
          </a:prstGeom>
        </p:spPr>
        <p:txBody>
          <a:bodyPr wrap="square">
            <a:spAutoFit/>
          </a:bodyPr>
          <a:lstStyle/>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第</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13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组</a:t>
            </a:r>
          </a:p>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汇</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报</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期</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2024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年</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月</a:t>
            </a:r>
            <a:r>
              <a:rPr lang="en-US" altLang="zh-CN" sz="2000" b="1">
                <a:solidFill>
                  <a:srgbClr val="4F4F4F"/>
                </a:solidFill>
                <a:latin typeface="华康黑体 Std W3" panose="020B0300000000000000" charset="-122"/>
                <a:ea typeface="华康黑体 Std W3" panose="020B0300000000000000" charset="-122"/>
                <a:cs typeface="Open Sans" panose="020B0606030504020204" pitchFamily="34" charset="0"/>
              </a:rPr>
              <a:t>  21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p>
        </p:txBody>
      </p:sp>
      <p:cxnSp>
        <p:nvCxnSpPr>
          <p:cNvPr id="13" name="直接连接符 12"/>
          <p:cNvCxnSpPr/>
          <p:nvPr/>
        </p:nvCxnSpPr>
        <p:spPr>
          <a:xfrm flipV="1">
            <a:off x="1321435" y="3824605"/>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4049396" y="2882237"/>
            <a:ext cx="4094480" cy="768350"/>
          </a:xfrm>
          <a:prstGeom prst="rect">
            <a:avLst/>
          </a:prstGeom>
          <a:noFill/>
        </p:spPr>
        <p:txBody>
          <a:bodyPr wrap="none" rtlCol="0">
            <a:spAutoFit/>
          </a:bodyPr>
          <a:lstStyle/>
          <a:p>
            <a:pPr algn="ctr"/>
            <a:r>
              <a:rPr lang="zh-CN" altLang="en-US" sz="4400" b="1" dirty="0">
                <a:solidFill>
                  <a:srgbClr val="FFE6B7"/>
                </a:solidFill>
              </a:rPr>
              <a:t>恳请批评与指正</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7596F3-6E32-464A-8616-B495CAD35243}"/>
              </a:ext>
            </a:extLst>
          </p:cNvPr>
          <p:cNvSpPr txBox="1"/>
          <p:nvPr/>
        </p:nvSpPr>
        <p:spPr>
          <a:xfrm>
            <a:off x="448733" y="855133"/>
            <a:ext cx="8923867" cy="4524315"/>
          </a:xfrm>
          <a:prstGeom prst="rect">
            <a:avLst/>
          </a:prstGeom>
          <a:noFill/>
        </p:spPr>
        <p:txBody>
          <a:bodyPr wrap="square" rtlCol="0">
            <a:spAutoFit/>
          </a:bodyPr>
          <a:lstStyle/>
          <a:p>
            <a:r>
              <a:rPr lang="en-US" altLang="zh-CN" dirty="0" err="1"/>
              <a:t>seed_data.jsonl</a:t>
            </a:r>
            <a:r>
              <a:rPr lang="en-US" altLang="zh-CN" dirty="0"/>
              <a:t>  </a:t>
            </a:r>
            <a:r>
              <a:rPr lang="zh-CN" altLang="en-US" dirty="0"/>
              <a:t>种子指令数据集 </a:t>
            </a:r>
            <a:r>
              <a:rPr lang="en-US" altLang="zh-CN" dirty="0"/>
              <a:t>1500</a:t>
            </a:r>
            <a:r>
              <a:rPr lang="zh-CN" altLang="en-US" dirty="0"/>
              <a:t>条</a:t>
            </a:r>
            <a:endParaRPr lang="en-US" altLang="zh-CN" dirty="0"/>
          </a:p>
          <a:p>
            <a:endParaRPr lang="en-US" altLang="zh-CN" dirty="0"/>
          </a:p>
          <a:p>
            <a:endParaRPr lang="en-US" altLang="zh-CN" dirty="0"/>
          </a:p>
          <a:p>
            <a:r>
              <a:rPr lang="en-US" altLang="zh-CN" dirty="0"/>
              <a:t>{"</a:t>
            </a:r>
            <a:r>
              <a:rPr lang="en-US" altLang="zh-CN" dirty="0">
                <a:highlight>
                  <a:srgbClr val="FFFF00"/>
                </a:highlight>
              </a:rPr>
              <a:t>instruction</a:t>
            </a:r>
            <a:r>
              <a:rPr lang="en-US" altLang="zh-CN" dirty="0"/>
              <a:t>": "In this task, you will be given a sentence. You need to </a:t>
            </a:r>
            <a:r>
              <a:rPr lang="en-US" altLang="zh-CN" dirty="0" err="1"/>
              <a:t>reconize</a:t>
            </a:r>
            <a:r>
              <a:rPr lang="en-US" altLang="zh-CN" dirty="0"/>
              <a:t> the name of the disorder or disease. Disease is a disorder of structure or function in a human, animal, or plant, especially one that produces specific symptoms or that affects a specific location and is not simply a direct result of physical injury. Although there might be several correct answers, you need to write one of them. \n", "</a:t>
            </a:r>
            <a:r>
              <a:rPr lang="en-US" altLang="zh-CN" dirty="0">
                <a:highlight>
                  <a:srgbClr val="FFFF00"/>
                </a:highlight>
              </a:rPr>
              <a:t>input</a:t>
            </a:r>
            <a:r>
              <a:rPr lang="en-US" altLang="zh-CN" dirty="0"/>
              <a:t>": "input :  In individuals with mutations in either region 2 or region 3 , the average number of adenomas tended to be lower than those in individuals with mutations in region 1 , although age at diagnosis was similar . ", "output": "adenomas"}</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9028598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7596F3-6E32-464A-8616-B495CAD35243}"/>
              </a:ext>
            </a:extLst>
          </p:cNvPr>
          <p:cNvSpPr txBox="1"/>
          <p:nvPr/>
        </p:nvSpPr>
        <p:spPr>
          <a:xfrm>
            <a:off x="448733" y="855133"/>
            <a:ext cx="8923867" cy="6740307"/>
          </a:xfrm>
          <a:prstGeom prst="rect">
            <a:avLst/>
          </a:prstGeom>
          <a:noFill/>
        </p:spPr>
        <p:txBody>
          <a:bodyPr wrap="square" rtlCol="0">
            <a:spAutoFit/>
          </a:bodyPr>
          <a:lstStyle/>
          <a:p>
            <a:r>
              <a:rPr lang="en-US" altLang="zh-CN" dirty="0" err="1"/>
              <a:t>data.jsonl</a:t>
            </a:r>
            <a:r>
              <a:rPr lang="en-US" altLang="zh-CN" dirty="0"/>
              <a:t>  </a:t>
            </a:r>
            <a:r>
              <a:rPr lang="zh-CN" altLang="en-US" dirty="0"/>
              <a:t>根据种子数据集构造的多约束数据集 </a:t>
            </a:r>
            <a:r>
              <a:rPr lang="en-US" altLang="zh-CN" dirty="0"/>
              <a:t>1500</a:t>
            </a:r>
            <a:r>
              <a:rPr lang="zh-CN" altLang="en-US" dirty="0"/>
              <a:t>条  用于推理</a:t>
            </a:r>
            <a:endParaRPr lang="en-US" altLang="zh-CN" dirty="0"/>
          </a:p>
          <a:p>
            <a:endParaRPr lang="en-US" altLang="zh-CN" dirty="0"/>
          </a:p>
          <a:p>
            <a:endParaRPr lang="en-US" altLang="zh-CN" dirty="0"/>
          </a:p>
          <a:p>
            <a:endParaRPr lang="en-US" altLang="zh-CN" dirty="0"/>
          </a:p>
          <a:p>
            <a:r>
              <a:rPr lang="en-US" altLang="zh-CN" dirty="0"/>
              <a:t>{"</a:t>
            </a:r>
            <a:r>
              <a:rPr lang="en-US" altLang="zh-CN" dirty="0">
                <a:highlight>
                  <a:srgbClr val="FFFF00"/>
                </a:highlight>
              </a:rPr>
              <a:t>prompt</a:t>
            </a:r>
            <a:r>
              <a:rPr lang="en-US" altLang="zh-CN" dirty="0"/>
              <a:t>": "In this task, you will be given a sentence. You need to </a:t>
            </a:r>
            <a:r>
              <a:rPr lang="en-US" altLang="zh-CN" dirty="0" err="1"/>
              <a:t>reconize</a:t>
            </a:r>
            <a:r>
              <a:rPr lang="en-US" altLang="zh-CN" dirty="0"/>
              <a:t> the name of the disorder or disease. Disease is a disorder of structure or function in a human, animal, or plant, especially one that produces specific symptoms or that affects a specific location and is not simply a direct result of physical injury. Although there might be several correct answers, you need to write one of them. \</a:t>
            </a:r>
            <a:r>
              <a:rPr lang="en-US" altLang="zh-CN" dirty="0" err="1"/>
              <a:t>ninput</a:t>
            </a:r>
            <a:r>
              <a:rPr lang="en-US" altLang="zh-CN" dirty="0"/>
              <a:t> :  In individuals with mutations in either region 2 or region 3 , the average number of adenomas tended to be lower than those in individuals with mutations in region 1 , although age at diagnosis was similar . </a:t>
            </a:r>
            <a:r>
              <a:rPr lang="en-US" altLang="zh-CN" u="sng" dirty="0"/>
              <a:t>end it with a post script starting with P.S.. The response must contain at least 1 placeholders (i.e., [restaurant]). Make sure to include the words mutations. response without any commas. Make sure to only use capital letters in your entire response. </a:t>
            </a:r>
            <a:r>
              <a:rPr lang="en-US" altLang="zh-CN" dirty="0"/>
              <a:t>", "</a:t>
            </a:r>
            <a:r>
              <a:rPr lang="en-US" altLang="zh-CN" dirty="0" err="1">
                <a:highlight>
                  <a:srgbClr val="FFFF00"/>
                </a:highlight>
              </a:rPr>
              <a:t>instruction_id_list</a:t>
            </a:r>
            <a:r>
              <a:rPr lang="en-US" altLang="zh-CN" dirty="0"/>
              <a:t>": ["</a:t>
            </a:r>
            <a:r>
              <a:rPr lang="en-US" altLang="zh-CN" dirty="0" err="1"/>
              <a:t>detectable_content:postscript</a:t>
            </a:r>
            <a:r>
              <a:rPr lang="en-US" altLang="zh-CN" dirty="0"/>
              <a:t>", "</a:t>
            </a:r>
            <a:r>
              <a:rPr lang="en-US" altLang="zh-CN" dirty="0" err="1"/>
              <a:t>detectable_content:number_placeholders</a:t>
            </a:r>
            <a:r>
              <a:rPr lang="en-US" altLang="zh-CN" dirty="0"/>
              <a:t>", "</a:t>
            </a:r>
            <a:r>
              <a:rPr lang="en-US" altLang="zh-CN" dirty="0" err="1"/>
              <a:t>keywords:existence</a:t>
            </a:r>
            <a:r>
              <a:rPr lang="en-US" altLang="zh-CN" dirty="0"/>
              <a:t>", "</a:t>
            </a:r>
            <a:r>
              <a:rPr lang="en-US" altLang="zh-CN" dirty="0" err="1"/>
              <a:t>punctuation:no_comma</a:t>
            </a:r>
            <a:r>
              <a:rPr lang="en-US" altLang="zh-CN" dirty="0"/>
              <a:t>", "</a:t>
            </a:r>
            <a:r>
              <a:rPr lang="en-US" altLang="zh-CN" dirty="0" err="1"/>
              <a:t>change_case:english_capital</a:t>
            </a:r>
            <a:r>
              <a:rPr lang="en-US" altLang="zh-CN" dirty="0"/>
              <a:t>"], "</a:t>
            </a:r>
            <a:r>
              <a:rPr lang="en-US" altLang="zh-CN" dirty="0" err="1">
                <a:highlight>
                  <a:srgbClr val="FFFF00"/>
                </a:highlight>
              </a:rPr>
              <a:t>kwargs</a:t>
            </a:r>
            <a:r>
              <a:rPr lang="en-US" altLang="zh-CN" dirty="0"/>
              <a:t>": [{"</a:t>
            </a:r>
            <a:r>
              <a:rPr lang="en-US" altLang="zh-CN" dirty="0" err="1"/>
              <a:t>postscript_marker</a:t>
            </a:r>
            <a:r>
              <a:rPr lang="en-US" altLang="zh-CN" dirty="0"/>
              <a:t>": "P.S."}, {"</a:t>
            </a:r>
            <a:r>
              <a:rPr lang="en-US" altLang="zh-CN" dirty="0" err="1"/>
              <a:t>num_placeholders</a:t>
            </a:r>
            <a:r>
              <a:rPr lang="en-US" altLang="zh-CN" dirty="0"/>
              <a:t>": 1}, {"keywords": ["mutations"]}, {}, {}], "</a:t>
            </a:r>
            <a:r>
              <a:rPr lang="en-US" altLang="zh-CN" dirty="0">
                <a:highlight>
                  <a:srgbClr val="FFFF00"/>
                </a:highlight>
              </a:rPr>
              <a:t>constraints</a:t>
            </a:r>
            <a:r>
              <a:rPr lang="en-US" altLang="zh-CN" dirty="0"/>
              <a:t>": ["end it with a post script starting with P.S.", "The response must contain at least 1 placeholders (i.e., [restaurant])", "Make sure to include the words mutations", "response without any commas", "Make sure to only use capital letters in your entire response"]}</a:t>
            </a: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8746157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7596F3-6E32-464A-8616-B495CAD35243}"/>
              </a:ext>
            </a:extLst>
          </p:cNvPr>
          <p:cNvSpPr txBox="1"/>
          <p:nvPr/>
        </p:nvSpPr>
        <p:spPr>
          <a:xfrm>
            <a:off x="631614" y="197346"/>
            <a:ext cx="8923867" cy="6647974"/>
          </a:xfrm>
          <a:prstGeom prst="rect">
            <a:avLst/>
          </a:prstGeom>
          <a:noFill/>
        </p:spPr>
        <p:txBody>
          <a:bodyPr wrap="square" rtlCol="0">
            <a:spAutoFit/>
          </a:bodyPr>
          <a:lstStyle/>
          <a:p>
            <a:r>
              <a:rPr lang="en-US" altLang="zh-CN" dirty="0" err="1"/>
              <a:t>checked.jsonl</a:t>
            </a:r>
            <a:r>
              <a:rPr lang="en-US" altLang="zh-CN" dirty="0"/>
              <a:t>  </a:t>
            </a:r>
            <a:r>
              <a:rPr lang="zh-CN" altLang="en-US" dirty="0"/>
              <a:t>检查模型的回复是否遵循约束 </a:t>
            </a:r>
            <a:r>
              <a:rPr lang="en-US" altLang="zh-CN" dirty="0"/>
              <a:t>1500</a:t>
            </a:r>
            <a:r>
              <a:rPr lang="zh-CN" altLang="en-US" dirty="0"/>
              <a:t>条</a:t>
            </a:r>
            <a:endParaRPr lang="en-US" altLang="zh-CN" dirty="0"/>
          </a:p>
          <a:p>
            <a:endParaRPr lang="en-US" altLang="zh-CN" dirty="0"/>
          </a:p>
          <a:p>
            <a:r>
              <a:rPr lang="en-US" altLang="zh-CN" sz="1600" dirty="0"/>
              <a:t>{"</a:t>
            </a:r>
            <a:r>
              <a:rPr lang="en-US" altLang="zh-CN" sz="1600" dirty="0">
                <a:highlight>
                  <a:srgbClr val="FFFF00"/>
                </a:highlight>
              </a:rPr>
              <a:t>constraints</a:t>
            </a:r>
            <a:r>
              <a:rPr lang="en-US" altLang="zh-CN" sz="1600" dirty="0"/>
              <a:t>": ["end it with a post script starting with P.S.", "The response must contain at least 1 placeholders (i.e., [restaurant])", "Make sure to include the words mutations", "response without any commas", "Make sure to only use capital letters in your entire response"], "</a:t>
            </a:r>
            <a:r>
              <a:rPr lang="en-US" altLang="zh-CN" sz="1600" dirty="0" err="1">
                <a:highlight>
                  <a:srgbClr val="FFFF00"/>
                </a:highlight>
              </a:rPr>
              <a:t>follow_all_instructions</a:t>
            </a:r>
            <a:r>
              <a:rPr lang="en-US" altLang="zh-CN" sz="1600" dirty="0"/>
              <a:t>": false, "</a:t>
            </a:r>
            <a:r>
              <a:rPr lang="en-US" altLang="zh-CN" sz="1600" dirty="0" err="1">
                <a:highlight>
                  <a:srgbClr val="FFFF00"/>
                </a:highlight>
              </a:rPr>
              <a:t>follow_instruction_list</a:t>
            </a:r>
            <a:r>
              <a:rPr lang="en-US" altLang="zh-CN" sz="1600" dirty="0"/>
              <a:t>": [true, false, false, false, false], "</a:t>
            </a:r>
            <a:r>
              <a:rPr lang="en-US" altLang="zh-CN" sz="1600" dirty="0" err="1">
                <a:highlight>
                  <a:srgbClr val="FFFF00"/>
                </a:highlight>
              </a:rPr>
              <a:t>instruction_id_list</a:t>
            </a:r>
            <a:r>
              <a:rPr lang="en-US" altLang="zh-CN" sz="1600" dirty="0"/>
              <a:t>": ["</a:t>
            </a:r>
            <a:r>
              <a:rPr lang="en-US" altLang="zh-CN" sz="1600" dirty="0" err="1"/>
              <a:t>detectable_content:postscript</a:t>
            </a:r>
            <a:r>
              <a:rPr lang="en-US" altLang="zh-CN" sz="1600" dirty="0"/>
              <a:t>", "</a:t>
            </a:r>
            <a:r>
              <a:rPr lang="en-US" altLang="zh-CN" sz="1600" dirty="0" err="1"/>
              <a:t>detectable_content:number_placeholders</a:t>
            </a:r>
            <a:r>
              <a:rPr lang="en-US" altLang="zh-CN" sz="1600" dirty="0"/>
              <a:t>", "</a:t>
            </a:r>
            <a:r>
              <a:rPr lang="en-US" altLang="zh-CN" sz="1600" dirty="0" err="1"/>
              <a:t>keywords:existence</a:t>
            </a:r>
            <a:r>
              <a:rPr lang="en-US" altLang="zh-CN" sz="1600" dirty="0"/>
              <a:t>", "</a:t>
            </a:r>
            <a:r>
              <a:rPr lang="en-US" altLang="zh-CN" sz="1600" dirty="0" err="1"/>
              <a:t>punctuation:no_comma</a:t>
            </a:r>
            <a:r>
              <a:rPr lang="en-US" altLang="zh-CN" sz="1600" dirty="0"/>
              <a:t>", "</a:t>
            </a:r>
            <a:r>
              <a:rPr lang="en-US" altLang="zh-CN" sz="1600" dirty="0" err="1"/>
              <a:t>change_case:english_capital</a:t>
            </a:r>
            <a:r>
              <a:rPr lang="en-US" altLang="zh-CN" sz="1600" dirty="0"/>
              <a:t>"], "</a:t>
            </a:r>
            <a:r>
              <a:rPr lang="en-US" altLang="zh-CN" sz="1600" dirty="0" err="1">
                <a:highlight>
                  <a:srgbClr val="FFFF00"/>
                </a:highlight>
              </a:rPr>
              <a:t>kwargs</a:t>
            </a:r>
            <a:r>
              <a:rPr lang="en-US" altLang="zh-CN" sz="1600" dirty="0"/>
              <a:t>": [{"</a:t>
            </a:r>
            <a:r>
              <a:rPr lang="en-US" altLang="zh-CN" sz="1600" dirty="0" err="1"/>
              <a:t>postscript_marker</a:t>
            </a:r>
            <a:r>
              <a:rPr lang="en-US" altLang="zh-CN" sz="1600" dirty="0"/>
              <a:t>": "P.S."}, {"</a:t>
            </a:r>
            <a:r>
              <a:rPr lang="en-US" altLang="zh-CN" sz="1600" dirty="0" err="1"/>
              <a:t>num_placeholders</a:t>
            </a:r>
            <a:r>
              <a:rPr lang="en-US" altLang="zh-CN" sz="1600" dirty="0"/>
              <a:t>": 1}, {"keywords": ["mutations"]}, {}, {}], "</a:t>
            </a:r>
            <a:r>
              <a:rPr lang="en-US" altLang="zh-CN" sz="1600" dirty="0">
                <a:highlight>
                  <a:srgbClr val="FFFF00"/>
                </a:highlight>
              </a:rPr>
              <a:t>prompt</a:t>
            </a:r>
            <a:r>
              <a:rPr lang="en-US" altLang="zh-CN" sz="1600" dirty="0"/>
              <a:t>": "In this task, you will be given a sentence. You need to </a:t>
            </a:r>
            <a:r>
              <a:rPr lang="en-US" altLang="zh-CN" sz="1600" dirty="0" err="1"/>
              <a:t>reconize</a:t>
            </a:r>
            <a:r>
              <a:rPr lang="en-US" altLang="zh-CN" sz="1600" dirty="0"/>
              <a:t> the name of the disorder or disease. Disease is a disorder of structure or function in a human, animal, or plant, especially one that produces specific symptoms or that affects a specific location and is not simply a direct result of physical injury. Although there might be several correct answers, you need to write one of them. \</a:t>
            </a:r>
            <a:r>
              <a:rPr lang="en-US" altLang="zh-CN" sz="1600" dirty="0" err="1"/>
              <a:t>ninput</a:t>
            </a:r>
            <a:r>
              <a:rPr lang="en-US" altLang="zh-CN" sz="1600" dirty="0"/>
              <a:t> :  In individuals with mutations in either region 2 or region 3 , the average number of adenomas tended to be lower than those in individuals with mutations in region 1 , although age at diagnosis was similar . end it with a post script starting with P.S.. The response must contain at least 1 placeholders (i.e., [restaurant]). Make sure to include the words mutations. response without any commas. Make sure to only use capital letters in your entire response. ", "</a:t>
            </a:r>
            <a:r>
              <a:rPr lang="en-US" altLang="zh-CN" sz="1600" dirty="0">
                <a:highlight>
                  <a:srgbClr val="FFFF00"/>
                </a:highlight>
              </a:rPr>
              <a:t>response</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7843916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7596F3-6E32-464A-8616-B495CAD35243}"/>
              </a:ext>
            </a:extLst>
          </p:cNvPr>
          <p:cNvSpPr txBox="1"/>
          <p:nvPr/>
        </p:nvSpPr>
        <p:spPr>
          <a:xfrm>
            <a:off x="356135" y="197346"/>
            <a:ext cx="9606011" cy="7417415"/>
          </a:xfrm>
          <a:prstGeom prst="rect">
            <a:avLst/>
          </a:prstGeom>
          <a:noFill/>
        </p:spPr>
        <p:txBody>
          <a:bodyPr wrap="square" rtlCol="0">
            <a:spAutoFit/>
          </a:bodyPr>
          <a:lstStyle/>
          <a:p>
            <a:r>
              <a:rPr lang="en-US" altLang="zh-CN" dirty="0" err="1"/>
              <a:t>dpo.jsonl</a:t>
            </a:r>
            <a:r>
              <a:rPr lang="en-US" altLang="zh-CN" dirty="0"/>
              <a:t>  </a:t>
            </a:r>
            <a:r>
              <a:rPr lang="zh-CN" altLang="en-US" dirty="0"/>
              <a:t>利用</a:t>
            </a:r>
            <a:r>
              <a:rPr lang="en-US" altLang="zh-CN" dirty="0"/>
              <a:t>GPT</a:t>
            </a:r>
            <a:r>
              <a:rPr lang="zh-CN" altLang="en-US" dirty="0"/>
              <a:t>对未遵循的约束逐一修改，形成</a:t>
            </a:r>
            <a:r>
              <a:rPr lang="en-US" altLang="zh-CN" dirty="0" err="1"/>
              <a:t>dpo</a:t>
            </a:r>
            <a:r>
              <a:rPr lang="zh-CN" altLang="en-US" dirty="0"/>
              <a:t>数据集。 </a:t>
            </a:r>
            <a:r>
              <a:rPr lang="en-US" altLang="zh-CN" dirty="0"/>
              <a:t>2781</a:t>
            </a:r>
            <a:r>
              <a:rPr lang="zh-CN" altLang="en-US" dirty="0"/>
              <a:t>条</a:t>
            </a:r>
            <a:r>
              <a:rPr lang="en-US" altLang="zh-CN" dirty="0"/>
              <a:t>+10000</a:t>
            </a:r>
            <a:r>
              <a:rPr lang="zh-CN" altLang="en-US" dirty="0"/>
              <a:t>条通用数据</a:t>
            </a:r>
            <a:endParaRPr lang="en-US" altLang="zh-CN" dirty="0"/>
          </a:p>
          <a:p>
            <a:endParaRPr lang="en-US" altLang="zh-CN" dirty="0"/>
          </a:p>
          <a:p>
            <a:pPr algn="just"/>
            <a:r>
              <a:rPr lang="en-US" altLang="zh-CN" sz="1600" dirty="0"/>
              <a:t>{"</a:t>
            </a:r>
            <a:r>
              <a:rPr lang="en-US" altLang="zh-CN" sz="1600" dirty="0">
                <a:highlight>
                  <a:srgbClr val="FFFF00"/>
                </a:highlight>
              </a:rPr>
              <a:t>prompt</a:t>
            </a:r>
            <a:r>
              <a:rPr lang="en-US" altLang="zh-CN" sz="1600" dirty="0"/>
              <a:t>": "In this task, you will be given a sentence. You need to </a:t>
            </a:r>
            <a:r>
              <a:rPr lang="en-US" altLang="zh-CN" sz="1600" dirty="0" err="1"/>
              <a:t>reconize</a:t>
            </a:r>
            <a:r>
              <a:rPr lang="en-US" altLang="zh-CN" sz="1600" dirty="0"/>
              <a:t> the name of the disorder or disease. Disease is a disorder of structure or function in a human, animal, or plant, especially one that produces specific symptoms or that affects a specific location and is not simply a direct result of physical injury. Although there might be several correct answers, you need to write one of them. \</a:t>
            </a:r>
            <a:r>
              <a:rPr lang="en-US" altLang="zh-CN" sz="1600" dirty="0" err="1"/>
              <a:t>ninput</a:t>
            </a:r>
            <a:r>
              <a:rPr lang="en-US" altLang="zh-CN" sz="1600" dirty="0"/>
              <a:t> :  In individuals with mutations in either region 2 or region 3 , the average number of adenomas tended to be lower than those in individuals with mutations in region 1 , although age at diagnosis was similar . end it with a post script starting with P.S.. The response must contain at least 1 placeholders (i.e., [restaurant]). Make sure to include the words mutations. response without any commas. Make sure to only use capital letters in your entire response. ", "</a:t>
            </a:r>
            <a:r>
              <a:rPr lang="en-US" altLang="zh-CN" sz="1600" dirty="0">
                <a:highlight>
                  <a:srgbClr val="FFFF00"/>
                </a:highlight>
              </a:rPr>
              <a:t>constraint</a:t>
            </a:r>
            <a:r>
              <a:rPr lang="en-US" altLang="zh-CN" sz="1600" dirty="0"/>
              <a:t>": "The response must contain at least 1 placeholders (i.e., [restaurant])", "</a:t>
            </a:r>
            <a:r>
              <a:rPr lang="en-US" altLang="zh-CN" sz="1600" dirty="0">
                <a:highlight>
                  <a:srgbClr val="FFFF00"/>
                </a:highlight>
              </a:rPr>
              <a:t>rejected</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a:t>
            </a:r>
            <a:r>
              <a:rPr lang="en-US" altLang="zh-CN" sz="1600" dirty="0">
                <a:highlight>
                  <a:srgbClr val="FFFF00"/>
                </a:highlight>
              </a:rPr>
              <a:t>chosen</a:t>
            </a:r>
            <a:r>
              <a:rPr lang="en-US" altLang="zh-CN" sz="1600" dirty="0"/>
              <a:t>": "SURE I'D BE HAPPY TO HELP! BASED ON THE INFORMATION PROVIDED THE NAME OF THE DISORDER OR DISEASE BEING DESCRIBED IS LIKELY COLON POLYPS WITH MUTATIONS.\n\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CAN YOU RECOMMEND A GOOD </a:t>
            </a:r>
            <a:r>
              <a:rPr lang="en-US" altLang="zh-CN" sz="1600" b="1" u="sng" dirty="0"/>
              <a:t>[RESTAURANT] </a:t>
            </a:r>
            <a:r>
              <a:rPr lang="en-US" altLang="zh-CN" sz="1600" dirty="0"/>
              <a:t>FOR A CELEBRATORY DINNER AFTER MY SCREENING?"}</a:t>
            </a:r>
          </a:p>
          <a:p>
            <a:pPr algn="r"/>
            <a:endParaRPr lang="en-US" altLang="zh-CN" sz="1600" dirty="0"/>
          </a:p>
          <a:p>
            <a:pPr algn="ctr"/>
            <a:r>
              <a:rPr lang="zh-CN" altLang="en-US" sz="1600" dirty="0"/>
              <a:t>示例的指令回复中有</a:t>
            </a:r>
            <a:r>
              <a:rPr lang="en-US" altLang="zh-CN" sz="1600" dirty="0"/>
              <a:t>4</a:t>
            </a:r>
            <a:r>
              <a:rPr lang="zh-CN" altLang="en-US" sz="1600" dirty="0"/>
              <a:t>个约束未遵循，会形成</a:t>
            </a:r>
            <a:r>
              <a:rPr lang="en-US" altLang="zh-CN" sz="1600" dirty="0"/>
              <a:t>4</a:t>
            </a:r>
            <a:r>
              <a:rPr lang="zh-CN" altLang="en-US" sz="1600" dirty="0"/>
              <a:t>个</a:t>
            </a:r>
            <a:r>
              <a:rPr lang="en-US" altLang="zh-CN" sz="1600" dirty="0" err="1"/>
              <a:t>dpo</a:t>
            </a:r>
            <a:r>
              <a:rPr lang="zh-CN" altLang="en-US" sz="1600" dirty="0"/>
              <a:t>数据。</a:t>
            </a:r>
            <a:endParaRPr lang="en-US" altLang="zh-CN" sz="1600"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83716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06725" y="3397250"/>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研究方法</a:t>
            </a:r>
          </a:p>
        </p:txBody>
      </p:sp>
      <p:sp>
        <p:nvSpPr>
          <p:cNvPr id="12" name="Rectangle 11"/>
          <p:cNvSpPr/>
          <p:nvPr/>
        </p:nvSpPr>
        <p:spPr>
          <a:xfrm>
            <a:off x="4264660" y="4385945"/>
            <a:ext cx="3662680" cy="485775"/>
          </a:xfrm>
          <a:prstGeom prst="rect">
            <a:avLst/>
          </a:prstGeom>
        </p:spPr>
        <p:txBody>
          <a:bodyPr wrap="square">
            <a:noAutofit/>
          </a:bodyPr>
          <a:lstStyle/>
          <a:p>
            <a:pPr algn="dist"/>
            <a:r>
              <a:rPr lang="en-US" altLang="zh-CN" sz="200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Research Methods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cxnSp>
        <p:nvCxnSpPr>
          <p:cNvPr id="13" name="直接连接符 12"/>
          <p:cNvCxnSpPr/>
          <p:nvPr/>
        </p:nvCxnSpPr>
        <p:spPr>
          <a:xfrm flipV="1">
            <a:off x="3619500" y="3014345"/>
            <a:ext cx="1644015" cy="254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a:hlinkClick r:id="rId5" action="ppaction://hlinksldjump"/>
          </p:cNvPr>
          <p:cNvSpPr txBox="1"/>
          <p:nvPr>
            <p:custDataLst>
              <p:tags r:id="rId1"/>
            </p:custDataLst>
          </p:nvPr>
        </p:nvSpPr>
        <p:spPr>
          <a:xfrm>
            <a:off x="5659121" y="2049752"/>
            <a:ext cx="875030" cy="922020"/>
          </a:xfrm>
          <a:prstGeom prst="rect">
            <a:avLst/>
          </a:prstGeom>
          <a:noFill/>
        </p:spPr>
        <p:txBody>
          <a:bodyPr wrap="none" rtlCol="0">
            <a:spAutoFit/>
          </a:bodyPr>
          <a:lstStyle/>
          <a:p>
            <a:pPr algn="ctr"/>
            <a:r>
              <a:rPr lang="en-US" altLang="zh-CN" sz="5400" b="1" dirty="0">
                <a:solidFill>
                  <a:srgbClr val="FFE6B7"/>
                </a:solidFill>
                <a:latin typeface="黑体" panose="02010609060101010101" charset="-122"/>
                <a:ea typeface="黑体" panose="02010609060101010101" charset="-122"/>
              </a:rPr>
              <a:t>03</a:t>
            </a:r>
          </a:p>
        </p:txBody>
      </p:sp>
      <p:cxnSp>
        <p:nvCxnSpPr>
          <p:cNvPr id="2" name="直接连接符 1"/>
          <p:cNvCxnSpPr/>
          <p:nvPr>
            <p:custDataLst>
              <p:tags r:id="rId2"/>
            </p:custDataLst>
          </p:nvPr>
        </p:nvCxnSpPr>
        <p:spPr>
          <a:xfrm flipV="1">
            <a:off x="6841490" y="3016885"/>
            <a:ext cx="1644015" cy="254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328920" y="2831465"/>
            <a:ext cx="1535430" cy="368300"/>
          </a:xfrm>
          <a:prstGeom prst="rect">
            <a:avLst/>
          </a:prstGeom>
          <a:noFill/>
          <a:ln>
            <a:noFill/>
          </a:ln>
          <a:extLst>
            <a:ext uri="{909E8E84-426E-40DD-AFC4-6F175D3DCCD1}">
              <a14:hiddenFill xmlns:a14="http://schemas.microsoft.com/office/drawing/2010/main">
                <a:solidFill>
                  <a:srgbClr val="FFE6B7"/>
                </a:solidFill>
              </a14:hiddenFill>
            </a:ext>
          </a:extLst>
        </p:spPr>
        <p:txBody>
          <a:bodyPr wrap="square" rtlCol="0">
            <a:spAutoFit/>
          </a:bodyPr>
          <a:lstStyle/>
          <a:p>
            <a:pPr algn="ctr"/>
            <a:r>
              <a:rPr lang="en-US" altLang="zh-CN">
                <a:solidFill>
                  <a:schemeClr val="bg1"/>
                </a:solidFill>
              </a:rPr>
              <a:t>PART  Three</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043160" y="1823085"/>
            <a:ext cx="2153920" cy="1858645"/>
            <a:chOff x="15816" y="2871"/>
            <a:chExt cx="3392" cy="2927"/>
          </a:xfrm>
        </p:grpSpPr>
        <p:sp>
          <p:nvSpPr>
            <p:cNvPr id="10" name="矩形 9"/>
            <p:cNvSpPr/>
            <p:nvPr>
              <p:custDataLst>
                <p:tags r:id="rId15"/>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15" name="矩形 14"/>
            <p:cNvSpPr/>
            <p:nvPr>
              <p:custDataLst>
                <p:tags r:id="rId16"/>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8" name="直角三角形 17"/>
            <p:cNvSpPr/>
            <p:nvPr>
              <p:custDataLst>
                <p:tags r:id="rId17"/>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Group 1"/>
          <p:cNvGrpSpPr/>
          <p:nvPr/>
        </p:nvGrpSpPr>
        <p:grpSpPr>
          <a:xfrm>
            <a:off x="603399" y="1554480"/>
            <a:ext cx="515620" cy="45720"/>
            <a:chOff x="603399" y="1554480"/>
            <a:chExt cx="515620" cy="45720"/>
          </a:xfrm>
        </p:grpSpPr>
        <p:sp>
          <p:nvSpPr>
            <p:cNvPr id="5"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altLang="en-US" sz="3200" b="1">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05651" y="442568"/>
            <a:ext cx="991235" cy="337185"/>
          </a:xfrm>
          <a:prstGeom prst="rect">
            <a:avLst/>
          </a:prstGeom>
          <a:noFill/>
        </p:spPr>
        <p:txBody>
          <a:bodyPr wrap="none" rtlCol="0">
            <a:spAutoFit/>
          </a:bodyPr>
          <a:lstStyle/>
          <a:p>
            <a:r>
              <a:rPr lang="en-US" sz="160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cxnSp>
        <p:nvCxnSpPr>
          <p:cNvPr id="17" name="直接连接符 16"/>
          <p:cNvCxnSpPr/>
          <p:nvPr>
            <p:custDataLst>
              <p:tags r:id="rId4"/>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0" name="矩形 19">
            <a:hlinkClick r:id="rId20"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21" action="ppaction://hlinksldjump"/>
          </p:cNvPr>
          <p:cNvSpPr/>
          <p:nvPr userDrawn="1">
            <p:custDataLst>
              <p:tags r:id="rId6"/>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rId21" action="ppaction://hlinksldjump"/>
          </p:cNvPr>
          <p:cNvSpPr/>
          <p:nvPr userDrawn="1">
            <p:custDataLst>
              <p:tags r:id="rId7"/>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21" action="ppaction://hlinksldjump"/>
          </p:cNvPr>
          <p:cNvSpPr/>
          <p:nvPr userDrawn="1">
            <p:custDataLst>
              <p:tags r:id="rId8"/>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2"/>
          <a:srcRect t="474" r="20722"/>
          <a:stretch>
            <a:fillRect/>
          </a:stretch>
        </p:blipFill>
        <p:spPr>
          <a:xfrm>
            <a:off x="10165715" y="5265420"/>
            <a:ext cx="1744345" cy="1465580"/>
          </a:xfrm>
          <a:prstGeom prst="rect">
            <a:avLst/>
          </a:prstGeom>
        </p:spPr>
      </p:pic>
      <p:pic>
        <p:nvPicPr>
          <p:cNvPr id="23" name="图片 22" descr="校徽去背景"/>
          <p:cNvPicPr>
            <a:picLocks noChangeAspect="1"/>
          </p:cNvPicPr>
          <p:nvPr/>
        </p:nvPicPr>
        <p:blipFill>
          <a:blip r:embed="rId23"/>
          <a:stretch>
            <a:fillRect/>
          </a:stretch>
        </p:blipFill>
        <p:spPr>
          <a:xfrm>
            <a:off x="10290810" y="5094605"/>
            <a:ext cx="1723390" cy="1639570"/>
          </a:xfrm>
          <a:prstGeom prst="rect">
            <a:avLst/>
          </a:prstGeom>
        </p:spPr>
      </p:pic>
      <p:sp>
        <p:nvSpPr>
          <p:cNvPr id="38" name="文本框 37"/>
          <p:cNvSpPr txBox="1"/>
          <p:nvPr>
            <p:custDataLst>
              <p:tags r:id="rId9"/>
            </p:custDataLst>
          </p:nvPr>
        </p:nvSpPr>
        <p:spPr>
          <a:xfrm>
            <a:off x="10165715" y="442595"/>
            <a:ext cx="1971675" cy="2553335"/>
          </a:xfrm>
          <a:prstGeom prst="rect">
            <a:avLst/>
          </a:prstGeom>
          <a:noFill/>
        </p:spPr>
        <p:txBody>
          <a:bodyPr wrap="square" rtlCol="0">
            <a:spAutoFit/>
          </a:bodyPr>
          <a:lstStyle/>
          <a:p>
            <a:pPr algn="ctr"/>
            <a:r>
              <a:rPr lang="zh-CN" altLang="en-US">
                <a:solidFill>
                  <a:srgbClr val="495F76"/>
                </a:solidFill>
                <a:sym typeface="+mn-ea"/>
              </a:rPr>
              <a:t>背景与动机</a:t>
            </a:r>
            <a:endParaRPr lang="zh-CN" altLang="en-US" sz="1800">
              <a:solidFill>
                <a:srgbClr val="495F76"/>
              </a:solidFill>
            </a:endParaRPr>
          </a:p>
          <a:p>
            <a:r>
              <a:rPr lang="zh-CN" altLang="en-US">
                <a:solidFill>
                  <a:srgbClr val="495F76"/>
                </a:solidFill>
                <a:sym typeface="+mn-ea"/>
              </a:rPr>
              <a:t>  </a:t>
            </a:r>
            <a:endParaRPr lang="zh-CN" altLang="en-US">
              <a:solidFill>
                <a:srgbClr val="495F76"/>
              </a:solidFill>
            </a:endParaRPr>
          </a:p>
          <a:p>
            <a:pPr algn="ctr"/>
            <a:endParaRPr lang="zh-CN" altLang="en-US" sz="1600">
              <a:solidFill>
                <a:schemeClr val="bg1"/>
              </a:solidFill>
            </a:endParaRPr>
          </a:p>
          <a:p>
            <a:pPr algn="ctr"/>
            <a:r>
              <a:rPr lang="zh-CN" altLang="en-US">
                <a:solidFill>
                  <a:srgbClr val="495F76"/>
                </a:solidFill>
                <a:sym typeface="+mn-ea"/>
              </a:rPr>
              <a:t>研究目标</a:t>
            </a:r>
            <a:endParaRPr lang="zh-CN" altLang="en-US" sz="1800">
              <a:solidFill>
                <a:srgbClr val="495F76"/>
              </a:solidFill>
            </a:endParaRPr>
          </a:p>
          <a:p>
            <a:pPr algn="ctr"/>
            <a:endParaRPr lang="zh-CN" altLang="en-US" sz="1600">
              <a:solidFill>
                <a:schemeClr val="bg1"/>
              </a:solidFill>
            </a:endParaRPr>
          </a:p>
          <a:p>
            <a:pPr algn="ctr"/>
            <a:endParaRPr lang="zh-CN" altLang="en-US">
              <a:solidFill>
                <a:srgbClr val="495F76"/>
              </a:solidFill>
            </a:endParaRPr>
          </a:p>
          <a:p>
            <a:pPr algn="ctr"/>
            <a:r>
              <a:rPr lang="zh-CN" altLang="en-US" sz="2000" b="1">
                <a:solidFill>
                  <a:schemeClr val="bg1"/>
                </a:solidFill>
                <a:sym typeface="+mn-ea"/>
              </a:rPr>
              <a:t>研究方法</a:t>
            </a:r>
            <a:endParaRPr lang="zh-CN" altLang="en-US" sz="1600">
              <a:solidFill>
                <a:schemeClr val="bg1"/>
              </a:solidFill>
            </a:endParaRPr>
          </a:p>
          <a:p>
            <a:pPr algn="ctr">
              <a:buClrTx/>
              <a:buSzTx/>
              <a:buNone/>
            </a:pPr>
            <a:endParaRPr lang="zh-CN" altLang="en-US">
              <a:solidFill>
                <a:schemeClr val="bg1"/>
              </a:solidFill>
            </a:endParaRPr>
          </a:p>
          <a:p>
            <a:pPr algn="ctr"/>
            <a:endParaRPr lang="zh-CN" altLang="en-US">
              <a:solidFill>
                <a:srgbClr val="495F76"/>
              </a:solidFill>
              <a:sym typeface="+mn-ea"/>
            </a:endParaRPr>
          </a:p>
        </p:txBody>
      </p:sp>
      <p:sp>
        <p:nvSpPr>
          <p:cNvPr id="16" name="Rounded Rectangle 2"/>
          <p:cNvSpPr/>
          <p:nvPr/>
        </p:nvSpPr>
        <p:spPr>
          <a:xfrm>
            <a:off x="720725" y="1991360"/>
            <a:ext cx="4376420" cy="4120515"/>
          </a:xfrm>
          <a:prstGeom prst="roundRect">
            <a:avLst>
              <a:gd name="adj" fmla="val 2714"/>
            </a:avLst>
          </a:prstGeom>
          <a:solidFill>
            <a:schemeClr val="accent2">
              <a:lumMod val="75000"/>
              <a:alpha val="72000"/>
            </a:schemeClr>
          </a:solidFill>
        </p:spPr>
        <p:style>
          <a:lnRef idx="0">
            <a:srgbClr val="FFFFFF"/>
          </a:lnRef>
          <a:fillRef idx="1">
            <a:schemeClr val="accent1"/>
          </a:fillRef>
          <a:effectRef idx="1">
            <a:schemeClr val="accent1"/>
          </a:effectRef>
          <a:fontRef idx="minor">
            <a:schemeClr val="lt1"/>
          </a:fontRef>
        </p:style>
        <p:txBody>
          <a:bodyPr rtlCol="0" anchor="ctr"/>
          <a:lstStyle/>
          <a:p>
            <a:pPr algn="ctr"/>
            <a:endParaRPr lang="en-US"/>
          </a:p>
        </p:txBody>
      </p:sp>
      <p:pic>
        <p:nvPicPr>
          <p:cNvPr id="46" name="图片 45"/>
          <p:cNvPicPr>
            <a:picLocks noChangeAspect="1"/>
          </p:cNvPicPr>
          <p:nvPr/>
        </p:nvPicPr>
        <p:blipFill>
          <a:blip r:embed="rId24"/>
          <a:srcRect l="4869" t="9868" b="-1614"/>
          <a:stretch>
            <a:fillRect/>
          </a:stretch>
        </p:blipFill>
        <p:spPr>
          <a:xfrm>
            <a:off x="2494280" y="4062095"/>
            <a:ext cx="2740660" cy="2216785"/>
          </a:xfrm>
          <a:prstGeom prst="round2DiagRect">
            <a:avLst/>
          </a:prstGeom>
        </p:spPr>
      </p:pic>
      <p:sp>
        <p:nvSpPr>
          <p:cNvPr id="28" name="Rounded Rectangle 15"/>
          <p:cNvSpPr/>
          <p:nvPr/>
        </p:nvSpPr>
        <p:spPr>
          <a:xfrm>
            <a:off x="5308600" y="1141730"/>
            <a:ext cx="4156075" cy="5136515"/>
          </a:xfrm>
          <a:prstGeom prst="roundRect">
            <a:avLst>
              <a:gd name="adj" fmla="val 2714"/>
            </a:avLst>
          </a:prstGeom>
          <a:solidFill>
            <a:schemeClr val="accent2">
              <a:lumMod val="60000"/>
              <a:lumOff val="40000"/>
              <a:alpha val="97000"/>
            </a:schemeClr>
          </a:solidFill>
        </p:spPr>
        <p:style>
          <a:lnRef idx="0">
            <a:srgbClr val="FFFFFF"/>
          </a:lnRef>
          <a:fillRef idx="1">
            <a:schemeClr val="accent4"/>
          </a:fillRef>
          <a:effectRef idx="1">
            <a:schemeClr val="accent4"/>
          </a:effectRef>
          <a:fontRef idx="minor">
            <a:schemeClr val="dk1"/>
          </a:fontRef>
        </p:style>
        <p:txBody>
          <a:bodyPr rtlCol="0" anchor="ctr"/>
          <a:lstStyle/>
          <a:p>
            <a:pPr algn="ctr"/>
            <a:endParaRPr lang="en-US"/>
          </a:p>
        </p:txBody>
      </p:sp>
      <p:grpSp>
        <p:nvGrpSpPr>
          <p:cNvPr id="32" name="Group 34"/>
          <p:cNvGrpSpPr/>
          <p:nvPr/>
        </p:nvGrpSpPr>
        <p:grpSpPr>
          <a:xfrm>
            <a:off x="8749030" y="5487035"/>
            <a:ext cx="648335" cy="584200"/>
            <a:chOff x="5298632" y="2914926"/>
            <a:chExt cx="356535" cy="299876"/>
          </a:xfrm>
          <a:solidFill>
            <a:schemeClr val="bg1"/>
          </a:solidFill>
        </p:grpSpPr>
        <p:sp>
          <p:nvSpPr>
            <p:cNvPr id="33" name="Freeform 35"/>
            <p:cNvSpPr>
              <a:spLocks noEditPoints="1"/>
            </p:cNvSpPr>
            <p:nvPr>
              <p:custDataLst>
                <p:tags r:id="rId12"/>
              </p:custDataLst>
            </p:nvPr>
          </p:nvSpPr>
          <p:spPr bwMode="auto">
            <a:xfrm>
              <a:off x="5387075" y="2992314"/>
              <a:ext cx="179650" cy="17826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6"/>
            <p:cNvSpPr/>
            <p:nvPr>
              <p:custDataLst>
                <p:tags r:id="rId13"/>
              </p:custDataLst>
            </p:nvPr>
          </p:nvSpPr>
          <p:spPr bwMode="auto">
            <a:xfrm>
              <a:off x="5432679" y="3036535"/>
              <a:ext cx="49749" cy="51131"/>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7"/>
            <p:cNvSpPr>
              <a:spLocks noEditPoints="1"/>
            </p:cNvSpPr>
            <p:nvPr>
              <p:custDataLst>
                <p:tags r:id="rId14"/>
              </p:custDataLst>
            </p:nvPr>
          </p:nvSpPr>
          <p:spPr bwMode="auto">
            <a:xfrm>
              <a:off x="5298632" y="2914926"/>
              <a:ext cx="356535" cy="299876"/>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 name="Freeform 167"/>
          <p:cNvSpPr>
            <a:spLocks noEditPoints="1"/>
          </p:cNvSpPr>
          <p:nvPr/>
        </p:nvSpPr>
        <p:spPr bwMode="auto">
          <a:xfrm>
            <a:off x="1022350" y="5186680"/>
            <a:ext cx="692150" cy="675640"/>
          </a:xfrm>
          <a:custGeom>
            <a:avLst/>
            <a:gdLst>
              <a:gd name="T0" fmla="*/ 3 w 141"/>
              <a:gd name="T1" fmla="*/ 1 h 143"/>
              <a:gd name="T2" fmla="*/ 3 w 141"/>
              <a:gd name="T3" fmla="*/ 7 h 143"/>
              <a:gd name="T4" fmla="*/ 16 w 141"/>
              <a:gd name="T5" fmla="*/ 4 h 143"/>
              <a:gd name="T6" fmla="*/ 13 w 141"/>
              <a:gd name="T7" fmla="*/ 58 h 143"/>
              <a:gd name="T8" fmla="*/ 0 w 141"/>
              <a:gd name="T9" fmla="*/ 61 h 143"/>
              <a:gd name="T10" fmla="*/ 13 w 141"/>
              <a:gd name="T11" fmla="*/ 64 h 143"/>
              <a:gd name="T12" fmla="*/ 13 w 141"/>
              <a:gd name="T13" fmla="*/ 58 h 143"/>
              <a:gd name="T14" fmla="*/ 3 w 141"/>
              <a:gd name="T15" fmla="*/ 115 h 143"/>
              <a:gd name="T16" fmla="*/ 3 w 141"/>
              <a:gd name="T17" fmla="*/ 121 h 143"/>
              <a:gd name="T18" fmla="*/ 16 w 141"/>
              <a:gd name="T19" fmla="*/ 118 h 143"/>
              <a:gd name="T20" fmla="*/ 46 w 141"/>
              <a:gd name="T21" fmla="*/ 97 h 143"/>
              <a:gd name="T22" fmla="*/ 65 w 141"/>
              <a:gd name="T23" fmla="*/ 63 h 143"/>
              <a:gd name="T24" fmla="*/ 127 w 141"/>
              <a:gd name="T25" fmla="*/ 30 h 143"/>
              <a:gd name="T26" fmla="*/ 139 w 141"/>
              <a:gd name="T27" fmla="*/ 37 h 143"/>
              <a:gd name="T28" fmla="*/ 127 w 141"/>
              <a:gd name="T29" fmla="*/ 20 h 143"/>
              <a:gd name="T30" fmla="*/ 124 w 141"/>
              <a:gd name="T31" fmla="*/ 19 h 143"/>
              <a:gd name="T32" fmla="*/ 110 w 141"/>
              <a:gd name="T33" fmla="*/ 33 h 143"/>
              <a:gd name="T34" fmla="*/ 112 w 141"/>
              <a:gd name="T35" fmla="*/ 38 h 143"/>
              <a:gd name="T36" fmla="*/ 122 w 141"/>
              <a:gd name="T37" fmla="*/ 29 h 143"/>
              <a:gd name="T38" fmla="*/ 63 w 141"/>
              <a:gd name="T39" fmla="*/ 57 h 143"/>
              <a:gd name="T40" fmla="*/ 46 w 141"/>
              <a:gd name="T41" fmla="*/ 97 h 143"/>
              <a:gd name="T42" fmla="*/ 3 w 141"/>
              <a:gd name="T43" fmla="*/ 86 h 143"/>
              <a:gd name="T44" fmla="*/ 3 w 141"/>
              <a:gd name="T45" fmla="*/ 92 h 143"/>
              <a:gd name="T46" fmla="*/ 16 w 141"/>
              <a:gd name="T47" fmla="*/ 89 h 143"/>
              <a:gd name="T48" fmla="*/ 13 w 141"/>
              <a:gd name="T49" fmla="*/ 29 h 143"/>
              <a:gd name="T50" fmla="*/ 0 w 141"/>
              <a:gd name="T51" fmla="*/ 32 h 143"/>
              <a:gd name="T52" fmla="*/ 13 w 141"/>
              <a:gd name="T53" fmla="*/ 35 h 143"/>
              <a:gd name="T54" fmla="*/ 13 w 141"/>
              <a:gd name="T55" fmla="*/ 29 h 143"/>
              <a:gd name="T56" fmla="*/ 134 w 141"/>
              <a:gd name="T57" fmla="*/ 130 h 143"/>
              <a:gd name="T58" fmla="*/ 137 w 141"/>
              <a:gd name="T59" fmla="*/ 143 h 143"/>
              <a:gd name="T60" fmla="*/ 140 w 141"/>
              <a:gd name="T61" fmla="*/ 130 h 143"/>
              <a:gd name="T62" fmla="*/ 138 w 141"/>
              <a:gd name="T63" fmla="*/ 115 h 143"/>
              <a:gd name="T64" fmla="*/ 24 w 141"/>
              <a:gd name="T65" fmla="*/ 3 h 143"/>
              <a:gd name="T66" fmla="*/ 18 w 141"/>
              <a:gd name="T67" fmla="*/ 3 h 143"/>
              <a:gd name="T68" fmla="*/ 21 w 141"/>
              <a:gd name="T69" fmla="*/ 121 h 143"/>
              <a:gd name="T70" fmla="*/ 141 w 141"/>
              <a:gd name="T71" fmla="*/ 118 h 143"/>
              <a:gd name="T72" fmla="*/ 22 w 141"/>
              <a:gd name="T73" fmla="*/ 127 h 143"/>
              <a:gd name="T74" fmla="*/ 19 w 141"/>
              <a:gd name="T75" fmla="*/ 140 h 143"/>
              <a:gd name="T76" fmla="*/ 25 w 141"/>
              <a:gd name="T77" fmla="*/ 140 h 143"/>
              <a:gd name="T78" fmla="*/ 22 w 141"/>
              <a:gd name="T79" fmla="*/ 127 h 143"/>
              <a:gd name="T80" fmla="*/ 105 w 141"/>
              <a:gd name="T81" fmla="*/ 130 h 143"/>
              <a:gd name="T82" fmla="*/ 108 w 141"/>
              <a:gd name="T83" fmla="*/ 143 h 143"/>
              <a:gd name="T84" fmla="*/ 111 w 141"/>
              <a:gd name="T85" fmla="*/ 130 h 143"/>
              <a:gd name="T86" fmla="*/ 80 w 141"/>
              <a:gd name="T87" fmla="*/ 127 h 143"/>
              <a:gd name="T88" fmla="*/ 77 w 141"/>
              <a:gd name="T89" fmla="*/ 140 h 143"/>
              <a:gd name="T90" fmla="*/ 83 w 141"/>
              <a:gd name="T91" fmla="*/ 140 h 143"/>
              <a:gd name="T92" fmla="*/ 80 w 141"/>
              <a:gd name="T93" fmla="*/ 127 h 143"/>
              <a:gd name="T94" fmla="*/ 48 w 141"/>
              <a:gd name="T95" fmla="*/ 130 h 143"/>
              <a:gd name="T96" fmla="*/ 51 w 141"/>
              <a:gd name="T97" fmla="*/ 143 h 143"/>
              <a:gd name="T98" fmla="*/ 54 w 141"/>
              <a:gd name="T99" fmla="*/ 13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 h="143">
                <a:moveTo>
                  <a:pt x="13" y="1"/>
                </a:moveTo>
                <a:cubicBezTo>
                  <a:pt x="3" y="1"/>
                  <a:pt x="3" y="1"/>
                  <a:pt x="3" y="1"/>
                </a:cubicBezTo>
                <a:cubicBezTo>
                  <a:pt x="1" y="1"/>
                  <a:pt x="0" y="2"/>
                  <a:pt x="0" y="4"/>
                </a:cubicBezTo>
                <a:cubicBezTo>
                  <a:pt x="0" y="5"/>
                  <a:pt x="1" y="7"/>
                  <a:pt x="3" y="7"/>
                </a:cubicBezTo>
                <a:cubicBezTo>
                  <a:pt x="13" y="7"/>
                  <a:pt x="13" y="7"/>
                  <a:pt x="13" y="7"/>
                </a:cubicBezTo>
                <a:cubicBezTo>
                  <a:pt x="14" y="7"/>
                  <a:pt x="16" y="5"/>
                  <a:pt x="16" y="4"/>
                </a:cubicBezTo>
                <a:cubicBezTo>
                  <a:pt x="16" y="2"/>
                  <a:pt x="14" y="1"/>
                  <a:pt x="13" y="1"/>
                </a:cubicBezTo>
                <a:close/>
                <a:moveTo>
                  <a:pt x="13" y="58"/>
                </a:moveTo>
                <a:cubicBezTo>
                  <a:pt x="3" y="58"/>
                  <a:pt x="3" y="58"/>
                  <a:pt x="3" y="58"/>
                </a:cubicBezTo>
                <a:cubicBezTo>
                  <a:pt x="1" y="58"/>
                  <a:pt x="0" y="59"/>
                  <a:pt x="0" y="61"/>
                </a:cubicBezTo>
                <a:cubicBezTo>
                  <a:pt x="0" y="62"/>
                  <a:pt x="1" y="64"/>
                  <a:pt x="3" y="64"/>
                </a:cubicBezTo>
                <a:cubicBezTo>
                  <a:pt x="13" y="64"/>
                  <a:pt x="13" y="64"/>
                  <a:pt x="13" y="64"/>
                </a:cubicBezTo>
                <a:cubicBezTo>
                  <a:pt x="14" y="64"/>
                  <a:pt x="16" y="62"/>
                  <a:pt x="16" y="61"/>
                </a:cubicBezTo>
                <a:cubicBezTo>
                  <a:pt x="16" y="59"/>
                  <a:pt x="14" y="58"/>
                  <a:pt x="13" y="58"/>
                </a:cubicBezTo>
                <a:close/>
                <a:moveTo>
                  <a:pt x="13" y="115"/>
                </a:moveTo>
                <a:cubicBezTo>
                  <a:pt x="3" y="115"/>
                  <a:pt x="3" y="115"/>
                  <a:pt x="3" y="115"/>
                </a:cubicBezTo>
                <a:cubicBezTo>
                  <a:pt x="1" y="115"/>
                  <a:pt x="0" y="116"/>
                  <a:pt x="0" y="118"/>
                </a:cubicBezTo>
                <a:cubicBezTo>
                  <a:pt x="0" y="119"/>
                  <a:pt x="1" y="121"/>
                  <a:pt x="3" y="121"/>
                </a:cubicBezTo>
                <a:cubicBezTo>
                  <a:pt x="13" y="121"/>
                  <a:pt x="13" y="121"/>
                  <a:pt x="13" y="121"/>
                </a:cubicBezTo>
                <a:cubicBezTo>
                  <a:pt x="14" y="121"/>
                  <a:pt x="16" y="119"/>
                  <a:pt x="16" y="118"/>
                </a:cubicBezTo>
                <a:cubicBezTo>
                  <a:pt x="16" y="116"/>
                  <a:pt x="14" y="115"/>
                  <a:pt x="13" y="115"/>
                </a:cubicBezTo>
                <a:close/>
                <a:moveTo>
                  <a:pt x="46" y="97"/>
                </a:moveTo>
                <a:cubicBezTo>
                  <a:pt x="48" y="97"/>
                  <a:pt x="49" y="96"/>
                  <a:pt x="49" y="94"/>
                </a:cubicBezTo>
                <a:cubicBezTo>
                  <a:pt x="49" y="79"/>
                  <a:pt x="51" y="66"/>
                  <a:pt x="65" y="63"/>
                </a:cubicBezTo>
                <a:cubicBezTo>
                  <a:pt x="72" y="60"/>
                  <a:pt x="80" y="60"/>
                  <a:pt x="87" y="60"/>
                </a:cubicBezTo>
                <a:cubicBezTo>
                  <a:pt x="105" y="60"/>
                  <a:pt x="126" y="60"/>
                  <a:pt x="127" y="30"/>
                </a:cubicBezTo>
                <a:cubicBezTo>
                  <a:pt x="134" y="37"/>
                  <a:pt x="134" y="37"/>
                  <a:pt x="134" y="37"/>
                </a:cubicBezTo>
                <a:cubicBezTo>
                  <a:pt x="136" y="38"/>
                  <a:pt x="137" y="38"/>
                  <a:pt x="139" y="37"/>
                </a:cubicBezTo>
                <a:cubicBezTo>
                  <a:pt x="140" y="36"/>
                  <a:pt x="140" y="34"/>
                  <a:pt x="139" y="33"/>
                </a:cubicBezTo>
                <a:cubicBezTo>
                  <a:pt x="127" y="20"/>
                  <a:pt x="127" y="20"/>
                  <a:pt x="127" y="20"/>
                </a:cubicBezTo>
                <a:cubicBezTo>
                  <a:pt x="126" y="19"/>
                  <a:pt x="125" y="19"/>
                  <a:pt x="124" y="19"/>
                </a:cubicBezTo>
                <a:cubicBezTo>
                  <a:pt x="124" y="19"/>
                  <a:pt x="124" y="19"/>
                  <a:pt x="124" y="19"/>
                </a:cubicBezTo>
                <a:cubicBezTo>
                  <a:pt x="124" y="19"/>
                  <a:pt x="123" y="19"/>
                  <a:pt x="122" y="20"/>
                </a:cubicBezTo>
                <a:cubicBezTo>
                  <a:pt x="110" y="33"/>
                  <a:pt x="110" y="33"/>
                  <a:pt x="110" y="33"/>
                </a:cubicBezTo>
                <a:cubicBezTo>
                  <a:pt x="109" y="34"/>
                  <a:pt x="109" y="36"/>
                  <a:pt x="110" y="37"/>
                </a:cubicBezTo>
                <a:cubicBezTo>
                  <a:pt x="111" y="38"/>
                  <a:pt x="111" y="38"/>
                  <a:pt x="112" y="38"/>
                </a:cubicBezTo>
                <a:cubicBezTo>
                  <a:pt x="113" y="38"/>
                  <a:pt x="114" y="38"/>
                  <a:pt x="114" y="37"/>
                </a:cubicBezTo>
                <a:cubicBezTo>
                  <a:pt x="122" y="29"/>
                  <a:pt x="122" y="29"/>
                  <a:pt x="122" y="29"/>
                </a:cubicBezTo>
                <a:cubicBezTo>
                  <a:pt x="120" y="54"/>
                  <a:pt x="105" y="54"/>
                  <a:pt x="87" y="54"/>
                </a:cubicBezTo>
                <a:cubicBezTo>
                  <a:pt x="79" y="54"/>
                  <a:pt x="71" y="54"/>
                  <a:pt x="63" y="57"/>
                </a:cubicBezTo>
                <a:cubicBezTo>
                  <a:pt x="43" y="62"/>
                  <a:pt x="43" y="81"/>
                  <a:pt x="43" y="94"/>
                </a:cubicBezTo>
                <a:cubicBezTo>
                  <a:pt x="43" y="96"/>
                  <a:pt x="45" y="97"/>
                  <a:pt x="46" y="97"/>
                </a:cubicBezTo>
                <a:close/>
                <a:moveTo>
                  <a:pt x="13" y="86"/>
                </a:moveTo>
                <a:cubicBezTo>
                  <a:pt x="3" y="86"/>
                  <a:pt x="3" y="86"/>
                  <a:pt x="3" y="86"/>
                </a:cubicBezTo>
                <a:cubicBezTo>
                  <a:pt x="1" y="86"/>
                  <a:pt x="0" y="87"/>
                  <a:pt x="0" y="89"/>
                </a:cubicBezTo>
                <a:cubicBezTo>
                  <a:pt x="0" y="91"/>
                  <a:pt x="1" y="92"/>
                  <a:pt x="3" y="92"/>
                </a:cubicBezTo>
                <a:cubicBezTo>
                  <a:pt x="13" y="92"/>
                  <a:pt x="13" y="92"/>
                  <a:pt x="13" y="92"/>
                </a:cubicBezTo>
                <a:cubicBezTo>
                  <a:pt x="14" y="92"/>
                  <a:pt x="16" y="91"/>
                  <a:pt x="16" y="89"/>
                </a:cubicBezTo>
                <a:cubicBezTo>
                  <a:pt x="16" y="87"/>
                  <a:pt x="14" y="86"/>
                  <a:pt x="13" y="86"/>
                </a:cubicBezTo>
                <a:close/>
                <a:moveTo>
                  <a:pt x="13" y="29"/>
                </a:moveTo>
                <a:cubicBezTo>
                  <a:pt x="3" y="29"/>
                  <a:pt x="3" y="29"/>
                  <a:pt x="3" y="29"/>
                </a:cubicBezTo>
                <a:cubicBezTo>
                  <a:pt x="1" y="29"/>
                  <a:pt x="0" y="30"/>
                  <a:pt x="0" y="32"/>
                </a:cubicBezTo>
                <a:cubicBezTo>
                  <a:pt x="0" y="34"/>
                  <a:pt x="1" y="35"/>
                  <a:pt x="3" y="35"/>
                </a:cubicBezTo>
                <a:cubicBezTo>
                  <a:pt x="13" y="35"/>
                  <a:pt x="13" y="35"/>
                  <a:pt x="13" y="35"/>
                </a:cubicBezTo>
                <a:cubicBezTo>
                  <a:pt x="14" y="35"/>
                  <a:pt x="16" y="34"/>
                  <a:pt x="16" y="32"/>
                </a:cubicBezTo>
                <a:cubicBezTo>
                  <a:pt x="16" y="30"/>
                  <a:pt x="14" y="29"/>
                  <a:pt x="13" y="29"/>
                </a:cubicBezTo>
                <a:close/>
                <a:moveTo>
                  <a:pt x="137" y="127"/>
                </a:moveTo>
                <a:cubicBezTo>
                  <a:pt x="135" y="127"/>
                  <a:pt x="134" y="128"/>
                  <a:pt x="134" y="130"/>
                </a:cubicBezTo>
                <a:cubicBezTo>
                  <a:pt x="134" y="140"/>
                  <a:pt x="134" y="140"/>
                  <a:pt x="134" y="140"/>
                </a:cubicBezTo>
                <a:cubicBezTo>
                  <a:pt x="134" y="141"/>
                  <a:pt x="135" y="143"/>
                  <a:pt x="137" y="143"/>
                </a:cubicBezTo>
                <a:cubicBezTo>
                  <a:pt x="138" y="143"/>
                  <a:pt x="140" y="141"/>
                  <a:pt x="140" y="140"/>
                </a:cubicBezTo>
                <a:cubicBezTo>
                  <a:pt x="140" y="130"/>
                  <a:pt x="140" y="130"/>
                  <a:pt x="140" y="130"/>
                </a:cubicBezTo>
                <a:cubicBezTo>
                  <a:pt x="140" y="128"/>
                  <a:pt x="138" y="127"/>
                  <a:pt x="137" y="127"/>
                </a:cubicBezTo>
                <a:close/>
                <a:moveTo>
                  <a:pt x="138" y="115"/>
                </a:moveTo>
                <a:cubicBezTo>
                  <a:pt x="24" y="115"/>
                  <a:pt x="24" y="115"/>
                  <a:pt x="24" y="115"/>
                </a:cubicBezTo>
                <a:cubicBezTo>
                  <a:pt x="24" y="3"/>
                  <a:pt x="24" y="3"/>
                  <a:pt x="24" y="3"/>
                </a:cubicBezTo>
                <a:cubicBezTo>
                  <a:pt x="24" y="1"/>
                  <a:pt x="23" y="0"/>
                  <a:pt x="21" y="0"/>
                </a:cubicBezTo>
                <a:cubicBezTo>
                  <a:pt x="19" y="0"/>
                  <a:pt x="18" y="1"/>
                  <a:pt x="18" y="3"/>
                </a:cubicBezTo>
                <a:cubicBezTo>
                  <a:pt x="18" y="118"/>
                  <a:pt x="18" y="118"/>
                  <a:pt x="18" y="118"/>
                </a:cubicBezTo>
                <a:cubicBezTo>
                  <a:pt x="18" y="119"/>
                  <a:pt x="19" y="121"/>
                  <a:pt x="21" y="121"/>
                </a:cubicBezTo>
                <a:cubicBezTo>
                  <a:pt x="138" y="121"/>
                  <a:pt x="138" y="121"/>
                  <a:pt x="138" y="121"/>
                </a:cubicBezTo>
                <a:cubicBezTo>
                  <a:pt x="139" y="121"/>
                  <a:pt x="141" y="119"/>
                  <a:pt x="141" y="118"/>
                </a:cubicBezTo>
                <a:cubicBezTo>
                  <a:pt x="141" y="116"/>
                  <a:pt x="139" y="115"/>
                  <a:pt x="138" y="115"/>
                </a:cubicBezTo>
                <a:close/>
                <a:moveTo>
                  <a:pt x="22" y="127"/>
                </a:moveTo>
                <a:cubicBezTo>
                  <a:pt x="21" y="127"/>
                  <a:pt x="19" y="128"/>
                  <a:pt x="19" y="130"/>
                </a:cubicBezTo>
                <a:cubicBezTo>
                  <a:pt x="19" y="140"/>
                  <a:pt x="19" y="140"/>
                  <a:pt x="19" y="140"/>
                </a:cubicBezTo>
                <a:cubicBezTo>
                  <a:pt x="19" y="141"/>
                  <a:pt x="21" y="143"/>
                  <a:pt x="22" y="143"/>
                </a:cubicBezTo>
                <a:cubicBezTo>
                  <a:pt x="24" y="143"/>
                  <a:pt x="25" y="141"/>
                  <a:pt x="25" y="140"/>
                </a:cubicBezTo>
                <a:cubicBezTo>
                  <a:pt x="25" y="130"/>
                  <a:pt x="25" y="130"/>
                  <a:pt x="25" y="130"/>
                </a:cubicBezTo>
                <a:cubicBezTo>
                  <a:pt x="25" y="128"/>
                  <a:pt x="24" y="127"/>
                  <a:pt x="22" y="127"/>
                </a:cubicBezTo>
                <a:close/>
                <a:moveTo>
                  <a:pt x="108" y="127"/>
                </a:moveTo>
                <a:cubicBezTo>
                  <a:pt x="106" y="127"/>
                  <a:pt x="105" y="128"/>
                  <a:pt x="105" y="130"/>
                </a:cubicBezTo>
                <a:cubicBezTo>
                  <a:pt x="105" y="140"/>
                  <a:pt x="105" y="140"/>
                  <a:pt x="105" y="140"/>
                </a:cubicBezTo>
                <a:cubicBezTo>
                  <a:pt x="105" y="141"/>
                  <a:pt x="106" y="143"/>
                  <a:pt x="108" y="143"/>
                </a:cubicBezTo>
                <a:cubicBezTo>
                  <a:pt x="110" y="143"/>
                  <a:pt x="111" y="141"/>
                  <a:pt x="111" y="140"/>
                </a:cubicBezTo>
                <a:cubicBezTo>
                  <a:pt x="111" y="130"/>
                  <a:pt x="111" y="130"/>
                  <a:pt x="111" y="130"/>
                </a:cubicBezTo>
                <a:cubicBezTo>
                  <a:pt x="111" y="128"/>
                  <a:pt x="110" y="127"/>
                  <a:pt x="108" y="127"/>
                </a:cubicBezTo>
                <a:close/>
                <a:moveTo>
                  <a:pt x="80" y="127"/>
                </a:moveTo>
                <a:cubicBezTo>
                  <a:pt x="78" y="127"/>
                  <a:pt x="77" y="128"/>
                  <a:pt x="77" y="130"/>
                </a:cubicBezTo>
                <a:cubicBezTo>
                  <a:pt x="77" y="140"/>
                  <a:pt x="77" y="140"/>
                  <a:pt x="77" y="140"/>
                </a:cubicBezTo>
                <a:cubicBezTo>
                  <a:pt x="77" y="141"/>
                  <a:pt x="78" y="143"/>
                  <a:pt x="80" y="143"/>
                </a:cubicBezTo>
                <a:cubicBezTo>
                  <a:pt x="81" y="143"/>
                  <a:pt x="83" y="141"/>
                  <a:pt x="83" y="140"/>
                </a:cubicBezTo>
                <a:cubicBezTo>
                  <a:pt x="83" y="130"/>
                  <a:pt x="83" y="130"/>
                  <a:pt x="83" y="130"/>
                </a:cubicBezTo>
                <a:cubicBezTo>
                  <a:pt x="83" y="128"/>
                  <a:pt x="81" y="127"/>
                  <a:pt x="80" y="127"/>
                </a:cubicBezTo>
                <a:close/>
                <a:moveTo>
                  <a:pt x="51" y="127"/>
                </a:moveTo>
                <a:cubicBezTo>
                  <a:pt x="49" y="127"/>
                  <a:pt x="48" y="128"/>
                  <a:pt x="48" y="130"/>
                </a:cubicBezTo>
                <a:cubicBezTo>
                  <a:pt x="48" y="140"/>
                  <a:pt x="48" y="140"/>
                  <a:pt x="48" y="140"/>
                </a:cubicBezTo>
                <a:cubicBezTo>
                  <a:pt x="48" y="141"/>
                  <a:pt x="49" y="143"/>
                  <a:pt x="51" y="143"/>
                </a:cubicBezTo>
                <a:cubicBezTo>
                  <a:pt x="53" y="143"/>
                  <a:pt x="54" y="141"/>
                  <a:pt x="54" y="140"/>
                </a:cubicBezTo>
                <a:cubicBezTo>
                  <a:pt x="54" y="130"/>
                  <a:pt x="54" y="130"/>
                  <a:pt x="54" y="130"/>
                </a:cubicBezTo>
                <a:cubicBezTo>
                  <a:pt x="54" y="128"/>
                  <a:pt x="53" y="127"/>
                  <a:pt x="51" y="1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Rectangle 56"/>
          <p:cNvSpPr/>
          <p:nvPr>
            <p:custDataLst>
              <p:tags r:id="rId10"/>
            </p:custDataLst>
          </p:nvPr>
        </p:nvSpPr>
        <p:spPr>
          <a:xfrm>
            <a:off x="5564505" y="1480185"/>
            <a:ext cx="3671570" cy="1844675"/>
          </a:xfrm>
          <a:prstGeom prst="rect">
            <a:avLst/>
          </a:prstGeom>
        </p:spPr>
        <p:txBody>
          <a:bodyPr wrap="square">
            <a:noAutofit/>
          </a:bodyPr>
          <a:lstStyle/>
          <a:p>
            <a:pPr indent="0" algn="just">
              <a:lnSpc>
                <a:spcPct val="130000"/>
              </a:lnSpc>
              <a:buClrTx/>
              <a:buSzTx/>
              <a:buFont typeface="Wingdings" panose="05000000000000000000" charset="0"/>
              <a:buNone/>
            </a:pPr>
            <a:r>
              <a:rPr lang="en-US" altLang="zh-CN" sz="1600" dirty="0">
                <a:solidFill>
                  <a:schemeClr val="bg1"/>
                </a:solidFill>
                <a:sym typeface="+mn-ea"/>
              </a:rPr>
              <a:t>2.   </a:t>
            </a:r>
            <a:r>
              <a:rPr lang="zh-CN" altLang="en-US" sz="1600" dirty="0">
                <a:solidFill>
                  <a:schemeClr val="bg1"/>
                </a:solidFill>
                <a:sym typeface="+mn-ea"/>
              </a:rPr>
              <a:t>生成高质量训练数据：</a:t>
            </a:r>
          </a:p>
          <a:p>
            <a:pPr indent="457200" algn="just">
              <a:lnSpc>
                <a:spcPct val="130000"/>
              </a:lnSpc>
              <a:buClrTx/>
              <a:buSzTx/>
              <a:buFont typeface="Wingdings" panose="05000000000000000000" charset="0"/>
              <a:buChar char="Ø"/>
            </a:pPr>
            <a:r>
              <a:rPr lang="zh-CN" altLang="en-US" dirty="0">
                <a:solidFill>
                  <a:schemeClr val="bg1"/>
                </a:solidFill>
                <a:sym typeface="+mn-ea"/>
              </a:rPr>
              <a:t>从多个来源收集初始指令。</a:t>
            </a:r>
          </a:p>
          <a:p>
            <a:pPr indent="457200" algn="just">
              <a:lnSpc>
                <a:spcPct val="130000"/>
              </a:lnSpc>
              <a:buClrTx/>
              <a:buSzTx/>
              <a:buFont typeface="Wingdings" panose="05000000000000000000" charset="0"/>
              <a:buChar char="Ø"/>
            </a:pPr>
            <a:r>
              <a:rPr lang="zh-CN" altLang="en-US" dirty="0">
                <a:solidFill>
                  <a:schemeClr val="bg1"/>
                </a:solidFill>
                <a:sym typeface="+mn-ea"/>
              </a:rPr>
              <a:t>使用学生模型（如LLaMA2）生成初始输出。</a:t>
            </a:r>
          </a:p>
          <a:p>
            <a:pPr indent="457200" algn="just">
              <a:lnSpc>
                <a:spcPct val="130000"/>
              </a:lnSpc>
              <a:buClrTx/>
              <a:buSzTx/>
              <a:buFont typeface="Wingdings" panose="05000000000000000000" charset="0"/>
              <a:buChar char="Ø"/>
            </a:pPr>
            <a:r>
              <a:rPr lang="zh-CN" altLang="en-US" dirty="0">
                <a:solidFill>
                  <a:schemeClr val="bg1"/>
                </a:solidFill>
                <a:sym typeface="+mn-ea"/>
              </a:rPr>
              <a:t>使用测试程序来识别模型未能遵循的约束。</a:t>
            </a:r>
          </a:p>
          <a:p>
            <a:pPr indent="457200" algn="just">
              <a:lnSpc>
                <a:spcPct val="130000"/>
              </a:lnSpc>
              <a:buClrTx/>
              <a:buSzTx/>
              <a:buFont typeface="Wingdings" panose="05000000000000000000" charset="0"/>
              <a:buChar char="Ø"/>
            </a:pPr>
            <a:r>
              <a:rPr lang="zh-CN" altLang="en-US" dirty="0">
                <a:solidFill>
                  <a:schemeClr val="bg1"/>
                </a:solidFill>
                <a:sym typeface="+mn-ea"/>
              </a:rPr>
              <a:t>使用教师模型（如</a:t>
            </a:r>
            <a:r>
              <a:rPr lang="en-US" altLang="zh-CN" dirty="0">
                <a:solidFill>
                  <a:schemeClr val="bg1"/>
                </a:solidFill>
                <a:sym typeface="+mn-ea"/>
              </a:rPr>
              <a:t>Chat</a:t>
            </a:r>
            <a:r>
              <a:rPr lang="zh-CN" altLang="en-US" dirty="0">
                <a:solidFill>
                  <a:schemeClr val="bg1"/>
                </a:solidFill>
                <a:sym typeface="+mn-ea"/>
              </a:rPr>
              <a:t>GPT）</a:t>
            </a:r>
            <a:r>
              <a:rPr lang="zh-CN" altLang="en-US" dirty="0">
                <a:solidFill>
                  <a:srgbClr val="FF0000"/>
                </a:solidFill>
                <a:sym typeface="+mn-ea"/>
              </a:rPr>
              <a:t>逐一</a:t>
            </a:r>
            <a:r>
              <a:rPr lang="zh-CN" altLang="en-US" dirty="0">
                <a:solidFill>
                  <a:schemeClr val="bg1"/>
                </a:solidFill>
                <a:sym typeface="+mn-ea"/>
              </a:rPr>
              <a:t>纠正这些错误。</a:t>
            </a:r>
          </a:p>
          <a:p>
            <a:pPr indent="457200" algn="just">
              <a:lnSpc>
                <a:spcPct val="130000"/>
              </a:lnSpc>
              <a:buClrTx/>
              <a:buSzTx/>
              <a:buFont typeface="Wingdings" panose="05000000000000000000" charset="0"/>
              <a:buChar char="Ø"/>
            </a:pPr>
            <a:r>
              <a:rPr lang="zh-CN" altLang="en-US" dirty="0">
                <a:solidFill>
                  <a:schemeClr val="bg1"/>
                </a:solidFill>
                <a:sym typeface="+mn-ea"/>
              </a:rPr>
              <a:t>修改过程中的数据用于后续训练。</a:t>
            </a:r>
          </a:p>
          <a:p>
            <a:pPr indent="457200" algn="just">
              <a:lnSpc>
                <a:spcPct val="130000"/>
              </a:lnSpc>
              <a:buClrTx/>
              <a:buSzTx/>
              <a:buFont typeface="Wingdings" panose="05000000000000000000" charset="0"/>
              <a:buChar char="Ø"/>
            </a:pPr>
            <a:endParaRPr lang="zh-CN" altLang="en-US" dirty="0">
              <a:solidFill>
                <a:schemeClr val="bg1"/>
              </a:solidFill>
              <a:sym typeface="+mn-ea"/>
            </a:endParaRPr>
          </a:p>
          <a:p>
            <a:pPr indent="457200" algn="just">
              <a:lnSpc>
                <a:spcPct val="130000"/>
              </a:lnSpc>
              <a:buClrTx/>
              <a:buSzTx/>
              <a:buFont typeface="Wingdings" panose="05000000000000000000" charset="0"/>
              <a:buChar char="Ø"/>
            </a:pPr>
            <a:endParaRPr lang="zh-CN" altLang="en-US" sz="2000" dirty="0">
              <a:solidFill>
                <a:schemeClr val="bg1"/>
              </a:solidFill>
              <a:sym typeface="+mn-ea"/>
            </a:endParaRPr>
          </a:p>
          <a:p>
            <a:pPr indent="457200" algn="just">
              <a:lnSpc>
                <a:spcPct val="130000"/>
              </a:lnSpc>
              <a:buClrTx/>
              <a:buSzTx/>
              <a:buFontTx/>
              <a:buNone/>
            </a:pPr>
            <a:endParaRPr lang="zh-CN" sz="1600" dirty="0">
              <a:solidFill>
                <a:schemeClr val="bg1"/>
              </a:solidFill>
            </a:endParaRPr>
          </a:p>
        </p:txBody>
      </p:sp>
      <p:sp>
        <p:nvSpPr>
          <p:cNvPr id="14" name="Rectangle 64"/>
          <p:cNvSpPr/>
          <p:nvPr>
            <p:custDataLst>
              <p:tags r:id="rId11"/>
            </p:custDataLst>
          </p:nvPr>
        </p:nvSpPr>
        <p:spPr>
          <a:xfrm>
            <a:off x="932180" y="2214245"/>
            <a:ext cx="3825240" cy="2137410"/>
          </a:xfrm>
          <a:prstGeom prst="rect">
            <a:avLst/>
          </a:prstGeom>
        </p:spPr>
        <p:txBody>
          <a:bodyPr wrap="square">
            <a:noAutofit/>
          </a:bodyPr>
          <a:lstStyle/>
          <a:p>
            <a:pPr indent="0" algn="just">
              <a:lnSpc>
                <a:spcPct val="130000"/>
              </a:lnSpc>
              <a:buFont typeface="Wingdings" panose="05000000000000000000" charset="0"/>
              <a:buNone/>
            </a:pPr>
            <a:r>
              <a:rPr lang="en-US" altLang="zh-CN" sz="1600" dirty="0">
                <a:solidFill>
                  <a:schemeClr val="bg1"/>
                </a:solidFill>
                <a:sym typeface="+mn-ea"/>
              </a:rPr>
              <a:t>1.  </a:t>
            </a:r>
            <a:r>
              <a:rPr lang="zh-CN" altLang="en-US" sz="1600" dirty="0">
                <a:solidFill>
                  <a:schemeClr val="bg1"/>
                </a:solidFill>
                <a:sym typeface="+mn-ea"/>
              </a:rPr>
              <a:t>确定有效训练数据的类型。</a:t>
            </a:r>
          </a:p>
          <a:p>
            <a:pPr marL="342900" indent="-342900" algn="just">
              <a:lnSpc>
                <a:spcPct val="130000"/>
              </a:lnSpc>
              <a:buFont typeface="Wingdings" panose="05000000000000000000" charset="0"/>
              <a:buChar char="Ø"/>
            </a:pPr>
            <a:r>
              <a:rPr lang="zh-CN" altLang="en-US" sz="1600" dirty="0">
                <a:solidFill>
                  <a:schemeClr val="bg1"/>
                </a:solidFill>
                <a:sym typeface="+mn-ea"/>
              </a:rPr>
              <a:t>将数据分为单一约束（原子数据）和复合约束（复合数据）。</a:t>
            </a:r>
          </a:p>
          <a:p>
            <a:pPr marL="342900" indent="-342900" algn="just">
              <a:lnSpc>
                <a:spcPct val="130000"/>
              </a:lnSpc>
              <a:buFont typeface="Wingdings" panose="05000000000000000000" charset="0"/>
              <a:buChar char="Ø"/>
            </a:pPr>
            <a:r>
              <a:rPr lang="zh-CN" altLang="en-US" sz="1600" dirty="0">
                <a:solidFill>
                  <a:schemeClr val="bg1"/>
                </a:solidFill>
                <a:sym typeface="+mn-ea"/>
              </a:rPr>
              <a:t>分别使用这两类数据训练LLM。</a:t>
            </a:r>
          </a:p>
          <a:p>
            <a:pPr marL="342900" indent="-342900" algn="just">
              <a:lnSpc>
                <a:spcPct val="130000"/>
              </a:lnSpc>
              <a:buFont typeface="Wingdings" panose="05000000000000000000" charset="0"/>
              <a:buChar char="Ø"/>
            </a:pPr>
            <a:r>
              <a:rPr lang="zh-CN" altLang="en-US" sz="1600" dirty="0">
                <a:solidFill>
                  <a:schemeClr val="bg1"/>
                </a:solidFill>
                <a:sym typeface="+mn-ea"/>
              </a:rPr>
              <a:t>评估并比较两种训练数据下的模型性能。</a:t>
            </a:r>
          </a:p>
          <a:p>
            <a:pPr marL="342900" indent="-342900" algn="just">
              <a:lnSpc>
                <a:spcPct val="130000"/>
              </a:lnSpc>
              <a:buFont typeface="Wingdings" panose="05000000000000000000" charset="0"/>
              <a:buChar char="Ø"/>
            </a:pPr>
            <a:endParaRPr lang="zh-CN" altLang="en-US" sz="1600" dirty="0">
              <a:solidFill>
                <a:schemeClr val="bg1"/>
              </a:solidFill>
              <a:sym typeface="+mn-ea"/>
            </a:endParaRPr>
          </a:p>
        </p:txBody>
      </p:sp>
      <p:pic>
        <p:nvPicPr>
          <p:cNvPr id="7" name="图片 6"/>
          <p:cNvPicPr>
            <a:picLocks noChangeAspect="1"/>
          </p:cNvPicPr>
          <p:nvPr/>
        </p:nvPicPr>
        <p:blipFill>
          <a:blip r:embed="rId25"/>
          <a:stretch>
            <a:fillRect/>
          </a:stretch>
        </p:blipFill>
        <p:spPr>
          <a:xfrm>
            <a:off x="2710180" y="4145280"/>
            <a:ext cx="2308860" cy="2049780"/>
          </a:xfrm>
          <a:prstGeom prst="rect">
            <a:avLst/>
          </a:prstGeom>
        </p:spPr>
      </p:pic>
      <p:pic>
        <p:nvPicPr>
          <p:cNvPr id="8" name="图片 7" descr="IMG_20241030_224020"/>
          <p:cNvPicPr>
            <a:picLocks noChangeAspect="1"/>
          </p:cNvPicPr>
          <p:nvPr/>
        </p:nvPicPr>
        <p:blipFill>
          <a:blip r:embed="rId26"/>
          <a:srcRect l="-870" b="1535"/>
          <a:stretch>
            <a:fillRect/>
          </a:stretch>
        </p:blipFill>
        <p:spPr>
          <a:xfrm>
            <a:off x="6487795" y="4690745"/>
            <a:ext cx="1252220" cy="158813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sz="3200" b="1">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63436"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sp>
        <p:nvSpPr>
          <p:cNvPr id="22" name="矩形 21">
            <a:hlinkClick r:id="rId18"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9"/>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20"/>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4"/>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5"/>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6"/>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1"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8"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8"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8"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10"/>
            </p:custDataLst>
          </p:nvPr>
        </p:nvSpPr>
        <p:spPr>
          <a:xfrm>
            <a:off x="10163810" y="442595"/>
            <a:ext cx="1971675" cy="2276475"/>
          </a:xfrm>
          <a:prstGeom prst="rect">
            <a:avLst/>
          </a:prstGeom>
          <a:noFill/>
        </p:spPr>
        <p:txBody>
          <a:bodyPr wrap="square" rtlCol="0">
            <a:spAutoFit/>
          </a:bodyPr>
          <a:lstStyle/>
          <a:p>
            <a:pPr algn="ctr"/>
            <a:r>
              <a:rPr lang="zh-CN" altLang="en-US">
                <a:solidFill>
                  <a:srgbClr val="495F76"/>
                </a:solidFill>
                <a:sym typeface="+mn-ea"/>
              </a:rPr>
              <a:t>背景与动机</a:t>
            </a:r>
            <a:endParaRPr lang="zh-CN" altLang="en-US" sz="1800">
              <a:solidFill>
                <a:srgbClr val="495F76"/>
              </a:solidFill>
            </a:endParaRPr>
          </a:p>
          <a:p>
            <a:r>
              <a:rPr lang="zh-CN" altLang="en-US">
                <a:solidFill>
                  <a:srgbClr val="495F76"/>
                </a:solidFill>
                <a:sym typeface="+mn-ea"/>
              </a:rPr>
              <a:t>  </a:t>
            </a:r>
            <a:endParaRPr lang="zh-CN" altLang="en-US">
              <a:solidFill>
                <a:srgbClr val="495F76"/>
              </a:solidFill>
            </a:endParaRPr>
          </a:p>
          <a:p>
            <a:pPr algn="ctr"/>
            <a:endParaRPr lang="zh-CN" altLang="en-US" sz="1600">
              <a:solidFill>
                <a:schemeClr val="bg1"/>
              </a:solidFill>
            </a:endParaRPr>
          </a:p>
          <a:p>
            <a:pPr algn="ctr"/>
            <a:r>
              <a:rPr lang="zh-CN" altLang="en-US">
                <a:solidFill>
                  <a:srgbClr val="495F76"/>
                </a:solidFill>
                <a:sym typeface="+mn-ea"/>
              </a:rPr>
              <a:t>研究目标</a:t>
            </a:r>
            <a:endParaRPr lang="zh-CN" altLang="en-US" sz="1800">
              <a:solidFill>
                <a:srgbClr val="495F76"/>
              </a:solidFill>
            </a:endParaRPr>
          </a:p>
          <a:p>
            <a:pPr algn="ctr"/>
            <a:endParaRPr lang="zh-CN" altLang="en-US" sz="1600">
              <a:solidFill>
                <a:schemeClr val="bg1"/>
              </a:solidFill>
            </a:endParaRPr>
          </a:p>
          <a:p>
            <a:pPr algn="ctr"/>
            <a:endParaRPr lang="zh-CN" altLang="en-US">
              <a:solidFill>
                <a:srgbClr val="495F76"/>
              </a:solidFill>
            </a:endParaRPr>
          </a:p>
          <a:p>
            <a:pPr algn="ctr"/>
            <a:r>
              <a:rPr lang="zh-CN" altLang="en-US" sz="2000" b="1">
                <a:solidFill>
                  <a:schemeClr val="bg1"/>
                </a:solidFill>
                <a:sym typeface="+mn-ea"/>
              </a:rPr>
              <a:t>研究方法</a:t>
            </a:r>
            <a:endParaRPr lang="zh-CN" altLang="en-US" sz="1600">
              <a:solidFill>
                <a:schemeClr val="bg1"/>
              </a:solidFill>
            </a:endParaRPr>
          </a:p>
          <a:p>
            <a:pPr algn="ctr"/>
            <a:endParaRPr lang="zh-CN" altLang="en-US">
              <a:solidFill>
                <a:srgbClr val="495F76"/>
              </a:solidFill>
              <a:sym typeface="+mn-ea"/>
            </a:endParaRPr>
          </a:p>
        </p:txBody>
      </p:sp>
      <p:sp>
        <p:nvSpPr>
          <p:cNvPr id="2" name="Rounded Rectangle 2"/>
          <p:cNvSpPr/>
          <p:nvPr>
            <p:custDataLst>
              <p:tags r:id="rId11"/>
            </p:custDataLst>
          </p:nvPr>
        </p:nvSpPr>
        <p:spPr>
          <a:xfrm>
            <a:off x="0" y="2790190"/>
            <a:ext cx="10113010" cy="2562860"/>
          </a:xfrm>
          <a:prstGeom prst="roundRect">
            <a:avLst>
              <a:gd name="adj" fmla="val 3567"/>
            </a:avLst>
          </a:prstGeom>
          <a:solidFill>
            <a:srgbClr val="495F7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圆角矩形 20"/>
          <p:cNvSpPr/>
          <p:nvPr>
            <p:custDataLst>
              <p:tags r:id="rId12"/>
            </p:custDataLst>
          </p:nvPr>
        </p:nvSpPr>
        <p:spPr>
          <a:xfrm>
            <a:off x="4730115" y="2856230"/>
            <a:ext cx="5041265" cy="2409190"/>
          </a:xfrm>
          <a:prstGeom prst="roundRect">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3"/>
            </p:custDataLst>
          </p:nvPr>
        </p:nvSpPr>
        <p:spPr>
          <a:xfrm>
            <a:off x="617220" y="1823085"/>
            <a:ext cx="3931285" cy="4533265"/>
          </a:xfrm>
          <a:prstGeom prst="rect">
            <a:avLst/>
          </a:prstGeom>
          <a:solidFill>
            <a:srgbClr val="F5F4EF">
              <a:alpha val="96000"/>
            </a:srgbClr>
          </a:solidFill>
          <a:ln>
            <a:solidFill>
              <a:srgbClr val="495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8970" y="1834515"/>
            <a:ext cx="3849370" cy="3465830"/>
          </a:xfrm>
          <a:prstGeom prst="rect">
            <a:avLst/>
          </a:prstGeom>
          <a:noFill/>
        </p:spPr>
        <p:txBody>
          <a:bodyPr wrap="square" rtlCol="0">
            <a:noAutofit/>
          </a:bodyPr>
          <a:lstStyle/>
          <a:p>
            <a:pPr indent="0" algn="just" fontAlgn="auto">
              <a:lnSpc>
                <a:spcPct val="150000"/>
              </a:lnSpc>
              <a:buFont typeface="Wingdings" panose="05000000000000000000" charset="0"/>
              <a:buNone/>
            </a:pPr>
            <a:r>
              <a:rPr lang="en-US" altLang="zh-CN" sz="1600" dirty="0"/>
              <a:t>3. </a:t>
            </a:r>
            <a:r>
              <a:rPr lang="zh-CN" altLang="en-US" sz="1600" dirty="0"/>
              <a:t>利用构造的数据进行</a:t>
            </a:r>
            <a:r>
              <a:rPr lang="en-US" altLang="zh-CN" sz="1600" dirty="0"/>
              <a:t>DPO</a:t>
            </a:r>
            <a:r>
              <a:rPr lang="zh-CN" altLang="en-US" sz="1600" dirty="0"/>
              <a:t>训练</a:t>
            </a:r>
          </a:p>
          <a:p>
            <a:pPr marL="285750" indent="-285750" algn="just" fontAlgn="auto">
              <a:lnSpc>
                <a:spcPct val="150000"/>
              </a:lnSpc>
              <a:buFont typeface="Wingdings" panose="05000000000000000000" charset="0"/>
              <a:buChar char="Ø"/>
            </a:pPr>
            <a:r>
              <a:rPr lang="zh-CN" altLang="en-US" sz="1600" dirty="0"/>
              <a:t>对于每个复杂指令，生成正样本集合（教师模型最后一次修改的输出）和负样本集合（教师模型修改的中间输出）。</a:t>
            </a:r>
          </a:p>
          <a:p>
            <a:pPr marL="285750" indent="-285750" algn="just" fontAlgn="auto">
              <a:lnSpc>
                <a:spcPct val="150000"/>
              </a:lnSpc>
              <a:buFont typeface="Wingdings" panose="05000000000000000000" charset="0"/>
              <a:buChar char="Ø"/>
            </a:pPr>
            <a:r>
              <a:rPr lang="zh-CN" altLang="en-US" sz="1600" dirty="0"/>
              <a:t>利用以上数据构造偏好数据集，进行</a:t>
            </a:r>
            <a:r>
              <a:rPr lang="en-US" altLang="zh-CN" sz="1600" dirty="0"/>
              <a:t>DPO</a:t>
            </a:r>
            <a:r>
              <a:rPr lang="zh-CN" altLang="en-US" sz="1600" dirty="0"/>
              <a:t>训练。</a:t>
            </a:r>
          </a:p>
          <a:p>
            <a:pPr indent="0" algn="just" fontAlgn="auto">
              <a:lnSpc>
                <a:spcPct val="150000"/>
              </a:lnSpc>
              <a:buFont typeface="Wingdings" panose="05000000000000000000" charset="0"/>
              <a:buNone/>
            </a:pPr>
            <a:r>
              <a:rPr lang="en-US" altLang="zh-CN" sz="1600" dirty="0"/>
              <a:t>4. </a:t>
            </a:r>
            <a:r>
              <a:rPr lang="zh-CN" altLang="en-US" sz="1600" dirty="0"/>
              <a:t>评估</a:t>
            </a:r>
          </a:p>
          <a:p>
            <a:pPr marL="285750" indent="-285750" algn="just" fontAlgn="auto">
              <a:lnSpc>
                <a:spcPct val="150000"/>
              </a:lnSpc>
              <a:buFont typeface="Wingdings" panose="05000000000000000000" charset="0"/>
              <a:buChar char="Ø"/>
            </a:pPr>
            <a:r>
              <a:rPr lang="zh-CN" altLang="en-US" sz="1600" dirty="0"/>
              <a:t>指令遵循能力测试基准：</a:t>
            </a:r>
            <a:r>
              <a:rPr lang="en-US" altLang="zh-CN" sz="1600" dirty="0"/>
              <a:t>IFEval</a:t>
            </a:r>
            <a:r>
              <a:rPr lang="zh-CN" altLang="en-US" sz="1600" dirty="0"/>
              <a:t>、</a:t>
            </a:r>
            <a:r>
              <a:rPr lang="en-US" altLang="zh-CN" sz="1600" dirty="0"/>
              <a:t>FollowBench</a:t>
            </a:r>
            <a:r>
              <a:rPr lang="zh-CN" altLang="en-US" sz="1600" dirty="0"/>
              <a:t>、</a:t>
            </a:r>
            <a:r>
              <a:rPr lang="en-US" altLang="zh-CN" sz="1600" dirty="0"/>
              <a:t>InfoBench</a:t>
            </a:r>
          </a:p>
          <a:p>
            <a:pPr marL="285750" indent="-285750" algn="just" fontAlgn="auto">
              <a:lnSpc>
                <a:spcPct val="150000"/>
              </a:lnSpc>
              <a:buFont typeface="Wingdings" panose="05000000000000000000" charset="0"/>
              <a:buChar char="Ø"/>
            </a:pPr>
            <a:r>
              <a:rPr lang="zh-CN" altLang="en-US" sz="1600" dirty="0"/>
              <a:t>通用能力测试基准：</a:t>
            </a:r>
            <a:r>
              <a:rPr lang="en-US" altLang="zh-CN" sz="1600" dirty="0"/>
              <a:t>AlpacaEval</a:t>
            </a:r>
            <a:r>
              <a:rPr lang="zh-CN" altLang="en-US" sz="1600" dirty="0"/>
              <a:t>、</a:t>
            </a:r>
            <a:r>
              <a:rPr lang="en-US" altLang="zh-CN" sz="1600" dirty="0"/>
              <a:t>MTBench</a:t>
            </a:r>
            <a:endParaRPr lang="zh-CN" altLang="en-US" sz="1600" dirty="0"/>
          </a:p>
          <a:p>
            <a:pPr indent="0" algn="just" fontAlgn="auto">
              <a:lnSpc>
                <a:spcPct val="150000"/>
              </a:lnSpc>
              <a:buFont typeface="Wingdings" panose="05000000000000000000" charset="0"/>
              <a:buNone/>
            </a:pPr>
            <a:endParaRPr lang="zh-CN" altLang="en-US" sz="1600" dirty="0"/>
          </a:p>
          <a:p>
            <a:pPr marL="285750" indent="-285750" algn="just" fontAlgn="auto">
              <a:lnSpc>
                <a:spcPct val="150000"/>
              </a:lnSpc>
              <a:buFont typeface="Wingdings" panose="05000000000000000000" charset="0"/>
              <a:buChar char="Ø"/>
            </a:pPr>
            <a:endParaRPr lang="zh-CN" altLang="en-US" sz="1600" dirty="0"/>
          </a:p>
          <a:p>
            <a:pPr indent="457200" algn="just" fontAlgn="auto">
              <a:lnSpc>
                <a:spcPct val="150000"/>
              </a:lnSpc>
              <a:buFont typeface="Arial" panose="020B0604020202020204" pitchFamily="34" charset="0"/>
              <a:buNone/>
            </a:pPr>
            <a:endParaRPr lang="zh-CN" altLang="en-US" sz="1600" dirty="0"/>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图片 10"/>
          <p:cNvPicPr>
            <a:picLocks noChangeAspect="1"/>
          </p:cNvPicPr>
          <p:nvPr/>
        </p:nvPicPr>
        <p:blipFill>
          <a:blip r:embed="rId22"/>
          <a:srcRect l="2326" t="6299" r="2142" b="3716"/>
          <a:stretch>
            <a:fillRect/>
          </a:stretch>
        </p:blipFill>
        <p:spPr>
          <a:xfrm>
            <a:off x="4890770" y="3007995"/>
            <a:ext cx="4616450" cy="216789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sz="3200" b="1">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63436"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sp>
        <p:nvSpPr>
          <p:cNvPr id="22" name="矩形 21">
            <a:hlinkClick r:id="rId17"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8"/>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9"/>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3"/>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4"/>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5"/>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0"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7"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7"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7"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custDataLst>
              <p:tags r:id="rId10"/>
            </p:custDataLst>
          </p:nvPr>
        </p:nvSpPr>
        <p:spPr>
          <a:xfrm>
            <a:off x="10163810" y="442595"/>
            <a:ext cx="1971675" cy="2276475"/>
          </a:xfrm>
          <a:prstGeom prst="rect">
            <a:avLst/>
          </a:prstGeom>
          <a:noFill/>
        </p:spPr>
        <p:txBody>
          <a:bodyPr wrap="square" rtlCol="0">
            <a:spAutoFit/>
          </a:bodyPr>
          <a:lstStyle/>
          <a:p>
            <a:pPr algn="ctr"/>
            <a:r>
              <a:rPr lang="zh-CN" altLang="en-US">
                <a:solidFill>
                  <a:srgbClr val="495F76"/>
                </a:solidFill>
                <a:sym typeface="+mn-ea"/>
              </a:rPr>
              <a:t>背景与动机</a:t>
            </a:r>
            <a:endParaRPr lang="zh-CN" altLang="en-US" sz="1800">
              <a:solidFill>
                <a:srgbClr val="495F76"/>
              </a:solidFill>
            </a:endParaRPr>
          </a:p>
          <a:p>
            <a:r>
              <a:rPr lang="zh-CN" altLang="en-US">
                <a:solidFill>
                  <a:srgbClr val="495F76"/>
                </a:solidFill>
                <a:sym typeface="+mn-ea"/>
              </a:rPr>
              <a:t>  </a:t>
            </a:r>
            <a:endParaRPr lang="zh-CN" altLang="en-US">
              <a:solidFill>
                <a:srgbClr val="495F76"/>
              </a:solidFill>
            </a:endParaRPr>
          </a:p>
          <a:p>
            <a:pPr algn="ctr"/>
            <a:endParaRPr lang="zh-CN" altLang="en-US" sz="1600">
              <a:solidFill>
                <a:schemeClr val="bg1"/>
              </a:solidFill>
            </a:endParaRPr>
          </a:p>
          <a:p>
            <a:pPr algn="ctr"/>
            <a:r>
              <a:rPr lang="zh-CN" altLang="en-US">
                <a:solidFill>
                  <a:srgbClr val="495F76"/>
                </a:solidFill>
                <a:sym typeface="+mn-ea"/>
              </a:rPr>
              <a:t>研究目标</a:t>
            </a:r>
            <a:endParaRPr lang="zh-CN" altLang="en-US" sz="1800">
              <a:solidFill>
                <a:srgbClr val="495F76"/>
              </a:solidFill>
            </a:endParaRPr>
          </a:p>
          <a:p>
            <a:pPr algn="ctr"/>
            <a:endParaRPr lang="zh-CN" altLang="en-US" sz="1600">
              <a:solidFill>
                <a:schemeClr val="bg1"/>
              </a:solidFill>
            </a:endParaRPr>
          </a:p>
          <a:p>
            <a:pPr algn="ctr"/>
            <a:endParaRPr lang="zh-CN" altLang="en-US">
              <a:solidFill>
                <a:srgbClr val="495F76"/>
              </a:solidFill>
            </a:endParaRPr>
          </a:p>
          <a:p>
            <a:pPr algn="ctr"/>
            <a:r>
              <a:rPr lang="zh-CN" altLang="en-US" sz="2000" b="1">
                <a:solidFill>
                  <a:schemeClr val="bg1"/>
                </a:solidFill>
                <a:sym typeface="+mn-ea"/>
              </a:rPr>
              <a:t>研究方法</a:t>
            </a:r>
            <a:endParaRPr lang="zh-CN" altLang="en-US" sz="1600">
              <a:solidFill>
                <a:schemeClr val="bg1"/>
              </a:solidFill>
            </a:endParaRPr>
          </a:p>
          <a:p>
            <a:pPr algn="ctr"/>
            <a:endParaRPr lang="zh-CN" altLang="en-US">
              <a:solidFill>
                <a:srgbClr val="495F76"/>
              </a:solidFill>
              <a:sym typeface="+mn-ea"/>
            </a:endParaRPr>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文本框 14"/>
          <p:cNvSpPr txBox="1"/>
          <p:nvPr/>
        </p:nvSpPr>
        <p:spPr>
          <a:xfrm>
            <a:off x="563245" y="1764665"/>
            <a:ext cx="4236720" cy="368300"/>
          </a:xfrm>
          <a:prstGeom prst="rect">
            <a:avLst/>
          </a:prstGeom>
          <a:noFill/>
        </p:spPr>
        <p:txBody>
          <a:bodyPr wrap="square" rtlCol="0">
            <a:spAutoFit/>
          </a:bodyPr>
          <a:lstStyle/>
          <a:p>
            <a:r>
              <a:rPr lang="en-US" altLang="zh-CN"/>
              <a:t>IFEval</a:t>
            </a:r>
            <a:r>
              <a:rPr lang="zh-CN" altLang="en-US"/>
              <a:t>测试结果：</a:t>
            </a:r>
            <a:r>
              <a:rPr lang="en-US" altLang="zh-CN"/>
              <a:t>(</a:t>
            </a:r>
            <a:r>
              <a:rPr lang="zh-CN" altLang="en-US"/>
              <a:t>指令遵循能力</a:t>
            </a:r>
            <a:r>
              <a:rPr lang="en-US" altLang="zh-CN"/>
              <a:t>)</a:t>
            </a:r>
          </a:p>
        </p:txBody>
      </p:sp>
      <p:sp>
        <p:nvSpPr>
          <p:cNvPr id="17" name="文本框 16"/>
          <p:cNvSpPr txBox="1"/>
          <p:nvPr/>
        </p:nvSpPr>
        <p:spPr>
          <a:xfrm>
            <a:off x="648970" y="4268470"/>
            <a:ext cx="4236720" cy="368300"/>
          </a:xfrm>
          <a:prstGeom prst="rect">
            <a:avLst/>
          </a:prstGeom>
          <a:noFill/>
        </p:spPr>
        <p:txBody>
          <a:bodyPr wrap="square" rtlCol="0">
            <a:spAutoFit/>
          </a:bodyPr>
          <a:lstStyle/>
          <a:p>
            <a:r>
              <a:rPr lang="zh-CN" altLang="en-US"/>
              <a:t>通用能力测试结果：</a:t>
            </a:r>
            <a:endParaRPr lang="en-US" altLang="zh-CN"/>
          </a:p>
        </p:txBody>
      </p:sp>
      <p:graphicFrame>
        <p:nvGraphicFramePr>
          <p:cNvPr id="18" name="表格 17"/>
          <p:cNvGraphicFramePr/>
          <p:nvPr>
            <p:custDataLst>
              <p:tags r:id="rId11"/>
            </p:custDataLst>
          </p:nvPr>
        </p:nvGraphicFramePr>
        <p:xfrm>
          <a:off x="3002280" y="2297430"/>
          <a:ext cx="4591050" cy="1797050"/>
        </p:xfrm>
        <a:graphic>
          <a:graphicData uri="http://schemas.openxmlformats.org/drawingml/2006/table">
            <a:tbl>
              <a:tblPr/>
              <a:tblGrid>
                <a:gridCol w="1530350">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tblGrid>
              <a:tr h="359410">
                <a:tc>
                  <a:txBody>
                    <a:bodyPr/>
                    <a:lstStyle/>
                    <a:p>
                      <a:pPr fontAlgn="t"/>
                      <a:r>
                        <a:rPr lang="en-US" altLang="zh-CN" sz="1100">
                          <a:solidFill>
                            <a:schemeClr val="tx1"/>
                          </a:solidFill>
                        </a:rPr>
                        <a:t>model</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I-level</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C-level</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59410">
                <a:tc>
                  <a:txBody>
                    <a:bodyPr/>
                    <a:lstStyle/>
                    <a:p>
                      <a:pPr fontAlgn="t"/>
                      <a:r>
                        <a:rPr lang="en-US" altLang="zh-CN" sz="1100">
                          <a:solidFill>
                            <a:schemeClr val="tx1"/>
                          </a:solidFill>
                        </a:rPr>
                        <a:t>LLaMA2</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9.50</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42.27</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59410">
                <a:tc>
                  <a:txBody>
                    <a:bodyPr/>
                    <a:lstStyle/>
                    <a:p>
                      <a:pPr fontAlgn="t"/>
                      <a:r>
                        <a:rPr lang="en-US" altLang="zh-CN" sz="1100">
                          <a:solidFill>
                            <a:schemeClr val="tx1"/>
                          </a:solidFill>
                        </a:rPr>
                        <a:t>WizardLM</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14.00</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47.20</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59410">
                <a:tc>
                  <a:txBody>
                    <a:bodyPr/>
                    <a:lstStyle/>
                    <a:p>
                      <a:pPr fontAlgn="t"/>
                      <a:r>
                        <a:rPr lang="en-US" altLang="zh-CN" sz="1100">
                          <a:solidFill>
                            <a:schemeClr val="tx1"/>
                          </a:solidFill>
                        </a:rPr>
                        <a:t>OpenChat</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16.50</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49.07</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359410">
                <a:tc>
                  <a:txBody>
                    <a:bodyPr/>
                    <a:lstStyle/>
                    <a:p>
                      <a:pPr fontAlgn="t"/>
                      <a:r>
                        <a:rPr lang="en-US" altLang="zh-CN" sz="1100">
                          <a:solidFill>
                            <a:schemeClr val="tx1"/>
                          </a:solidFill>
                        </a:rPr>
                        <a:t>Our-DPO</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400" b="1">
                          <a:solidFill>
                            <a:schemeClr val="tx1"/>
                          </a:solidFill>
                        </a:rPr>
                        <a:t>19.00</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400" b="1">
                          <a:solidFill>
                            <a:schemeClr val="tx1"/>
                          </a:solidFill>
                        </a:rPr>
                        <a:t>55.73</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9" name="表格 18"/>
          <p:cNvGraphicFramePr/>
          <p:nvPr>
            <p:custDataLst>
              <p:tags r:id="rId12"/>
            </p:custDataLst>
          </p:nvPr>
        </p:nvGraphicFramePr>
        <p:xfrm>
          <a:off x="3002280" y="4810760"/>
          <a:ext cx="4693920" cy="1727200"/>
        </p:xfrm>
        <a:graphic>
          <a:graphicData uri="http://schemas.openxmlformats.org/drawingml/2006/table">
            <a:tbl>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3480">
                  <a:extLst>
                    <a:ext uri="{9D8B030D-6E8A-4147-A177-3AD203B41FA5}">
                      <a16:colId xmlns:a16="http://schemas.microsoft.com/office/drawing/2014/main" val="20003"/>
                    </a:ext>
                  </a:extLst>
                </a:gridCol>
              </a:tblGrid>
              <a:tr h="431800">
                <a:tc>
                  <a:txBody>
                    <a:bodyPr/>
                    <a:lstStyle/>
                    <a:p>
                      <a:pPr fontAlgn="t"/>
                      <a:r>
                        <a:rPr lang="en-US" altLang="zh-CN" sz="1100">
                          <a:solidFill>
                            <a:schemeClr val="tx1"/>
                          </a:solidFill>
                        </a:rPr>
                        <a:t>model</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MMLU</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TruthfulQA</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buNone/>
                      </a:pPr>
                      <a:r>
                        <a:rPr lang="en-US" altLang="zh-CN" sz="1100">
                          <a:solidFill>
                            <a:schemeClr val="tx1"/>
                          </a:solidFill>
                        </a:rPr>
                        <a:t>       Avg</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800">
                <a:tc>
                  <a:txBody>
                    <a:bodyPr/>
                    <a:lstStyle/>
                    <a:p>
                      <a:pPr fontAlgn="t"/>
                      <a:r>
                        <a:rPr lang="en-US" altLang="zh-CN" sz="1100">
                          <a:solidFill>
                            <a:schemeClr val="tx1"/>
                          </a:solidFill>
                        </a:rPr>
                        <a:t>LLaMA2</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54.64</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44.12</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buNone/>
                      </a:pPr>
                      <a:r>
                        <a:rPr lang="en-US" altLang="zh-CN" sz="1100">
                          <a:solidFill>
                            <a:schemeClr val="tx1"/>
                          </a:solidFill>
                        </a:rPr>
                        <a:t>49.38</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431800">
                <a:tc>
                  <a:txBody>
                    <a:bodyPr/>
                    <a:lstStyle/>
                    <a:p>
                      <a:pPr fontAlgn="t"/>
                      <a:r>
                        <a:rPr lang="en-US" altLang="zh-CN" sz="1100">
                          <a:solidFill>
                            <a:schemeClr val="tx1"/>
                          </a:solidFill>
                        </a:rPr>
                        <a:t>OpenChat</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56.68</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44.49</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buNone/>
                      </a:pPr>
                      <a:r>
                        <a:rPr lang="en-US" altLang="zh-CN" sz="1100">
                          <a:solidFill>
                            <a:schemeClr val="tx1"/>
                          </a:solidFill>
                        </a:rPr>
                        <a:t>50.59</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431800">
                <a:tc>
                  <a:txBody>
                    <a:bodyPr/>
                    <a:lstStyle/>
                    <a:p>
                      <a:pPr fontAlgn="t"/>
                      <a:r>
                        <a:rPr lang="en-US" altLang="zh-CN" sz="1100">
                          <a:solidFill>
                            <a:schemeClr val="tx1"/>
                          </a:solidFill>
                        </a:rPr>
                        <a:t>Our-DPO</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53.79</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r>
                        <a:rPr lang="en-US" altLang="zh-CN" sz="1100">
                          <a:solidFill>
                            <a:schemeClr val="tx1"/>
                          </a:solidFill>
                        </a:rPr>
                        <a:t>48.15</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tc>
                  <a:txBody>
                    <a:bodyPr/>
                    <a:lstStyle/>
                    <a:p>
                      <a:pPr fontAlgn="t">
                        <a:buNone/>
                      </a:pPr>
                      <a:r>
                        <a:rPr lang="en-US" altLang="zh-CN" sz="1600" b="1">
                          <a:solidFill>
                            <a:schemeClr val="tx1"/>
                          </a:solidFill>
                        </a:rPr>
                        <a:t>50.87</a:t>
                      </a:r>
                    </a:p>
                  </a:txBody>
                  <a:tcPr marL="61277" marR="61277" marT="61277" marB="61277">
                    <a:lnL w="7620" cap="flat" cmpd="sng">
                      <a:solidFill>
                        <a:srgbClr val="DEE0E3"/>
                      </a:solidFill>
                      <a:prstDash val="solid"/>
                      <a:headEnd type="none" w="med" len="med"/>
                      <a:tailEnd type="none" w="med" len="med"/>
                    </a:lnL>
                    <a:lnR w="7620" cap="flat" cmpd="sng">
                      <a:solidFill>
                        <a:srgbClr val="DEE0E3"/>
                      </a:solidFill>
                      <a:prstDash val="solid"/>
                      <a:headEnd type="none" w="med" len="med"/>
                      <a:tailEnd type="none" w="med" len="med"/>
                    </a:lnR>
                    <a:lnT w="7620" cap="flat" cmpd="sng">
                      <a:solidFill>
                        <a:srgbClr val="DEE0E3"/>
                      </a:solidFill>
                      <a:prstDash val="solid"/>
                      <a:headEnd type="none" w="med" len="med"/>
                      <a:tailEnd type="none" w="med" len="med"/>
                    </a:lnT>
                    <a:lnB w="7620" cap="flat" cmpd="sng">
                      <a:solidFill>
                        <a:srgbClr val="DEE0E3"/>
                      </a:solidFill>
                      <a:prstDash val="soli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U3NzRhNTk2NDM2YmQ2NGE1OGFlN2NhNGY4NDM0N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TIMING" val="|1.97|4.561|12.664"/>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TABLE_ENDDRAG_ORIGIN_RECT" val="361*141"/>
  <p:tag name="TABLE_ENDDRAG_RECT" val="236*180*361*141"/>
</p:tagLst>
</file>

<file path=ppt/tags/tag152.xml><?xml version="1.0" encoding="utf-8"?>
<p:tagLst xmlns:a="http://schemas.openxmlformats.org/drawingml/2006/main" xmlns:r="http://schemas.openxmlformats.org/officeDocument/2006/relationships" xmlns:p="http://schemas.openxmlformats.org/presentationml/2006/main">
  <p:tag name="TABLE_ENDDRAG_ORIGIN_RECT" val="369*135"/>
  <p:tag name="TABLE_ENDDRAG_RECT" val="236*378*369*136"/>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科研蓝">
      <a:dk1>
        <a:srgbClr val="32363F"/>
      </a:dk1>
      <a:lt1>
        <a:srgbClr val="FFFFFF"/>
      </a:lt1>
      <a:dk2>
        <a:srgbClr val="AAB2BD"/>
      </a:dk2>
      <a:lt2>
        <a:srgbClr val="EEF2F5"/>
      </a:lt2>
      <a:accent1>
        <a:srgbClr val="0070AB"/>
      </a:accent1>
      <a:accent2>
        <a:srgbClr val="397DA2"/>
      </a:accent2>
      <a:accent3>
        <a:srgbClr val="359ADB"/>
      </a:accent3>
      <a:accent4>
        <a:srgbClr val="71ABC7"/>
      </a:accent4>
      <a:accent5>
        <a:srgbClr val="88C0ED"/>
      </a:accent5>
      <a:accent6>
        <a:srgbClr val="C1DDF6"/>
      </a:accent6>
      <a:hlink>
        <a:srgbClr val="FFFFFF"/>
      </a:hlink>
      <a:folHlink>
        <a:srgbClr val="FFFFFF"/>
      </a:folHlink>
    </a:clrScheme>
    <a:fontScheme name="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1409</TotalTime>
  <Words>1845</Words>
  <Application>Microsoft Office PowerPoint</Application>
  <PresentationFormat>宽屏</PresentationFormat>
  <Paragraphs>141</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等线</vt:lpstr>
      <vt:lpstr>仿宋</vt:lpstr>
      <vt:lpstr>黑体</vt:lpstr>
      <vt:lpstr>华康黑体 Std W3</vt:lpstr>
      <vt:lpstr>微软雅黑 Light</vt:lpstr>
      <vt:lpstr>Arial</vt:lpstr>
      <vt:lpstr>Calibri</vt:lpstr>
      <vt:lpstr>Calibri Light</vt:lpstr>
      <vt:lpstr>Palace Script MT</vt:lpstr>
      <vt:lpstr>Roboto</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SimpleSmart</dc:creator>
  <cp:lastModifiedBy>rqy</cp:lastModifiedBy>
  <cp:revision>1932</cp:revision>
  <dcterms:created xsi:type="dcterms:W3CDTF">2015-07-02T09:55:00Z</dcterms:created>
  <dcterms:modified xsi:type="dcterms:W3CDTF">2024-11-16T07:58:46Z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B71CB4AF336A4C99AEE35AD4D0BA3944_12</vt:lpwstr>
  </property>
  <property fmtid="{D5CDD505-2E9C-101B-9397-08002B2CF9AE}" pid="3" name="KSOProductBuildVer">
    <vt:lpwstr>2052-12.1.0.18608</vt:lpwstr>
  </property>
</Properties>
</file>