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68" r:id="rId3"/>
    <p:sldId id="269" r:id="rId4"/>
    <p:sldId id="270" r:id="rId5"/>
    <p:sldId id="274" r:id="rId6"/>
    <p:sldId id="271" r:id="rId7"/>
    <p:sldId id="272" r:id="rId8"/>
    <p:sldId id="273" r:id="rId9"/>
    <p:sldId id="275" r:id="rId10"/>
    <p:sldId id="276" r:id="rId11"/>
    <p:sldId id="284" r:id="rId12"/>
    <p:sldId id="285" r:id="rId13"/>
    <p:sldId id="286" r:id="rId14"/>
    <p:sldId id="283" r:id="rId15"/>
    <p:sldId id="277" r:id="rId16"/>
    <p:sldId id="287" r:id="rId17"/>
    <p:sldId id="278" r:id="rId18"/>
    <p:sldId id="279" r:id="rId19"/>
    <p:sldId id="280" r:id="rId20"/>
    <p:sldId id="281" r:id="rId21"/>
    <p:sldId id="282" r:id="rId2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5C8E3-2A47-44B8-AF09-70B1CFADF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移动端知识公开课</a:t>
            </a:r>
            <a:b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九年专注、有口皆碑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8CDF20-DF25-48CA-AC6D-FE46AF6B3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</a:pPr>
            <a:r>
              <a:rPr kumimoji="1"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 结构选择器</a:t>
            </a:r>
            <a:endParaRPr kumimoji="1"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 dirty="0">
                <a:latin typeface="微软雅黑" pitchFamily="34" charset="-122"/>
                <a:ea typeface="微软雅黑" pitchFamily="34" charset="-122"/>
                <a:cs typeface="Adobe 楷体 Std R"/>
              </a:rPr>
              <a:t>:nth-child(n) 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  <a:cs typeface="Adobe 楷体 Std R"/>
              </a:rPr>
              <a:t>第几个元素 从</a:t>
            </a:r>
            <a:r>
              <a:rPr kumimoji="1" lang="en-US" altLang="zh-CN" sz="2000" dirty="0">
                <a:latin typeface="微软雅黑" pitchFamily="34" charset="-122"/>
                <a:ea typeface="微软雅黑" pitchFamily="34" charset="-122"/>
                <a:cs typeface="Adobe 楷体 Std R"/>
              </a:rPr>
              <a:t>1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  <a:cs typeface="Adobe 楷体 Std R"/>
              </a:rPr>
              <a:t>开始设置      </a:t>
            </a:r>
            <a:endParaRPr kumimoji="1" lang="en-US" altLang="zh-CN" sz="2000" dirty="0"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 dirty="0">
                <a:latin typeface="微软雅黑" pitchFamily="34" charset="-122"/>
                <a:ea typeface="微软雅黑" pitchFamily="34" charset="-122"/>
                <a:cs typeface="Adobe 楷体 Std R"/>
              </a:rPr>
              <a:t>:nth-child(2n) 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  <a:cs typeface="Adobe 楷体 Std R"/>
              </a:rPr>
              <a:t>偶数元素 从</a:t>
            </a:r>
            <a:r>
              <a:rPr kumimoji="1" lang="en-US" altLang="zh-CN" sz="2000" dirty="0">
                <a:latin typeface="微软雅黑" pitchFamily="34" charset="-122"/>
                <a:ea typeface="微软雅黑" pitchFamily="34" charset="-122"/>
                <a:cs typeface="Adobe 楷体 Std R"/>
              </a:rPr>
              <a:t>0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  <a:cs typeface="Adobe 楷体 Std R"/>
              </a:rPr>
              <a:t>开始设置</a:t>
            </a:r>
            <a:endParaRPr kumimoji="1" lang="en-US" altLang="zh-CN" sz="2000" dirty="0"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 dirty="0">
                <a:latin typeface="微软雅黑" pitchFamily="34" charset="-122"/>
                <a:ea typeface="微软雅黑" pitchFamily="34" charset="-122"/>
                <a:cs typeface="Adobe 楷体 Std R"/>
              </a:rPr>
              <a:t>:nth-child(2n+1) 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  <a:cs typeface="Adobe 楷体 Std R"/>
              </a:rPr>
              <a:t>奇数元素</a:t>
            </a:r>
            <a:endParaRPr kumimoji="1" lang="en-US" altLang="zh-CN" sz="2000" dirty="0"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 dirty="0">
                <a:latin typeface="微软雅黑" pitchFamily="34" charset="-122"/>
                <a:ea typeface="微软雅黑" pitchFamily="34" charset="-122"/>
                <a:cs typeface="Adobe 楷体 Std R"/>
              </a:rPr>
              <a:t>:nth-of-type(n)  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 dirty="0">
                <a:latin typeface="微软雅黑" pitchFamily="34" charset="-122"/>
                <a:ea typeface="微软雅黑" pitchFamily="34" charset="-122"/>
                <a:cs typeface="Adobe 楷体 Std R"/>
              </a:rPr>
              <a:t>:first-child  -&gt;nth-child(1)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 dirty="0">
                <a:latin typeface="微软雅黑" pitchFamily="34" charset="-122"/>
                <a:ea typeface="微软雅黑" pitchFamily="34" charset="-122"/>
                <a:cs typeface="Adobe 楷体 Std R"/>
              </a:rPr>
              <a:t>:first-of-type -&gt;nth-of-type(1)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 dirty="0">
                <a:latin typeface="微软雅黑" pitchFamily="34" charset="-122"/>
                <a:ea typeface="微软雅黑" pitchFamily="34" charset="-122"/>
                <a:cs typeface="Adobe 楷体 Std R"/>
              </a:rPr>
              <a:t>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496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5C8E3-2A47-44B8-AF09-70B1CFADF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移动端知识公开课</a:t>
            </a:r>
            <a:b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九年专注、有口皆碑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8CDF20-DF25-48CA-AC6D-FE46AF6B3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</a:pPr>
            <a:r>
              <a:rPr kumimoji="1"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 结构选择器</a:t>
            </a:r>
            <a:endParaRPr kumimoji="1"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 dirty="0">
                <a:latin typeface="微软雅黑" pitchFamily="34" charset="-122"/>
                <a:ea typeface="微软雅黑" pitchFamily="34" charset="-122"/>
                <a:cs typeface="Adobe 楷体 Std R"/>
              </a:rPr>
              <a:t>:first-of-type -&gt;nth-of-type(1)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 dirty="0">
                <a:latin typeface="微软雅黑" pitchFamily="34" charset="-122"/>
                <a:ea typeface="微软雅黑" pitchFamily="34" charset="-122"/>
                <a:cs typeface="Adobe 楷体 Std R"/>
              </a:rPr>
              <a:t>:last-child  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 dirty="0">
                <a:latin typeface="微软雅黑" pitchFamily="34" charset="-122"/>
                <a:ea typeface="微软雅黑" pitchFamily="34" charset="-122"/>
                <a:cs typeface="Adobe 楷体 Std R"/>
              </a:rPr>
              <a:t>:last-of-type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 dirty="0">
                <a:latin typeface="微软雅黑" pitchFamily="34" charset="-122"/>
                <a:ea typeface="微软雅黑" pitchFamily="34" charset="-122"/>
                <a:cs typeface="Adobe 楷体 Std R"/>
              </a:rPr>
              <a:t>:only-child 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  <a:cs typeface="Adobe 楷体 Std R"/>
              </a:rPr>
              <a:t>仅有一个子元素</a:t>
            </a:r>
            <a:endParaRPr kumimoji="1" lang="en-US" altLang="zh-CN" sz="2000" dirty="0"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 dirty="0">
                <a:latin typeface="微软雅黑" pitchFamily="34" charset="-122"/>
                <a:ea typeface="微软雅黑" pitchFamily="34" charset="-122"/>
                <a:cs typeface="Adobe 楷体 Std R"/>
              </a:rPr>
              <a:t>:only-of-type </a:t>
            </a:r>
            <a:r>
              <a:rPr kumimoji="1" lang="zh-CN" altLang="en-US" sz="2000" dirty="0">
                <a:latin typeface="微软雅黑" pitchFamily="34" charset="-122"/>
                <a:ea typeface="微软雅黑" pitchFamily="34" charset="-122"/>
                <a:cs typeface="Adobe 楷体 Std R"/>
              </a:rPr>
              <a:t>同种类型的子元素只有一个</a:t>
            </a:r>
            <a:endParaRPr kumimoji="1" lang="en-US" altLang="zh-CN" sz="2000" dirty="0"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 dirty="0">
                <a:latin typeface="微软雅黑" pitchFamily="34" charset="-122"/>
                <a:ea typeface="微软雅黑" pitchFamily="34" charset="-122"/>
                <a:cs typeface="Adobe 楷体 Std R"/>
              </a:rPr>
              <a:t>:empty</a:t>
            </a:r>
            <a:endParaRPr kumimoji="1" lang="zh-CN" altLang="en-US" sz="2000" dirty="0">
              <a:latin typeface="微软雅黑" pitchFamily="34" charset="-122"/>
              <a:ea typeface="微软雅黑" pitchFamily="34" charset="-122"/>
              <a:cs typeface="Adobe 楷体 Std R"/>
            </a:endParaRPr>
          </a:p>
        </p:txBody>
      </p:sp>
    </p:spTree>
    <p:extLst>
      <p:ext uri="{BB962C8B-B14F-4D97-AF65-F5344CB8AC3E}">
        <p14:creationId xmlns:p14="http://schemas.microsoft.com/office/powerpoint/2010/main" val="4119576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CSS3</a:t>
            </a:r>
            <a:r>
              <a:rPr kumimoji="1" lang="zh-CN" altLang="en-US" sz="4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选择器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2125" y="1417639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否定选择器</a:t>
            </a:r>
          </a:p>
          <a:p>
            <a:pPr lvl="1">
              <a:buNone/>
            </a:pPr>
            <a:r>
              <a:rPr lang="en-US" altLang="zh-CN" dirty="0"/>
              <a:t>:not()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属性选择器</a:t>
            </a:r>
          </a:p>
          <a:p>
            <a:pPr lvl="1">
              <a:buNone/>
            </a:pPr>
            <a:r>
              <a:rPr lang="en-US" altLang="zh-CN" dirty="0"/>
              <a:t>E[</a:t>
            </a:r>
            <a:r>
              <a:rPr lang="en-US" altLang="zh-CN" dirty="0" err="1"/>
              <a:t>attr</a:t>
            </a:r>
            <a:r>
              <a:rPr lang="en-US" altLang="zh-CN" dirty="0"/>
              <a:t>=</a:t>
            </a:r>
            <a:r>
              <a:rPr lang="en-US" altLang="zh-CN" dirty="0" err="1"/>
              <a:t>val</a:t>
            </a:r>
            <a:r>
              <a:rPr lang="en-US" altLang="zh-CN" dirty="0"/>
              <a:t>]</a:t>
            </a:r>
          </a:p>
          <a:p>
            <a:pPr lvl="1">
              <a:buNone/>
            </a:pPr>
            <a:r>
              <a:rPr lang="en-US" altLang="zh-CN" dirty="0"/>
              <a:t>E[</a:t>
            </a:r>
            <a:r>
              <a:rPr lang="en-US" altLang="zh-CN" dirty="0" err="1"/>
              <a:t>attr</a:t>
            </a:r>
            <a:r>
              <a:rPr lang="en-US" altLang="zh-CN" dirty="0"/>
              <a:t>|=</a:t>
            </a:r>
            <a:r>
              <a:rPr lang="en-US" altLang="zh-CN" dirty="0" err="1"/>
              <a:t>val</a:t>
            </a:r>
            <a:r>
              <a:rPr lang="en-US" altLang="zh-CN" dirty="0"/>
              <a:t>]  </a:t>
            </a:r>
            <a:r>
              <a:rPr lang="zh-CN" altLang="en-US" dirty="0"/>
              <a:t>只能等于</a:t>
            </a:r>
            <a:r>
              <a:rPr lang="en-US" altLang="zh-CN" dirty="0" err="1"/>
              <a:t>val</a:t>
            </a:r>
            <a:r>
              <a:rPr lang="zh-CN" altLang="en-US" dirty="0"/>
              <a:t>  或只能以</a:t>
            </a:r>
            <a:r>
              <a:rPr lang="en-US" altLang="zh-CN" dirty="0" err="1"/>
              <a:t>val</a:t>
            </a:r>
            <a:r>
              <a:rPr lang="en-US" altLang="zh-CN" dirty="0"/>
              <a:t>-</a:t>
            </a:r>
            <a:r>
              <a:rPr lang="zh-CN" altLang="en-US" dirty="0"/>
              <a:t>开头</a:t>
            </a:r>
          </a:p>
          <a:p>
            <a:pPr lvl="1">
              <a:buNone/>
            </a:pPr>
            <a:r>
              <a:rPr lang="en-US" altLang="zh-CN" dirty="0"/>
              <a:t>E[</a:t>
            </a:r>
            <a:r>
              <a:rPr lang="en-US" altLang="zh-CN" dirty="0" err="1"/>
              <a:t>attr</a:t>
            </a:r>
            <a:r>
              <a:rPr lang="en-US" altLang="zh-CN" dirty="0"/>
              <a:t>*=</a:t>
            </a:r>
            <a:r>
              <a:rPr lang="en-US" altLang="zh-CN" dirty="0" err="1"/>
              <a:t>val</a:t>
            </a:r>
            <a:r>
              <a:rPr lang="en-US" altLang="zh-CN" dirty="0"/>
              <a:t>]  </a:t>
            </a:r>
            <a:r>
              <a:rPr lang="zh-CN" altLang="en-US" dirty="0"/>
              <a:t>包含</a:t>
            </a:r>
            <a:r>
              <a:rPr lang="en-US" altLang="zh-CN" dirty="0" err="1"/>
              <a:t>val</a:t>
            </a:r>
            <a:r>
              <a:rPr lang="zh-CN" altLang="en-US" dirty="0"/>
              <a:t>字符串</a:t>
            </a:r>
          </a:p>
          <a:p>
            <a:pPr lvl="1">
              <a:buNone/>
            </a:pPr>
            <a:r>
              <a:rPr lang="en-US" altLang="zh-CN" dirty="0"/>
              <a:t>E[</a:t>
            </a:r>
            <a:r>
              <a:rPr lang="en-US" altLang="zh-CN" dirty="0" err="1"/>
              <a:t>attr</a:t>
            </a:r>
            <a:r>
              <a:rPr lang="en-US" altLang="zh-CN" dirty="0"/>
              <a:t>~=</a:t>
            </a:r>
            <a:r>
              <a:rPr lang="en-US" altLang="zh-CN" dirty="0" err="1"/>
              <a:t>val</a:t>
            </a:r>
            <a:r>
              <a:rPr lang="en-US" altLang="zh-CN" dirty="0"/>
              <a:t>]   </a:t>
            </a:r>
            <a:r>
              <a:rPr lang="zh-CN" altLang="en-US" dirty="0"/>
              <a:t>属性值有多个</a:t>
            </a:r>
            <a:r>
              <a:rPr lang="en-US" altLang="zh-CN" dirty="0"/>
              <a:t>,</a:t>
            </a:r>
            <a:r>
              <a:rPr lang="zh-CN" altLang="en-US" dirty="0"/>
              <a:t>其中有一个是</a:t>
            </a:r>
            <a:r>
              <a:rPr lang="en-US" altLang="zh-CN" dirty="0" err="1"/>
              <a:t>val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E[</a:t>
            </a:r>
            <a:r>
              <a:rPr lang="en-US" altLang="zh-CN" dirty="0" err="1"/>
              <a:t>attr</a:t>
            </a:r>
            <a:r>
              <a:rPr lang="en-US" altLang="zh-CN" dirty="0"/>
              <a:t>^=</a:t>
            </a:r>
            <a:r>
              <a:rPr lang="en-US" altLang="zh-CN" dirty="0" err="1"/>
              <a:t>val</a:t>
            </a:r>
            <a:r>
              <a:rPr lang="en-US" altLang="zh-CN" dirty="0"/>
              <a:t>]   </a:t>
            </a:r>
            <a:r>
              <a:rPr lang="zh-CN" altLang="en-US" dirty="0"/>
              <a:t>以</a:t>
            </a:r>
            <a:r>
              <a:rPr lang="en-US" altLang="zh-CN" dirty="0" err="1"/>
              <a:t>val</a:t>
            </a:r>
            <a:r>
              <a:rPr lang="zh-CN" altLang="en-US" dirty="0"/>
              <a:t>开头</a:t>
            </a:r>
          </a:p>
          <a:p>
            <a:pPr lvl="1">
              <a:buNone/>
            </a:pPr>
            <a:r>
              <a:rPr lang="en-US" altLang="zh-CN" dirty="0"/>
              <a:t>E[</a:t>
            </a:r>
            <a:r>
              <a:rPr lang="en-US" altLang="zh-CN" dirty="0" err="1"/>
              <a:t>attr</a:t>
            </a:r>
            <a:r>
              <a:rPr lang="en-US" altLang="zh-CN" dirty="0"/>
              <a:t>$=</a:t>
            </a:r>
            <a:r>
              <a:rPr lang="en-US" altLang="zh-CN" dirty="0" err="1"/>
              <a:t>val</a:t>
            </a:r>
            <a:r>
              <a:rPr lang="en-US" altLang="zh-CN" dirty="0"/>
              <a:t>]   </a:t>
            </a:r>
            <a:r>
              <a:rPr lang="zh-CN" altLang="en-US" dirty="0"/>
              <a:t>以</a:t>
            </a:r>
            <a:r>
              <a:rPr lang="en-US" altLang="zh-CN" dirty="0" err="1"/>
              <a:t>val</a:t>
            </a:r>
            <a:r>
              <a:rPr lang="zh-CN" altLang="en-US" dirty="0"/>
              <a:t>结尾</a:t>
            </a: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6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CSS3</a:t>
            </a:r>
            <a:r>
              <a:rPr kumimoji="1" lang="zh-CN" altLang="en-US" sz="4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选择器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2125" y="1417639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目标伪类选择器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:target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用来匹配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指向的目标元素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存在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指向该匹配元素时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样式效果才会生效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伪元素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 first-line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匹配第一行文本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 first-letter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匹配第一首字符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 before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 after  DOM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元素前后插入额外的内容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2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5C8E3-2A47-44B8-AF09-70B1CFADF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移动端知识公开课</a:t>
            </a:r>
            <a:b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九年专注、有口皆碑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8CDF20-DF25-48CA-AC6D-FE46AF6B3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lnSpc>
                <a:spcPct val="13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·</a:t>
            </a:r>
            <a:r>
              <a:rPr lang="en-US" altLang="zh-CN" dirty="0">
                <a:solidFill>
                  <a:srgbClr val="FF0000"/>
                </a:solidFill>
              </a:rPr>
              <a:t> border-radius</a:t>
            </a:r>
          </a:p>
          <a:p>
            <a:pPr marL="742950" lvl="2" indent="-342900">
              <a:lnSpc>
                <a:spcPct val="150000"/>
              </a:lnSpc>
            </a:pPr>
            <a:r>
              <a:rPr lang="zh-CN" altLang="en-US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前面是水平半径，后面是垂直半径</a:t>
            </a:r>
            <a:endParaRPr lang="en-US" altLang="zh-CN" sz="22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lnSpc>
                <a:spcPct val="150000"/>
              </a:lnSpc>
            </a:pPr>
            <a:r>
              <a:rPr lang="zh-CN" altLang="en-US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四个数字方向分别是左上  右上  右下  左下</a:t>
            </a:r>
            <a:endParaRPr lang="en-US" altLang="zh-CN" sz="22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0416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81753-6444-4DB4-954D-B60A4F68A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移动端知识公开课</a:t>
            </a:r>
            <a:b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九年专注、有口皆碑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B9B2E5-D7FC-4BEB-8DB8-CBCF1A103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box-shadow</a:t>
            </a:r>
            <a:r>
              <a:rPr lang="en-US" altLang="zh-CN" dirty="0"/>
              <a:t>: </a:t>
            </a:r>
            <a:r>
              <a:rPr lang="en-US" altLang="zh-CN" i="1" dirty="0"/>
              <a:t>h </a:t>
            </a:r>
            <a:r>
              <a:rPr lang="en-US" altLang="zh-CN" dirty="0"/>
              <a:t> </a:t>
            </a:r>
            <a:r>
              <a:rPr lang="en-US" altLang="zh-CN" i="1" dirty="0"/>
              <a:t>v </a:t>
            </a:r>
            <a:r>
              <a:rPr lang="en-US" altLang="zh-CN" dirty="0"/>
              <a:t> </a:t>
            </a:r>
            <a:r>
              <a:rPr lang="en-US" altLang="zh-CN" i="1" dirty="0"/>
              <a:t>blur</a:t>
            </a:r>
            <a:r>
              <a:rPr lang="en-US" altLang="zh-CN" dirty="0"/>
              <a:t> </a:t>
            </a:r>
            <a:r>
              <a:rPr lang="en-US" altLang="zh-CN" i="1" dirty="0"/>
              <a:t>spread</a:t>
            </a:r>
            <a:r>
              <a:rPr lang="en-US" altLang="zh-CN" dirty="0"/>
              <a:t> </a:t>
            </a:r>
            <a:r>
              <a:rPr lang="en-US" altLang="zh-CN" i="1" dirty="0"/>
              <a:t>color</a:t>
            </a:r>
            <a:r>
              <a:rPr lang="en-US" altLang="zh-CN" dirty="0"/>
              <a:t> inset;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h 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水平方向偏移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v 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垂直方向偏移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blur 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模糊半径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spread 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扩展半径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color 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inset 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加上这个表示内阴影 默认是外阴影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8146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线性渐变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1" y="1179872"/>
            <a:ext cx="8436077" cy="567812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sz="4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linear-gradient</a:t>
            </a:r>
          </a:p>
          <a:p>
            <a:pPr lvl="1">
              <a:lnSpc>
                <a:spcPct val="170000"/>
              </a:lnSpc>
              <a:buFont typeface="Arial" pitchFamily="34" charset="0"/>
              <a:buChar char="•"/>
            </a:pP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linear-gradient([&lt;</a:t>
            </a: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起点</a:t>
            </a: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&gt; || &lt;</a:t>
            </a: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角度</a:t>
            </a: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&gt;,]? &lt;</a:t>
            </a: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</a:t>
            </a: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&gt;, &lt;</a:t>
            </a: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</a:t>
            </a: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&gt;…)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只能用在背景上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颜色是沿着一条直线轴变化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参数</a:t>
            </a:r>
            <a:endParaRPr lang="en-US" altLang="zh-CN" sz="36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起点：从什么方向开始渐变</a:t>
            </a:r>
          </a:p>
          <a:p>
            <a:pPr marL="1657350" lvl="4" indent="-342900">
              <a:lnSpc>
                <a:spcPct val="120000"/>
              </a:lnSpc>
            </a:pP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left</a:t>
            </a: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top</a:t>
            </a: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left top</a:t>
            </a:r>
            <a:endParaRPr lang="zh-CN" altLang="en-US" sz="36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角度：从什么角度开始渐变</a:t>
            </a:r>
            <a:endParaRPr lang="en-US" altLang="zh-CN" sz="36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657350" lvl="4" indent="-342900">
              <a:lnSpc>
                <a:spcPct val="120000"/>
              </a:lnSpc>
            </a:pP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xxx deg</a:t>
            </a: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的形式</a:t>
            </a:r>
            <a:endParaRPr lang="en-US" altLang="zh-CN" sz="36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点：渐变点的颜色和位置</a:t>
            </a:r>
            <a:endParaRPr lang="en-US" altLang="zh-CN" sz="36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657350" lvl="4" indent="-342900">
              <a:lnSpc>
                <a:spcPct val="120000"/>
              </a:lnSpc>
            </a:pP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red 50%</a:t>
            </a: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，位置可选</a:t>
            </a:r>
            <a:endParaRPr lang="en-US" altLang="zh-CN" sz="36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重复线性渐变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3600" dirty="0"/>
          </a:p>
          <a:p>
            <a:endParaRPr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2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81753-6444-4DB4-954D-B60A4F68A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移动端知识公开课</a:t>
            </a:r>
            <a:b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九年专注、有口皆碑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B9B2E5-D7FC-4BEB-8DB8-CBCF1A103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840" y="1753085"/>
            <a:ext cx="9579100" cy="635595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background-origin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padding-box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padding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区域显示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border-box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border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区域显示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content-box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content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区域显示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background-clip     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padding-box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padding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区域向外裁剪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border-box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border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区域往外裁剪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content-box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content   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区域往外裁剪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824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81753-6444-4DB4-954D-B60A4F68A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移动端知识公开课</a:t>
            </a:r>
            <a:b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九年专注、有口皆碑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B9B2E5-D7FC-4BEB-8DB8-CBCF1A103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background-size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100% 100%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百分比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10px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10px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数值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contain 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按原始比例收缩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背景图显示完整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但不一定铺满整个容器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cover 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按原始比例收缩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背景图可能显示不完整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但铺满整个容器</a:t>
            </a:r>
            <a:endParaRPr lang="en-US" altLang="zh-CN" sz="2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20000"/>
              </a:lnSpc>
              <a:buFont typeface="Arial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background-attachment </a:t>
            </a:r>
          </a:p>
          <a:p>
            <a:pPr marL="742950" lvl="2" indent="-342900">
              <a:lnSpc>
                <a:spcPct val="12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背景图片是滚动的还是固定的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fixed(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固定的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默认是滚动的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9883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81753-6444-4DB4-954D-B60A4F68A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移动端知识公开课</a:t>
            </a:r>
            <a:b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九年专注、有口皆碑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B9B2E5-D7FC-4BEB-8DB8-CBCF1A103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146"/>
            <a:ext cx="10515600" cy="5505854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Transition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</a:t>
            </a:r>
            <a:r>
              <a:rPr lang="en-US" altLang="zh-CN" dirty="0"/>
              <a:t>transition-property 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动画过渡，指定属性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transition-duration 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动画过渡时间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transition-timing-function 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过渡效果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transition-delay 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延迟时间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dirty="0">
                <a:solidFill>
                  <a:srgbClr val="FF0000"/>
                </a:solidFill>
              </a:rPr>
              <a:t>nimation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 </a:t>
            </a:r>
            <a:r>
              <a:rPr lang="en-US" altLang="zh-CN" dirty="0"/>
              <a:t>animation-name 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运动轨迹名称，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@keyframes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设置运动轨迹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animation-duration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运动轨迹运动时间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animation-timing-function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：运动方式（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linear ease-in  ease-out…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animation-delay 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延迟时间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animation-iteration-count 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动画执行次数，默认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inifite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无限次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799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lstStyle/>
          <a:p>
            <a:pPr algn="ctr"/>
            <a:r>
              <a:rPr lang="zh-CN" sz="4800" dirty="0">
                <a:latin typeface="仿宋" panose="02010609060101010101" charset="-122"/>
                <a:ea typeface="仿宋" panose="02010609060101010101" charset="-122"/>
                <a:sym typeface="+mn-ea"/>
              </a:rPr>
              <a:t>前端全栈工程化开发</a:t>
            </a:r>
            <a:r>
              <a:rPr lang="en-US" altLang="zh-CN" sz="4800" dirty="0">
                <a:latin typeface="仿宋" panose="02010609060101010101" charset="-122"/>
                <a:ea typeface="仿宋" panose="02010609060101010101" charset="-122"/>
                <a:sym typeface="+mn-ea"/>
              </a:rPr>
              <a:t>VIP</a:t>
            </a:r>
            <a:r>
              <a:rPr lang="zh-CN" altLang="en-US" sz="4800" dirty="0">
                <a:latin typeface="仿宋" panose="02010609060101010101" charset="-122"/>
                <a:ea typeface="仿宋" panose="02010609060101010101" charset="-122"/>
                <a:sym typeface="+mn-ea"/>
              </a:rPr>
              <a:t>精品课</a:t>
            </a:r>
            <a:br>
              <a:rPr lang="zh-CN" sz="4000" dirty="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 dirty="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301865" cy="4604385"/>
          </a:xfrm>
        </p:spPr>
        <p:txBody>
          <a:bodyPr/>
          <a:lstStyle/>
          <a:p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sym typeface="+mn-ea"/>
              </a:rPr>
              <a:t>自我介绍</a:t>
            </a: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姓名：牛晓鑫</a:t>
            </a:r>
            <a:endParaRPr lang="zh-CN" altLang="en-US" dirty="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职务：珠峰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高级讲师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	</a:t>
            </a:r>
            <a:endParaRPr lang="zh-CN" altLang="zh-CN" dirty="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   联系方式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400-180-6960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en-US" altLang="zh-CN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   微信：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扫描右侧二维码</a:t>
            </a:r>
            <a:r>
              <a:rPr lang="en-US" altLang="zh-CN" dirty="0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zh-CN" altLang="en-US" dirty="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400" dirty="0">
              <a:latin typeface="Adobe 仿宋 Std R" panose="02020400000000000000" charset="-122"/>
              <a:ea typeface="Adobe 仿宋 Std R" panose="02020400000000000000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dirty="0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 dirty="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 dirty="0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600" dirty="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 dirty="0">
                <a:latin typeface="仿宋" panose="02010609060101010101" charset="-122"/>
                <a:ea typeface="仿宋" panose="02010609060101010101" charset="-122"/>
                <a:sym typeface="+mn-ea"/>
              </a:rPr>
              <a:t>九年专注、有口皆碑</a:t>
            </a:r>
            <a:r>
              <a:rPr lang="en-US" altLang="zh-CN" sz="3600" dirty="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 dirty="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3440" y="2065020"/>
            <a:ext cx="3088005" cy="308800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81753-6444-4DB4-954D-B60A4F68A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移动端知识公开课</a:t>
            </a:r>
            <a:b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九年专注、有口皆碑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zh-CN" altLang="en-US" sz="3600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7EDA7D-88B6-4FE7-8657-AF74C964E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变形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transform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translate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rotate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skew…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translate 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scale 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rotate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旋转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skew  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倾斜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53EA643-E0CE-44D6-A0F8-609472CC9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0" y="2479499"/>
            <a:ext cx="2499360" cy="273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98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81753-6444-4DB4-954D-B60A4F68A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移动端知识公开课</a:t>
            </a:r>
            <a:b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九年专注、有口皆碑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B9B2E5-D7FC-4BEB-8DB8-CBCF1A103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CSS3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3D</a:t>
            </a:r>
            <a:r>
              <a:rPr lang="zh-CN" altLang="en-US" dirty="0">
                <a:solidFill>
                  <a:srgbClr val="FF0000"/>
                </a:solidFill>
              </a:rPr>
              <a:t>变形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transform-style : preserve-3d 在3D空间中呈现被嵌套的元素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perspective : 定义3D元素距视图的距离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transform-origin 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设置旋转的几点位置；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轴 ：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left  center  right  length  %;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轴 ：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  center  bottom  length 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z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轴 ：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length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仿宋" panose="02010609060101010101" charset="-122"/>
                <a:ea typeface="仿宋" panose="02010609060101010101" charset="-122"/>
              </a:rPr>
              <a:t>   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6A6723-F0F3-43C3-8A91-F49A4FFF1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0" y="2479499"/>
            <a:ext cx="2499360" cy="273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082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5D926-1397-469C-807D-19370580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移动端知识公开课</a:t>
            </a:r>
            <a:b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九年专注、有口皆碑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02BFAE-7406-4E8F-9FD2-7534A4632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283"/>
            <a:ext cx="10515600" cy="5134592"/>
          </a:xfrm>
        </p:spPr>
        <p:txBody>
          <a:bodyPr/>
          <a:lstStyle/>
          <a:p>
            <a:pPr marL="0" indent="0" fontAlgn="auto">
              <a:lnSpc>
                <a:spcPct val="13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sym typeface="+mn-ea"/>
              </a:rPr>
              <a:t>·</a:t>
            </a:r>
            <a:r>
              <a:rPr lang="en-US" altLang="zh-CN" b="1" dirty="0">
                <a:latin typeface="宋体" panose="02010600030101010101" pitchFamily="2" charset="-122"/>
                <a:sym typeface="+mn-ea"/>
              </a:rPr>
              <a:t>H5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新增标签</a:t>
            </a:r>
            <a:endParaRPr lang="en-US" altLang="zh-CN" b="1" dirty="0">
              <a:latin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dirty="0">
                <a:latin typeface="+mj-ea"/>
                <a:ea typeface="+mj-ea"/>
              </a:rPr>
              <a:t>·</a:t>
            </a:r>
            <a:r>
              <a:rPr lang="zh-CN" altLang="en-US" b="1" dirty="0"/>
              <a:t>表单控件</a:t>
            </a:r>
            <a:endParaRPr lang="en-US" altLang="zh-CN" b="1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latin typeface="+mj-ea"/>
              </a:rPr>
              <a:t>·</a:t>
            </a:r>
            <a:r>
              <a:rPr lang="zh-CN" altLang="en-US" b="1" dirty="0"/>
              <a:t>本地存储</a:t>
            </a:r>
            <a:endParaRPr lang="en-US" altLang="zh-CN" b="1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latin typeface="+mj-ea"/>
              </a:rPr>
              <a:t>·</a:t>
            </a:r>
            <a:r>
              <a:rPr lang="en-US" altLang="zh-CN" b="1" dirty="0">
                <a:latin typeface="+mj-ea"/>
              </a:rPr>
              <a:t>canvas</a:t>
            </a:r>
            <a:r>
              <a:rPr lang="zh-CN" altLang="en-US" b="1" dirty="0">
                <a:latin typeface="+mj-ea"/>
              </a:rPr>
              <a:t>绘画</a:t>
            </a:r>
            <a:endParaRPr lang="zh-CN" altLang="en-US" b="1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latin typeface="+mj-ea"/>
              </a:rPr>
              <a:t>·</a:t>
            </a:r>
            <a:r>
              <a:rPr lang="en-US" altLang="zh-CN" b="1" dirty="0" err="1">
                <a:latin typeface="+mj-ea"/>
              </a:rPr>
              <a:t>websocket</a:t>
            </a:r>
            <a:r>
              <a:rPr lang="en-US" altLang="zh-CN" b="1" dirty="0">
                <a:latin typeface="+mj-ea"/>
              </a:rPr>
              <a:t> </a:t>
            </a:r>
            <a:r>
              <a:rPr lang="zh-CN" altLang="en-US" b="1" dirty="0">
                <a:latin typeface="+mj-ea"/>
              </a:rPr>
              <a:t>通讯协议</a:t>
            </a:r>
            <a:endParaRPr lang="en-US" altLang="zh-CN" b="1" dirty="0">
              <a:latin typeface="+mj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latin typeface="+mj-ea"/>
              </a:rPr>
              <a:t>·</a:t>
            </a:r>
            <a:r>
              <a:rPr lang="zh-CN" altLang="en-US" b="1" dirty="0"/>
              <a:t>媒介 音视频 </a:t>
            </a:r>
          </a:p>
        </p:txBody>
      </p:sp>
    </p:spTree>
    <p:extLst>
      <p:ext uri="{BB962C8B-B14F-4D97-AF65-F5344CB8AC3E}">
        <p14:creationId xmlns:p14="http://schemas.microsoft.com/office/powerpoint/2010/main" val="4083799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6662A-6614-49F9-BB1C-D9B36553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移动端知识公开课</a:t>
            </a:r>
            <a:b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九年专注、有口皆碑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551FD8-7F7F-40BF-9D85-504E2448C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09" y="1473692"/>
            <a:ext cx="10716491" cy="5384307"/>
          </a:xfrm>
        </p:spPr>
        <p:txBody>
          <a:bodyPr/>
          <a:lstStyle/>
          <a:p>
            <a:pPr marL="0" indent="0" fontAlgn="auto">
              <a:lnSpc>
                <a:spcPct val="13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·h5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新增标签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sym typeface="+mn-ea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&lt;article&gt;: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定义可以独立于内容其余部分的完整独立内容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,article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元素就是专门为摘要设计的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比如一篇文章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4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sym typeface="+mn-ea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&lt;aside&gt; 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article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标签内容之外的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article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标签内容相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         		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关的辅助信息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,aside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元素应该被用于无关内容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81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C33D8-891C-4F05-951B-0C88AB17F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移动端知识公开课</a:t>
            </a:r>
            <a:b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九年专注、有口皆碑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433C8D-CFDD-4025-8EFC-3C67915D3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16"/>
            <a:ext cx="10515600" cy="53931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hgroup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对整个页面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页面中的一个内容区块的标题进行组合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header</a:t>
            </a:r>
          </a:p>
          <a:p>
            <a:pPr lvl="1">
              <a:lnSpc>
                <a:spcPct val="150000"/>
              </a:lnSpc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一个内容区块或整个页面的头部部分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footer</a:t>
            </a:r>
          </a:p>
          <a:p>
            <a:pPr lvl="1">
              <a:lnSpc>
                <a:spcPct val="150000"/>
              </a:lnSpc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整个页面或页面区块的尾部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8317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E0458-6028-43C9-AEB6-5B6F822A1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移动端知识公开课</a:t>
            </a:r>
            <a:b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九年专注、有口皆碑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2E719D-27D6-419F-8CDA-9BE222ED0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283"/>
            <a:ext cx="10515600" cy="48186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Nav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页面中导航链接的部分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figure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表示一段独立的流内容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一般表示文档主体流内容中的一个独立单元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figure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元素经常用于图片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3199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B4517-10FF-4E1E-B7A4-77867D033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移动端知识公开课</a:t>
            </a:r>
            <a:b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九年专注、有口皆碑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01290B-8C21-439B-A49E-3E6FEB1D9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figcaption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代表一个图例的说明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代表了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figure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元素的一个标题或者说是其相关解释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在使用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figcaption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时，它最好是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figure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块的第一个或者最后一个元素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2562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67C27-E3DA-478F-B712-8BB5DD4BD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移动端知识公开课</a:t>
            </a:r>
            <a:b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九年专注、有口皆碑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BF7997-84D9-4C38-8092-4A04DC05C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452891" cy="4486275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Input</a:t>
            </a:r>
            <a:r>
              <a:rPr lang="zh-CN" altLang="en-US" dirty="0">
                <a:solidFill>
                  <a:srgbClr val="FF0000"/>
                </a:solidFill>
              </a:rPr>
              <a:t>框新增属性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      email </a:t>
            </a:r>
            <a:r>
              <a:rPr lang="zh-CN" altLang="en-US" dirty="0"/>
              <a:t>：      邮箱地址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</a:t>
            </a:r>
            <a:r>
              <a:rPr lang="en-US" altLang="zh-CN" dirty="0" err="1"/>
              <a:t>url</a:t>
            </a:r>
            <a:r>
              <a:rPr lang="en-US" altLang="zh-CN" dirty="0"/>
              <a:t> </a:t>
            </a:r>
            <a:r>
              <a:rPr lang="zh-CN" altLang="en-US" dirty="0"/>
              <a:t>：          网址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number </a:t>
            </a:r>
            <a:r>
              <a:rPr lang="zh-CN" altLang="en-US" dirty="0"/>
              <a:t>：数字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range </a:t>
            </a:r>
            <a:r>
              <a:rPr lang="zh-CN" altLang="en-US" dirty="0"/>
              <a:t>：    拖拽条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color  </a:t>
            </a:r>
            <a:r>
              <a:rPr lang="zh-CN" altLang="en-US" dirty="0"/>
              <a:t>：    色板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week :        </a:t>
            </a:r>
            <a:r>
              <a:rPr lang="zh-CN" altLang="en-US" dirty="0"/>
              <a:t>时间周</a:t>
            </a:r>
          </a:p>
        </p:txBody>
      </p:sp>
    </p:spTree>
    <p:extLst>
      <p:ext uri="{BB962C8B-B14F-4D97-AF65-F5344CB8AC3E}">
        <p14:creationId xmlns:p14="http://schemas.microsoft.com/office/powerpoint/2010/main" val="4153999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94B9D-D748-4BD0-805E-3B860202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移动端知识公开课</a:t>
            </a:r>
            <a:b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[</a:t>
            </a: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九年专注、有口皆碑</a:t>
            </a:r>
            <a:r>
              <a:rPr lang="en-US" altLang="zh-CN" sz="3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DD2CF-6365-4FCC-A878-58DF86EC4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672"/>
            <a:ext cx="10515600" cy="4774291"/>
          </a:xfrm>
        </p:spPr>
        <p:txBody>
          <a:bodyPr/>
          <a:lstStyle/>
          <a:p>
            <a:pPr marL="742950" lvl="2" indent="-342900">
              <a:lnSpc>
                <a:spcPct val="17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placeholder</a:t>
            </a:r>
          </a:p>
          <a:p>
            <a:pPr marL="1200150" lvl="3" indent="-342900">
              <a:lnSpc>
                <a:spcPct val="17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输入框占位符，常用作输入提示，在光标聚焦时，占位符自动消失</a:t>
            </a:r>
          </a:p>
          <a:p>
            <a:pPr marL="742950" lvl="2" indent="-342900">
              <a:lnSpc>
                <a:spcPct val="17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autocomplete  :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是否保存用户输入值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>
              <a:lnSpc>
                <a:spcPct val="17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默认为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on,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关闭提示选择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off</a:t>
            </a:r>
          </a:p>
          <a:p>
            <a:pPr marL="742950" lvl="2" indent="-342900">
              <a:lnSpc>
                <a:spcPct val="17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autofocus  :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自动聚焦</a:t>
            </a:r>
          </a:p>
          <a:p>
            <a:pPr marL="742950" lvl="2" indent="-342900">
              <a:lnSpc>
                <a:spcPct val="17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required  :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此项必填，不能为空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lnSpc>
                <a:spcPct val="17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Pattern :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正则验证 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pattern="\d{1,5}“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919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</TotalTime>
  <Words>932</Words>
  <Application>Microsoft Office PowerPoint</Application>
  <PresentationFormat>宽屏</PresentationFormat>
  <Paragraphs>162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Adobe 仿宋 Std R</vt:lpstr>
      <vt:lpstr>Adobe 楷体 Std R</vt:lpstr>
      <vt:lpstr>仿宋</vt:lpstr>
      <vt:lpstr>楷体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前端全栈工程化开发VIP精品课  </vt:lpstr>
      <vt:lpstr>珠峰培训-移动端知识公开课         [九年专注、有口皆碑]</vt:lpstr>
      <vt:lpstr>珠峰培训-移动端知识公开课         [九年专注、有口皆碑]  </vt:lpstr>
      <vt:lpstr>珠峰培训-移动端知识公开课         [九年专注、有口皆碑]</vt:lpstr>
      <vt:lpstr>珠峰培训-移动端知识公开课         [九年专注、有口皆碑]</vt:lpstr>
      <vt:lpstr>珠峰培训-移动端知识公开课         [九年专注、有口皆碑]</vt:lpstr>
      <vt:lpstr>珠峰培训-移动端知识公开课         [九年专注、有口皆碑]</vt:lpstr>
      <vt:lpstr>珠峰培训-移动端知识公开课         [九年专注、有口皆碑]</vt:lpstr>
      <vt:lpstr>珠峰培训-移动端知识公开课         [九年专注、有口皆碑]</vt:lpstr>
      <vt:lpstr>珠峰培训-移动端知识公开课         [九年专注、有口皆碑]</vt:lpstr>
      <vt:lpstr>CSS3选择器</vt:lpstr>
      <vt:lpstr>CSS3选择器</vt:lpstr>
      <vt:lpstr>珠峰培训-移动端知识公开课         [九年专注、有口皆碑]</vt:lpstr>
      <vt:lpstr>珠峰培训-移动端知识公开课         [九年专注、有口皆碑]</vt:lpstr>
      <vt:lpstr>线性渐变</vt:lpstr>
      <vt:lpstr>珠峰培训-移动端知识公开课         [九年专注、有口皆碑]</vt:lpstr>
      <vt:lpstr>珠峰培训-移动端知识公开课         [九年专注、有口皆碑]</vt:lpstr>
      <vt:lpstr>珠峰培训-移动端知识公开课         [九年专注、有口皆碑]</vt:lpstr>
      <vt:lpstr>珠峰培训-移动端知识公开课         [九年专注、有口皆碑]</vt:lpstr>
      <vt:lpstr>珠峰培训-移动端知识公开课         [九年专注、有口皆碑]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有名就别怕痛Mr</cp:lastModifiedBy>
  <cp:revision>721</cp:revision>
  <dcterms:created xsi:type="dcterms:W3CDTF">2016-10-27T05:16:00Z</dcterms:created>
  <dcterms:modified xsi:type="dcterms:W3CDTF">2018-03-14T00:52:10Z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