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99742" y="4101519"/>
            <a:ext cx="11904615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Microsoft JhengHei UI Light"/>
                <a:cs typeface="Microsoft JhengHei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686753"/>
            <a:ext cx="337629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811" y="2654025"/>
            <a:ext cx="15669260" cy="726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68991" y="10814026"/>
            <a:ext cx="368934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实验⼀：</a:t>
            </a:r>
            <a:r>
              <a:rPr b="0" dirty="0">
                <a:latin typeface="Arial"/>
                <a:cs typeface="Arial"/>
              </a:rPr>
              <a:t>KNN</a:t>
            </a:r>
            <a:r>
              <a:rPr spc="-15" dirty="0"/>
              <a:t>分类算法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4342" y="5849748"/>
            <a:ext cx="74758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dirty="0">
                <a:latin typeface="Arial"/>
                <a:cs typeface="Arial"/>
              </a:rPr>
              <a:t>K-Nearest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Neighbor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Classification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实验要</a:t>
            </a:r>
            <a:r>
              <a:rPr spc="-50" dirty="0"/>
              <a:t>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04351"/>
            <a:ext cx="17191990" cy="7242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940" marR="5080" indent="-523875">
              <a:lnSpc>
                <a:spcPct val="118900"/>
              </a:lnSpc>
              <a:spcBef>
                <a:spcPts val="9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 err="1">
                <a:latin typeface="Microsoft JhengHei UI"/>
                <a:cs typeface="Microsoft JhengHei UI"/>
              </a:rPr>
              <a:t>基本要求：编程实现</a:t>
            </a:r>
            <a:r>
              <a:rPr sz="3950" dirty="0" err="1">
                <a:latin typeface="Arial"/>
                <a:cs typeface="Arial"/>
              </a:rPr>
              <a:t>kNN</a:t>
            </a:r>
            <a:r>
              <a:rPr sz="3950" dirty="0" err="1">
                <a:latin typeface="Microsoft JhengHei UI"/>
                <a:cs typeface="Microsoft JhengHei UI"/>
              </a:rPr>
              <a:t>算法</a:t>
            </a:r>
            <a:r>
              <a:rPr lang="en-US" sz="3950" spc="-5" dirty="0">
                <a:latin typeface="Microsoft JhengHei UI"/>
                <a:cs typeface="Microsoft JhengHei UI"/>
              </a:rPr>
              <a:t>,</a:t>
            </a:r>
            <a:r>
              <a:rPr lang="zh-CN" altLang="en-US" sz="3950" spc="-5" dirty="0">
                <a:latin typeface="Microsoft JhengHei UI"/>
                <a:cs typeface="Microsoft JhengHei UI"/>
              </a:rPr>
              <a:t>要求使用留一法</a:t>
            </a:r>
            <a:r>
              <a:rPr lang="en-US" altLang="zh-CN" sz="3950" spc="-5" dirty="0">
                <a:latin typeface="Microsoft JhengHei UI"/>
                <a:cs typeface="Microsoft JhengHei UI"/>
              </a:rPr>
              <a:t>,</a:t>
            </a:r>
            <a:r>
              <a:rPr lang="zh-CN" altLang="en-US" sz="3950" spc="-5" dirty="0">
                <a:latin typeface="Microsoft JhengHei UI"/>
                <a:cs typeface="Microsoft JhengHei UI"/>
              </a:rPr>
              <a:t>求得在</a:t>
            </a:r>
            <a:r>
              <a:rPr lang="zh-CN" altLang="en-US" sz="3950" dirty="0">
                <a:latin typeface="Microsoft JhengHei UI"/>
                <a:cs typeface="Microsoft JhengHei UI"/>
              </a:rPr>
              <a:t>给出不同</a:t>
            </a:r>
            <a:r>
              <a:rPr lang="en-US" altLang="zh-CN" sz="3950" spc="55" dirty="0">
                <a:latin typeface="Arial"/>
                <a:cs typeface="Arial"/>
              </a:rPr>
              <a:t>k</a:t>
            </a:r>
            <a:r>
              <a:rPr lang="zh-CN" altLang="en-US" sz="3950" dirty="0">
                <a:latin typeface="Microsoft JhengHei UI"/>
                <a:cs typeface="Microsoft JhengHei UI"/>
              </a:rPr>
              <a:t>值（</a:t>
            </a:r>
            <a:r>
              <a:rPr lang="en-US" altLang="zh-CN" sz="3950" dirty="0">
                <a:latin typeface="Arial"/>
                <a:cs typeface="Arial"/>
              </a:rPr>
              <a:t>1</a:t>
            </a:r>
            <a:r>
              <a:rPr lang="en-US" altLang="zh-CN" sz="3950" dirty="0">
                <a:latin typeface="Microsoft JhengHei UI"/>
                <a:cs typeface="Arial"/>
              </a:rPr>
              <a:t>,</a:t>
            </a:r>
            <a:r>
              <a:rPr lang="en-US" altLang="zh-CN" sz="3950" dirty="0">
                <a:latin typeface="Arial"/>
                <a:cs typeface="Arial"/>
              </a:rPr>
              <a:t>3</a:t>
            </a:r>
            <a:r>
              <a:rPr lang="en-US" altLang="zh-CN" sz="3950" dirty="0">
                <a:latin typeface="Microsoft JhengHei UI"/>
                <a:cs typeface="Arial"/>
              </a:rPr>
              <a:t>,</a:t>
            </a:r>
            <a:r>
              <a:rPr lang="en-US" altLang="zh-CN" sz="3950" dirty="0">
                <a:latin typeface="Arial"/>
                <a:cs typeface="Arial"/>
              </a:rPr>
              <a:t>5</a:t>
            </a:r>
            <a:r>
              <a:rPr lang="zh-CN" altLang="en-US" sz="3950" dirty="0">
                <a:latin typeface="Microsoft JhengHei UI"/>
                <a:cs typeface="Microsoft JhengHei UI"/>
              </a:rPr>
              <a:t>）情况下</a:t>
            </a:r>
            <a:r>
              <a:rPr lang="en-US" altLang="zh-CN" sz="3950" dirty="0">
                <a:latin typeface="Microsoft JhengHei UI"/>
                <a:cs typeface="Microsoft JhengHei UI"/>
              </a:rPr>
              <a:t>,</a:t>
            </a:r>
            <a:r>
              <a:rPr lang="en-US" altLang="zh-CN" sz="3950" dirty="0" err="1">
                <a:latin typeface="Arial"/>
                <a:cs typeface="Arial"/>
              </a:rPr>
              <a:t>kNN</a:t>
            </a:r>
            <a:r>
              <a:rPr lang="zh-CN" altLang="en-US" sz="3950" spc="-50" dirty="0">
                <a:latin typeface="Microsoft JhengHei UI"/>
                <a:cs typeface="Microsoft JhengHei UI"/>
              </a:rPr>
              <a:t>算</a:t>
            </a:r>
            <a:r>
              <a:rPr lang="zh-CN" altLang="en-US" sz="3950" spc="-5" dirty="0">
                <a:latin typeface="Microsoft JhengHei UI"/>
                <a:cs typeface="Microsoft JhengHei UI"/>
              </a:rPr>
              <a:t>法对⼿写数字的识别精度</a:t>
            </a:r>
            <a:r>
              <a:rPr lang="en-US" altLang="zh-CN" sz="3950" spc="-5" dirty="0">
                <a:latin typeface="Microsoft JhengHei UI"/>
                <a:cs typeface="Microsoft JhengHei UI"/>
              </a:rPr>
              <a:t>.	</a:t>
            </a:r>
            <a:endParaRPr sz="395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3200" dirty="0">
              <a:latin typeface="Microsoft JhengHei UI"/>
              <a:cs typeface="Microsoft JhengHei UI"/>
            </a:endParaRPr>
          </a:p>
          <a:p>
            <a:pPr marL="535940" indent="-523875">
              <a:lnSpc>
                <a:spcPct val="100000"/>
              </a:lnSpc>
              <a:spcBef>
                <a:spcPts val="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spc="-10" dirty="0" err="1">
                <a:latin typeface="Microsoft JhengHei UI"/>
                <a:cs typeface="Microsoft JhengHei UI"/>
              </a:rPr>
              <a:t>中级要求</a:t>
            </a:r>
            <a:r>
              <a:rPr sz="3950" spc="-10" dirty="0">
                <a:latin typeface="Microsoft JhengHei UI"/>
                <a:cs typeface="Microsoft JhengHei UI"/>
              </a:rPr>
              <a:t>：</a:t>
            </a:r>
            <a:r>
              <a:rPr lang="zh-CN" altLang="en-US" sz="3950" spc="-10" dirty="0">
                <a:latin typeface="Microsoft JhengHei UI"/>
                <a:cs typeface="Microsoft JhengHei UI"/>
              </a:rPr>
              <a:t>与机器学习包中的</a:t>
            </a:r>
            <a:r>
              <a:rPr lang="en-US" altLang="zh-CN" sz="3950" spc="-10" dirty="0" err="1">
                <a:latin typeface="Microsoft JhengHei UI"/>
                <a:cs typeface="Microsoft JhengHei UI"/>
              </a:rPr>
              <a:t>kNN</a:t>
            </a:r>
            <a:r>
              <a:rPr lang="zh-CN" altLang="en-US" sz="3950" spc="-10" dirty="0">
                <a:latin typeface="Microsoft JhengHei UI"/>
                <a:cs typeface="Microsoft JhengHei UI"/>
              </a:rPr>
              <a:t>分类结果进行对比</a:t>
            </a:r>
            <a:endParaRPr lang="en-US" altLang="zh-CN" sz="3950" spc="-10" dirty="0">
              <a:latin typeface="Microsoft JhengHei UI"/>
              <a:cs typeface="Microsoft JhengHei UI"/>
            </a:endParaRPr>
          </a:p>
          <a:p>
            <a:pPr marL="535940" indent="-523875">
              <a:lnSpc>
                <a:spcPct val="100000"/>
              </a:lnSpc>
              <a:spcBef>
                <a:spcPts val="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endParaRPr sz="3650" dirty="0">
              <a:latin typeface="Microsoft JhengHei UI"/>
              <a:cs typeface="Microsoft JhengHei UI"/>
            </a:endParaRPr>
          </a:p>
          <a:p>
            <a:pPr marL="535940" indent="-523875">
              <a:lnSpc>
                <a:spcPct val="100000"/>
              </a:lnSpc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 err="1">
                <a:latin typeface="Microsoft JhengHei UI"/>
                <a:cs typeface="Microsoft JhengHei UI"/>
              </a:rPr>
              <a:t>提⾼要求</a:t>
            </a:r>
            <a:r>
              <a:rPr sz="3950" dirty="0">
                <a:latin typeface="Microsoft JhengHei UI"/>
                <a:cs typeface="Microsoft JhengHei UI"/>
              </a:rPr>
              <a:t>：</a:t>
            </a:r>
            <a:r>
              <a:rPr lang="zh-CN" altLang="en-US" sz="3950" dirty="0">
                <a:latin typeface="Microsoft JhengHei UI"/>
                <a:cs typeface="Microsoft JhengHei UI"/>
              </a:rPr>
              <a:t>采用旋转等手段对原始数据进行处理，扩增数据量，采用</a:t>
            </a:r>
            <a:r>
              <a:rPr lang="en-US" altLang="zh-CN" sz="3950" dirty="0">
                <a:latin typeface="Microsoft JhengHei UI"/>
                <a:cs typeface="Microsoft JhengHei UI"/>
              </a:rPr>
              <a:t>CNN</a:t>
            </a:r>
            <a:r>
              <a:rPr lang="zh-CN" altLang="en-US" sz="3950" dirty="0">
                <a:latin typeface="Microsoft JhengHei UI"/>
                <a:cs typeface="Microsoft JhengHei UI"/>
              </a:rPr>
              <a:t>或其他深度学习方法实现手写体识别</a:t>
            </a:r>
            <a:endParaRPr sz="395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 dirty="0">
              <a:latin typeface="Microsoft JhengHei UI"/>
              <a:cs typeface="Microsoft JhengHei UI"/>
            </a:endParaRPr>
          </a:p>
          <a:p>
            <a:pPr marL="535940" indent="-523875">
              <a:lnSpc>
                <a:spcPct val="100000"/>
              </a:lnSpc>
              <a:spcBef>
                <a:spcPts val="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Microsoft JhengHei UI"/>
                <a:cs typeface="Microsoft JhengHei UI"/>
              </a:rPr>
              <a:t>截⽌⽇期：</a:t>
            </a:r>
            <a:r>
              <a:rPr lang="en-US" sz="3950" dirty="0">
                <a:latin typeface="Microsoft JhengHei UI"/>
                <a:cs typeface="Microsoft JhengHei UI"/>
              </a:rPr>
              <a:t>9.29</a:t>
            </a:r>
            <a:endParaRPr sz="395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3200" dirty="0">
              <a:latin typeface="Microsoft JhengHei UI"/>
              <a:cs typeface="Microsoft JhengHei UI"/>
            </a:endParaRPr>
          </a:p>
          <a:p>
            <a:pPr marL="535940" indent="-523875">
              <a:lnSpc>
                <a:spcPct val="100000"/>
              </a:lnSpc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Microsoft JhengHei UI"/>
                <a:cs typeface="Microsoft JhengHei UI"/>
              </a:rPr>
              <a:t>以学号</a:t>
            </a:r>
            <a:r>
              <a:rPr sz="3950" dirty="0">
                <a:latin typeface="Arial"/>
                <a:cs typeface="Arial"/>
              </a:rPr>
              <a:t>+</a:t>
            </a:r>
            <a:r>
              <a:rPr sz="3950" dirty="0">
                <a:latin typeface="Microsoft JhengHei UI"/>
                <a:cs typeface="Microsoft JhengHei UI"/>
              </a:rPr>
              <a:t>姓名</a:t>
            </a:r>
            <a:r>
              <a:rPr sz="3950" spc="-200" dirty="0">
                <a:latin typeface="Arial"/>
                <a:cs typeface="Arial"/>
              </a:rPr>
              <a:t>(1)</a:t>
            </a:r>
            <a:r>
              <a:rPr sz="3950" dirty="0">
                <a:latin typeface="Microsoft JhengHei UI"/>
                <a:cs typeface="Microsoft JhengHei UI"/>
              </a:rPr>
              <a:t>的命名形式打包实验代码</a:t>
            </a:r>
            <a:r>
              <a:rPr sz="3950" dirty="0">
                <a:latin typeface="Arial"/>
                <a:cs typeface="Arial"/>
              </a:rPr>
              <a:t>+</a:t>
            </a:r>
            <a:r>
              <a:rPr sz="3950" spc="-5" dirty="0">
                <a:latin typeface="Microsoft JhengHei UI"/>
                <a:cs typeface="Microsoft JhengHei UI"/>
              </a:rPr>
              <a:t>实验报告，发送到邮箱</a:t>
            </a:r>
            <a:endParaRPr sz="3950" dirty="0">
              <a:latin typeface="Microsoft JhengHei UI"/>
              <a:cs typeface="Microsoft JhengHei UI"/>
            </a:endParaRPr>
          </a:p>
          <a:p>
            <a:pPr marL="535940">
              <a:lnSpc>
                <a:spcPct val="100000"/>
              </a:lnSpc>
              <a:spcBef>
                <a:spcPts val="459"/>
              </a:spcBef>
            </a:pPr>
            <a:r>
              <a:rPr lang="en-US" sz="3950" spc="-10" dirty="0">
                <a:latin typeface="Arial"/>
                <a:cs typeface="Arial"/>
              </a:rPr>
              <a:t>18329300691</a:t>
            </a:r>
            <a:r>
              <a:rPr sz="3950" spc="-10" dirty="0">
                <a:latin typeface="Arial"/>
                <a:cs typeface="Arial"/>
              </a:rPr>
              <a:t>@</a:t>
            </a:r>
            <a:r>
              <a:rPr lang="en-US" sz="3950" spc="-10" dirty="0">
                <a:latin typeface="Arial"/>
                <a:cs typeface="Arial"/>
              </a:rPr>
              <a:t>163.</a:t>
            </a:r>
            <a:r>
              <a:rPr lang="en-US" altLang="zh-CN" sz="3950" spc="-10" dirty="0">
                <a:latin typeface="Arial"/>
                <a:cs typeface="Arial"/>
              </a:rPr>
              <a:t>com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86753"/>
            <a:ext cx="67271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数据读取与预处</a:t>
            </a:r>
            <a:r>
              <a:rPr spc="-50" dirty="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57024"/>
            <a:ext cx="17258665" cy="5064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5145" indent="-513080">
              <a:lnSpc>
                <a:spcPct val="100000"/>
              </a:lnSpc>
              <a:spcBef>
                <a:spcPts val="125"/>
              </a:spcBef>
              <a:buSzPct val="125974"/>
              <a:buFont typeface="Arial"/>
              <a:buChar char="•"/>
              <a:tabLst>
                <a:tab pos="525145" algn="l"/>
                <a:tab pos="525780" algn="l"/>
              </a:tabLst>
            </a:pPr>
            <a:r>
              <a:rPr sz="3850" spc="15" dirty="0">
                <a:latin typeface="Microsoft JhengHei UI"/>
                <a:cs typeface="Microsoft JhengHei UI"/>
              </a:rPr>
              <a:t>数据读取：前 </a:t>
            </a:r>
            <a:r>
              <a:rPr sz="3850" dirty="0">
                <a:latin typeface="Arial"/>
                <a:cs typeface="Arial"/>
              </a:rPr>
              <a:t>256</a:t>
            </a:r>
            <a:r>
              <a:rPr sz="3850" spc="15" dirty="0">
                <a:latin typeface="Arial"/>
                <a:cs typeface="Arial"/>
              </a:rPr>
              <a:t> </a:t>
            </a:r>
            <a:r>
              <a:rPr sz="3850" spc="15" dirty="0">
                <a:latin typeface="Microsoft JhengHei UI"/>
                <a:cs typeface="Microsoft JhengHei UI"/>
              </a:rPr>
              <a:t>列为特征值，后 </a:t>
            </a:r>
            <a:r>
              <a:rPr sz="3850" dirty="0">
                <a:latin typeface="Arial"/>
                <a:cs typeface="Arial"/>
              </a:rPr>
              <a:t>10</a:t>
            </a:r>
            <a:r>
              <a:rPr sz="3850" spc="15" dirty="0">
                <a:latin typeface="Arial"/>
                <a:cs typeface="Arial"/>
              </a:rPr>
              <a:t> </a:t>
            </a:r>
            <a:r>
              <a:rPr sz="3850" dirty="0">
                <a:latin typeface="Microsoft JhengHei UI"/>
                <a:cs typeface="Microsoft JhengHei UI"/>
              </a:rPr>
              <a:t>列为数据的类别</a:t>
            </a:r>
            <a:r>
              <a:rPr sz="3850" spc="-285" dirty="0">
                <a:latin typeface="Arial"/>
                <a:cs typeface="Arial"/>
              </a:rPr>
              <a:t>(</a:t>
            </a:r>
            <a:r>
              <a:rPr sz="3850" dirty="0">
                <a:latin typeface="Microsoft JhengHei UI"/>
                <a:cs typeface="Microsoft JhengHei UI"/>
              </a:rPr>
              <a:t>以</a:t>
            </a:r>
            <a:r>
              <a:rPr sz="3850" spc="55" dirty="0">
                <a:latin typeface="Arial"/>
                <a:cs typeface="Arial"/>
              </a:rPr>
              <a:t>one-</a:t>
            </a:r>
            <a:r>
              <a:rPr sz="3850" spc="50" dirty="0">
                <a:latin typeface="Arial"/>
                <a:cs typeface="Arial"/>
              </a:rPr>
              <a:t>hot</a:t>
            </a:r>
            <a:r>
              <a:rPr sz="3850" dirty="0">
                <a:latin typeface="Microsoft JhengHei UI"/>
                <a:cs typeface="Microsoft JhengHei UI"/>
              </a:rPr>
              <a:t>编码表示</a:t>
            </a:r>
            <a:r>
              <a:rPr sz="3850" spc="-285" dirty="0">
                <a:latin typeface="Arial"/>
                <a:cs typeface="Arial"/>
              </a:rPr>
              <a:t>)</a:t>
            </a:r>
            <a:r>
              <a:rPr sz="3850" spc="-50" dirty="0">
                <a:latin typeface="Microsoft JhengHei UI"/>
                <a:cs typeface="Microsoft JhengHei UI"/>
              </a:rPr>
              <a:t>。</a:t>
            </a:r>
            <a:endParaRPr sz="3850">
              <a:latin typeface="Microsoft JhengHei UI"/>
              <a:cs typeface="Microsoft JhengHei UI"/>
            </a:endParaRPr>
          </a:p>
          <a:p>
            <a:pPr marL="525145" marR="5080" indent="-513080">
              <a:lnSpc>
                <a:spcPct val="120100"/>
              </a:lnSpc>
              <a:spcBef>
                <a:spcPts val="4770"/>
              </a:spcBef>
              <a:buSzPct val="125974"/>
              <a:buChar char="•"/>
              <a:tabLst>
                <a:tab pos="525145" algn="l"/>
                <a:tab pos="525780" algn="l"/>
              </a:tabLst>
            </a:pPr>
            <a:r>
              <a:rPr sz="3850" spc="55" dirty="0">
                <a:latin typeface="Arial"/>
                <a:cs typeface="Arial"/>
              </a:rPr>
              <a:t>one-</a:t>
            </a:r>
            <a:r>
              <a:rPr sz="3850" spc="50" dirty="0">
                <a:latin typeface="Arial"/>
                <a:cs typeface="Arial"/>
              </a:rPr>
              <a:t>hot</a:t>
            </a:r>
            <a:r>
              <a:rPr sz="3850" dirty="0">
                <a:latin typeface="Microsoft JhengHei UI"/>
                <a:cs typeface="Microsoft JhengHei UI"/>
              </a:rPr>
              <a:t>编码：使⽤</a:t>
            </a:r>
            <a:r>
              <a:rPr sz="3850" dirty="0">
                <a:latin typeface="Arial"/>
                <a:cs typeface="Arial"/>
              </a:rPr>
              <a:t>N</a:t>
            </a:r>
            <a:r>
              <a:rPr sz="3850" dirty="0">
                <a:latin typeface="Microsoft JhengHei UI"/>
                <a:cs typeface="Microsoft JhengHei UI"/>
              </a:rPr>
              <a:t>位状态寄存器对</a:t>
            </a:r>
            <a:r>
              <a:rPr sz="3850" dirty="0">
                <a:latin typeface="Arial"/>
                <a:cs typeface="Arial"/>
              </a:rPr>
              <a:t>N</a:t>
            </a:r>
            <a:r>
              <a:rPr sz="3850" spc="-5" dirty="0">
                <a:latin typeface="Microsoft JhengHei UI"/>
                <a:cs typeface="Microsoft JhengHei UI"/>
              </a:rPr>
              <a:t>个状态进⾏编码，每个状态都有独⽴的寄存器位，并且在任意时候，只有⼀位有效。</a:t>
            </a:r>
            <a:endParaRPr sz="385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50">
              <a:latin typeface="Microsoft JhengHei UI"/>
              <a:cs typeface="Microsoft JhengHei UI"/>
            </a:endParaRPr>
          </a:p>
          <a:p>
            <a:pPr marL="766445">
              <a:lnSpc>
                <a:spcPct val="100000"/>
              </a:lnSpc>
              <a:tabLst>
                <a:tab pos="1861185" algn="l"/>
              </a:tabLst>
            </a:pPr>
            <a:r>
              <a:rPr sz="3850" spc="-20" dirty="0">
                <a:latin typeface="Arial"/>
                <a:cs typeface="Arial"/>
              </a:rPr>
              <a:t>e.g.</a:t>
            </a:r>
            <a:r>
              <a:rPr sz="3850" dirty="0">
                <a:latin typeface="Arial"/>
                <a:cs typeface="Arial"/>
              </a:rPr>
              <a:t>	[1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0 0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0 0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0]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—&gt;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spc="-50" dirty="0">
                <a:latin typeface="Arial"/>
                <a:cs typeface="Arial"/>
              </a:rPr>
              <a:t>0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Arial"/>
              <a:cs typeface="Arial"/>
            </a:endParaRPr>
          </a:p>
          <a:p>
            <a:pPr marL="1931035">
              <a:lnSpc>
                <a:spcPct val="100000"/>
              </a:lnSpc>
            </a:pPr>
            <a:r>
              <a:rPr sz="3850" dirty="0">
                <a:latin typeface="Arial"/>
                <a:cs typeface="Arial"/>
              </a:rPr>
              <a:t>[0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0 0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0 0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1]</a:t>
            </a:r>
            <a:r>
              <a:rPr sz="3850" spc="5" dirty="0">
                <a:latin typeface="Arial"/>
                <a:cs typeface="Arial"/>
              </a:rPr>
              <a:t> </a:t>
            </a:r>
            <a:r>
              <a:rPr sz="3850" dirty="0">
                <a:latin typeface="Arial"/>
                <a:cs typeface="Arial"/>
              </a:rPr>
              <a:t>—&gt;</a:t>
            </a:r>
            <a:r>
              <a:rPr sz="3850" spc="-5" dirty="0">
                <a:latin typeface="Arial"/>
                <a:cs typeface="Arial"/>
              </a:rPr>
              <a:t> </a:t>
            </a:r>
            <a:r>
              <a:rPr sz="3850" spc="-50" dirty="0">
                <a:latin typeface="Arial"/>
                <a:cs typeface="Arial"/>
              </a:rPr>
              <a:t>9</a:t>
            </a:r>
            <a:endParaRPr sz="3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11" y="8566665"/>
            <a:ext cx="3455670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5145" indent="-513080">
              <a:lnSpc>
                <a:spcPct val="100000"/>
              </a:lnSpc>
              <a:spcBef>
                <a:spcPts val="135"/>
              </a:spcBef>
              <a:buSzPct val="125974"/>
              <a:buFont typeface="Arial"/>
              <a:buChar char="•"/>
              <a:tabLst>
                <a:tab pos="525145" algn="l"/>
                <a:tab pos="525780" algn="l"/>
              </a:tabLst>
            </a:pPr>
            <a:r>
              <a:rPr sz="3850" spc="35" dirty="0">
                <a:latin typeface="Microsoft JhengHei UI"/>
                <a:cs typeface="Microsoft JhengHei UI"/>
              </a:rPr>
              <a:t>归⼀化：</a:t>
            </a:r>
            <a:r>
              <a:rPr sz="4650" i="1" spc="155" dirty="0">
                <a:latin typeface="Times New Roman"/>
                <a:cs typeface="Times New Roman"/>
              </a:rPr>
              <a:t>x</a:t>
            </a:r>
            <a:r>
              <a:rPr sz="4650" spc="-160" dirty="0">
                <a:latin typeface="Arial"/>
                <a:cs typeface="Arial"/>
              </a:rPr>
              <a:t>′ </a:t>
            </a:r>
            <a:r>
              <a:rPr sz="4650" spc="155" dirty="0">
                <a:latin typeface="Georgia"/>
                <a:cs typeface="Georgia"/>
              </a:rPr>
              <a:t>=</a:t>
            </a:r>
            <a:endParaRPr sz="465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883" y="9004175"/>
            <a:ext cx="2824480" cy="40005"/>
          </a:xfrm>
          <a:custGeom>
            <a:avLst/>
            <a:gdLst/>
            <a:ahLst/>
            <a:cxnLst/>
            <a:rect l="l" t="t" r="r" b="b"/>
            <a:pathLst>
              <a:path w="2824479" h="40004">
                <a:moveTo>
                  <a:pt x="2823928" y="0"/>
                </a:moveTo>
                <a:lnTo>
                  <a:pt x="0" y="0"/>
                </a:lnTo>
                <a:lnTo>
                  <a:pt x="0" y="39862"/>
                </a:lnTo>
                <a:lnTo>
                  <a:pt x="2823928" y="39862"/>
                </a:lnTo>
                <a:lnTo>
                  <a:pt x="2823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51281" y="7816381"/>
            <a:ext cx="2781300" cy="206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96240">
              <a:lnSpc>
                <a:spcPct val="144000"/>
              </a:lnSpc>
              <a:spcBef>
                <a:spcPts val="95"/>
              </a:spcBef>
            </a:pP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i="1" spc="-125" dirty="0">
                <a:latin typeface="Times New Roman"/>
                <a:cs typeface="Times New Roman"/>
              </a:rPr>
              <a:t> </a:t>
            </a:r>
            <a:r>
              <a:rPr sz="4650" spc="484" dirty="0">
                <a:latin typeface="Arial"/>
                <a:cs typeface="Arial"/>
              </a:rPr>
              <a:t>−</a:t>
            </a:r>
            <a:r>
              <a:rPr sz="4650" spc="-254" dirty="0">
                <a:latin typeface="Arial"/>
                <a:cs typeface="Arial"/>
              </a:rPr>
              <a:t> </a:t>
            </a:r>
            <a:r>
              <a:rPr sz="4650" i="1" spc="-20" dirty="0">
                <a:latin typeface="Times New Roman"/>
                <a:cs typeface="Times New Roman"/>
              </a:rPr>
              <a:t>X</a:t>
            </a:r>
            <a:r>
              <a:rPr sz="4950" i="1" spc="-30" baseline="-19360" dirty="0">
                <a:latin typeface="Times New Roman"/>
                <a:cs typeface="Times New Roman"/>
              </a:rPr>
              <a:t>min </a:t>
            </a:r>
            <a:r>
              <a:rPr sz="6975" i="1" baseline="12544" dirty="0">
                <a:latin typeface="Times New Roman"/>
                <a:cs typeface="Times New Roman"/>
              </a:rPr>
              <a:t>X</a:t>
            </a:r>
            <a:r>
              <a:rPr sz="3300" i="1" dirty="0">
                <a:latin typeface="Times New Roman"/>
                <a:cs typeface="Times New Roman"/>
              </a:rPr>
              <a:t>max</a:t>
            </a:r>
            <a:r>
              <a:rPr sz="3300" i="1" spc="160" dirty="0">
                <a:latin typeface="Times New Roman"/>
                <a:cs typeface="Times New Roman"/>
              </a:rPr>
              <a:t> </a:t>
            </a:r>
            <a:r>
              <a:rPr sz="6975" spc="727" baseline="12544" dirty="0">
                <a:latin typeface="Arial"/>
                <a:cs typeface="Arial"/>
              </a:rPr>
              <a:t>−</a:t>
            </a:r>
            <a:r>
              <a:rPr sz="6975" spc="-465" baseline="12544" dirty="0">
                <a:latin typeface="Arial"/>
                <a:cs typeface="Arial"/>
              </a:rPr>
              <a:t> </a:t>
            </a:r>
            <a:r>
              <a:rPr sz="6975" i="1" spc="-30" baseline="12544" dirty="0">
                <a:latin typeface="Times New Roman"/>
                <a:cs typeface="Times New Roman"/>
              </a:rPr>
              <a:t>X</a:t>
            </a:r>
            <a:r>
              <a:rPr sz="3300" i="1" spc="-20" dirty="0">
                <a:latin typeface="Times New Roman"/>
                <a:cs typeface="Times New Roman"/>
              </a:rPr>
              <a:t>min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6902" y="5589889"/>
            <a:ext cx="6337208" cy="47402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86753"/>
            <a:ext cx="5024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kNN</a:t>
            </a:r>
            <a:r>
              <a:rPr spc="-204" dirty="0"/>
              <a:t>算法实</a:t>
            </a:r>
            <a:r>
              <a:rPr spc="-120" dirty="0"/>
              <a:t>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16665"/>
            <a:ext cx="127101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10"/>
              </a:spcBef>
              <a:buSzPct val="125352"/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550" spc="-5" dirty="0">
                <a:latin typeface="Microsoft JhengHei UI"/>
                <a:cs typeface="Microsoft JhengHei UI"/>
              </a:rPr>
              <a:t>计算测试集样本到训练集样本的距离，按照距离递增次序排序</a:t>
            </a:r>
            <a:endParaRPr sz="355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355" y="7081450"/>
            <a:ext cx="10271125" cy="25840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10"/>
              </a:spcBef>
              <a:buSzPct val="125352"/>
              <a:buChar char="‣"/>
              <a:tabLst>
                <a:tab pos="483234" algn="l"/>
                <a:tab pos="484505" algn="l"/>
              </a:tabLst>
            </a:pPr>
            <a:r>
              <a:rPr sz="3550" dirty="0">
                <a:latin typeface="Arial"/>
                <a:cs typeface="Arial"/>
              </a:rPr>
              <a:t>r</a:t>
            </a:r>
            <a:r>
              <a:rPr sz="3550" spc="15" dirty="0">
                <a:latin typeface="Arial"/>
                <a:cs typeface="Arial"/>
              </a:rPr>
              <a:t> = </a:t>
            </a:r>
            <a:r>
              <a:rPr sz="3550" dirty="0">
                <a:latin typeface="Arial"/>
                <a:cs typeface="Arial"/>
              </a:rPr>
              <a:t>2</a:t>
            </a:r>
            <a:r>
              <a:rPr sz="3550" spc="-10" dirty="0">
                <a:latin typeface="Microsoft JhengHei UI"/>
                <a:cs typeface="Microsoft JhengHei UI"/>
              </a:rPr>
              <a:t>，即欧式距离</a:t>
            </a:r>
            <a:endParaRPr sz="355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buFont typeface="Arial"/>
              <a:buChar char="‣"/>
            </a:pPr>
            <a:endParaRPr sz="2950" dirty="0">
              <a:latin typeface="Microsoft JhengHei UI"/>
              <a:cs typeface="Microsoft JhengHei UI"/>
            </a:endParaRPr>
          </a:p>
          <a:p>
            <a:pPr marL="483870" indent="-471805">
              <a:lnSpc>
                <a:spcPct val="100000"/>
              </a:lnSpc>
              <a:buSzPct val="125352"/>
              <a:buChar char="‣"/>
              <a:tabLst>
                <a:tab pos="483234" algn="l"/>
                <a:tab pos="484505" algn="l"/>
              </a:tabLst>
            </a:pPr>
            <a:r>
              <a:rPr sz="3550" dirty="0">
                <a:latin typeface="Arial"/>
                <a:cs typeface="Arial"/>
              </a:rPr>
              <a:t>r</a:t>
            </a:r>
            <a:r>
              <a:rPr sz="3550" spc="15" dirty="0">
                <a:latin typeface="Arial"/>
                <a:cs typeface="Arial"/>
              </a:rPr>
              <a:t> = </a:t>
            </a:r>
            <a:r>
              <a:rPr sz="3550" dirty="0">
                <a:latin typeface="Arial"/>
                <a:cs typeface="Arial"/>
              </a:rPr>
              <a:t>1</a:t>
            </a:r>
            <a:r>
              <a:rPr sz="3550" spc="-10" dirty="0">
                <a:latin typeface="Microsoft JhengHei UI"/>
                <a:cs typeface="Microsoft JhengHei UI"/>
              </a:rPr>
              <a:t>，即曼哈顿距离</a:t>
            </a:r>
            <a:endParaRPr sz="355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‣"/>
            </a:pPr>
            <a:endParaRPr sz="3100" dirty="0">
              <a:latin typeface="Microsoft JhengHei UI"/>
              <a:cs typeface="Microsoft JhengHei UI"/>
            </a:endParaRPr>
          </a:p>
          <a:p>
            <a:pPr marL="483870" indent="-471805">
              <a:lnSpc>
                <a:spcPct val="100000"/>
              </a:lnSpc>
              <a:buSzPct val="125352"/>
              <a:buChar char="‣"/>
              <a:tabLst>
                <a:tab pos="483234" algn="l"/>
                <a:tab pos="484505" algn="l"/>
                <a:tab pos="1663064" algn="l"/>
              </a:tabLst>
            </a:pPr>
            <a:r>
              <a:rPr sz="3550" dirty="0">
                <a:latin typeface="Arial"/>
                <a:cs typeface="Arial"/>
              </a:rPr>
              <a:t>r</a:t>
            </a:r>
            <a:r>
              <a:rPr sz="3550" spc="5" dirty="0">
                <a:latin typeface="Arial"/>
                <a:cs typeface="Arial"/>
              </a:rPr>
              <a:t> =</a:t>
            </a:r>
            <a:r>
              <a:rPr lang="en-US" sz="3550" spc="5" dirty="0">
                <a:latin typeface="Arial"/>
                <a:cs typeface="Arial"/>
              </a:rPr>
              <a:t> </a:t>
            </a:r>
            <a:r>
              <a:rPr lang="zh-CN" altLang="en-US" sz="3550" spc="5" dirty="0">
                <a:latin typeface="Arial"/>
                <a:cs typeface="Arial"/>
              </a:rPr>
              <a:t>∞</a:t>
            </a:r>
            <a:r>
              <a:rPr sz="3550" spc="-5" dirty="0">
                <a:latin typeface="Microsoft JhengHei UI"/>
                <a:cs typeface="Microsoft JhengHei UI"/>
              </a:rPr>
              <a:t>，即切⽐雪夫距离，各个坐标距离的最⼤值</a:t>
            </a:r>
            <a:endParaRPr sz="3550" dirty="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749" y="4427545"/>
            <a:ext cx="918210" cy="767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850" i="1" spc="-20" dirty="0">
                <a:latin typeface="Times New Roman"/>
                <a:cs typeface="Times New Roman"/>
              </a:rPr>
              <a:t>dist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1710773" y="4761146"/>
            <a:ext cx="2203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i="1" dirty="0"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1951" y="3902738"/>
            <a:ext cx="426720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1310" algn="ctr">
              <a:lnSpc>
                <a:spcPct val="100000"/>
              </a:lnSpc>
              <a:spcBef>
                <a:spcPts val="100"/>
              </a:spcBef>
            </a:pPr>
            <a:r>
              <a:rPr sz="3450" i="1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834765" algn="l"/>
              </a:tabLst>
            </a:pPr>
            <a:r>
              <a:rPr sz="4850" spc="185" dirty="0">
                <a:latin typeface="Georgia"/>
                <a:cs typeface="Georgia"/>
              </a:rPr>
              <a:t>=</a:t>
            </a:r>
            <a:r>
              <a:rPr sz="4850" spc="105" dirty="0">
                <a:latin typeface="Georgia"/>
                <a:cs typeface="Georgia"/>
              </a:rPr>
              <a:t> </a:t>
            </a:r>
            <a:r>
              <a:rPr sz="7275" spc="2100" baseline="-10882" dirty="0">
                <a:latin typeface="Sitka Small"/>
                <a:cs typeface="Sitka Small"/>
              </a:rPr>
              <a:t>(</a:t>
            </a:r>
            <a:r>
              <a:rPr sz="7275" spc="2100" baseline="-29209" dirty="0">
                <a:latin typeface="Arial"/>
                <a:cs typeface="Arial"/>
              </a:rPr>
              <a:t>∑</a:t>
            </a:r>
            <a:r>
              <a:rPr sz="7275" spc="-810" baseline="-29209" dirty="0">
                <a:latin typeface="Arial"/>
                <a:cs typeface="Arial"/>
              </a:rPr>
              <a:t> </a:t>
            </a:r>
            <a:r>
              <a:rPr sz="4850" dirty="0">
                <a:latin typeface="Cambria"/>
                <a:cs typeface="Cambria"/>
              </a:rPr>
              <a:t>|</a:t>
            </a:r>
            <a:r>
              <a:rPr sz="4850" spc="-530" dirty="0">
                <a:latin typeface="Cambria"/>
                <a:cs typeface="Cambria"/>
              </a:rPr>
              <a:t> </a:t>
            </a:r>
            <a:r>
              <a:rPr sz="4850" i="1" dirty="0">
                <a:latin typeface="Times New Roman"/>
                <a:cs typeface="Times New Roman"/>
              </a:rPr>
              <a:t>p</a:t>
            </a:r>
            <a:r>
              <a:rPr sz="5175" i="1" baseline="-19323" dirty="0">
                <a:latin typeface="Times New Roman"/>
                <a:cs typeface="Times New Roman"/>
              </a:rPr>
              <a:t>k</a:t>
            </a:r>
            <a:r>
              <a:rPr sz="5175" i="1" spc="277" baseline="-19323" dirty="0">
                <a:latin typeface="Times New Roman"/>
                <a:cs typeface="Times New Roman"/>
              </a:rPr>
              <a:t> </a:t>
            </a:r>
            <a:r>
              <a:rPr sz="4850" spc="480" dirty="0">
                <a:latin typeface="Arial"/>
                <a:cs typeface="Arial"/>
              </a:rPr>
              <a:t>−</a:t>
            </a:r>
            <a:r>
              <a:rPr sz="4850" spc="-300" dirty="0">
                <a:latin typeface="Arial"/>
                <a:cs typeface="Arial"/>
              </a:rPr>
              <a:t> </a:t>
            </a:r>
            <a:r>
              <a:rPr sz="4850" i="1" spc="-50" dirty="0">
                <a:latin typeface="Times New Roman"/>
                <a:cs typeface="Times New Roman"/>
              </a:rPr>
              <a:t>q</a:t>
            </a:r>
            <a:r>
              <a:rPr sz="4850" i="1" dirty="0">
                <a:latin typeface="Times New Roman"/>
                <a:cs typeface="Times New Roman"/>
              </a:rPr>
              <a:t>	</a:t>
            </a:r>
            <a:r>
              <a:rPr sz="4850" spc="-25" dirty="0">
                <a:latin typeface="Cambria"/>
                <a:cs typeface="Cambria"/>
              </a:rPr>
              <a:t>|</a:t>
            </a:r>
            <a:r>
              <a:rPr sz="5175" i="1" spc="-37" baseline="34621" dirty="0">
                <a:latin typeface="Times New Roman"/>
                <a:cs typeface="Times New Roman"/>
              </a:rPr>
              <a:t>r</a:t>
            </a:r>
            <a:endParaRPr sz="5175" baseline="34621">
              <a:latin typeface="Times New Roman"/>
              <a:cs typeface="Times New Roman"/>
            </a:endParaRPr>
          </a:p>
          <a:p>
            <a:pPr marR="1591310" algn="ctr">
              <a:lnSpc>
                <a:spcPct val="100000"/>
              </a:lnSpc>
              <a:spcBef>
                <a:spcPts val="1530"/>
              </a:spcBef>
            </a:pPr>
            <a:r>
              <a:rPr sz="3450" i="1" spc="95" dirty="0">
                <a:latin typeface="Times New Roman"/>
                <a:cs typeface="Times New Roman"/>
              </a:rPr>
              <a:t>k</a:t>
            </a:r>
            <a:r>
              <a:rPr sz="3450" spc="95" dirty="0">
                <a:latin typeface="Georgia"/>
                <a:cs typeface="Georgia"/>
              </a:rPr>
              <a:t>=1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723" y="4175736"/>
            <a:ext cx="56515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>
              <a:lnSpc>
                <a:spcPts val="1480"/>
              </a:lnSpc>
              <a:spcBef>
                <a:spcPts val="100"/>
              </a:spcBef>
            </a:pPr>
            <a:r>
              <a:rPr sz="245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u="heavy" spc="1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endParaRPr sz="2450">
              <a:latin typeface="Georgia"/>
              <a:cs typeface="Georgia"/>
            </a:endParaRPr>
          </a:p>
          <a:p>
            <a:pPr marL="38100">
              <a:lnSpc>
                <a:spcPts val="4360"/>
              </a:lnSpc>
            </a:pPr>
            <a:r>
              <a:rPr sz="7275" baseline="-33791" dirty="0">
                <a:latin typeface="Sitka Small"/>
                <a:cs typeface="Sitka Small"/>
              </a:rPr>
              <a:t>)</a:t>
            </a:r>
            <a:r>
              <a:rPr sz="7275" spc="-1530" baseline="-33791" dirty="0">
                <a:latin typeface="Sitka Small"/>
                <a:cs typeface="Sitka Small"/>
              </a:rPr>
              <a:t> </a:t>
            </a:r>
            <a:r>
              <a:rPr sz="2450" i="1" spc="-50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86753"/>
            <a:ext cx="5024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kNN</a:t>
            </a:r>
            <a:r>
              <a:rPr spc="-204" dirty="0"/>
              <a:t>算法实</a:t>
            </a:r>
            <a:r>
              <a:rPr spc="-120" dirty="0"/>
              <a:t>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499642"/>
            <a:ext cx="17154525" cy="1456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940" marR="5080" indent="-523875">
              <a:lnSpc>
                <a:spcPct val="118900"/>
              </a:lnSpc>
              <a:spcBef>
                <a:spcPts val="9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Microsoft JhengHei UI"/>
                <a:cs typeface="Microsoft JhengHei UI"/>
              </a:rPr>
              <a:t>选择</a:t>
            </a:r>
            <a:r>
              <a:rPr sz="3950" spc="55" dirty="0">
                <a:latin typeface="Arial"/>
                <a:cs typeface="Arial"/>
              </a:rPr>
              <a:t>k</a:t>
            </a:r>
            <a:r>
              <a:rPr sz="3950" dirty="0">
                <a:latin typeface="Microsoft JhengHei UI"/>
                <a:cs typeface="Microsoft JhengHei UI"/>
              </a:rPr>
              <a:t>个最近的训练集样本，对他们的标签进⾏多数投票，以前</a:t>
            </a:r>
            <a:r>
              <a:rPr sz="3950" spc="55" dirty="0">
                <a:latin typeface="Arial"/>
                <a:cs typeface="Arial"/>
              </a:rPr>
              <a:t>k</a:t>
            </a:r>
            <a:r>
              <a:rPr sz="3950" spc="-10" dirty="0">
                <a:latin typeface="Microsoft JhengHei UI"/>
                <a:cs typeface="Microsoft JhengHei UI"/>
              </a:rPr>
              <a:t>个点出现次</a:t>
            </a:r>
            <a:r>
              <a:rPr sz="3950" spc="-5" dirty="0">
                <a:latin typeface="Microsoft JhengHei UI"/>
                <a:cs typeface="Microsoft JhengHei UI"/>
              </a:rPr>
              <a:t>数最⾼的类别作为该测试集样本的预测标签</a:t>
            </a:r>
            <a:endParaRPr sz="395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14917" y="6482672"/>
            <a:ext cx="5471795" cy="171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3300" b="1" dirty="0">
                <a:solidFill>
                  <a:srgbClr val="99195E"/>
                </a:solidFill>
                <a:latin typeface="Arial"/>
                <a:cs typeface="Arial"/>
              </a:rPr>
              <a:t>K = 3</a:t>
            </a:r>
            <a:r>
              <a:rPr sz="3300" b="1" spc="5" dirty="0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sz="3300" b="1" spc="-40" dirty="0">
                <a:solidFill>
                  <a:srgbClr val="99195E"/>
                </a:solidFill>
                <a:latin typeface="Microsoft JhengHei UI"/>
                <a:cs typeface="Microsoft JhengHei UI"/>
              </a:rPr>
              <a:t>时</a:t>
            </a:r>
            <a:r>
              <a:rPr sz="3300" b="1" spc="15" dirty="0">
                <a:solidFill>
                  <a:srgbClr val="99195E"/>
                </a:solidFill>
                <a:latin typeface="Microsoft JhengHei UI"/>
                <a:cs typeface="Microsoft JhengHei UI"/>
              </a:rPr>
              <a:t>， 预</a:t>
            </a:r>
            <a:r>
              <a:rPr sz="3300" b="1" spc="-40" dirty="0">
                <a:solidFill>
                  <a:srgbClr val="99195E"/>
                </a:solidFill>
                <a:latin typeface="Microsoft JhengHei UI"/>
                <a:cs typeface="Microsoft JhengHei UI"/>
              </a:rPr>
              <a:t>测结果为三⻆</a:t>
            </a:r>
            <a:r>
              <a:rPr sz="3300" b="1" spc="-50" dirty="0">
                <a:solidFill>
                  <a:srgbClr val="99195E"/>
                </a:solidFill>
                <a:latin typeface="Microsoft JhengHei UI"/>
                <a:cs typeface="Microsoft JhengHei UI"/>
              </a:rPr>
              <a:t>形</a:t>
            </a:r>
            <a:endParaRPr sz="33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3300" b="1" dirty="0">
                <a:solidFill>
                  <a:srgbClr val="99195E"/>
                </a:solidFill>
                <a:latin typeface="Arial"/>
                <a:cs typeface="Arial"/>
              </a:rPr>
              <a:t>K = 5 </a:t>
            </a:r>
            <a:r>
              <a:rPr sz="3300" b="1" spc="-40" dirty="0">
                <a:solidFill>
                  <a:srgbClr val="99195E"/>
                </a:solidFill>
                <a:latin typeface="Microsoft JhengHei UI"/>
                <a:cs typeface="Microsoft JhengHei UI"/>
              </a:rPr>
              <a:t>时</a:t>
            </a:r>
            <a:r>
              <a:rPr sz="3300" b="1" spc="15" dirty="0">
                <a:solidFill>
                  <a:srgbClr val="99195E"/>
                </a:solidFill>
                <a:latin typeface="Microsoft JhengHei UI"/>
                <a:cs typeface="Microsoft JhengHei UI"/>
              </a:rPr>
              <a:t>， 预</a:t>
            </a:r>
            <a:r>
              <a:rPr sz="3300" b="1" spc="-40" dirty="0">
                <a:solidFill>
                  <a:srgbClr val="99195E"/>
                </a:solidFill>
                <a:latin typeface="Microsoft JhengHei UI"/>
                <a:cs typeface="Microsoft JhengHei UI"/>
              </a:rPr>
              <a:t>测结果为圆</a:t>
            </a:r>
            <a:r>
              <a:rPr sz="3300" b="1" spc="-50" dirty="0">
                <a:solidFill>
                  <a:srgbClr val="99195E"/>
                </a:solidFill>
                <a:latin typeface="Microsoft JhengHei UI"/>
                <a:cs typeface="Microsoft JhengHei UI"/>
              </a:rPr>
              <a:t>形</a:t>
            </a:r>
            <a:endParaRPr sz="3300">
              <a:latin typeface="Microsoft JhengHei UI"/>
              <a:cs typeface="Microsoft JhengHei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512" y="4889964"/>
            <a:ext cx="5457656" cy="3952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697147" y="4745904"/>
            <a:ext cx="7499350" cy="5429250"/>
            <a:chOff x="2697147" y="4745904"/>
            <a:chExt cx="7499350" cy="5429250"/>
          </a:xfrm>
        </p:grpSpPr>
        <p:sp>
          <p:nvSpPr>
            <p:cNvPr id="8" name="object 8"/>
            <p:cNvSpPr/>
            <p:nvPr/>
          </p:nvSpPr>
          <p:spPr>
            <a:xfrm>
              <a:off x="2697147" y="9365712"/>
              <a:ext cx="7409180" cy="0"/>
            </a:xfrm>
            <a:custGeom>
              <a:avLst/>
              <a:gdLst/>
              <a:ahLst/>
              <a:cxnLst/>
              <a:rect l="l" t="t" r="r" b="b"/>
              <a:pathLst>
                <a:path w="7409180">
                  <a:moveTo>
                    <a:pt x="0" y="0"/>
                  </a:moveTo>
                  <a:lnTo>
                    <a:pt x="7398285" y="0"/>
                  </a:lnTo>
                  <a:lnTo>
                    <a:pt x="740875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5432" y="931545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1569" y="4835955"/>
              <a:ext cx="0" cy="5339080"/>
            </a:xfrm>
            <a:custGeom>
              <a:avLst/>
              <a:gdLst/>
              <a:ahLst/>
              <a:cxnLst/>
              <a:rect l="l" t="t" r="r" b="b"/>
              <a:pathLst>
                <a:path h="5339080">
                  <a:moveTo>
                    <a:pt x="0" y="5338709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1309" y="474590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03074" y="9683864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Arial"/>
                <a:cs typeface="Arial"/>
              </a:rPr>
              <a:t>x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2891368" y="4734521"/>
            <a:ext cx="2349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Arial"/>
                <a:cs typeface="Arial"/>
              </a:rPr>
              <a:t>Y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86753"/>
            <a:ext cx="39541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</a:t>
            </a:r>
            <a:r>
              <a:rPr spc="65" dirty="0"/>
              <a:t>值的选</a:t>
            </a:r>
            <a:r>
              <a:rPr spc="15" dirty="0"/>
              <a:t>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499642"/>
            <a:ext cx="17134840" cy="41935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35940" marR="5080" indent="-523875" algn="just">
              <a:lnSpc>
                <a:spcPct val="117700"/>
              </a:lnSpc>
              <a:spcBef>
                <a:spcPts val="155"/>
              </a:spcBef>
              <a:buSzPct val="125316"/>
              <a:buChar char="•"/>
              <a:tabLst>
                <a:tab pos="536575" algn="l"/>
              </a:tabLst>
            </a:pPr>
            <a:r>
              <a:rPr sz="3950" dirty="0">
                <a:latin typeface="Arial"/>
                <a:cs typeface="Arial"/>
              </a:rPr>
              <a:t>K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5" dirty="0">
                <a:latin typeface="Microsoft JhengHei UI"/>
                <a:cs typeface="Microsoft JhengHei UI"/>
              </a:rPr>
              <a:t>较⼩，学到的近似误差会减⼩，只有与实例较近的训练样本才会对决策结果起作⽤。缺点是预测结果会对近邻的样本点⼗分敏感，如果近邻的实例点</a:t>
            </a:r>
            <a:r>
              <a:rPr sz="3950" dirty="0">
                <a:latin typeface="Microsoft JhengHei UI"/>
                <a:cs typeface="Microsoft JhengHei UI"/>
              </a:rPr>
              <a:t>恰好是噪⾳预测就会出错。</a:t>
            </a:r>
            <a:r>
              <a:rPr sz="3950" dirty="0">
                <a:solidFill>
                  <a:srgbClr val="FF0000"/>
                </a:solidFill>
                <a:latin typeface="Microsoft JhengHei UI"/>
                <a:cs typeface="Microsoft JhengHei UI"/>
              </a:rPr>
              <a:t>（过拟合</a:t>
            </a:r>
            <a:r>
              <a:rPr sz="3950" spc="-50" dirty="0">
                <a:solidFill>
                  <a:srgbClr val="FF0000"/>
                </a:solidFill>
                <a:latin typeface="Microsoft JhengHei UI"/>
                <a:cs typeface="Microsoft JhengHei UI"/>
              </a:rPr>
              <a:t>）</a:t>
            </a:r>
            <a:endParaRPr sz="395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50">
              <a:latin typeface="Microsoft JhengHei UI"/>
              <a:cs typeface="Microsoft JhengHei UI"/>
            </a:endParaRPr>
          </a:p>
          <a:p>
            <a:pPr marL="535940" marR="749300" indent="-523875">
              <a:lnSpc>
                <a:spcPct val="118900"/>
              </a:lnSpc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sz="3950" spc="55" dirty="0">
                <a:latin typeface="Arial"/>
                <a:cs typeface="Arial"/>
              </a:rPr>
              <a:t>k</a:t>
            </a:r>
            <a:r>
              <a:rPr sz="3950" spc="-5" dirty="0">
                <a:latin typeface="Microsoft JhengHei UI"/>
                <a:cs typeface="Microsoft JhengHei UI"/>
              </a:rPr>
              <a:t>较⼤，可以减少学习的估计误差，但是近似误差会增⼤。模型变简单。</a:t>
            </a:r>
            <a:r>
              <a:rPr sz="3950" spc="-50" dirty="0">
                <a:latin typeface="Microsoft JhengHei UI"/>
                <a:cs typeface="Microsoft JhengHei UI"/>
              </a:rPr>
              <a:t> </a:t>
            </a:r>
            <a:r>
              <a:rPr sz="3950" dirty="0">
                <a:latin typeface="Arial"/>
                <a:cs typeface="Arial"/>
              </a:rPr>
              <a:t>k=N</a:t>
            </a:r>
            <a:r>
              <a:rPr sz="3950" dirty="0">
                <a:latin typeface="Microsoft JhengHei UI"/>
                <a:cs typeface="Microsoft JhengHei UI"/>
              </a:rPr>
              <a:t>，简单预测实例在训练集中最多的类。</a:t>
            </a:r>
            <a:r>
              <a:rPr sz="3950" dirty="0">
                <a:solidFill>
                  <a:srgbClr val="FF0000"/>
                </a:solidFill>
                <a:latin typeface="Microsoft JhengHei UI"/>
                <a:cs typeface="Microsoft JhengHei UI"/>
              </a:rPr>
              <a:t>（⽋拟合</a:t>
            </a:r>
            <a:r>
              <a:rPr sz="3950" spc="-50" dirty="0">
                <a:solidFill>
                  <a:srgbClr val="FF0000"/>
                </a:solidFill>
                <a:latin typeface="Microsoft JhengHei UI"/>
                <a:cs typeface="Microsoft JhengHei UI"/>
              </a:rPr>
              <a:t>）</a:t>
            </a:r>
            <a:endParaRPr sz="395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11" y="8486642"/>
            <a:ext cx="136169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25" spc="-1267" baseline="-2244" dirty="0">
                <a:latin typeface="MS PGothic"/>
                <a:cs typeface="MS PGothic"/>
              </a:rPr>
              <a:t>✦</a:t>
            </a:r>
            <a:r>
              <a:rPr sz="3950" spc="-5" dirty="0">
                <a:latin typeface="Microsoft JhengHei UI"/>
                <a:cs typeface="Microsoft JhengHei UI"/>
              </a:rPr>
              <a:t>先选⼀个较⼩的值，然后⽤交叉验证法来选取合适的最终值</a:t>
            </a:r>
            <a:endParaRPr sz="395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交叉验</a:t>
            </a:r>
            <a:r>
              <a:rPr spc="-50" dirty="0"/>
              <a:t>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541525"/>
            <a:ext cx="17024350" cy="13998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940" marR="5080" indent="-523875">
              <a:lnSpc>
                <a:spcPct val="118900"/>
              </a:lnSpc>
              <a:spcBef>
                <a:spcPts val="9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Arial"/>
                <a:cs typeface="Arial"/>
              </a:rPr>
              <a:t>K</a:t>
            </a:r>
            <a:r>
              <a:rPr sz="3950" dirty="0">
                <a:latin typeface="Microsoft JhengHei UI"/>
                <a:cs typeface="Microsoft JhengHei UI"/>
              </a:rPr>
              <a:t>折交叉检验：将训练集划分为 </a:t>
            </a:r>
            <a:r>
              <a:rPr sz="3950" dirty="0">
                <a:latin typeface="Arial"/>
                <a:cs typeface="Arial"/>
              </a:rPr>
              <a:t>5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5" dirty="0" err="1">
                <a:latin typeface="Microsoft JhengHei UI"/>
                <a:cs typeface="Microsoft JhengHei UI"/>
              </a:rPr>
              <a:t>份，并依次选择其中的⼀份作为</a:t>
            </a:r>
            <a:r>
              <a:rPr lang="zh-CN" altLang="en-US" sz="3950" spc="-5" dirty="0">
                <a:latin typeface="Microsoft JhengHei UI"/>
                <a:cs typeface="Microsoft JhengHei UI"/>
              </a:rPr>
              <a:t>测试</a:t>
            </a:r>
            <a:r>
              <a:rPr sz="3950" spc="-5" dirty="0" err="1">
                <a:latin typeface="Microsoft JhengHei UI"/>
                <a:cs typeface="Microsoft JhengHei UI"/>
              </a:rPr>
              <a:t>集，</a:t>
            </a:r>
            <a:r>
              <a:rPr sz="3950" spc="-10" dirty="0" err="1">
                <a:latin typeface="Microsoft JhengHei UI"/>
                <a:cs typeface="Microsoft JhengHei UI"/>
              </a:rPr>
              <a:t>其他作为训练集</a:t>
            </a:r>
            <a:r>
              <a:rPr sz="3950" spc="-10" dirty="0">
                <a:latin typeface="Microsoft JhengHei UI"/>
                <a:cs typeface="Microsoft JhengHei UI"/>
              </a:rPr>
              <a:t>。</a:t>
            </a:r>
            <a:endParaRPr sz="3950" dirty="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1925" y="4378924"/>
            <a:ext cx="11309460" cy="61946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75" dirty="0"/>
              <a:t>留一法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421811" y="2541525"/>
            <a:ext cx="17024350" cy="13998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940" marR="5080" indent="-523875">
              <a:lnSpc>
                <a:spcPct val="118900"/>
              </a:lnSpc>
              <a:spcBef>
                <a:spcPts val="9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dirty="0">
                <a:latin typeface="Arial"/>
                <a:cs typeface="Arial"/>
              </a:rPr>
              <a:t>留一法</a:t>
            </a:r>
            <a:r>
              <a:rPr sz="3950" dirty="0">
                <a:latin typeface="Microsoft JhengHei UI"/>
                <a:cs typeface="Microsoft JhengHei UI"/>
              </a:rPr>
              <a:t>：</a:t>
            </a:r>
            <a:r>
              <a:rPr lang="zh-CN" altLang="en-US" sz="3950" dirty="0">
                <a:latin typeface="Microsoft JhengHei UI"/>
                <a:cs typeface="Microsoft JhengHei UI"/>
              </a:rPr>
              <a:t>令</a:t>
            </a:r>
            <a:r>
              <a:rPr lang="en-US" altLang="zh-CN" sz="3950" dirty="0">
                <a:latin typeface="Microsoft JhengHei UI"/>
                <a:cs typeface="Microsoft JhengHei UI"/>
              </a:rPr>
              <a:t>K</a:t>
            </a:r>
            <a:r>
              <a:rPr lang="zh-CN" altLang="en-US" sz="3950" dirty="0">
                <a:latin typeface="Microsoft JhengHei UI"/>
                <a:cs typeface="Microsoft JhengHei UI"/>
              </a:rPr>
              <a:t>折交叉检验方法的</a:t>
            </a:r>
            <a:r>
              <a:rPr lang="en-US" altLang="zh-CN" sz="3950" dirty="0">
                <a:latin typeface="Microsoft JhengHei UI"/>
                <a:cs typeface="Microsoft JhengHei UI"/>
              </a:rPr>
              <a:t>K</a:t>
            </a:r>
            <a:r>
              <a:rPr lang="zh-CN" altLang="en-US" sz="3950" dirty="0">
                <a:latin typeface="Microsoft JhengHei UI"/>
                <a:cs typeface="Microsoft JhengHei UI"/>
              </a:rPr>
              <a:t>等于数据集大小</a:t>
            </a:r>
            <a:r>
              <a:rPr lang="en-US" altLang="zh-CN" sz="3950" dirty="0">
                <a:latin typeface="Microsoft JhengHei UI"/>
                <a:cs typeface="Microsoft JhengHei UI"/>
              </a:rPr>
              <a:t>,</a:t>
            </a:r>
            <a:r>
              <a:rPr lang="zh-CN" altLang="en-US" sz="3950" dirty="0">
                <a:latin typeface="Microsoft JhengHei UI"/>
                <a:cs typeface="Microsoft JhengHei UI"/>
              </a:rPr>
              <a:t>即只留一个数据样本作为测试集</a:t>
            </a:r>
            <a:r>
              <a:rPr lang="en-US" altLang="zh-CN" sz="3950" dirty="0">
                <a:latin typeface="Microsoft JhengHei UI"/>
                <a:cs typeface="Microsoft JhengHei UI"/>
              </a:rPr>
              <a:t>,</a:t>
            </a:r>
            <a:r>
              <a:rPr lang="zh-CN" altLang="en-US" sz="3950" dirty="0">
                <a:latin typeface="Microsoft JhengHei UI"/>
                <a:cs typeface="Microsoft JhengHei UI"/>
              </a:rPr>
              <a:t>其余都为训练集</a:t>
            </a:r>
            <a:r>
              <a:rPr lang="en-US" altLang="zh-CN" sz="3950" dirty="0">
                <a:latin typeface="Microsoft JhengHei UI"/>
                <a:cs typeface="Microsoft JhengHei UI"/>
              </a:rPr>
              <a:t>.</a:t>
            </a:r>
            <a:r>
              <a:rPr lang="zh-CN" altLang="en-US" sz="3950" dirty="0">
                <a:latin typeface="Microsoft JhengHei UI"/>
                <a:cs typeface="Microsoft JhengHei UI"/>
              </a:rPr>
              <a:t>计算平均准确率</a:t>
            </a:r>
            <a:r>
              <a:rPr lang="en-US" altLang="zh-CN" sz="3950" dirty="0">
                <a:latin typeface="Microsoft JhengHei UI"/>
                <a:cs typeface="Microsoft JhengHei UI"/>
              </a:rPr>
              <a:t>.</a:t>
            </a:r>
            <a:endParaRPr sz="3950" dirty="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7286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02986"/>
            <a:ext cx="100774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与机器学习包测试结果对</a:t>
            </a:r>
            <a:r>
              <a:rPr spc="-50" dirty="0"/>
              <a:t>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12141"/>
            <a:ext cx="1545081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5"/>
              </a:spcBef>
              <a:buSzPct val="125316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3950" dirty="0">
                <a:latin typeface="Microsoft JhengHei UI"/>
                <a:cs typeface="Microsoft JhengHei UI"/>
              </a:rPr>
              <a:t>在</a:t>
            </a:r>
            <a:r>
              <a:rPr sz="3950" dirty="0">
                <a:latin typeface="Arial"/>
                <a:cs typeface="Arial"/>
              </a:rPr>
              <a:t>Python</a:t>
            </a:r>
            <a:r>
              <a:rPr sz="3950" spc="2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3</a:t>
            </a:r>
            <a:r>
              <a:rPr sz="3950" spc="15" dirty="0">
                <a:latin typeface="Microsoft JhengHei UI"/>
                <a:cs typeface="Microsoft JhengHei UI"/>
              </a:rPr>
              <a:t>环境下，调⽤ </a:t>
            </a:r>
            <a:r>
              <a:rPr sz="3950" dirty="0">
                <a:latin typeface="Arial"/>
                <a:cs typeface="Arial"/>
              </a:rPr>
              <a:t>sklearn.neighbors.KNeighborsClassifier(</a:t>
            </a:r>
            <a:r>
              <a:rPr sz="3950" spc="-165" dirty="0">
                <a:latin typeface="Arial"/>
                <a:cs typeface="Arial"/>
              </a:rPr>
              <a:t> )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072" y="3710895"/>
            <a:ext cx="10506754" cy="63874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602986"/>
            <a:ext cx="42138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算法优缺</a:t>
            </a:r>
            <a:r>
              <a:rPr spc="-50" dirty="0"/>
              <a:t>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16665"/>
            <a:ext cx="17153890" cy="7759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10"/>
              </a:spcBef>
              <a:buSzPct val="125352"/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550" spc="-25" dirty="0">
                <a:latin typeface="Microsoft JhengHei UI"/>
                <a:cs typeface="Microsoft JhengHei UI"/>
              </a:rPr>
              <a:t>优点</a:t>
            </a:r>
            <a:endParaRPr sz="355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2850">
              <a:latin typeface="Microsoft JhengHei UI"/>
              <a:cs typeface="Microsoft JhengHei UI"/>
            </a:endParaRPr>
          </a:p>
          <a:p>
            <a:pPr marL="1007110" lvl="1" indent="-471805">
              <a:lnSpc>
                <a:spcPct val="100000"/>
              </a:lnSpc>
              <a:spcBef>
                <a:spcPts val="5"/>
              </a:spcBef>
              <a:buSzPct val="125352"/>
              <a:buFont typeface="Arial"/>
              <a:buChar char="‣"/>
              <a:tabLst>
                <a:tab pos="1007110" algn="l"/>
                <a:tab pos="1007744" algn="l"/>
              </a:tabLst>
            </a:pPr>
            <a:r>
              <a:rPr sz="3550" spc="-10" dirty="0">
                <a:latin typeface="Microsoft JhengHei UI"/>
                <a:cs typeface="Microsoft JhengHei UI"/>
              </a:rPr>
              <a:t>简单有效，容易理解</a:t>
            </a:r>
            <a:endParaRPr sz="3550">
              <a:latin typeface="Microsoft JhengHei UI"/>
              <a:cs typeface="Microsoft JhengHei UI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/>
              <a:buChar char="‣"/>
            </a:pPr>
            <a:endParaRPr sz="2850">
              <a:latin typeface="Microsoft JhengHei UI"/>
              <a:cs typeface="Microsoft JhengHei UI"/>
            </a:endParaRPr>
          </a:p>
          <a:p>
            <a:pPr marL="1007110" lvl="1" indent="-471805">
              <a:lnSpc>
                <a:spcPct val="100000"/>
              </a:lnSpc>
              <a:buSzPct val="125352"/>
              <a:buFont typeface="Arial"/>
              <a:buChar char="‣"/>
              <a:tabLst>
                <a:tab pos="1007110" algn="l"/>
                <a:tab pos="1007744" algn="l"/>
              </a:tabLst>
            </a:pPr>
            <a:r>
              <a:rPr sz="3550" spc="-10" dirty="0">
                <a:latin typeface="Microsoft JhengHei UI"/>
                <a:cs typeface="Microsoft JhengHei UI"/>
              </a:rPr>
              <a:t>对异常值不敏感</a:t>
            </a:r>
            <a:endParaRPr sz="3550">
              <a:latin typeface="Microsoft JhengHei UI"/>
              <a:cs typeface="Microsoft JhengHei UI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/>
              <a:buChar char="‣"/>
            </a:pPr>
            <a:endParaRPr sz="2850">
              <a:latin typeface="Microsoft JhengHei UI"/>
              <a:cs typeface="Microsoft JhengHei UI"/>
            </a:endParaRPr>
          </a:p>
          <a:p>
            <a:pPr marL="483870" indent="-471805">
              <a:lnSpc>
                <a:spcPct val="100000"/>
              </a:lnSpc>
              <a:spcBef>
                <a:spcPts val="5"/>
              </a:spcBef>
              <a:buSzPct val="125352"/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550" spc="-25" dirty="0">
                <a:latin typeface="Microsoft JhengHei UI"/>
                <a:cs typeface="Microsoft JhengHei UI"/>
              </a:rPr>
              <a:t>缺点</a:t>
            </a:r>
            <a:endParaRPr sz="355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2850">
              <a:latin typeface="Microsoft JhengHei UI"/>
              <a:cs typeface="Microsoft JhengHei UI"/>
            </a:endParaRPr>
          </a:p>
          <a:p>
            <a:pPr marL="1007110" lvl="1" indent="-471805">
              <a:lnSpc>
                <a:spcPct val="100000"/>
              </a:lnSpc>
              <a:buSzPct val="125352"/>
              <a:buFont typeface="Arial"/>
              <a:buChar char="‣"/>
              <a:tabLst>
                <a:tab pos="1007110" algn="l"/>
                <a:tab pos="1007744" algn="l"/>
              </a:tabLst>
            </a:pPr>
            <a:r>
              <a:rPr sz="3550" spc="-5" dirty="0">
                <a:latin typeface="Microsoft JhengHei UI"/>
                <a:cs typeface="Microsoft JhengHei UI"/>
              </a:rPr>
              <a:t>对内存要求较⾼，因为该算法存储了所有训练数据</a:t>
            </a:r>
            <a:endParaRPr sz="3550">
              <a:latin typeface="Microsoft JhengHei UI"/>
              <a:cs typeface="Microsoft JhengHei UI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"/>
              <a:buChar char="‣"/>
            </a:pPr>
            <a:endParaRPr sz="2850">
              <a:latin typeface="Microsoft JhengHei UI"/>
              <a:cs typeface="Microsoft JhengHei UI"/>
            </a:endParaRPr>
          </a:p>
          <a:p>
            <a:pPr marL="1007110" lvl="1" indent="-471805">
              <a:lnSpc>
                <a:spcPct val="100000"/>
              </a:lnSpc>
              <a:buSzPct val="125352"/>
              <a:buFont typeface="Arial"/>
              <a:buChar char="‣"/>
              <a:tabLst>
                <a:tab pos="1007110" algn="l"/>
                <a:tab pos="1007744" algn="l"/>
              </a:tabLst>
            </a:pPr>
            <a:r>
              <a:rPr sz="3550" spc="-5" dirty="0">
                <a:latin typeface="Microsoft JhengHei UI"/>
                <a:cs typeface="Microsoft JhengHei UI"/>
              </a:rPr>
              <a:t>计算量⼤，预测阶段可能很慢</a:t>
            </a:r>
            <a:endParaRPr sz="3550">
              <a:latin typeface="Microsoft JhengHei UI"/>
              <a:cs typeface="Microsoft JhengHei UI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/>
              <a:buChar char="‣"/>
            </a:pPr>
            <a:endParaRPr sz="2850">
              <a:latin typeface="Microsoft JhengHei UI"/>
              <a:cs typeface="Microsoft JhengHei UI"/>
            </a:endParaRPr>
          </a:p>
          <a:p>
            <a:pPr marL="1007110" lvl="1" indent="-471805">
              <a:lnSpc>
                <a:spcPct val="100000"/>
              </a:lnSpc>
              <a:buSzPct val="125352"/>
              <a:buFont typeface="Arial"/>
              <a:buChar char="‣"/>
              <a:tabLst>
                <a:tab pos="1007110" algn="l"/>
                <a:tab pos="1007744" algn="l"/>
              </a:tabLst>
            </a:pPr>
            <a:r>
              <a:rPr sz="3550" dirty="0">
                <a:latin typeface="Microsoft JhengHei UI"/>
                <a:cs typeface="Microsoft JhengHei UI"/>
              </a:rPr>
              <a:t>样本不平衡，如⼀类居多时，新样本点的</a:t>
            </a:r>
            <a:r>
              <a:rPr sz="3550" dirty="0">
                <a:latin typeface="Arial"/>
                <a:cs typeface="Arial"/>
              </a:rPr>
              <a:t>K</a:t>
            </a:r>
            <a:r>
              <a:rPr sz="3550" spc="-5" dirty="0">
                <a:latin typeface="Microsoft JhengHei UI"/>
                <a:cs typeface="Microsoft JhengHei UI"/>
              </a:rPr>
              <a:t>个邻近中该类占据多数，影响预测效果</a:t>
            </a:r>
            <a:endParaRPr sz="355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627" y="2036035"/>
            <a:ext cx="17318990" cy="0"/>
          </a:xfrm>
          <a:custGeom>
            <a:avLst/>
            <a:gdLst/>
            <a:ahLst/>
            <a:cxnLst/>
            <a:rect l="l" t="t" r="r" b="b"/>
            <a:pathLst>
              <a:path w="17318990">
                <a:moveTo>
                  <a:pt x="0" y="0"/>
                </a:moveTo>
                <a:lnTo>
                  <a:pt x="17318844" y="0"/>
                </a:lnTo>
              </a:path>
            </a:pathLst>
          </a:custGeom>
          <a:ln w="3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423</Words>
  <Application>Microsoft Office PowerPoint</Application>
  <PresentationFormat>自定义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JhengHei UI</vt:lpstr>
      <vt:lpstr>Microsoft JhengHei UI Light</vt:lpstr>
      <vt:lpstr>MS PGothic</vt:lpstr>
      <vt:lpstr>Arial</vt:lpstr>
      <vt:lpstr>Cambria</vt:lpstr>
      <vt:lpstr>Georgia</vt:lpstr>
      <vt:lpstr>Sitka Small</vt:lpstr>
      <vt:lpstr>Times New Roman</vt:lpstr>
      <vt:lpstr>Office Theme</vt:lpstr>
      <vt:lpstr>实验⼀：KNN分类算法</vt:lpstr>
      <vt:lpstr>数据读取与预处理</vt:lpstr>
      <vt:lpstr>kNN算法实现</vt:lpstr>
      <vt:lpstr>kNN算法实现</vt:lpstr>
      <vt:lpstr>K值的选择</vt:lpstr>
      <vt:lpstr>交叉验证</vt:lpstr>
      <vt:lpstr>留一法</vt:lpstr>
      <vt:lpstr>与机器学习包测试结果对⽐</vt:lpstr>
      <vt:lpstr>算法优缺点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实验⼀：KNN分类算法</dc:title>
  <cp:lastModifiedBy>闫 乘玮</cp:lastModifiedBy>
  <cp:revision>6</cp:revision>
  <dcterms:created xsi:type="dcterms:W3CDTF">2023-09-15T01:24:47Z</dcterms:created>
  <dcterms:modified xsi:type="dcterms:W3CDTF">2023-09-15T05:55:04Z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2023-09-15T00:00:00Z</vt:filetime>
  </property>
  <property fmtid="{D5CDD505-2E9C-101B-9397-08002B2CF9AE}" pid="3" name="LastSaved">
    <vt:filetime>2023-09-15T00:00:00Z</vt:filetime>
  </property>
  <property fmtid="{D5CDD505-2E9C-101B-9397-08002B2CF9AE}" pid="4" name="Producer">
    <vt:lpwstr>iTextSharp™ 5.5.13.3 ©2000-2022 iText Group NV (AGPL-version)</vt:lpwstr>
  </property>
</Properties>
</file>