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8" r:id="rId2"/>
    <p:sldMasterId id="2147483696" r:id="rId3"/>
  </p:sldMasterIdLst>
  <p:notesMasterIdLst>
    <p:notesMasterId r:id="rId16"/>
  </p:notesMasterIdLst>
  <p:handoutMasterIdLst>
    <p:handoutMasterId r:id="rId17"/>
  </p:handout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811" y="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82B868-3575-A609-7FCE-1DA67EEB3B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FDCD3A-F189-402C-5BAA-B9EFDA1CA4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3E4C3-43A6-4B58-80FF-8F126AFEF25C}" type="datetime1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70113-3014-D87D-D525-7547D7DF56D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ADB2A-01C1-684B-6D4B-6FBCE9856E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2BE45-E314-4072-8574-A13205F90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26251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600EEE-635D-4618-8FD1-A69276745E33}" type="datetime1">
              <a:rPr lang="en-US" smtClean="0"/>
              <a:t>2/17/2025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3FEE1-336C-4621-840A-2BBDA3BD4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52172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0F2A0D3D-C572-43EA-8BC9-1D5559B95457}" type="datetime1">
              <a:rPr lang="en-US" smtClean="0"/>
              <a:t>2/17/2025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FEE1-336C-4621-840A-2BBDA3BD4D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6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319E590-3B84-DD71-6101-BE63AC452C6D}"/>
              </a:ext>
            </a:extLst>
          </p:cNvPr>
          <p:cNvSpPr txBox="1"/>
          <p:nvPr userDrawn="1"/>
        </p:nvSpPr>
        <p:spPr>
          <a:xfrm>
            <a:off x="553720" y="0"/>
            <a:ext cx="2712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09 Rahima Akter Happy 68</a:t>
            </a:r>
            <a:endParaRPr lang="en-US" sz="18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C02369-1C5A-5D18-D1A2-C72CD30EBDC5}"/>
              </a:ext>
            </a:extLst>
          </p:cNvPr>
          <p:cNvSpPr txBox="1"/>
          <p:nvPr userDrawn="1"/>
        </p:nvSpPr>
        <p:spPr>
          <a:xfrm>
            <a:off x="8813800" y="6495256"/>
            <a:ext cx="2712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09 Rahima Akter Happy 68</a:t>
            </a:r>
            <a:endParaRPr lang="en-US" sz="18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817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B9D5-53E0-856D-FF37-EC241B07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B3F067-001F-1B0E-BB12-795A3E825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5B29F-A5D6-E2D0-2D01-F41A2BF0B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D7E8C-6780-61F6-CE44-8E449FA0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C4E2A-2F91-4535-AFEE-99A367919C8A}" type="datetime1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FC1CF-A257-2D92-86F4-FA541C77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E6521-7FC1-66E6-F28B-6BBF9F3D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AAA-CE19-4082-BBA0-AFC6784B8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2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96F1E-F0F9-F4FE-0F3A-A5D09138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D522A-750F-E2B6-EF1C-935EA4DAA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65D81-A96E-BE19-48F6-9C14445B9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2AD9E-0505-4836-AC7D-7F724F13BBA9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1D200-FB23-6135-1F88-2E86AC79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54002-F15C-85AD-5324-FC67D0264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AAA-CE19-4082-BBA0-AFC6784B8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81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411DEA-2DCF-B942-6926-9427BE424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BDE9D-F090-0F76-BF07-3D686CB88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EC3B8-30F1-7839-9981-7A9ACCB79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6C917-0263-4DEE-B38E-FA7B5BD6E365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FB424-6B80-0795-263F-C41EF26A6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E840D-F645-60EB-C454-13B8F7A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AAA-CE19-4082-BBA0-AFC6784B8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147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8CED-5C4E-1C56-23EA-261276C7C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16F37-2739-3060-4257-3704E5616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EBD5F-83F6-8033-94FF-D4810863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551B-2DE8-4E42-8C87-F4A019689608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F30B2-6149-5040-2C7D-80E39293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5FC56-2006-1E09-CCDA-4CA84BAA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CD80-ABDE-44AA-B328-D1A21C2F9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19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B675-34AF-43CD-B628-578430CA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18948-78EA-525F-143C-71D6FA393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E4935-175E-EC41-4FEB-E0385858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551B-2DE8-4E42-8C87-F4A019689608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6D55C-8D79-E270-081F-8B2CDB8FF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78630-B189-E96F-7F52-DCF37B5AA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CD80-ABDE-44AA-B328-D1A21C2F9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06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207C-F31A-79B2-9B18-F6DFC1930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19854-131F-D839-4021-152D4CB28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C86CA-E291-16FC-1052-F0F74013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551B-2DE8-4E42-8C87-F4A019689608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D9449-2F34-8E18-AB63-5237FD175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A24D8-0C68-FCFE-7AD9-1C868E690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CD80-ABDE-44AA-B328-D1A21C2F9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42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91EE-D9B6-F571-7F1C-F5CF48E8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7A87-EFB6-F0C4-3A40-5790CB6171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9BFC0-089A-DECA-9AFD-A40BA1BD4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F1393-3B7F-EBD9-FFA8-85880579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551B-2DE8-4E42-8C87-F4A019689608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576AB-A259-8185-7AD9-320622FF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6EA30-997D-934B-A953-22AACDDC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CD80-ABDE-44AA-B328-D1A21C2F9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2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4633-1706-CF9A-515D-F5F744C5D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A8E20-5415-2722-B0BC-13D011A9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57237-1C79-A9E2-E7BF-5A6F2193A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14184F-94B7-C562-1558-457BBB93D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D78860-7B5E-0CF9-5579-D1FF7C6E24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570BC6-7C1D-F349-1606-E81BF35E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551B-2DE8-4E42-8C87-F4A019689608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300C45-F200-F80E-8A2C-52388092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41F56-8F77-E3A5-78A8-3F3A6D39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CD80-ABDE-44AA-B328-D1A21C2F9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497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F75D-8595-90BF-ECAC-5697E49C8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1B1C18-327F-57F7-27C9-8EDFA430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551B-2DE8-4E42-8C87-F4A019689608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B7C76-E050-1A27-0085-E6C0C217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7BAC0-64EC-2CCE-B11A-BF7D81F6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CD80-ABDE-44AA-B328-D1A21C2F9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133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A8DC9-8973-6165-4D39-42835DE0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551B-2DE8-4E42-8C87-F4A019689608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D3CCF-ED4A-8CC0-48B7-FAAF066E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72E2B-BCBC-C317-38B2-586CDEB2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CD80-ABDE-44AA-B328-D1A21C2F9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9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7202E-A969-572B-E158-2D09747BF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162A9-9401-AD49-79B9-F0DB10E88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58022-3E07-44ED-B43D-B4DFFA743657}" type="datetime1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96854-255C-8661-EE3B-4B475E30A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1BC2E-0468-C664-D0F9-E5849B32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AAA-CE19-4082-BBA0-AFC6784B8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478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CC5A-19A9-DCF7-FA49-94A884B43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A62F8-6119-D37D-E2C3-6624E8547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6DEB8-5908-4CA6-80C4-6C3ED8ECC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FB33D-4F20-2577-5CF2-8931CEDD2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551B-2DE8-4E42-8C87-F4A019689608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31762-C92B-8DF9-5578-6E1CFC54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EBF8D-7C56-6F9B-5B0E-1C7283701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CD80-ABDE-44AA-B328-D1A21C2F9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779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546C7-3E52-CD65-2829-8C78A3F5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36EC1-14CD-E126-8CC8-33B81DF736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EDF45-0F12-A5C4-672F-0FC5513F9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EBB4A-2D68-43D4-F1CC-EDA9594C0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551B-2DE8-4E42-8C87-F4A019689608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76536-DC08-4253-A5AF-234DD020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C0FFC-5BCE-2D45-CE86-968A02B0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CD80-ABDE-44AA-B328-D1A21C2F9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376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DA97-DE31-F669-BA65-12A9B430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F4163-4104-13AA-AFD2-DD377F4D3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15D-36D6-BF4F-FE50-83900FA2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551B-2DE8-4E42-8C87-F4A019689608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7D0AD-6A22-C8A2-3BCF-BC18259A3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D8ECB-8FDD-021A-8139-804F67BA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CD80-ABDE-44AA-B328-D1A21C2F9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905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1B0657-6C50-0C64-4E21-92F647EF0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635AF2-0C9F-EE95-B0A9-41BC83947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E639A-8751-EAF5-5386-7FE50049F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551B-2DE8-4E42-8C87-F4A019689608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8199C-EE79-231C-72D1-1B924EB6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D638E-E268-531B-B3B4-5ADE79AD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2CD80-ABDE-44AA-B328-D1A21C2F9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290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DC1DC-5487-6EAE-6B59-327A5A607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988CB-21AA-2532-A4DE-68E1A8B02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A038F-CE94-D065-7391-FEAA6CD8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6557-A9CC-49E1-9AD5-703077E8B49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64693-C2F3-8B36-148D-452BF4ED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F0EBC-0AC4-C641-418D-8D75B499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90857-A3C5-42BD-8453-0ABFE73EC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542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BBDD-41CC-B069-0E12-B215A9D0B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60F1-8D3B-11F0-B8AA-7404A4CD8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EB8A0-603E-EED3-9A06-AAE42935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6557-A9CC-49E1-9AD5-703077E8B49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366F1-0AB0-A824-8FF2-FE458B17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D9377-CA17-EA3E-71FB-99D1BD42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90857-A3C5-42BD-8453-0ABFE73EC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26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F38F3-9CF9-AC80-625D-0B715FAD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5E460-720C-5F16-A1EF-8B5D23515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98AE6-C1F6-E997-4F74-43D15403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6557-A9CC-49E1-9AD5-703077E8B49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67C11-5B67-713B-BA07-14079731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B8A1C-7CBA-E017-97AE-8D4AA285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90857-A3C5-42BD-8453-0ABFE73EC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699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1DE7-4EF7-54E6-A4BD-C2EFFC8D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2ECCE-0977-B19A-2FC7-5BE9A75BE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AD97B-E939-61A5-0C5A-3A8488922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21612-4053-0482-D2CD-EBF53091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6557-A9CC-49E1-9AD5-703077E8B49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2E8FE-569A-E0DD-5D43-F70D86E9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BEE8E-F78F-17F1-1587-298A7EA9E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90857-A3C5-42BD-8453-0ABFE73EC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210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BE84-A286-94DC-BCB6-C1B425CC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08AC6-739B-E3DB-4791-FD5089F60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801C6-D10F-C859-3664-8E023F410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95B4F9-F9B6-0ACD-3564-C96513319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0B06D-7FA5-A0D5-AA33-FE85A6523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9EE7BA-9642-0F39-812E-00134C7A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6557-A9CC-49E1-9AD5-703077E8B49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A94762-9E85-79DF-6728-F1EDA44D0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0A687-ED33-FAFE-FB6E-1D2657D3C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90857-A3C5-42BD-8453-0ABFE73EC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762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90A1-1E85-F8A9-2A9B-86788ABF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17E707-2C65-BDBA-241C-EAA6E71CD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6557-A9CC-49E1-9AD5-703077E8B49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CDFB8-C0C6-97EA-D9A6-2DD3903E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C122D8-F9BE-5F1D-EA41-2AF544AE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90857-A3C5-42BD-8453-0ABFE73EC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5A096-C536-6D5E-4562-8CBDDE705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8EADD-E8F6-68CB-AFAA-A06F71DF1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DF42-8D74-F8FD-08C4-624F953F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082EE-C57B-4B59-8900-89EFC89FDC1F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E2397-E6AD-EAED-76AD-0DAD9CA4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>
                <a:solidFill>
                  <a:srgbClr val="00B050"/>
                </a:solidFill>
              </a:defRPr>
            </a:lvl1pPr>
          </a:lstStyle>
          <a:p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09 Rahima Akter Happy 68</a:t>
            </a:r>
            <a:endParaRPr lang="en-US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3A708-AE0D-2D69-809D-2BC4CD58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AAA-CE19-4082-BBA0-AFC6784B8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98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70443-D14B-A627-A01D-EB25D003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6557-A9CC-49E1-9AD5-703077E8B49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7785E6-FDBA-51A1-2801-7CB10944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1670E-03B4-7983-BD8A-51204C08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90857-A3C5-42BD-8453-0ABFE73EC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808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C865D-31DD-AC5D-B8B5-BD7775E01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78192-41C1-5E37-5218-6F5231202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D32E9-F40B-ABD5-F599-F586DE7CF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1C95B-EBC0-9E0D-0521-D3E9C86D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6557-A9CC-49E1-9AD5-703077E8B49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F86D5-68C1-6CEB-5D94-2334AAFFF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AF95B-9F78-002C-1D1F-EC05B463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90857-A3C5-42BD-8453-0ABFE73EC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133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0BB0A-EDA3-1AD4-3CD4-4384FD101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07EF8B-33CB-E722-C65B-EE324EFAF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E25DB-AA95-2612-5DFD-650017CDD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43272-52A1-0437-CF3A-714BEA299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6557-A9CC-49E1-9AD5-703077E8B49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177F7-CC58-F7EA-373D-1DA44CD68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109D5-60BB-1E8B-7C9F-65BB619D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90857-A3C5-42BD-8453-0ABFE73EC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754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AAB1-2C3B-DE24-776E-D125081ED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49F51-4006-ACA5-623D-4272C3C22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932DC-37AB-1350-77EE-1740B41C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6557-A9CC-49E1-9AD5-703077E8B49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4BD10-9781-850A-2725-E0DEAC60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D40F1-8CAB-542D-0E29-23CCF3FB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90857-A3C5-42BD-8453-0ABFE73EC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90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1D317-8E69-529E-A97B-B622239DF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90A23-AD34-484B-D9A6-F3515094A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55962-F434-F035-64E2-456126AD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26557-A9CC-49E1-9AD5-703077E8B49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887EF-CBDF-A954-29D3-E2F37F8D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77C7D-F9D7-29DA-06B9-2FCCF32FE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90857-A3C5-42BD-8453-0ABFE73EC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2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3A39-D793-7CEA-A556-5E9F9AD1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D80B2-A71F-726D-502C-27EC97F4C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915F2-2EF9-9255-5487-130E468C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3250-A301-4386-9CFE-0143067D55BF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FE304-AB94-205C-442D-D7473BD7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DD825-EC2A-E8A4-BBE7-B7061F15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AAA-CE19-4082-BBA0-AFC6784B8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31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EE95-E7A2-3D1F-9498-557A3E97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C1AA4-9FB5-3C05-451E-84F9E2751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8D595-55F8-494F-5BAB-A508EC2BB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88523-1AFB-B83D-7134-E03E099EC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DD9DC-9B77-4ACC-AF82-32871E82E521}" type="datetime1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F5AC0D-9A3A-7506-F3AE-CD7C33B18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775CA-DDEF-55C3-65B2-4CA0E86E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AAA-CE19-4082-BBA0-AFC6784B8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95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5961-BFB8-C378-7370-7BCF62D8D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353E6-D97E-7259-CE21-5A1B0BDA2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720FD-DDFA-0058-F09D-A3BD32954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5E7761-DB15-6C9A-5570-D2CF58480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A3923-010D-E1F0-A627-0FC65EE68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55EAC6-5ACC-1F5C-4077-B69762ED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27A0-27B0-4B89-BB38-8DC77D230AC8}" type="datetime1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BA23C4-BBAC-5B1F-5E13-64032426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E42D4-3AEE-29C6-3251-EDFCB13A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AAA-CE19-4082-BBA0-AFC6784B8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84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AB73A-FFC5-FFC2-E390-919BF2D3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24DCEF-6BB9-BEF4-2577-E100AC95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7B40-6832-4E7C-A9B1-91A91E3529FF}" type="datetime1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C73FA-874B-8D9E-2A83-15408B5CA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AF363-CE27-63B6-A58E-731C459B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AAA-CE19-4082-BBA0-AFC6784B8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76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8F6C88-30DC-A75D-05B6-91985E86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E9100-B1FA-468C-9BDE-EA5818075B07}" type="datetime1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5E7C1-E8A2-7492-2EA0-A5B36EA5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B8860-3B18-F883-EFA3-67649667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AAA-CE19-4082-BBA0-AFC6784B8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7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FDA91-BD1E-ADDE-418F-0F4CB2F42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2B153-D437-B7CE-E173-3EEF85396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F721D-612A-B371-98F7-E57EBAD3E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8DF38-B45A-54F6-CCFC-520445F5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68559-0776-45BB-9892-712B2040E136}" type="datetime1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6E7E8-8BD1-9BE0-A693-2944570A4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07359-A4EF-930D-F22F-5B33AB10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62AAA-CE19-4082-BBA0-AFC6784B8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8421E7-D4F8-FD32-A882-6CC5993AA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F9A23-D920-D2AC-F36B-B34E12F7E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72EF0-5E22-AA75-E363-E1527EB98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58022-3E07-44ED-B43D-B4DFFA743657}" type="datetime1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D4012-F9B3-4F69-4474-CF4154AF4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9B376-DBEF-4575-D4FC-3D65A50F3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62AAA-CE19-4082-BBA0-AFC6784B8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2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56C443-EC71-CB2F-67DD-3DCA903D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5461F-88F2-D592-7E8B-4BF73156B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378E9-FE98-EC4F-998B-622E34357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9551B-2DE8-4E42-8C87-F4A019689608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D8F01-3469-2AEF-73D4-147483D69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E0EB8-F31D-0000-B9D5-C9C6DB61E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2CD80-ABDE-44AA-B328-D1A21C2F9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1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572CB8-2032-E43B-B948-6944F30F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80B8D-1BF5-2E9F-41A2-8C593E8A2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77720-A825-ED0E-7E9F-154352250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26557-A9CC-49E1-9AD5-703077E8B49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04730-ECF8-02B7-4343-0DF28FF56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85A56-D015-5EE6-94C3-10A1587E4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90857-A3C5-42BD-8453-0ABFE73EC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3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802303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itizentruth.org/reversing-downward-trend-us-air-pollution-creeps-back-up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4free.org/photo/1520/pollution.html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jonboy820/7511719344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en/environmental-protection-environment-544198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environmental-protection-environment-544198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environmental-protection-environment-544198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a.europa.eu/highlights/eu-meets-most-international-air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a.europa.eu/highlights/eu-meets-most-international-air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a.europa.eu/highlights/eu-meets-most-international-air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ea.europa.eu/highlights/eu-meets-most-international-air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7095CC-3FB3-0C51-F328-7E26C3BB35F1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F19C44-6629-8A25-50DF-969BC3A964E7}"/>
              </a:ext>
            </a:extLst>
          </p:cNvPr>
          <p:cNvSpPr/>
          <p:nvPr/>
        </p:nvSpPr>
        <p:spPr>
          <a:xfrm>
            <a:off x="6096000" y="360680"/>
            <a:ext cx="5720080" cy="61366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1A0D02-97C1-A3EC-F762-570CACB7D896}"/>
              </a:ext>
            </a:extLst>
          </p:cNvPr>
          <p:cNvSpPr txBox="1"/>
          <p:nvPr/>
        </p:nvSpPr>
        <p:spPr>
          <a:xfrm>
            <a:off x="812800" y="2260600"/>
            <a:ext cx="4572000" cy="35679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Multi-Parameter Air Quality Monitoring System</a:t>
            </a:r>
          </a:p>
          <a:p>
            <a:endParaRPr lang="en-US" dirty="0"/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Rahima Akter Happy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ID :09 Batch: 68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Department: Public Administration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B21EC3F8-9AF6-B9C6-C919-54DDB8E5392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80213C7-71A8-4B0A-AF27-AD0048903138}" type="datetime1">
              <a:rPr lang="en-US" smtClean="0"/>
              <a:t>2/17/2025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258A8B8-FA43-117C-153E-FA0362F95D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D262AAA-CE19-4082-BBA0-AFC6784B87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2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70EC8-060A-E9B7-C8E0-91D522A7F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CDE440-17E3-ED98-F6BD-1E66D4420F55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6E4D06-7523-2469-63D3-840434146683}"/>
              </a:ext>
            </a:extLst>
          </p:cNvPr>
          <p:cNvSpPr/>
          <p:nvPr/>
        </p:nvSpPr>
        <p:spPr>
          <a:xfrm>
            <a:off x="375920" y="360680"/>
            <a:ext cx="5720080" cy="61366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6640AC-DEA3-37D6-6D60-53A1A11D2091}"/>
              </a:ext>
            </a:extLst>
          </p:cNvPr>
          <p:cNvSpPr txBox="1"/>
          <p:nvPr/>
        </p:nvSpPr>
        <p:spPr>
          <a:xfrm>
            <a:off x="6746240" y="1646836"/>
            <a:ext cx="4866640" cy="3401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Limitations</a:t>
            </a:r>
          </a:p>
          <a:p>
            <a:pPr algn="ctr"/>
            <a:endParaRPr lang="en-US" dirty="0"/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Data Gaps: Limited coverage in some regions.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No Time-Series: Lacks trends </a:t>
            </a:r>
            <a:r>
              <a:rPr lang="en-US" dirty="0" err="1"/>
              <a:t>forseasonal</a:t>
            </a:r>
            <a:r>
              <a:rPr lang="en-US" dirty="0"/>
              <a:t>/diurnal analysis.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Missing Sources: No data on pollutant origins.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132841-BFC7-3D26-2201-83F762979B1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F68C647-C485-44B8-A4C3-7DB57C05892D}" type="datetime1">
              <a:rPr lang="en-US" smtClean="0"/>
              <a:t>2/17/2025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4A4463-08BE-7EFE-A2D2-8889785BDD3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D262AAA-CE19-4082-BBA0-AFC6784B87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822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EE28A-9463-2F33-C660-722D7570E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7149F6-8731-E485-AD8A-BF0C70316BE6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B57550-292F-2EF4-8612-7CBF48ADDB53}"/>
              </a:ext>
            </a:extLst>
          </p:cNvPr>
          <p:cNvSpPr/>
          <p:nvPr/>
        </p:nvSpPr>
        <p:spPr>
          <a:xfrm>
            <a:off x="6096000" y="360680"/>
            <a:ext cx="5720080" cy="61366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A0DA2A-7D89-08B8-8FA8-804026CB0E8C}"/>
              </a:ext>
            </a:extLst>
          </p:cNvPr>
          <p:cNvSpPr txBox="1"/>
          <p:nvPr/>
        </p:nvSpPr>
        <p:spPr>
          <a:xfrm>
            <a:off x="873760" y="615612"/>
            <a:ext cx="4572000" cy="58169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Conclusion and Recommendations</a:t>
            </a:r>
          </a:p>
          <a:p>
            <a:pPr algn="ctr"/>
            <a:endParaRPr lang="en-US" sz="2800" b="1" dirty="0">
              <a:solidFill>
                <a:schemeClr val="accent2"/>
              </a:solidFill>
            </a:endParaRPr>
          </a:p>
          <a:p>
            <a:pPr algn="just"/>
            <a:r>
              <a:rPr lang="en-US" dirty="0"/>
              <a:t>This report underscores the value of multi-parameter air quality monitoring in identifying pollution hotspots and informing mitigation strategies. While the dataset offers significant insights, addressing its limitations would enhance its utility.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Further Statistical and </a:t>
            </a:r>
            <a:r>
              <a:rPr lang="en-US" dirty="0" err="1"/>
              <a:t>Sustaianbale</a:t>
            </a:r>
            <a:r>
              <a:rPr lang="en-US" dirty="0"/>
              <a:t> pollution management is needed for safer our planet 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Expand Coverage: Include more regions with uniform data standards. Add Temporal Data: Enable seasonal and daily trend analysis. Identify Sources: Integrate emission source information. Policy Use: Support regulations and urban planning.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C6343F-1FC8-1299-9BC7-56126B5D57C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CB61DA9-C73F-4ADE-87ED-AF0A536FA469}" type="datetime1">
              <a:rPr lang="en-US" smtClean="0"/>
              <a:t>2/17/2025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E7C32-67A6-5DEB-29CC-DBBA243C64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D262AAA-CE19-4082-BBA0-AFC6784B87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8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415BB-1D61-BAE8-0AAB-68003DADF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DB7023-C4C2-4C6C-768A-4B9D249C70C1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21DF27-A1CF-D969-363F-1C2602C97604}"/>
              </a:ext>
            </a:extLst>
          </p:cNvPr>
          <p:cNvSpPr/>
          <p:nvPr/>
        </p:nvSpPr>
        <p:spPr>
          <a:xfrm>
            <a:off x="6096000" y="360680"/>
            <a:ext cx="5720080" cy="61366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D6DEB8-F922-E807-9483-1B2CC1212DB6}"/>
              </a:ext>
            </a:extLst>
          </p:cNvPr>
          <p:cNvSpPr txBox="1"/>
          <p:nvPr/>
        </p:nvSpPr>
        <p:spPr>
          <a:xfrm>
            <a:off x="894080" y="2281852"/>
            <a:ext cx="4572000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2"/>
                </a:solidFill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A32C0-8661-EF3C-FAEE-E76FC7912A8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11C3236-D078-4F03-9098-DED1709F5ABC}" type="datetime1">
              <a:rPr lang="en-US" smtClean="0"/>
              <a:t>2/17/2025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6A8CDA-4CD7-0E2A-F3B8-BE45D139B99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D262AAA-CE19-4082-BBA0-AFC6784B87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23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6ABD1-EE32-58A0-576F-7CC9589E4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89A40A-1C37-CF1E-39A7-DAABF86985C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4AF83F-319A-D019-AC30-A8AB71E559BC}"/>
              </a:ext>
            </a:extLst>
          </p:cNvPr>
          <p:cNvSpPr/>
          <p:nvPr/>
        </p:nvSpPr>
        <p:spPr>
          <a:xfrm>
            <a:off x="375920" y="360680"/>
            <a:ext cx="5720080" cy="613664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D2BDC-CEE3-46EA-5058-E6E7760B9D40}"/>
              </a:ext>
            </a:extLst>
          </p:cNvPr>
          <p:cNvSpPr txBox="1"/>
          <p:nvPr/>
        </p:nvSpPr>
        <p:spPr>
          <a:xfrm>
            <a:off x="7132320" y="1102360"/>
            <a:ext cx="4572000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Abstract</a:t>
            </a:r>
          </a:p>
          <a:p>
            <a:pPr algn="just"/>
            <a:endParaRPr lang="en-US" sz="2400" dirty="0"/>
          </a:p>
          <a:p>
            <a:pPr algn="just"/>
            <a:r>
              <a:rPr lang="en-US" dirty="0"/>
              <a:t>•  The study aims to understand the spatial and categorical variations in air quality metrics, providing insights into pollution levels across different regions. </a:t>
            </a:r>
          </a:p>
          <a:p>
            <a:pPr algn="just"/>
            <a:r>
              <a:rPr lang="en-US" dirty="0"/>
              <a:t>• This report includes detailed analyses of AQI components, such as CO, Ozone, NO2, and PM2.5, categorized into respective AQI values and categories.</a:t>
            </a:r>
          </a:p>
          <a:p>
            <a:pPr algn="just"/>
            <a:r>
              <a:rPr lang="en-US" dirty="0"/>
              <a:t> • Furthermore, it identifies trends, highlights potential limitations, and offers actionable recommendations for air quality management.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23E9AD-CF10-8420-6F4C-6DD29EB22F6C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1FCA85C1-151F-4A36-B9CB-8CB5DDC550ED}" type="datetime1">
              <a:rPr lang="en-US" smtClean="0"/>
              <a:t>2/17/2025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8B6940-21B6-A9C4-E1D8-26EE6930743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D262AAA-CE19-4082-BBA0-AFC6784B87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5A3AF-0D0A-0571-D76F-4255A5783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83713F-65E4-F0E0-D4EE-90CC440BDC85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37F8C-2502-0C71-7E8D-111CEA2F279B}"/>
              </a:ext>
            </a:extLst>
          </p:cNvPr>
          <p:cNvSpPr/>
          <p:nvPr/>
        </p:nvSpPr>
        <p:spPr>
          <a:xfrm>
            <a:off x="375920" y="360680"/>
            <a:ext cx="5720080" cy="61366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4315AE-4CB0-1953-22A9-DA5CB8FE8526}"/>
              </a:ext>
            </a:extLst>
          </p:cNvPr>
          <p:cNvSpPr txBox="1"/>
          <p:nvPr/>
        </p:nvSpPr>
        <p:spPr>
          <a:xfrm>
            <a:off x="7132320" y="1102360"/>
            <a:ext cx="4572000" cy="393954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Introduction</a:t>
            </a:r>
          </a:p>
          <a:p>
            <a:pPr algn="ctr"/>
            <a:endParaRPr lang="en-US" sz="2400" dirty="0"/>
          </a:p>
          <a:p>
            <a:pPr algn="just"/>
            <a:r>
              <a:rPr lang="en-US" dirty="0"/>
              <a:t>Air quality monitoring is a critical component of environmental management as it provides crucial data to assess and mitigate pollution’s impact on public health and the environment.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dataset contains diverse parameters including geographical coordinates, AQI values for various pollutants, and their respective categories.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0140B4-0271-021A-3FDD-8B8E6F2E250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559A6C5-D0D7-457B-904E-F9614B3D7899}" type="datetime1">
              <a:rPr lang="en-US" smtClean="0"/>
              <a:t>2/17/2025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8CE378-8C29-7419-D1B5-9AD646FBD8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D262AAA-CE19-4082-BBA0-AFC6784B87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0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8A57A-A88E-DA2A-3D5A-C0DB9C2DF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03E604-28E8-44D4-CEAF-9846B133C0A5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3D0DF5-CD30-B622-AB65-13EF04E08F40}"/>
              </a:ext>
            </a:extLst>
          </p:cNvPr>
          <p:cNvSpPr/>
          <p:nvPr/>
        </p:nvSpPr>
        <p:spPr>
          <a:xfrm>
            <a:off x="375920" y="360680"/>
            <a:ext cx="5720080" cy="61366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9D31E-F93D-CB0E-6FA3-DD2B603F2A4A}"/>
              </a:ext>
            </a:extLst>
          </p:cNvPr>
          <p:cNvSpPr txBox="1"/>
          <p:nvPr/>
        </p:nvSpPr>
        <p:spPr>
          <a:xfrm>
            <a:off x="7112000" y="1407160"/>
            <a:ext cx="4572000" cy="36625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Data Set Analysis</a:t>
            </a:r>
          </a:p>
          <a:p>
            <a:pPr algn="ctr"/>
            <a:endParaRPr lang="en-US" sz="2400" dirty="0"/>
          </a:p>
          <a:p>
            <a:pPr algn="just"/>
            <a:r>
              <a:rPr lang="en-US" dirty="0"/>
              <a:t>Country City: Location of air quality measurement AQI Value Category: Overall Air Quality Index its classification (Good, Moderate, Unhealthy) CO AQI Value Category: Carbon Monoxide levels category Ozone AQI Value Category: Ozone concentration category NO AQI Value Category: Nitrogen Dioxide levels category PM2.5 AQI Value Category: Particulate Matter (PM2.5) levels category</a:t>
            </a:r>
          </a:p>
          <a:p>
            <a:pPr algn="just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0A11FF-8F99-72BE-37B3-2696BD3D756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3F398CC-CF6A-4B52-8110-8955C6ADAECE}" type="datetime1">
              <a:rPr lang="en-US" smtClean="0"/>
              <a:t>2/17/2025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868E966-3911-128B-788A-80B8D9BA322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D262AAA-CE19-4082-BBA0-AFC6784B87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6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5B1C2-62D2-67C0-78EF-1110A03A1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EDC495-56F1-E75D-CB12-0E1DE1304BB6}"/>
              </a:ext>
            </a:extLst>
          </p:cNvPr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DB196D-0D8B-2CAB-6FA4-AF3EAB67C0F0}"/>
              </a:ext>
            </a:extLst>
          </p:cNvPr>
          <p:cNvSpPr txBox="1"/>
          <p:nvPr/>
        </p:nvSpPr>
        <p:spPr>
          <a:xfrm>
            <a:off x="1869440" y="1336040"/>
            <a:ext cx="8605520" cy="40010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Methodology</a:t>
            </a:r>
          </a:p>
          <a:p>
            <a:pPr algn="ctr"/>
            <a:endParaRPr lang="en-US" sz="2800" b="1" dirty="0">
              <a:solidFill>
                <a:schemeClr val="accent2"/>
              </a:solidFill>
            </a:endParaRPr>
          </a:p>
          <a:p>
            <a:pPr algn="just"/>
            <a:r>
              <a:rPr lang="en-US" dirty="0"/>
              <a:t>The following steps were undertaken to analyze the dataset: </a:t>
            </a:r>
          </a:p>
          <a:p>
            <a:pPr marL="342900" indent="-342900" algn="just">
              <a:buAutoNum type="arabicPeriod"/>
            </a:pPr>
            <a:r>
              <a:rPr lang="en-US" dirty="0"/>
              <a:t>Data Cleaning: Verified data integrity, removed duplicates, and addressed any missing or inconsistent values.</a:t>
            </a:r>
          </a:p>
          <a:p>
            <a:pPr marL="342900" indent="-342900" algn="just">
              <a:buAutoNum type="arabicPeriod"/>
            </a:pPr>
            <a:r>
              <a:rPr lang="en-US" dirty="0"/>
              <a:t> Descriptive Statistics: Summarized AQI values and categories for key pollutants. </a:t>
            </a:r>
          </a:p>
          <a:p>
            <a:pPr marL="342900" indent="-342900" algn="just">
              <a:buAutoNum type="arabicPeriod"/>
            </a:pPr>
            <a:r>
              <a:rPr lang="en-US" dirty="0"/>
              <a:t> Geospatial Analysis: Mapped AQI values using latitude and longitude to visualize regional variations. </a:t>
            </a:r>
          </a:p>
          <a:p>
            <a:pPr marL="342900" indent="-342900" algn="just">
              <a:buAutoNum type="arabicPeriod"/>
            </a:pPr>
            <a:r>
              <a:rPr lang="en-US" dirty="0"/>
              <a:t>Categorical Analysis: Examined the distribution of AQI categories (e.g., Good, Moderate, Unhealthy) for each pollutant.</a:t>
            </a:r>
          </a:p>
          <a:p>
            <a:pPr marL="342900" indent="-342900" algn="just">
              <a:buAutoNum type="arabicPeriod"/>
            </a:pPr>
            <a:r>
              <a:rPr lang="en-US" dirty="0"/>
              <a:t>Trend Identification: Analyzed correlations between pollutants and their impact on overall AQI.</a:t>
            </a:r>
          </a:p>
          <a:p>
            <a:pPr marL="342900" indent="-342900" algn="just">
              <a:buAutoNum type="arabicPeriod"/>
            </a:pPr>
            <a:r>
              <a:rPr lang="en-US" dirty="0"/>
              <a:t>Question Analysis: Addressed queries in sheets A1 through A8 using dataset insights.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1375DA-11F2-7E52-B080-D3488C141140}"/>
              </a:ext>
            </a:extLst>
          </p:cNvPr>
          <p:cNvSpPr/>
          <p:nvPr/>
        </p:nvSpPr>
        <p:spPr>
          <a:xfrm>
            <a:off x="12009120" y="0"/>
            <a:ext cx="18288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9B063E-CF08-1230-6C65-6503BFF4075F}"/>
              </a:ext>
            </a:extLst>
          </p:cNvPr>
          <p:cNvSpPr/>
          <p:nvPr/>
        </p:nvSpPr>
        <p:spPr>
          <a:xfrm rot="5400000">
            <a:off x="8575040" y="-3332480"/>
            <a:ext cx="19304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0BC0483-68E6-A9CC-8A26-FE5E9C699645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90680784-575A-44B4-96A0-D7F9FF936AF3}" type="datetime1">
              <a:rPr lang="en-US" smtClean="0"/>
              <a:t>2/17/2025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33B56A7-A051-E0AC-D567-8670C13C00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D262AAA-CE19-4082-BBA0-AFC6784B87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48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AC9CB-D35B-BCA2-32D1-129737227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3441F3-7CCC-0C16-429C-66D4D164AC6E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4F2A4A-BC75-F617-94A4-398FE1AA5BE6}"/>
              </a:ext>
            </a:extLst>
          </p:cNvPr>
          <p:cNvSpPr/>
          <p:nvPr/>
        </p:nvSpPr>
        <p:spPr>
          <a:xfrm>
            <a:off x="6096000" y="360680"/>
            <a:ext cx="5720080" cy="61366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C0C67B-1049-EE58-824D-648D0F51B20E}"/>
              </a:ext>
            </a:extLst>
          </p:cNvPr>
          <p:cNvSpPr txBox="1"/>
          <p:nvPr/>
        </p:nvSpPr>
        <p:spPr>
          <a:xfrm>
            <a:off x="751840" y="838200"/>
            <a:ext cx="457200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Results</a:t>
            </a:r>
          </a:p>
          <a:p>
            <a:pPr algn="just"/>
            <a:r>
              <a:rPr lang="en-US" dirty="0"/>
              <a:t>1.Highest AQI Country: The city with the highest AQI value is USA ,Russia ,Pakistan ,South Africa and India with an AQI value of 500.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98D043-2892-443A-A6D8-CFD18A582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016" y="2761378"/>
            <a:ext cx="4475824" cy="2525831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337AB72-E5FD-118A-11AA-1A7A065EB22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0903EF5-4949-4872-BCE4-D5212FA63B98}" type="datetime1">
              <a:rPr lang="en-US" smtClean="0"/>
              <a:t>2/17/2025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CB941DE-3DE0-D4DF-22B4-3021E65A08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D262AAA-CE19-4082-BBA0-AFC6784B878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5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7C775-1BB7-B3C7-534C-0D978D8FE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6AA77BE-370E-0F19-B2A4-C1B928F2CA3B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44661A-F965-A09F-ACA1-E7B4826F9D52}"/>
              </a:ext>
            </a:extLst>
          </p:cNvPr>
          <p:cNvSpPr/>
          <p:nvPr/>
        </p:nvSpPr>
        <p:spPr>
          <a:xfrm>
            <a:off x="6096000" y="360680"/>
            <a:ext cx="5720080" cy="61366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7339B-7D30-9C86-5438-4ADDDCBB8228}"/>
              </a:ext>
            </a:extLst>
          </p:cNvPr>
          <p:cNvSpPr txBox="1"/>
          <p:nvPr/>
        </p:nvSpPr>
        <p:spPr>
          <a:xfrm>
            <a:off x="751840" y="838200"/>
            <a:ext cx="4572000" cy="19082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Results</a:t>
            </a:r>
          </a:p>
          <a:p>
            <a:pPr algn="just"/>
            <a:r>
              <a:rPr lang="en-US" dirty="0"/>
              <a:t>2.Pollutant Correlation with AQI: Among pollutants, PM2.5 AQI shows the strongest correlation with overall </a:t>
            </a:r>
            <a:r>
              <a:rPr lang="en-US" dirty="0" err="1"/>
              <a:t>AQI,Kabul,Taywarah</a:t>
            </a:r>
            <a:r>
              <a:rPr lang="en-US" dirty="0"/>
              <a:t> ,</a:t>
            </a:r>
            <a:r>
              <a:rPr lang="en-US" dirty="0" err="1"/>
              <a:t>Zaranj</a:t>
            </a:r>
            <a:r>
              <a:rPr lang="en-US" dirty="0"/>
              <a:t> are highlighting its significant role in determining air quality.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F6F4F7-64A5-17AB-C541-E0842A36C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522" y="3357741"/>
            <a:ext cx="4402635" cy="2662059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E40561-54E9-D96C-FBCF-6C7F86067F20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FA97C6F-A8D6-4EAE-A638-799778490F8C}" type="datetime1">
              <a:rPr lang="en-US" smtClean="0"/>
              <a:t>2/17/2025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6FD7207-B6CA-9E36-950B-0497CB38C43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D262AAA-CE19-4082-BBA0-AFC6784B878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8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D42B4-3F8A-6939-8845-C9402F2F5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2FD1B6-7941-A820-6C6C-86E562433423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1422FE-2F1D-8667-8CB2-993BBAE855F6}"/>
              </a:ext>
            </a:extLst>
          </p:cNvPr>
          <p:cNvSpPr/>
          <p:nvPr/>
        </p:nvSpPr>
        <p:spPr>
          <a:xfrm>
            <a:off x="6096000" y="360680"/>
            <a:ext cx="5720080" cy="61366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BF235-3887-4BF9-23FD-FECDBB5F8212}"/>
              </a:ext>
            </a:extLst>
          </p:cNvPr>
          <p:cNvSpPr txBox="1"/>
          <p:nvPr/>
        </p:nvSpPr>
        <p:spPr>
          <a:xfrm>
            <a:off x="751840" y="1112520"/>
            <a:ext cx="4572000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Results</a:t>
            </a:r>
          </a:p>
          <a:p>
            <a:pPr algn="just"/>
            <a:r>
              <a:rPr lang="en-US" dirty="0"/>
              <a:t>3.The most frequent AQI category across all cities is Good, indicating relatively clean air in a large portion of the dataset.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504548-8F85-A095-543E-F20867853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12" y="3195685"/>
            <a:ext cx="4571999" cy="3255263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E615933-1B01-7EC5-EB23-1D14D81FADB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BA4CCE3-3CD0-41F8-9B27-38178F06A72A}" type="datetime1">
              <a:rPr lang="en-US" smtClean="0"/>
              <a:t>2/17/2025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D1CE6B8-60EB-AA94-C354-A4E4424A63A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D262AAA-CE19-4082-BBA0-AFC6784B87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9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83106-8EF5-ACA6-98DB-BC2B9BA88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4BBB9E-21EE-597A-0848-853BEC4025DE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821FD7-2ED5-5160-4CDE-12A7B0E565C2}"/>
              </a:ext>
            </a:extLst>
          </p:cNvPr>
          <p:cNvSpPr/>
          <p:nvPr/>
        </p:nvSpPr>
        <p:spPr>
          <a:xfrm>
            <a:off x="6096000" y="360680"/>
            <a:ext cx="5720080" cy="613664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F92E65-99FA-834F-2971-CA836E2D4316}"/>
              </a:ext>
            </a:extLst>
          </p:cNvPr>
          <p:cNvSpPr txBox="1"/>
          <p:nvPr/>
        </p:nvSpPr>
        <p:spPr>
          <a:xfrm>
            <a:off x="751840" y="878840"/>
            <a:ext cx="4572000" cy="19082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Results</a:t>
            </a:r>
          </a:p>
          <a:p>
            <a:pPr algn="just"/>
            <a:r>
              <a:rPr lang="en-US" dirty="0"/>
              <a:t>4.Variations in AQI categories suggest urban areas are more likely to experience higher pollution levels, while smaller cities or regions with natural surroundings tend to fall into the ”Good” category..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47F368-DAAA-73DF-EB43-BD8EF2B9C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92" y="3280894"/>
            <a:ext cx="4643048" cy="3460266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0F7250B-0971-6B44-D524-0FF7DEA4D20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11AE49B-E894-4932-89B2-105F0D0780EB}" type="datetime1">
              <a:rPr lang="en-US" smtClean="0"/>
              <a:t>2/17/2025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218B72E-0A07-AFEE-DB76-5CFD04E8DDA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D262AAA-CE19-4082-BBA0-AFC6784B87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2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597</Words>
  <Application>Microsoft Office PowerPoint</Application>
  <PresentationFormat>Widescreen</PresentationFormat>
  <Paragraphs>82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Algerian</vt:lpstr>
      <vt:lpstr>Arial</vt:lpstr>
      <vt:lpstr>Calibri</vt:lpstr>
      <vt:lpstr>Calibri Light</vt:lpstr>
      <vt:lpstr>Times New Roman</vt:lpstr>
      <vt:lpstr>Office Theme</vt:lpstr>
      <vt:lpstr>Custom Design</vt:lpstr>
      <vt:lpstr>3_Custom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Toufiqur Rahman</dc:creator>
  <cp:lastModifiedBy>Toufiqur Rahman</cp:lastModifiedBy>
  <cp:revision>1</cp:revision>
  <dcterms:created xsi:type="dcterms:W3CDTF">2025-02-17T07:56:14Z</dcterms:created>
  <dcterms:modified xsi:type="dcterms:W3CDTF">2025-02-17T08:42:37Z</dcterms:modified>
</cp:coreProperties>
</file>