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Advent Pro SemiBold"/>
      <p:regular r:id="rId23"/>
      <p:bold r:id="rId24"/>
    </p:embeddedFont>
    <p:embeddedFont>
      <p:font typeface="Fira Sans Extra Condensed Medium"/>
      <p:regular r:id="rId25"/>
      <p:bold r:id="rId26"/>
      <p:italic r:id="rId27"/>
      <p:boldItalic r:id="rId28"/>
    </p:embeddedFont>
    <p:embeddedFont>
      <p:font typeface="Fira Sans Condensed Medium"/>
      <p:regular r:id="rId29"/>
      <p:bold r:id="rId30"/>
      <p:italic r:id="rId31"/>
      <p:boldItalic r:id="rId32"/>
    </p:embeddedFont>
    <p:embeddedFont>
      <p:font typeface="Maven Pro"/>
      <p:regular r:id="rId33"/>
      <p:bold r:id="rId34"/>
    </p:embeddedFont>
    <p:embeddedFont>
      <p:font typeface="Share Tech"/>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dventProSemiBold-bold.fntdata"/><Relationship Id="rId23" Type="http://schemas.openxmlformats.org/officeDocument/2006/relationships/font" Target="fonts/AdventPro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bold.fntdata"/><Relationship Id="rId25" Type="http://schemas.openxmlformats.org/officeDocument/2006/relationships/font" Target="fonts/FiraSansExtraCondensedMedium-regular.fntdata"/><Relationship Id="rId28" Type="http://schemas.openxmlformats.org/officeDocument/2006/relationships/font" Target="fonts/FiraSansExtraCondensedMedium-boldItalic.fntdata"/><Relationship Id="rId27" Type="http://schemas.openxmlformats.org/officeDocument/2006/relationships/font" Target="fonts/FiraSansExtraCondensedMedium-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Condensed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CondensedMedium-italic.fntdata"/><Relationship Id="rId30" Type="http://schemas.openxmlformats.org/officeDocument/2006/relationships/font" Target="fonts/FiraSansCondensedMedium-bold.fntdata"/><Relationship Id="rId11" Type="http://schemas.openxmlformats.org/officeDocument/2006/relationships/slide" Target="slides/slide7.xml"/><Relationship Id="rId33" Type="http://schemas.openxmlformats.org/officeDocument/2006/relationships/font" Target="fonts/MavenPro-regular.fntdata"/><Relationship Id="rId10" Type="http://schemas.openxmlformats.org/officeDocument/2006/relationships/slide" Target="slides/slide6.xml"/><Relationship Id="rId32" Type="http://schemas.openxmlformats.org/officeDocument/2006/relationships/font" Target="fonts/FiraSansCondensedMedium-boldItalic.fntdata"/><Relationship Id="rId13" Type="http://schemas.openxmlformats.org/officeDocument/2006/relationships/slide" Target="slides/slide9.xml"/><Relationship Id="rId35" Type="http://schemas.openxmlformats.org/officeDocument/2006/relationships/font" Target="fonts/ShareTech-regular.fntdata"/><Relationship Id="rId12" Type="http://schemas.openxmlformats.org/officeDocument/2006/relationships/slide" Target="slides/slide8.xml"/><Relationship Id="rId34" Type="http://schemas.openxmlformats.org/officeDocument/2006/relationships/font" Target="fonts/MavenPro-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yoclinic.org/diseases-conditions/coronavirus/in-depth/herd-immunity-and-coronavirus/art-20486808" TargetMode="External"/><Relationship Id="rId3" Type="http://schemas.openxmlformats.org/officeDocument/2006/relationships/hyperlink" Target="https://www.who.int/news-room/q-a-detail/herd-immunity-lockdowns-and-covid-19" TargetMode="External"/><Relationship Id="rId4" Type="http://schemas.openxmlformats.org/officeDocument/2006/relationships/hyperlink" Target="https://www.muhealth.org/our-stories/covid-19-vaccine-key-reaching-herd-immunity"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c9b6e0557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c9b6e0557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believe that the difficulty of accessing care in the city versus the relative ease of accessing care on a reservation could help explain the data </a:t>
            </a:r>
            <a:r>
              <a:rPr lang="en"/>
              <a:t>showed</a:t>
            </a:r>
            <a:r>
              <a:rPr lang="en"/>
              <a:t> in the graph above. It is possible that members of the indigenous community living on reservations were first vaccinated </a:t>
            </a:r>
            <a:r>
              <a:rPr lang="en"/>
              <a:t>with</a:t>
            </a:r>
            <a:r>
              <a:rPr lang="en"/>
              <a:t> relative ease, but after that initial spike, fewer and fewer members of the indigenous population received the vaccination. You can see that, up to week seven of ten, the indigenous population had the highest vaccination rate out of any ethnic group in Minnesota. Then, in weeks seven through ten, the rate of indigenous vaccination slows and is overtaken by the rate of vaccination for other ethnic groups. We believe that reservation v. non reservation could explain these findings, in part, </a:t>
            </a:r>
            <a:r>
              <a:rPr lang="en"/>
              <a:t>because indigenous groups generally have poorer health outcomes than other groups in Minnesota and no other ethnic group has access to a reservation-like setting.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c948e94f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c948e94f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c948e94fc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c948e94fc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c948e94fc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c948e94fc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c948e94fc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c948e94fc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c948e94fc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c948e94fc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c9b04f43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c9b04f43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c910dd262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c910dd262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c9202a82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c9202a82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c856971a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c856971a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priority groups that will be getting the vaccine first was determined by the CDC Advisory Committee on Immunization Practices (ACIP). The MN COVID-19 Vaccine Allocation Advisory Group reviews the ACIP guidelines and makes detailed recommendations for how to apply the guidelines in MN. The goal for the first, limited doses of the vaccine is to ‘immunize for impact’; that is, they are offering the vaccine to those at highest risk of getting COVID-19 and those who are at the most risk of severe disease and complications if they do get the virus. It is hard to estimate when phases will end/begin, as everything depends on vaccine supply and how many people are getting vaccinated.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c856971ae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c856971ae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c898e421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c898e421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11111"/>
                </a:solidFill>
              </a:rPr>
              <a:t>Using the concept of herd immunity, vaccines have successfully controlled deadly contagious diseases such as smallpox, polio, diphtheria, rubella and many others.</a:t>
            </a:r>
            <a:endParaRPr sz="1200">
              <a:solidFill>
                <a:srgbClr val="111111"/>
              </a:solidFill>
            </a:endParaRPr>
          </a:p>
          <a:p>
            <a:pPr indent="0" lvl="0" marL="0" rtl="0" algn="l">
              <a:lnSpc>
                <a:spcPct val="115000"/>
              </a:lnSpc>
              <a:spcBef>
                <a:spcPts val="0"/>
              </a:spcBef>
              <a:spcAft>
                <a:spcPts val="0"/>
              </a:spcAft>
              <a:buNone/>
            </a:pPr>
            <a:r>
              <a:t/>
            </a:r>
            <a:endParaRPr sz="1200">
              <a:solidFill>
                <a:srgbClr val="111111"/>
              </a:solidFill>
            </a:endParaRPr>
          </a:p>
          <a:p>
            <a:pPr indent="0" lvl="0" marL="0" rtl="0" algn="l">
              <a:lnSpc>
                <a:spcPct val="115000"/>
              </a:lnSpc>
              <a:spcBef>
                <a:spcPts val="0"/>
              </a:spcBef>
              <a:spcAft>
                <a:spcPts val="0"/>
              </a:spcAft>
              <a:buNone/>
            </a:pPr>
            <a:r>
              <a:rPr lang="en" sz="1200">
                <a:solidFill>
                  <a:srgbClr val="111111"/>
                </a:solidFill>
              </a:rPr>
              <a:t>What percentage of a community needs to be immune in order to achieve herd immunity? It varies from disease to disease. The more contagious a disease is, the greater the proportion of the population that needs to be immune to the disease to stop its spread. For example, the measles is a highly contagious illness. It's estimated that 94% of the population must be immune to interrupt the chain of transmission.</a:t>
            </a:r>
            <a:endParaRPr sz="1200">
              <a:solidFill>
                <a:srgbClr val="111111"/>
              </a:solidFill>
            </a:endParaRPr>
          </a:p>
          <a:p>
            <a:pPr indent="0" lvl="0" marL="0" rtl="0" algn="l">
              <a:lnSpc>
                <a:spcPct val="115000"/>
              </a:lnSpc>
              <a:spcBef>
                <a:spcPts val="0"/>
              </a:spcBef>
              <a:spcAft>
                <a:spcPts val="0"/>
              </a:spcAft>
              <a:buNone/>
            </a:pPr>
            <a:r>
              <a:t/>
            </a:r>
            <a:endParaRPr sz="1200">
              <a:solidFill>
                <a:srgbClr val="111111"/>
              </a:solidFill>
            </a:endParaRPr>
          </a:p>
          <a:p>
            <a:pPr indent="0" lvl="0" marL="0" rtl="0" algn="l">
              <a:lnSpc>
                <a:spcPct val="115000"/>
              </a:lnSpc>
              <a:spcBef>
                <a:spcPts val="0"/>
              </a:spcBef>
              <a:spcAft>
                <a:spcPts val="0"/>
              </a:spcAft>
              <a:buNone/>
            </a:pPr>
            <a:r>
              <a:rPr lang="en" sz="1200">
                <a:solidFill>
                  <a:srgbClr val="111111"/>
                </a:solidFill>
              </a:rPr>
              <a:t>Reference: </a:t>
            </a:r>
            <a:endParaRPr sz="1200">
              <a:solidFill>
                <a:srgbClr val="111111"/>
              </a:solidFill>
            </a:endParaRPr>
          </a:p>
          <a:p>
            <a:pPr indent="0" lvl="0" marL="0" rtl="0" algn="l">
              <a:lnSpc>
                <a:spcPct val="115000"/>
              </a:lnSpc>
              <a:spcBef>
                <a:spcPts val="0"/>
              </a:spcBef>
              <a:spcAft>
                <a:spcPts val="0"/>
              </a:spcAft>
              <a:buNone/>
            </a:pPr>
            <a:r>
              <a:rPr lang="en" sz="1200" u="sng">
                <a:solidFill>
                  <a:srgbClr val="1155CC"/>
                </a:solidFill>
                <a:hlinkClick r:id="rId2">
                  <a:extLst>
                    <a:ext uri="{A12FA001-AC4F-418D-AE19-62706E023703}">
                      <ahyp:hlinkClr val="tx"/>
                    </a:ext>
                  </a:extLst>
                </a:hlinkClick>
              </a:rPr>
              <a:t>Herd immunity and COVID-19 (coronavirus): What you need to know - Mayo Clinic</a:t>
            </a:r>
            <a:endParaRPr sz="1200">
              <a:solidFill>
                <a:srgbClr val="111111"/>
              </a:solidFill>
            </a:endParaRPr>
          </a:p>
          <a:p>
            <a:pPr indent="0" lvl="0" marL="0" rtl="0" algn="l">
              <a:lnSpc>
                <a:spcPct val="115000"/>
              </a:lnSpc>
              <a:spcBef>
                <a:spcPts val="0"/>
              </a:spcBef>
              <a:spcAft>
                <a:spcPts val="0"/>
              </a:spcAft>
              <a:buNone/>
            </a:pPr>
            <a:r>
              <a:rPr lang="en" sz="1200" u="sng">
                <a:solidFill>
                  <a:srgbClr val="1155CC"/>
                </a:solidFill>
                <a:hlinkClick r:id="rId3">
                  <a:extLst>
                    <a:ext uri="{A12FA001-AC4F-418D-AE19-62706E023703}">
                      <ahyp:hlinkClr val="tx"/>
                    </a:ext>
                  </a:extLst>
                </a:hlinkClick>
              </a:rPr>
              <a:t>Coronavirus disease (COVID-19): Herd immunity, lockdowns and COVID-19 (who.int)</a:t>
            </a:r>
            <a:endParaRPr sz="1200">
              <a:solidFill>
                <a:srgbClr val="111111"/>
              </a:solidFill>
            </a:endParaRPr>
          </a:p>
          <a:p>
            <a:pPr indent="0" lvl="0" marL="0" rtl="0" algn="l">
              <a:lnSpc>
                <a:spcPct val="115000"/>
              </a:lnSpc>
              <a:spcBef>
                <a:spcPts val="0"/>
              </a:spcBef>
              <a:spcAft>
                <a:spcPts val="2000"/>
              </a:spcAft>
              <a:buClr>
                <a:schemeClr val="dk1"/>
              </a:buClr>
              <a:buSzPts val="1100"/>
              <a:buFont typeface="Arial"/>
              <a:buNone/>
            </a:pPr>
            <a:r>
              <a:rPr lang="en" sz="1200" u="sng">
                <a:solidFill>
                  <a:srgbClr val="1155CC"/>
                </a:solidFill>
                <a:hlinkClick r:id="rId4">
                  <a:extLst>
                    <a:ext uri="{A12FA001-AC4F-418D-AE19-62706E023703}">
                      <ahyp:hlinkClr val="tx"/>
                    </a:ext>
                  </a:extLst>
                </a:hlinkClick>
              </a:rPr>
              <a:t>COVID-19 Vaccine Key to Reaching ‘Herd Immunity’ (muhealth.org)</a:t>
            </a:r>
            <a:endParaRPr sz="1200">
              <a:solidFill>
                <a:srgbClr val="11111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c939775d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c939775d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c9b6e055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c9b6e055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c9b6e0557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c9b6e0557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lt1"/>
                </a:solidFill>
                <a:latin typeface="Maven Pro"/>
                <a:ea typeface="Maven Pro"/>
                <a:cs typeface="Maven Pro"/>
                <a:sym typeface="Maven Pro"/>
              </a:rPr>
              <a:t> </a:t>
            </a:r>
            <a:r>
              <a:rPr lang="en" sz="1400">
                <a:latin typeface="Maven Pro"/>
                <a:ea typeface="Maven Pro"/>
                <a:cs typeface="Maven Pro"/>
                <a:sym typeface="Maven Pro"/>
              </a:rPr>
              <a:t>Much of Minnesota’s indigenous population lives either in Minneapolis or on one of Minnesota’s eleven reservations. Members of indigenous tribes who do not live on a reservation may go back </a:t>
            </a:r>
            <a:r>
              <a:rPr lang="en" sz="1400">
                <a:solidFill>
                  <a:schemeClr val="lt1"/>
                </a:solidFill>
                <a:latin typeface="Maven Pro"/>
                <a:ea typeface="Maven Pro"/>
                <a:cs typeface="Maven Pro"/>
                <a:sym typeface="Maven Pro"/>
              </a:rPr>
              <a:t>l</a:t>
            </a:r>
            <a:r>
              <a:rPr lang="en" sz="1400">
                <a:latin typeface="Maven Pro"/>
                <a:ea typeface="Maven Pro"/>
                <a:cs typeface="Maven Pro"/>
                <a:sym typeface="Maven Pro"/>
              </a:rPr>
              <a:t>to visit or celebrate cultural events. </a:t>
            </a:r>
            <a:r>
              <a:rPr lang="en" sz="1400">
                <a:solidFill>
                  <a:schemeClr val="lt1"/>
                </a:solidFill>
                <a:latin typeface="Maven Pro"/>
                <a:ea typeface="Maven Pro"/>
                <a:cs typeface="Maven Pro"/>
                <a:sym typeface="Maven Pro"/>
              </a:rPr>
              <a:t>o</a:t>
            </a:r>
            <a:r>
              <a:rPr lang="en" sz="1400">
                <a:latin typeface="Maven Pro"/>
                <a:ea typeface="Maven Pro"/>
                <a:cs typeface="Maven Pro"/>
                <a:sym typeface="Maven Pro"/>
              </a:rPr>
              <a:t>One benefit to living on a reservation could be access to nearby, culturally sensitive healthcare providers. </a:t>
            </a:r>
            <a:r>
              <a:rPr lang="en" sz="1400">
                <a:solidFill>
                  <a:schemeClr val="lt1"/>
                </a:solidFill>
                <a:latin typeface="Maven Pro"/>
                <a:ea typeface="Maven Pro"/>
                <a:cs typeface="Maven Pro"/>
                <a:sym typeface="Maven Pro"/>
              </a:rPr>
              <a:t>ives either in Minneapolis or on one of Minnesota’s eleven reservations.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c9b6e0557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c9b6e055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of these factors, it is possible that members of indigenous groups who live on reservations have better access to healthcare than members of indigenous groups who live in large cities like Minneapolis.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healthdata.gov/dataset/COVID-19-Community-Profile-Report-County-Level/di4u-7yu6" TargetMode="External"/><Relationship Id="rId4" Type="http://schemas.openxmlformats.org/officeDocument/2006/relationships/hyperlink" Target="https://www.census.gov/data/tables/time-series/demo/popest/2010s-counties-detail.html" TargetMode="External"/><Relationship Id="rId5" Type="http://schemas.openxmlformats.org/officeDocument/2006/relationships/hyperlink" Target="https://mn.gov/covid19/vaccine/data/index.jsp" TargetMode="External"/><Relationship Id="rId6" Type="http://schemas.openxmlformats.org/officeDocument/2006/relationships/hyperlink" Target="https://mn.gov/covid19/vaccine/data/index.j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0.png"/><Relationship Id="rId7" Type="http://schemas.openxmlformats.org/officeDocument/2006/relationships/hyperlink" Target="https://xcss1104.shinyapps.io/TEAM_24_app/" TargetMode="External"/><Relationship Id="rId8"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github.com/happyChenXu/2021Health_Data_Competetion_Team_2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0" Type="http://schemas.openxmlformats.org/officeDocument/2006/relationships/hyperlink" Target="https://www.who.int/news-room/q-a-detail/herd-immunity-lockdowns-and-covid-19" TargetMode="External"/><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www.health.state.mn.us/diseases/coronavirus/vaccine/plan.html#:~:text=The%20goal%20for%20the%20first,if%20they%20get%20COVID%2D19" TargetMode="External"/><Relationship Id="rId4" Type="http://schemas.openxmlformats.org/officeDocument/2006/relationships/hyperlink" Target="http://www.culturecareconnection.org/matters/diversity/americanindian.html" TargetMode="External"/><Relationship Id="rId9" Type="http://schemas.openxmlformats.org/officeDocument/2006/relationships/hyperlink" Target="https://www.mayoclinic.org/diseases-conditions/coronavirus/in-depth/herd-immunity-and-coronavirus/art-20486808" TargetMode="External"/><Relationship Id="rId5" Type="http://schemas.openxmlformats.org/officeDocument/2006/relationships/hyperlink" Target="https://www.health.state.mn.us/data/mchs/surveys/mss/docs/specialreports/adolescentsofcolor.pdf" TargetMode="External"/><Relationship Id="rId6" Type="http://schemas.openxmlformats.org/officeDocument/2006/relationships/hyperlink" Target="https://www.leg.mn.gov/docs/2012/mandated/120422.pdf" TargetMode="External"/><Relationship Id="rId7" Type="http://schemas.openxmlformats.org/officeDocument/2006/relationships/hyperlink" Target="https://www.mncompass.org/profiles/county" TargetMode="External"/><Relationship Id="rId8" Type="http://schemas.openxmlformats.org/officeDocument/2006/relationships/hyperlink" Target="https://www.nytimes.com/2020/12/24/health/herd-immunity-covid-coronaviru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038725" y="3170425"/>
            <a:ext cx="44673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24: Subin, Chen, Beth, Lee Anne</a:t>
            </a:r>
            <a:endParaRPr/>
          </a:p>
        </p:txBody>
      </p:sp>
      <p:sp>
        <p:nvSpPr>
          <p:cNvPr id="431" name="Google Shape;431;p23"/>
          <p:cNvSpPr txBox="1"/>
          <p:nvPr>
            <p:ph type="ctrTitle"/>
          </p:nvPr>
        </p:nvSpPr>
        <p:spPr>
          <a:xfrm>
            <a:off x="1228425" y="10661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COVID-19:</a:t>
            </a:r>
            <a:endParaRPr/>
          </a:p>
          <a:p>
            <a:pPr indent="0" lvl="0" marL="0" rtl="0" algn="ctr">
              <a:spcBef>
                <a:spcPts val="0"/>
              </a:spcBef>
              <a:spcAft>
                <a:spcPts val="0"/>
              </a:spcAft>
              <a:buNone/>
            </a:pPr>
            <a:r>
              <a:rPr lang="en"/>
              <a:t> Vaccination disparity &amp; Herd immunity</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2"/>
          <p:cNvSpPr txBox="1"/>
          <p:nvPr>
            <p:ph type="ctrTitle"/>
          </p:nvPr>
        </p:nvSpPr>
        <p:spPr>
          <a:xfrm>
            <a:off x="618825" y="411675"/>
            <a:ext cx="7233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Indigenous Populations and COVID Vaccination</a:t>
            </a:r>
            <a:endParaRPr/>
          </a:p>
        </p:txBody>
      </p:sp>
      <p:sp>
        <p:nvSpPr>
          <p:cNvPr id="624" name="Google Shape;624;p32"/>
          <p:cNvSpPr txBox="1"/>
          <p:nvPr/>
        </p:nvSpPr>
        <p:spPr>
          <a:xfrm>
            <a:off x="618825" y="1610250"/>
            <a:ext cx="797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Maven Pro"/>
              <a:ea typeface="Maven Pro"/>
              <a:cs typeface="Maven Pro"/>
              <a:sym typeface="Maven Pro"/>
            </a:endParaRPr>
          </a:p>
        </p:txBody>
      </p:sp>
      <p:pic>
        <p:nvPicPr>
          <p:cNvPr id="625" name="Google Shape;625;p32"/>
          <p:cNvPicPr preferRelativeResize="0"/>
          <p:nvPr/>
        </p:nvPicPr>
        <p:blipFill>
          <a:blip r:embed="rId3">
            <a:alphaModFix/>
          </a:blip>
          <a:stretch>
            <a:fillRect/>
          </a:stretch>
        </p:blipFill>
        <p:spPr>
          <a:xfrm>
            <a:off x="152400" y="989475"/>
            <a:ext cx="8089311" cy="400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631" name="Google Shape;631;p33"/>
          <p:cNvSpPr txBox="1"/>
          <p:nvPr>
            <p:ph type="ctrTitle"/>
          </p:nvPr>
        </p:nvSpPr>
        <p:spPr>
          <a:xfrm>
            <a:off x="676750" y="105245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Datasets:</a:t>
            </a:r>
            <a:endParaRPr sz="2000"/>
          </a:p>
          <a:p>
            <a:pPr indent="0" lvl="0" marL="0" rtl="0" algn="l">
              <a:spcBef>
                <a:spcPts val="0"/>
              </a:spcBef>
              <a:spcAft>
                <a:spcPts val="0"/>
              </a:spcAft>
              <a:buNone/>
            </a:pPr>
            <a:r>
              <a:t/>
            </a:r>
            <a:endParaRPr sz="2000"/>
          </a:p>
        </p:txBody>
      </p:sp>
      <p:sp>
        <p:nvSpPr>
          <p:cNvPr id="632" name="Google Shape;632;p33"/>
          <p:cNvSpPr txBox="1"/>
          <p:nvPr/>
        </p:nvSpPr>
        <p:spPr>
          <a:xfrm>
            <a:off x="1197150" y="1354100"/>
            <a:ext cx="6749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aven Pro"/>
              <a:buAutoNum type="arabicPeriod"/>
            </a:pPr>
            <a:r>
              <a:rPr lang="en" u="sng">
                <a:solidFill>
                  <a:schemeClr val="hlink"/>
                </a:solidFill>
                <a:latin typeface="Maven Pro"/>
                <a:ea typeface="Maven Pro"/>
                <a:cs typeface="Maven Pro"/>
                <a:sym typeface="Maven Pro"/>
                <a:hlinkClick r:id="rId3"/>
              </a:rPr>
              <a:t>COVID-19 Community Profile Report - County-Level</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AutoNum type="arabicPeriod"/>
            </a:pPr>
            <a:r>
              <a:rPr lang="en" u="sng">
                <a:solidFill>
                  <a:schemeClr val="hlink"/>
                </a:solidFill>
                <a:latin typeface="Maven Pro"/>
                <a:ea typeface="Maven Pro"/>
                <a:cs typeface="Maven Pro"/>
                <a:sym typeface="Maven Pro"/>
                <a:hlinkClick r:id="rId4"/>
              </a:rPr>
              <a:t>County Population by Characteristics: 2010-2019</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AutoNum type="arabicPeriod"/>
            </a:pPr>
            <a:r>
              <a:rPr lang="en" u="sng">
                <a:solidFill>
                  <a:schemeClr val="hlink"/>
                </a:solidFill>
                <a:latin typeface="Maven Pro"/>
                <a:ea typeface="Maven Pro"/>
                <a:cs typeface="Maven Pro"/>
                <a:sym typeface="Maven Pro"/>
                <a:hlinkClick r:id="rId5"/>
              </a:rPr>
              <a:t>Minnesota Vaccinations by Race and Ethnicity</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AutoNum type="arabicPeriod"/>
            </a:pPr>
            <a:r>
              <a:rPr lang="en" u="sng">
                <a:solidFill>
                  <a:schemeClr val="hlink"/>
                </a:solidFill>
                <a:latin typeface="Maven Pro"/>
                <a:ea typeface="Maven Pro"/>
                <a:cs typeface="Maven Pro"/>
                <a:sym typeface="Maven Pro"/>
                <a:hlinkClick r:id="rId6"/>
              </a:rPr>
              <a:t>People Vaccinated, by County</a:t>
            </a:r>
            <a:endParaRPr>
              <a:solidFill>
                <a:srgbClr val="FFFFFF"/>
              </a:solidFill>
              <a:latin typeface="Maven Pro"/>
              <a:ea typeface="Maven Pro"/>
              <a:cs typeface="Maven Pro"/>
              <a:sym typeface="Maven Pro"/>
            </a:endParaRPr>
          </a:p>
        </p:txBody>
      </p:sp>
      <p:sp>
        <p:nvSpPr>
          <p:cNvPr id="633" name="Google Shape;633;p33"/>
          <p:cNvSpPr txBox="1"/>
          <p:nvPr>
            <p:ph type="ctrTitle"/>
          </p:nvPr>
        </p:nvSpPr>
        <p:spPr>
          <a:xfrm>
            <a:off x="676750" y="2408800"/>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Variable</a:t>
            </a:r>
            <a:r>
              <a:rPr lang="en" sz="2000"/>
              <a:t>s:</a:t>
            </a:r>
            <a:endParaRPr sz="2000"/>
          </a:p>
          <a:p>
            <a:pPr indent="0" lvl="0" marL="0" rtl="0" algn="l">
              <a:spcBef>
                <a:spcPts val="0"/>
              </a:spcBef>
              <a:spcAft>
                <a:spcPts val="0"/>
              </a:spcAft>
              <a:buNone/>
            </a:pPr>
            <a:r>
              <a:t/>
            </a:r>
            <a:endParaRPr sz="2000"/>
          </a:p>
        </p:txBody>
      </p:sp>
      <p:sp>
        <p:nvSpPr>
          <p:cNvPr id="634" name="Google Shape;634;p33"/>
          <p:cNvSpPr txBox="1"/>
          <p:nvPr/>
        </p:nvSpPr>
        <p:spPr>
          <a:xfrm>
            <a:off x="1244175" y="2662850"/>
            <a:ext cx="60462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aven Pro"/>
              <a:buAutoNum type="arabicPeriod"/>
            </a:pPr>
            <a:r>
              <a:rPr lang="en">
                <a:solidFill>
                  <a:srgbClr val="FFFFFF"/>
                </a:solidFill>
                <a:latin typeface="Maven Pro"/>
                <a:ea typeface="Maven Pro"/>
                <a:cs typeface="Maven Pro"/>
                <a:sym typeface="Maven Pro"/>
              </a:rPr>
              <a:t>Minnesota County</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AutoNum type="arabicPeriod"/>
            </a:pPr>
            <a:r>
              <a:rPr lang="en">
                <a:solidFill>
                  <a:srgbClr val="FFFFFF"/>
                </a:solidFill>
                <a:latin typeface="Maven Pro"/>
                <a:ea typeface="Maven Pro"/>
                <a:cs typeface="Maven Pro"/>
                <a:sym typeface="Maven Pro"/>
              </a:rPr>
              <a:t>Percentage of People with at least One Vaccine Dose</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AutoNum type="arabicPeriod"/>
            </a:pPr>
            <a:r>
              <a:rPr lang="en">
                <a:solidFill>
                  <a:srgbClr val="FFFFFF"/>
                </a:solidFill>
                <a:latin typeface="Maven Pro"/>
                <a:ea typeface="Maven Pro"/>
                <a:cs typeface="Maven Pro"/>
                <a:sym typeface="Maven Pro"/>
              </a:rPr>
              <a:t>Percentage of People older than 65</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AutoNum type="arabicPeriod"/>
            </a:pPr>
            <a:r>
              <a:rPr lang="en">
                <a:solidFill>
                  <a:srgbClr val="FFFFFF"/>
                </a:solidFill>
              </a:rPr>
              <a:t>Whether the county has a reservation</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Percentage of ethnically white Americans for each county</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Total COVID cases for each county</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Total </a:t>
            </a:r>
            <a:r>
              <a:rPr lang="en">
                <a:solidFill>
                  <a:schemeClr val="lt1"/>
                </a:solidFill>
              </a:rPr>
              <a:t>COVID </a:t>
            </a:r>
            <a:r>
              <a:rPr lang="en">
                <a:solidFill>
                  <a:srgbClr val="FFFFFF"/>
                </a:solidFill>
              </a:rPr>
              <a:t>deaths for each county</a:t>
            </a:r>
            <a:endParaRPr>
              <a:solidFill>
                <a:srgbClr val="FFFFFF"/>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640" name="Google Shape;640;p34"/>
          <p:cNvPicPr preferRelativeResize="0"/>
          <p:nvPr/>
        </p:nvPicPr>
        <p:blipFill>
          <a:blip r:embed="rId3">
            <a:alphaModFix/>
          </a:blip>
          <a:stretch>
            <a:fillRect/>
          </a:stretch>
        </p:blipFill>
        <p:spPr>
          <a:xfrm>
            <a:off x="0" y="303800"/>
            <a:ext cx="9143997" cy="4535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pic>
        <p:nvPicPr>
          <p:cNvPr id="645" name="Google Shape;645;p35"/>
          <p:cNvPicPr preferRelativeResize="0"/>
          <p:nvPr/>
        </p:nvPicPr>
        <p:blipFill>
          <a:blip r:embed="rId3">
            <a:alphaModFix/>
          </a:blip>
          <a:stretch>
            <a:fillRect/>
          </a:stretch>
        </p:blipFill>
        <p:spPr>
          <a:xfrm>
            <a:off x="744800" y="1036962"/>
            <a:ext cx="7497222" cy="2902499"/>
          </a:xfrm>
          <a:prstGeom prst="rect">
            <a:avLst/>
          </a:prstGeom>
          <a:noFill/>
          <a:ln>
            <a:noFill/>
          </a:ln>
        </p:spPr>
      </p:pic>
      <p:sp>
        <p:nvSpPr>
          <p:cNvPr id="646" name="Google Shape;646;p3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a:t>
            </a:r>
            <a:endParaRPr/>
          </a:p>
        </p:txBody>
      </p:sp>
      <p:pic>
        <p:nvPicPr>
          <p:cNvPr id="647" name="Google Shape;647;p35"/>
          <p:cNvPicPr preferRelativeResize="0"/>
          <p:nvPr/>
        </p:nvPicPr>
        <p:blipFill>
          <a:blip r:embed="rId4">
            <a:alphaModFix/>
          </a:blip>
          <a:stretch>
            <a:fillRect/>
          </a:stretch>
        </p:blipFill>
        <p:spPr>
          <a:xfrm>
            <a:off x="744800" y="989475"/>
            <a:ext cx="7264659" cy="2937449"/>
          </a:xfrm>
          <a:prstGeom prst="rect">
            <a:avLst/>
          </a:prstGeom>
          <a:noFill/>
          <a:ln>
            <a:noFill/>
          </a:ln>
        </p:spPr>
      </p:pic>
      <p:pic>
        <p:nvPicPr>
          <p:cNvPr id="648" name="Google Shape;648;p35"/>
          <p:cNvPicPr preferRelativeResize="0"/>
          <p:nvPr/>
        </p:nvPicPr>
        <p:blipFill>
          <a:blip r:embed="rId5">
            <a:alphaModFix/>
          </a:blip>
          <a:stretch>
            <a:fillRect/>
          </a:stretch>
        </p:blipFill>
        <p:spPr>
          <a:xfrm>
            <a:off x="744800" y="990938"/>
            <a:ext cx="7497224" cy="2934524"/>
          </a:xfrm>
          <a:prstGeom prst="rect">
            <a:avLst/>
          </a:prstGeom>
          <a:noFill/>
          <a:ln>
            <a:noFill/>
          </a:ln>
        </p:spPr>
      </p:pic>
      <p:pic>
        <p:nvPicPr>
          <p:cNvPr id="649" name="Google Shape;649;p35"/>
          <p:cNvPicPr preferRelativeResize="0"/>
          <p:nvPr/>
        </p:nvPicPr>
        <p:blipFill>
          <a:blip r:embed="rId6">
            <a:alphaModFix/>
          </a:blip>
          <a:stretch>
            <a:fillRect/>
          </a:stretch>
        </p:blipFill>
        <p:spPr>
          <a:xfrm>
            <a:off x="716600" y="989475"/>
            <a:ext cx="7587464" cy="2937449"/>
          </a:xfrm>
          <a:prstGeom prst="rect">
            <a:avLst/>
          </a:prstGeom>
          <a:noFill/>
          <a:ln>
            <a:noFill/>
          </a:ln>
        </p:spPr>
      </p:pic>
      <p:sp>
        <p:nvSpPr>
          <p:cNvPr id="650" name="Google Shape;650;p35"/>
          <p:cNvSpPr txBox="1"/>
          <p:nvPr/>
        </p:nvSpPr>
        <p:spPr>
          <a:xfrm>
            <a:off x="785038" y="4277500"/>
            <a:ext cx="7686000" cy="1006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200">
                <a:solidFill>
                  <a:srgbClr val="FFFFFF"/>
                </a:solidFill>
                <a:latin typeface="Maven Pro"/>
                <a:ea typeface="Maven Pro"/>
                <a:cs typeface="Maven Pro"/>
                <a:sym typeface="Maven Pro"/>
              </a:rPr>
              <a:t>Vaccine Distribution policy gave priority to Minnesotans aged 65 or older at first, so the percentage of people older than 65 plays an important role in percentage vaccinated for each county.</a:t>
            </a:r>
            <a:endParaRPr sz="1200">
              <a:solidFill>
                <a:srgbClr val="FFFFFF"/>
              </a:solidFill>
              <a:latin typeface="Maven Pro"/>
              <a:ea typeface="Maven Pro"/>
              <a:cs typeface="Maven Pro"/>
              <a:sym typeface="Maven Pro"/>
            </a:endParaRPr>
          </a:p>
          <a:p>
            <a:pPr indent="0" lvl="0" marL="457200" rtl="0" algn="l">
              <a:lnSpc>
                <a:spcPct val="115000"/>
              </a:lnSpc>
              <a:spcBef>
                <a:spcPts val="0"/>
              </a:spcBef>
              <a:spcAft>
                <a:spcPts val="0"/>
              </a:spcAft>
              <a:buNone/>
            </a:pPr>
            <a:r>
              <a:rPr lang="en" sz="1200">
                <a:solidFill>
                  <a:srgbClr val="FFFFFF"/>
                </a:solidFill>
                <a:latin typeface="Maven Pro"/>
                <a:ea typeface="Maven Pro"/>
                <a:cs typeface="Maven Pro"/>
                <a:sym typeface="Maven Pro"/>
              </a:rPr>
              <a:t> Fitted line of percentage age group 65+ on </a:t>
            </a:r>
            <a:r>
              <a:rPr lang="en" sz="1200">
                <a:solidFill>
                  <a:srgbClr val="FFFFFF"/>
                </a:solidFill>
                <a:latin typeface="Maven Pro"/>
                <a:ea typeface="Maven Pro"/>
                <a:cs typeface="Maven Pro"/>
                <a:sym typeface="Maven Pro"/>
              </a:rPr>
              <a:t>percentage of vaccine for each county</a:t>
            </a:r>
            <a:endParaRPr sz="12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200">
              <a:solidFill>
                <a:srgbClr val="FFFFFF"/>
              </a:solidFill>
              <a:latin typeface="Maven Pro"/>
              <a:ea typeface="Maven Pro"/>
              <a:cs typeface="Maven Pro"/>
              <a:sym typeface="Maven Pro"/>
            </a:endParaRPr>
          </a:p>
        </p:txBody>
      </p:sp>
      <p:sp>
        <p:nvSpPr>
          <p:cNvPr id="651" name="Google Shape;651;p35"/>
          <p:cNvSpPr txBox="1"/>
          <p:nvPr/>
        </p:nvSpPr>
        <p:spPr>
          <a:xfrm>
            <a:off x="3262875" y="4701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aven Pro"/>
                <a:ea typeface="Maven Pro"/>
                <a:cs typeface="Maven Pro"/>
                <a:sym typeface="Maven Pro"/>
              </a:rPr>
              <a:t>More interactive visualization：</a:t>
            </a:r>
            <a:r>
              <a:rPr lang="en" u="sng">
                <a:solidFill>
                  <a:schemeClr val="hlink"/>
                </a:solidFill>
                <a:latin typeface="Maven Pro"/>
                <a:ea typeface="Maven Pro"/>
                <a:cs typeface="Maven Pro"/>
                <a:sym typeface="Maven Pro"/>
                <a:hlinkClick r:id="rId7"/>
              </a:rPr>
              <a:t>TEAM24_app</a:t>
            </a:r>
            <a:endParaRPr>
              <a:solidFill>
                <a:srgbClr val="FFFFFF"/>
              </a:solidFill>
              <a:latin typeface="Maven Pro"/>
              <a:ea typeface="Maven Pro"/>
              <a:cs typeface="Maven Pro"/>
              <a:sym typeface="Maven Pro"/>
            </a:endParaRPr>
          </a:p>
        </p:txBody>
      </p:sp>
      <p:pic>
        <p:nvPicPr>
          <p:cNvPr id="652" name="Google Shape;652;p35"/>
          <p:cNvPicPr preferRelativeResize="0"/>
          <p:nvPr/>
        </p:nvPicPr>
        <p:blipFill>
          <a:blip r:embed="rId8">
            <a:alphaModFix/>
          </a:blip>
          <a:stretch>
            <a:fillRect/>
          </a:stretch>
        </p:blipFill>
        <p:spPr>
          <a:xfrm>
            <a:off x="296638" y="990950"/>
            <a:ext cx="8427403" cy="3286551"/>
          </a:xfrm>
          <a:prstGeom prst="rect">
            <a:avLst/>
          </a:prstGeom>
          <a:noFill/>
          <a:ln>
            <a:noFill/>
          </a:ln>
        </p:spPr>
      </p:pic>
      <p:pic>
        <p:nvPicPr>
          <p:cNvPr id="653" name="Google Shape;653;p35"/>
          <p:cNvPicPr preferRelativeResize="0"/>
          <p:nvPr/>
        </p:nvPicPr>
        <p:blipFill>
          <a:blip r:embed="rId9">
            <a:alphaModFix/>
          </a:blip>
          <a:stretch>
            <a:fillRect/>
          </a:stretch>
        </p:blipFill>
        <p:spPr>
          <a:xfrm>
            <a:off x="296650" y="870350"/>
            <a:ext cx="8638111" cy="336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000"/>
                                        <p:tgtEl>
                                          <p:spTgt spid="6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000"/>
                                        <p:tgtEl>
                                          <p:spTgt spid="6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a:t>
            </a:r>
            <a:endParaRPr/>
          </a:p>
        </p:txBody>
      </p:sp>
      <p:sp>
        <p:nvSpPr>
          <p:cNvPr id="659" name="Google Shape;659;p36"/>
          <p:cNvSpPr txBox="1"/>
          <p:nvPr/>
        </p:nvSpPr>
        <p:spPr>
          <a:xfrm>
            <a:off x="1123650" y="989475"/>
            <a:ext cx="6046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Maven Pro"/>
                <a:ea typeface="Maven Pro"/>
                <a:cs typeface="Maven Pro"/>
                <a:sym typeface="Maven Pro"/>
              </a:rPr>
              <a:t>Individual </a:t>
            </a:r>
            <a:r>
              <a:rPr lang="en">
                <a:solidFill>
                  <a:srgbClr val="FFFFFF"/>
                </a:solidFill>
                <a:latin typeface="Maven Pro"/>
                <a:ea typeface="Maven Pro"/>
                <a:cs typeface="Maven Pro"/>
                <a:sym typeface="Maven Pro"/>
              </a:rPr>
              <a:t>: </a:t>
            </a:r>
            <a:r>
              <a:rPr lang="en">
                <a:solidFill>
                  <a:srgbClr val="FFFFFF"/>
                </a:solidFill>
                <a:latin typeface="Maven Pro"/>
                <a:ea typeface="Maven Pro"/>
                <a:cs typeface="Maven Pro"/>
                <a:sym typeface="Maven Pro"/>
              </a:rPr>
              <a:t>Minnesota County</a:t>
            </a:r>
            <a:endParaRPr>
              <a:solidFill>
                <a:srgbClr val="FFFFFF"/>
              </a:solidFill>
              <a:latin typeface="Maven Pro"/>
              <a:ea typeface="Maven Pro"/>
              <a:cs typeface="Maven Pro"/>
              <a:sym typeface="Maven Pro"/>
            </a:endParaRPr>
          </a:p>
          <a:p>
            <a:pPr indent="0" lvl="0" marL="0" rtl="0" algn="l">
              <a:spcBef>
                <a:spcPts val="0"/>
              </a:spcBef>
              <a:spcAft>
                <a:spcPts val="0"/>
              </a:spcAft>
              <a:buNone/>
            </a:pPr>
            <a:r>
              <a:rPr b="1" lang="en">
                <a:solidFill>
                  <a:srgbClr val="FFFFFF"/>
                </a:solidFill>
                <a:latin typeface="Maven Pro"/>
                <a:ea typeface="Maven Pro"/>
                <a:cs typeface="Maven Pro"/>
                <a:sym typeface="Maven Pro"/>
              </a:rPr>
              <a:t>Outcome </a:t>
            </a:r>
            <a:r>
              <a:rPr lang="en">
                <a:solidFill>
                  <a:srgbClr val="FFFFFF"/>
                </a:solidFill>
                <a:latin typeface="Maven Pro"/>
                <a:ea typeface="Maven Pro"/>
                <a:cs typeface="Maven Pro"/>
                <a:sym typeface="Maven Pro"/>
              </a:rPr>
              <a:t>: Percentage of People with at least One Vaccine Dose</a:t>
            </a:r>
            <a:endParaRPr>
              <a:solidFill>
                <a:srgbClr val="FFFFFF"/>
              </a:solidFill>
              <a:latin typeface="Maven Pro"/>
              <a:ea typeface="Maven Pro"/>
              <a:cs typeface="Maven Pro"/>
              <a:sym typeface="Maven Pro"/>
            </a:endParaRPr>
          </a:p>
          <a:p>
            <a:pPr indent="0" lvl="0" marL="0" rtl="0" algn="l">
              <a:spcBef>
                <a:spcPts val="0"/>
              </a:spcBef>
              <a:spcAft>
                <a:spcPts val="0"/>
              </a:spcAft>
              <a:buNone/>
            </a:pPr>
            <a:r>
              <a:rPr b="1" lang="en">
                <a:solidFill>
                  <a:srgbClr val="FFFFFF"/>
                </a:solidFill>
                <a:latin typeface="Maven Pro"/>
                <a:ea typeface="Maven Pro"/>
                <a:cs typeface="Maven Pro"/>
                <a:sym typeface="Maven Pro"/>
              </a:rPr>
              <a:t>Adjustment </a:t>
            </a:r>
            <a:r>
              <a:rPr b="1" lang="en">
                <a:solidFill>
                  <a:srgbClr val="FFFFFF"/>
                </a:solidFill>
                <a:latin typeface="Maven Pro"/>
                <a:ea typeface="Maven Pro"/>
                <a:cs typeface="Maven Pro"/>
                <a:sym typeface="Maven Pro"/>
              </a:rPr>
              <a:t>Covariate</a:t>
            </a:r>
            <a:r>
              <a:rPr lang="en">
                <a:solidFill>
                  <a:srgbClr val="FFFFFF"/>
                </a:solidFill>
                <a:latin typeface="Maven Pro"/>
                <a:ea typeface="Maven Pro"/>
                <a:cs typeface="Maven Pro"/>
                <a:sym typeface="Maven Pro"/>
              </a:rPr>
              <a:t>: Percentage of People older than 65</a:t>
            </a:r>
            <a:endParaRPr>
              <a:solidFill>
                <a:srgbClr val="FFFFFF"/>
              </a:solidFill>
              <a:latin typeface="Maven Pro"/>
              <a:ea typeface="Maven Pro"/>
              <a:cs typeface="Maven Pro"/>
              <a:sym typeface="Maven Pro"/>
            </a:endParaRPr>
          </a:p>
          <a:p>
            <a:pPr indent="0" lvl="0" marL="0" rtl="0" algn="l">
              <a:spcBef>
                <a:spcPts val="0"/>
              </a:spcBef>
              <a:spcAft>
                <a:spcPts val="0"/>
              </a:spcAft>
              <a:buNone/>
            </a:pPr>
            <a:r>
              <a:rPr b="1" lang="en">
                <a:solidFill>
                  <a:srgbClr val="FFFFFF"/>
                </a:solidFill>
                <a:latin typeface="Maven Pro"/>
                <a:ea typeface="Maven Pro"/>
                <a:cs typeface="Maven Pro"/>
                <a:sym typeface="Maven Pro"/>
              </a:rPr>
              <a:t>Covariate</a:t>
            </a:r>
            <a:r>
              <a:rPr lang="en">
                <a:solidFill>
                  <a:srgbClr val="FFFFFF"/>
                </a:solidFill>
                <a:latin typeface="Maven Pro"/>
                <a:ea typeface="Maven Pro"/>
                <a:cs typeface="Maven Pro"/>
                <a:sym typeface="Maven Pro"/>
              </a:rPr>
              <a:t> : </a:t>
            </a:r>
            <a:endParaRPr>
              <a:solidFill>
                <a:srgbClr val="FFFFFF"/>
              </a:solidFill>
              <a:latin typeface="Maven Pro"/>
              <a:ea typeface="Maven Pro"/>
              <a:cs typeface="Maven Pro"/>
              <a:sym typeface="Maven Pro"/>
            </a:endParaRPr>
          </a:p>
          <a:p>
            <a:pPr indent="0" lvl="0" marL="0" rtl="0" algn="l">
              <a:spcBef>
                <a:spcPts val="0"/>
              </a:spcBef>
              <a:spcAft>
                <a:spcPts val="0"/>
              </a:spcAft>
              <a:buNone/>
            </a:pPr>
            <a:r>
              <a:rPr lang="en">
                <a:solidFill>
                  <a:srgbClr val="FFFFFF"/>
                </a:solidFill>
                <a:latin typeface="Maven Pro"/>
                <a:ea typeface="Maven Pro"/>
                <a:cs typeface="Maven Pro"/>
                <a:sym typeface="Maven Pro"/>
              </a:rPr>
              <a:t>                   </a:t>
            </a:r>
            <a:endParaRPr>
              <a:solidFill>
                <a:srgbClr val="FFFFFF"/>
              </a:solidFill>
              <a:latin typeface="Maven Pro"/>
              <a:ea typeface="Maven Pro"/>
              <a:cs typeface="Maven Pro"/>
              <a:sym typeface="Maven Pro"/>
            </a:endParaRPr>
          </a:p>
        </p:txBody>
      </p:sp>
      <p:sp>
        <p:nvSpPr>
          <p:cNvPr id="660" name="Google Shape;660;p36"/>
          <p:cNvSpPr txBox="1"/>
          <p:nvPr/>
        </p:nvSpPr>
        <p:spPr>
          <a:xfrm>
            <a:off x="1211500" y="3032500"/>
            <a:ext cx="60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aven Pro"/>
                <a:ea typeface="Maven Pro"/>
                <a:cs typeface="Maven Pro"/>
                <a:sym typeface="Maven Pro"/>
              </a:rPr>
              <a:t>More details: </a:t>
            </a:r>
            <a:r>
              <a:rPr lang="en" u="sng">
                <a:solidFill>
                  <a:schemeClr val="hlink"/>
                </a:solidFill>
                <a:latin typeface="Maven Pro"/>
                <a:ea typeface="Maven Pro"/>
                <a:cs typeface="Maven Pro"/>
                <a:sym typeface="Maven Pro"/>
                <a:hlinkClick r:id="rId3"/>
              </a:rPr>
              <a:t>TEAM 24 github repository</a:t>
            </a:r>
            <a:endParaRPr>
              <a:solidFill>
                <a:srgbClr val="FFFFFF"/>
              </a:solidFill>
              <a:latin typeface="Maven Pro"/>
              <a:ea typeface="Maven Pro"/>
              <a:cs typeface="Maven Pro"/>
              <a:sym typeface="Maven Pro"/>
            </a:endParaRPr>
          </a:p>
        </p:txBody>
      </p:sp>
      <p:sp>
        <p:nvSpPr>
          <p:cNvPr id="661" name="Google Shape;661;p36"/>
          <p:cNvSpPr txBox="1"/>
          <p:nvPr/>
        </p:nvSpPr>
        <p:spPr>
          <a:xfrm>
            <a:off x="2206925" y="1494225"/>
            <a:ext cx="5416200" cy="1693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Whether the county has a reservation</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Percentage of ethnically white Americans for each county</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Total COVID cases for each county</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AutoNum type="arabicPeriod"/>
            </a:pPr>
            <a:r>
              <a:rPr lang="en">
                <a:solidFill>
                  <a:schemeClr val="lt1"/>
                </a:solidFill>
                <a:latin typeface="Maven Pro"/>
                <a:ea typeface="Maven Pro"/>
                <a:cs typeface="Maven Pro"/>
                <a:sym typeface="Maven Pro"/>
              </a:rPr>
              <a:t>Total deaths for each county</a:t>
            </a:r>
            <a:endParaRPr>
              <a:solidFill>
                <a:srgbClr val="FFFFFF"/>
              </a:solidFill>
              <a:latin typeface="Maven Pro"/>
              <a:ea typeface="Maven Pro"/>
              <a:cs typeface="Maven Pro"/>
              <a:sym typeface="Maven Pro"/>
            </a:endParaRPr>
          </a:p>
          <a:p>
            <a:pPr indent="0" lvl="0" marL="0" rtl="0" algn="l">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spcBef>
                <a:spcPts val="0"/>
              </a:spcBef>
              <a:spcAft>
                <a:spcPts val="0"/>
              </a:spcAft>
              <a:buNone/>
            </a:pPr>
            <a:r>
              <a:t/>
            </a:r>
            <a:endParaRPr>
              <a:solidFill>
                <a:srgbClr val="FFFFFF"/>
              </a:solidFill>
              <a:latin typeface="Maven Pro"/>
              <a:ea typeface="Maven Pro"/>
              <a:cs typeface="Maven Pro"/>
              <a:sym typeface="Maven Pro"/>
            </a:endParaRPr>
          </a:p>
        </p:txBody>
      </p:sp>
      <p:sp>
        <p:nvSpPr>
          <p:cNvPr id="662" name="Google Shape;662;p36"/>
          <p:cNvSpPr txBox="1"/>
          <p:nvPr/>
        </p:nvSpPr>
        <p:spPr>
          <a:xfrm>
            <a:off x="1211500" y="2674425"/>
            <a:ext cx="604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Maven Pro"/>
                <a:ea typeface="Maven Pro"/>
                <a:cs typeface="Maven Pro"/>
                <a:sym typeface="Maven Pro"/>
              </a:rPr>
              <a:t>Model </a:t>
            </a:r>
            <a:r>
              <a:rPr lang="en">
                <a:solidFill>
                  <a:srgbClr val="FFFFFF"/>
                </a:solidFill>
                <a:latin typeface="Maven Pro"/>
                <a:ea typeface="Maven Pro"/>
                <a:cs typeface="Maven Pro"/>
                <a:sym typeface="Maven Pro"/>
              </a:rPr>
              <a:t>: Regress covariate on outcome</a:t>
            </a:r>
            <a:endParaRPr>
              <a:solidFill>
                <a:srgbClr val="FFFFFF"/>
              </a:solidFill>
              <a:latin typeface="Maven Pro"/>
              <a:ea typeface="Maven Pro"/>
              <a:cs typeface="Maven Pro"/>
              <a:sym typeface="Maven Pro"/>
            </a:endParaRPr>
          </a:p>
          <a:p>
            <a:pPr indent="0" lvl="0" marL="0" rtl="0" algn="l">
              <a:spcBef>
                <a:spcPts val="0"/>
              </a:spcBef>
              <a:spcAft>
                <a:spcPts val="0"/>
              </a:spcAft>
              <a:buNone/>
            </a:pPr>
            <a:r>
              <a:rPr lang="en">
                <a:solidFill>
                  <a:srgbClr val="FFFFFF"/>
                </a:solidFill>
                <a:latin typeface="Maven Pro"/>
                <a:ea typeface="Maven Pro"/>
                <a:cs typeface="Maven Pro"/>
                <a:sym typeface="Maven Pro"/>
              </a:rPr>
              <a:t>  </a:t>
            </a:r>
            <a:endParaRPr>
              <a:solidFill>
                <a:srgbClr val="FFFFFF"/>
              </a:solidFill>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7"/>
          <p:cNvSpPr txBox="1"/>
          <p:nvPr>
            <p:ph type="ctrTitle"/>
          </p:nvPr>
        </p:nvSpPr>
        <p:spPr>
          <a:xfrm>
            <a:off x="734300" y="390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668" name="Google Shape;668;p37"/>
          <p:cNvSpPr txBox="1"/>
          <p:nvPr/>
        </p:nvSpPr>
        <p:spPr>
          <a:xfrm>
            <a:off x="913250" y="923725"/>
            <a:ext cx="60462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aven Pro"/>
              <a:buAutoNum type="arabicPeriod"/>
            </a:pPr>
            <a:r>
              <a:rPr lang="en">
                <a:solidFill>
                  <a:srgbClr val="FFFFFF"/>
                </a:solidFill>
                <a:latin typeface="Maven Pro"/>
                <a:ea typeface="Maven Pro"/>
                <a:cs typeface="Maven Pro"/>
                <a:sym typeface="Maven Pro"/>
              </a:rPr>
              <a:t>Percentage of People older than 65 with at least One Vaccine Dose is significant</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AutoNum type="arabicPeriod"/>
            </a:pPr>
            <a:r>
              <a:rPr lang="en">
                <a:solidFill>
                  <a:srgbClr val="FFFFFF"/>
                </a:solidFill>
                <a:latin typeface="Maven Pro"/>
                <a:ea typeface="Maven Pro"/>
                <a:cs typeface="Maven Pro"/>
                <a:sym typeface="Maven Pro"/>
              </a:rPr>
              <a:t>White Americans have a significantly lower vaccination rate than expected</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AutoNum type="arabicPeriod"/>
            </a:pPr>
            <a:r>
              <a:rPr lang="en">
                <a:solidFill>
                  <a:srgbClr val="FFFFFF"/>
                </a:solidFill>
                <a:latin typeface="Maven Pro"/>
                <a:ea typeface="Maven Pro"/>
                <a:cs typeface="Maven Pro"/>
                <a:sym typeface="Maven Pro"/>
              </a:rPr>
              <a:t>Counties with more COVID cases and deaths tend to have a higher percentage of vaccination</a:t>
            </a:r>
            <a:endParaRPr>
              <a:solidFill>
                <a:srgbClr val="FFFFFF"/>
              </a:solidFill>
              <a:latin typeface="Maven Pro"/>
              <a:ea typeface="Maven Pro"/>
              <a:cs typeface="Maven Pro"/>
              <a:sym typeface="Maven Pro"/>
            </a:endParaRPr>
          </a:p>
          <a:p>
            <a:pPr indent="0" lvl="0" marL="0" rtl="0" algn="l">
              <a:spcBef>
                <a:spcPts val="0"/>
              </a:spcBef>
              <a:spcAft>
                <a:spcPts val="0"/>
              </a:spcAft>
              <a:buNone/>
            </a:pPr>
            <a:r>
              <a:t/>
            </a:r>
            <a:endParaRPr>
              <a:solidFill>
                <a:srgbClr val="FFFFFF"/>
              </a:solidFill>
              <a:latin typeface="Maven Pro"/>
              <a:ea typeface="Maven Pro"/>
              <a:cs typeface="Maven Pro"/>
              <a:sym typeface="Maven Pro"/>
            </a:endParaRPr>
          </a:p>
        </p:txBody>
      </p:sp>
      <p:sp>
        <p:nvSpPr>
          <p:cNvPr id="669" name="Google Shape;669;p37"/>
          <p:cNvSpPr txBox="1"/>
          <p:nvPr/>
        </p:nvSpPr>
        <p:spPr>
          <a:xfrm>
            <a:off x="981650" y="2701175"/>
            <a:ext cx="7384500" cy="61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spcBef>
                <a:spcPts val="0"/>
              </a:spcBef>
              <a:spcAft>
                <a:spcPts val="0"/>
              </a:spcAft>
              <a:buNone/>
            </a:pPr>
            <a:r>
              <a:t/>
            </a:r>
            <a:endParaRPr>
              <a:solidFill>
                <a:srgbClr val="FFFFFF"/>
              </a:solidFill>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3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a:t>
            </a:r>
            <a:r>
              <a:rPr lang="en"/>
              <a:t>Further work</a:t>
            </a:r>
            <a:endParaRPr/>
          </a:p>
        </p:txBody>
      </p:sp>
      <p:sp>
        <p:nvSpPr>
          <p:cNvPr id="675" name="Google Shape;675;p38"/>
          <p:cNvSpPr txBox="1"/>
          <p:nvPr/>
        </p:nvSpPr>
        <p:spPr>
          <a:xfrm>
            <a:off x="996550" y="1371600"/>
            <a:ext cx="71091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Herd immunity: Will everyone want to get the vaccine? Will we ever reach near 90% vaccinated?</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Future policy changes - and virus mutations</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How can we provide vaccines in an effective and culturally sensitive manner to members of indigenous groups living in Minneapolis? </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When there are sufficient doses of the vaccine available in the future, policy will not dominate the percentage of vaccination anymore. Causal inferences about each ethnicity’s vaccination rate will be more meaningful.</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If the Vaccine Distribution policy changed in the future, the model could still work, but we would need to change the adjustment covariate to other age group percentage.</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
                <a:solidFill>
                  <a:schemeClr val="lt1"/>
                </a:solidFill>
                <a:latin typeface="Maven Pro"/>
                <a:ea typeface="Maven Pro"/>
                <a:cs typeface="Maven Pro"/>
                <a:sym typeface="Maven Pro"/>
              </a:rPr>
              <a:t>If we knew the ethnicities of the individuals receiving the vaccine within each age group, we could complete further analysis.</a:t>
            </a:r>
            <a:endParaRPr>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b="1">
              <a:solidFill>
                <a:schemeClr val="lt1"/>
              </a:solidFill>
              <a:latin typeface="Maven Pro"/>
              <a:ea typeface="Maven Pro"/>
              <a:cs typeface="Maven Pro"/>
              <a:sym typeface="Maven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9"/>
          <p:cNvSpPr txBox="1"/>
          <p:nvPr>
            <p:ph type="title"/>
          </p:nvPr>
        </p:nvSpPr>
        <p:spPr>
          <a:xfrm>
            <a:off x="1733725" y="1313850"/>
            <a:ext cx="5676600" cy="123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Thank you!</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686" name="Google Shape;686;p40"/>
          <p:cNvSpPr txBox="1"/>
          <p:nvPr/>
        </p:nvSpPr>
        <p:spPr>
          <a:xfrm>
            <a:off x="278600" y="1093000"/>
            <a:ext cx="8261700" cy="37311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lt1"/>
              </a:buClr>
              <a:buSzPts val="1000"/>
              <a:buFont typeface="Maven Pro"/>
              <a:buAutoNum type="arabicPeriod"/>
            </a:pPr>
            <a:r>
              <a:rPr lang="en" sz="1000">
                <a:solidFill>
                  <a:schemeClr val="lt1"/>
                </a:solidFill>
                <a:latin typeface="Maven Pro"/>
                <a:ea typeface="Maven Pro"/>
                <a:cs typeface="Maven Pro"/>
                <a:sym typeface="Maven Pro"/>
              </a:rPr>
              <a:t>Minnesota Department of Health Covid-19 Vaccine Phases and Planning. </a:t>
            </a:r>
            <a:r>
              <a:rPr lang="en" sz="1000" u="sng">
                <a:solidFill>
                  <a:schemeClr val="hlink"/>
                </a:solidFill>
                <a:latin typeface="Maven Pro"/>
                <a:ea typeface="Maven Pro"/>
                <a:cs typeface="Maven Pro"/>
                <a:sym typeface="Maven Pro"/>
                <a:hlinkClick r:id="rId3"/>
              </a:rPr>
              <a:t>https://www.health.state.mn.us/diseases/coronavirus/vaccine/plan.html#:~:text=The%20goal%20for%20the%20first,if%20they%20get%20COVID%2D19</a:t>
            </a:r>
            <a:endParaRPr sz="1000">
              <a:solidFill>
                <a:schemeClr val="lt1"/>
              </a:solidFill>
              <a:latin typeface="Maven Pro"/>
              <a:ea typeface="Maven Pro"/>
              <a:cs typeface="Maven Pro"/>
              <a:sym typeface="Maven Pro"/>
            </a:endParaRPr>
          </a:p>
          <a:p>
            <a:pPr indent="-292100" lvl="0" marL="457200" rtl="0" algn="l">
              <a:lnSpc>
                <a:spcPct val="115000"/>
              </a:lnSpc>
              <a:spcBef>
                <a:spcPts val="0"/>
              </a:spcBef>
              <a:spcAft>
                <a:spcPts val="0"/>
              </a:spcAft>
              <a:buClr>
                <a:schemeClr val="lt1"/>
              </a:buClr>
              <a:buSzPts val="1000"/>
              <a:buFont typeface="Maven Pro"/>
              <a:buAutoNum type="arabicPeriod"/>
            </a:pPr>
            <a:r>
              <a:rPr lang="en" sz="1000">
                <a:solidFill>
                  <a:schemeClr val="lt1"/>
                </a:solidFill>
                <a:latin typeface="Maven Pro"/>
                <a:ea typeface="Maven Pro"/>
                <a:cs typeface="Maven Pro"/>
                <a:sym typeface="Maven Pro"/>
              </a:rPr>
              <a:t>Culture Care Connection, American Indians in Minnesota. </a:t>
            </a:r>
            <a:r>
              <a:rPr lang="en" sz="1000" u="sng">
                <a:solidFill>
                  <a:schemeClr val="hlink"/>
                </a:solidFill>
                <a:latin typeface="Maven Pro"/>
                <a:ea typeface="Maven Pro"/>
                <a:cs typeface="Maven Pro"/>
                <a:sym typeface="Maven Pro"/>
                <a:hlinkClick r:id="rId4"/>
              </a:rPr>
              <a:t>http://www.culturecareconnection.org/matters/diversity/americanindian.html</a:t>
            </a:r>
            <a:endParaRPr sz="1000" u="sng">
              <a:solidFill>
                <a:schemeClr val="hlink"/>
              </a:solidFill>
              <a:latin typeface="Maven Pro"/>
              <a:ea typeface="Maven Pro"/>
              <a:cs typeface="Maven Pro"/>
              <a:sym typeface="Maven Pro"/>
            </a:endParaRPr>
          </a:p>
          <a:p>
            <a:pPr indent="-292100" lvl="0" marL="457200" rtl="0" algn="l">
              <a:lnSpc>
                <a:spcPct val="115000"/>
              </a:lnSpc>
              <a:spcBef>
                <a:spcPts val="0"/>
              </a:spcBef>
              <a:spcAft>
                <a:spcPts val="0"/>
              </a:spcAft>
              <a:buClr>
                <a:schemeClr val="hlink"/>
              </a:buClr>
              <a:buSzPts val="1000"/>
              <a:buFont typeface="Maven Pro"/>
              <a:buAutoNum type="arabicPeriod"/>
            </a:pPr>
            <a:r>
              <a:rPr lang="en" sz="1000">
                <a:solidFill>
                  <a:schemeClr val="hlink"/>
                </a:solidFill>
                <a:latin typeface="Maven Pro"/>
                <a:ea typeface="Maven Pro"/>
                <a:cs typeface="Maven Pro"/>
                <a:sym typeface="Maven Pro"/>
              </a:rPr>
              <a:t>Minnesota Department of Health, The Health and Well-being of Minnesota’s Adoleescents of Color </a:t>
            </a:r>
            <a:r>
              <a:rPr lang="en" sz="1000" u="sng">
                <a:solidFill>
                  <a:schemeClr val="hlink"/>
                </a:solidFill>
                <a:latin typeface="Maven Pro"/>
                <a:ea typeface="Maven Pro"/>
                <a:cs typeface="Maven Pro"/>
                <a:sym typeface="Maven Pro"/>
                <a:hlinkClick r:id="rId5"/>
              </a:rPr>
              <a:t>https://www.health.state.mn.us/data/mchs/surveys/mss/docs/specialreports/adolescentsofcolor.pdf</a:t>
            </a:r>
            <a:endParaRPr sz="1000" u="sng">
              <a:solidFill>
                <a:schemeClr val="hlink"/>
              </a:solidFill>
              <a:latin typeface="Maven Pro"/>
              <a:ea typeface="Maven Pro"/>
              <a:cs typeface="Maven Pro"/>
              <a:sym typeface="Maven Pro"/>
            </a:endParaRPr>
          </a:p>
          <a:p>
            <a:pPr indent="-292100" lvl="0" marL="457200" rtl="0" algn="l">
              <a:lnSpc>
                <a:spcPct val="115000"/>
              </a:lnSpc>
              <a:spcBef>
                <a:spcPts val="0"/>
              </a:spcBef>
              <a:spcAft>
                <a:spcPts val="0"/>
              </a:spcAft>
              <a:buClr>
                <a:schemeClr val="hlink"/>
              </a:buClr>
              <a:buSzPts val="1000"/>
              <a:buFont typeface="Maven Pro"/>
              <a:buAutoNum type="arabicPeriod"/>
            </a:pPr>
            <a:r>
              <a:rPr lang="en" sz="1000">
                <a:solidFill>
                  <a:schemeClr val="hlink"/>
                </a:solidFill>
                <a:latin typeface="Maven Pro"/>
                <a:ea typeface="Maven Pro"/>
                <a:cs typeface="Maven Pro"/>
                <a:sym typeface="Maven Pro"/>
              </a:rPr>
              <a:t>Minnesota Department of Health, Health care needs assessment: White Earth Nation members and other American Indians in the Twin Cities </a:t>
            </a:r>
            <a:r>
              <a:rPr lang="en" sz="1000" u="sng">
                <a:solidFill>
                  <a:schemeClr val="hlink"/>
                </a:solidFill>
                <a:latin typeface="Maven Pro"/>
                <a:ea typeface="Maven Pro"/>
                <a:cs typeface="Maven Pro"/>
                <a:sym typeface="Maven Pro"/>
                <a:hlinkClick r:id="rId6"/>
              </a:rPr>
              <a:t>https://www.leg.mn.gov/docs/2012/mandated/120422.pdf</a:t>
            </a:r>
            <a:endParaRPr sz="1000" u="sng">
              <a:solidFill>
                <a:schemeClr val="hlink"/>
              </a:solidFill>
              <a:latin typeface="Maven Pro"/>
              <a:ea typeface="Maven Pro"/>
              <a:cs typeface="Maven Pro"/>
              <a:sym typeface="Maven Pro"/>
            </a:endParaRPr>
          </a:p>
          <a:p>
            <a:pPr indent="-292100" lvl="0" marL="457200" rtl="0" algn="l">
              <a:lnSpc>
                <a:spcPct val="115000"/>
              </a:lnSpc>
              <a:spcBef>
                <a:spcPts val="0"/>
              </a:spcBef>
              <a:spcAft>
                <a:spcPts val="0"/>
              </a:spcAft>
              <a:buClr>
                <a:schemeClr val="hlink"/>
              </a:buClr>
              <a:buSzPts val="1000"/>
              <a:buFont typeface="Maven Pro"/>
              <a:buAutoNum type="arabicPeriod"/>
            </a:pPr>
            <a:r>
              <a:rPr lang="en" sz="1000" u="sng">
                <a:solidFill>
                  <a:schemeClr val="hlink"/>
                </a:solidFill>
                <a:latin typeface="Maven Pro"/>
                <a:ea typeface="Maven Pro"/>
                <a:cs typeface="Maven Pro"/>
                <a:sym typeface="Maven Pro"/>
                <a:hlinkClick r:id="rId7"/>
              </a:rPr>
              <a:t>https://www.mncompass.org/profiles/county</a:t>
            </a:r>
            <a:endParaRPr sz="1000" u="sng">
              <a:solidFill>
                <a:schemeClr val="hlink"/>
              </a:solidFill>
              <a:latin typeface="Maven Pro"/>
              <a:ea typeface="Maven Pro"/>
              <a:cs typeface="Maven Pro"/>
              <a:sym typeface="Maven Pro"/>
            </a:endParaRPr>
          </a:p>
          <a:p>
            <a:pPr indent="-292100" lvl="0" marL="457200" rtl="0" algn="l">
              <a:lnSpc>
                <a:spcPct val="115000"/>
              </a:lnSpc>
              <a:spcBef>
                <a:spcPts val="0"/>
              </a:spcBef>
              <a:spcAft>
                <a:spcPts val="0"/>
              </a:spcAft>
              <a:buClr>
                <a:schemeClr val="hlink"/>
              </a:buClr>
              <a:buSzPts val="1000"/>
              <a:buFont typeface="Maven Pro"/>
              <a:buAutoNum type="arabicPeriod"/>
            </a:pPr>
            <a:r>
              <a:rPr lang="en" sz="1000" u="sng">
                <a:solidFill>
                  <a:schemeClr val="hlink"/>
                </a:solidFill>
                <a:latin typeface="Maven Pro"/>
                <a:ea typeface="Maven Pro"/>
                <a:cs typeface="Maven Pro"/>
                <a:sym typeface="Maven Pro"/>
                <a:hlinkClick r:id="rId8"/>
              </a:rPr>
              <a:t>https://www.nytimes.com/2020/12/24/health/herd-immunity-covid-coronavirus.html</a:t>
            </a:r>
            <a:endParaRPr sz="1000" u="sng">
              <a:solidFill>
                <a:schemeClr val="hlink"/>
              </a:solidFill>
              <a:latin typeface="Maven Pro"/>
              <a:ea typeface="Maven Pro"/>
              <a:cs typeface="Maven Pro"/>
              <a:sym typeface="Maven Pro"/>
            </a:endParaRPr>
          </a:p>
          <a:p>
            <a:pPr indent="-292100" lvl="0" marL="457200" rtl="0" algn="l">
              <a:lnSpc>
                <a:spcPct val="115000"/>
              </a:lnSpc>
              <a:spcBef>
                <a:spcPts val="0"/>
              </a:spcBef>
              <a:spcAft>
                <a:spcPts val="0"/>
              </a:spcAft>
              <a:buClr>
                <a:schemeClr val="hlink"/>
              </a:buClr>
              <a:buSzPts val="1000"/>
              <a:buFont typeface="Maven Pro"/>
              <a:buAutoNum type="arabicPeriod"/>
            </a:pPr>
            <a:r>
              <a:rPr lang="en" sz="1000" u="sng">
                <a:solidFill>
                  <a:schemeClr val="hlink"/>
                </a:solidFill>
                <a:latin typeface="Maven Pro"/>
                <a:ea typeface="Maven Pro"/>
                <a:cs typeface="Maven Pro"/>
                <a:sym typeface="Maven Pro"/>
                <a:hlinkClick r:id="rId9"/>
              </a:rPr>
              <a:t>https://www.mayoclinic.org/diseases-conditions/coronavirus/in-depth/herd-immunity-and-coronavirus/art-20486808</a:t>
            </a:r>
            <a:endParaRPr sz="1000" u="sng">
              <a:solidFill>
                <a:schemeClr val="hlink"/>
              </a:solidFill>
              <a:latin typeface="Maven Pro"/>
              <a:ea typeface="Maven Pro"/>
              <a:cs typeface="Maven Pro"/>
              <a:sym typeface="Maven Pro"/>
            </a:endParaRPr>
          </a:p>
          <a:p>
            <a:pPr indent="-292100" lvl="0" marL="457200" rtl="0" algn="l">
              <a:lnSpc>
                <a:spcPct val="115000"/>
              </a:lnSpc>
              <a:spcBef>
                <a:spcPts val="0"/>
              </a:spcBef>
              <a:spcAft>
                <a:spcPts val="0"/>
              </a:spcAft>
              <a:buClr>
                <a:schemeClr val="hlink"/>
              </a:buClr>
              <a:buSzPts val="1000"/>
              <a:buFont typeface="Maven Pro"/>
              <a:buAutoNum type="arabicPeriod"/>
            </a:pPr>
            <a:r>
              <a:rPr lang="en" sz="1000" u="sng">
                <a:solidFill>
                  <a:schemeClr val="hlink"/>
                </a:solidFill>
                <a:latin typeface="Maven Pro"/>
                <a:ea typeface="Maven Pro"/>
                <a:cs typeface="Maven Pro"/>
                <a:sym typeface="Maven Pro"/>
                <a:hlinkClick r:id="rId10"/>
              </a:rPr>
              <a:t>https://www.who.int/news-room/q-a-detail/herd-immunity-lockdowns-and-covid-19</a:t>
            </a:r>
            <a:endParaRPr sz="1000" u="sng">
              <a:solidFill>
                <a:schemeClr val="hlink"/>
              </a:solidFill>
              <a:latin typeface="Maven Pro"/>
              <a:ea typeface="Maven Pro"/>
              <a:cs typeface="Maven Pro"/>
              <a:sym typeface="Maven Pro"/>
            </a:endParaRPr>
          </a:p>
          <a:p>
            <a:pPr indent="-292100" lvl="0" marL="457200" rtl="0" algn="l">
              <a:lnSpc>
                <a:spcPct val="115000"/>
              </a:lnSpc>
              <a:spcBef>
                <a:spcPts val="0"/>
              </a:spcBef>
              <a:spcAft>
                <a:spcPts val="0"/>
              </a:spcAft>
              <a:buClr>
                <a:schemeClr val="hlink"/>
              </a:buClr>
              <a:buSzPts val="1000"/>
              <a:buFont typeface="Maven Pro"/>
              <a:buAutoNum type="arabicPeriod"/>
            </a:pPr>
            <a:r>
              <a:rPr lang="en" sz="1000" u="sng">
                <a:solidFill>
                  <a:schemeClr val="hlink"/>
                </a:solidFill>
                <a:latin typeface="Maven Pro"/>
                <a:ea typeface="Maven Pro"/>
                <a:cs typeface="Maven Pro"/>
                <a:sym typeface="Maven Pro"/>
              </a:rPr>
              <a:t>https://slidesgo.com/themes</a:t>
            </a:r>
            <a:endParaRPr sz="1000" u="sng">
              <a:solidFill>
                <a:schemeClr val="hlink"/>
              </a:solidFill>
              <a:latin typeface="Maven Pro"/>
              <a:ea typeface="Maven Pro"/>
              <a:cs typeface="Maven Pro"/>
              <a:sym typeface="Maven Pro"/>
            </a:endParaRPr>
          </a:p>
          <a:p>
            <a:pPr indent="0" lvl="0" marL="457200" rtl="0" algn="l">
              <a:lnSpc>
                <a:spcPct val="115000"/>
              </a:lnSpc>
              <a:spcBef>
                <a:spcPts val="1200"/>
              </a:spcBef>
              <a:spcAft>
                <a:spcPts val="0"/>
              </a:spcAft>
              <a:buNone/>
            </a:pPr>
            <a:r>
              <a:t/>
            </a:r>
            <a:endParaRPr sz="1000" u="sng">
              <a:solidFill>
                <a:schemeClr val="hlink"/>
              </a:solidFill>
              <a:latin typeface="Maven Pro"/>
              <a:ea typeface="Maven Pro"/>
              <a:cs typeface="Maven Pro"/>
              <a:sym typeface="Maven Pro"/>
            </a:endParaRPr>
          </a:p>
          <a:p>
            <a:pPr indent="0" lvl="0" marL="457200" rtl="0" algn="l">
              <a:lnSpc>
                <a:spcPct val="115000"/>
              </a:lnSpc>
              <a:spcBef>
                <a:spcPts val="1200"/>
              </a:spcBef>
              <a:spcAft>
                <a:spcPts val="0"/>
              </a:spcAft>
              <a:buNone/>
            </a:pPr>
            <a:r>
              <a:t/>
            </a:r>
            <a:endParaRPr sz="1600" u="sng">
              <a:solidFill>
                <a:schemeClr val="hlink"/>
              </a:solidFill>
              <a:latin typeface="Maven Pro"/>
              <a:ea typeface="Maven Pro"/>
              <a:cs typeface="Maven Pro"/>
              <a:sym typeface="Maven Pro"/>
            </a:endParaRPr>
          </a:p>
          <a:p>
            <a:pPr indent="0" lvl="0" marL="0" rtl="0" algn="l">
              <a:spcBef>
                <a:spcPts val="1200"/>
              </a:spcBef>
              <a:spcAft>
                <a:spcPts val="0"/>
              </a:spcAft>
              <a:buNone/>
            </a:pPr>
            <a:r>
              <a:t/>
            </a:r>
            <a:endParaRPr>
              <a:solidFill>
                <a:schemeClr val="lt1"/>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 type="body"/>
          </p:nvPr>
        </p:nvSpPr>
        <p:spPr>
          <a:xfrm>
            <a:off x="578325" y="1034950"/>
            <a:ext cx="7866900" cy="378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1600"/>
              </a:spcBef>
              <a:spcAft>
                <a:spcPts val="1600"/>
              </a:spcAft>
              <a:buNone/>
            </a:pPr>
            <a:r>
              <a:t/>
            </a:r>
            <a:endParaRPr/>
          </a:p>
        </p:txBody>
      </p:sp>
      <p:sp>
        <p:nvSpPr>
          <p:cNvPr id="462" name="Google Shape;462;p2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463" name="Google Shape;463;p24"/>
          <p:cNvSpPr txBox="1"/>
          <p:nvPr/>
        </p:nvSpPr>
        <p:spPr>
          <a:xfrm>
            <a:off x="790575" y="1228725"/>
            <a:ext cx="6267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COVID-19 vaccination policy in Minnesota</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Herd Immunity</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Minnesota’s indigenous population: challenges and disparities</a:t>
            </a:r>
            <a:endParaRPr>
              <a:solidFill>
                <a:srgbClr val="FFFFFF"/>
              </a:solidFill>
              <a:latin typeface="Maven Pro"/>
              <a:ea typeface="Maven Pro"/>
              <a:cs typeface="Maven Pro"/>
              <a:sym typeface="Maven Pro"/>
            </a:endParaRPr>
          </a:p>
          <a:p>
            <a:pPr indent="-317500" lvl="0" marL="457200" rtl="0" algn="l">
              <a:spcBef>
                <a:spcPts val="0"/>
              </a:spcBef>
              <a:spcAft>
                <a:spcPts val="0"/>
              </a:spcAft>
              <a:buClr>
                <a:srgbClr val="FFFFFF"/>
              </a:buClr>
              <a:buSzPts val="1400"/>
              <a:buFont typeface="Maven Pro"/>
              <a:buChar char="-"/>
            </a:pPr>
            <a:r>
              <a:rPr lang="en">
                <a:solidFill>
                  <a:srgbClr val="FFFFFF"/>
                </a:solidFill>
                <a:latin typeface="Maven Pro"/>
                <a:ea typeface="Maven Pro"/>
                <a:cs typeface="Maven Pro"/>
                <a:sym typeface="Maven Pro"/>
              </a:rPr>
              <a:t>Data analysis, results, discussion</a:t>
            </a:r>
            <a:endParaRPr>
              <a:solidFill>
                <a:srgbClr val="FFFFFF"/>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5"/>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u="sng">
                <a:solidFill>
                  <a:schemeClr val="accent1"/>
                </a:solidFill>
                <a:latin typeface="Share Tech"/>
                <a:ea typeface="Share Tech"/>
                <a:cs typeface="Share Tech"/>
                <a:sym typeface="Share Tech"/>
              </a:rPr>
              <a:t>Phase 1a</a:t>
            </a:r>
            <a:r>
              <a:rPr lang="en" sz="1400">
                <a:solidFill>
                  <a:schemeClr val="accent1"/>
                </a:solidFill>
                <a:latin typeface="Share Tech"/>
                <a:ea typeface="Share Tech"/>
                <a:cs typeface="Share Tech"/>
                <a:sym typeface="Share Tech"/>
              </a:rPr>
              <a:t>: Paid and unpaid healthcare personnel, long term care residents</a:t>
            </a:r>
            <a:endParaRPr sz="1400">
              <a:solidFill>
                <a:schemeClr val="accent1"/>
              </a:solidFill>
              <a:latin typeface="Share Tech"/>
              <a:ea typeface="Share Tech"/>
              <a:cs typeface="Share Tech"/>
              <a:sym typeface="Share Tech"/>
            </a:endParaRPr>
          </a:p>
          <a:p>
            <a:pPr indent="0" lvl="0" marL="0" rtl="0" algn="l">
              <a:lnSpc>
                <a:spcPct val="115000"/>
              </a:lnSpc>
              <a:spcBef>
                <a:spcPts val="0"/>
              </a:spcBef>
              <a:spcAft>
                <a:spcPts val="0"/>
              </a:spcAft>
              <a:buNone/>
            </a:pPr>
            <a:r>
              <a:t/>
            </a:r>
            <a:endParaRPr sz="1400">
              <a:solidFill>
                <a:schemeClr val="accent1"/>
              </a:solidFill>
              <a:latin typeface="Share Tech"/>
              <a:ea typeface="Share Tech"/>
              <a:cs typeface="Share Tech"/>
              <a:sym typeface="Share Tech"/>
            </a:endParaRPr>
          </a:p>
          <a:p>
            <a:pPr indent="0" lvl="0" marL="0" rtl="0" algn="l">
              <a:lnSpc>
                <a:spcPct val="115000"/>
              </a:lnSpc>
              <a:spcBef>
                <a:spcPts val="0"/>
              </a:spcBef>
              <a:spcAft>
                <a:spcPts val="0"/>
              </a:spcAft>
              <a:buNone/>
            </a:pPr>
            <a:r>
              <a:rPr lang="en" sz="1400" u="sng">
                <a:solidFill>
                  <a:schemeClr val="accent1"/>
                </a:solidFill>
                <a:latin typeface="Share Tech"/>
                <a:ea typeface="Share Tech"/>
                <a:cs typeface="Share Tech"/>
                <a:sym typeface="Share Tech"/>
              </a:rPr>
              <a:t>Phase 1b:</a:t>
            </a:r>
            <a:endParaRPr b="1" sz="1400">
              <a:solidFill>
                <a:schemeClr val="accent1"/>
              </a:solidFill>
              <a:latin typeface="Share Tech"/>
              <a:ea typeface="Share Tech"/>
              <a:cs typeface="Share Tech"/>
              <a:sym typeface="Share Tech"/>
            </a:endParaRPr>
          </a:p>
          <a:p>
            <a:pPr indent="0" lvl="0" marL="0" rtl="0" algn="l">
              <a:lnSpc>
                <a:spcPct val="115000"/>
              </a:lnSpc>
              <a:spcBef>
                <a:spcPts val="0"/>
              </a:spcBef>
              <a:spcAft>
                <a:spcPts val="0"/>
              </a:spcAft>
              <a:buNone/>
            </a:pPr>
            <a:r>
              <a:rPr lang="en" sz="1400">
                <a:solidFill>
                  <a:schemeClr val="accent1"/>
                </a:solidFill>
                <a:latin typeface="Share Tech"/>
                <a:ea typeface="Share Tech"/>
                <a:cs typeface="Share Tech"/>
                <a:sym typeface="Share Tech"/>
              </a:rPr>
              <a:t>-Populations at high risk for severe disease</a:t>
            </a:r>
            <a:endParaRPr sz="1400">
              <a:solidFill>
                <a:schemeClr val="accent1"/>
              </a:solidFill>
              <a:latin typeface="Share Tech"/>
              <a:ea typeface="Share Tech"/>
              <a:cs typeface="Share Tech"/>
              <a:sym typeface="Share Tech"/>
            </a:endParaRPr>
          </a:p>
          <a:p>
            <a:pPr indent="0" lvl="0" marL="0" rtl="0" algn="l">
              <a:lnSpc>
                <a:spcPct val="115000"/>
              </a:lnSpc>
              <a:spcBef>
                <a:spcPts val="0"/>
              </a:spcBef>
              <a:spcAft>
                <a:spcPts val="0"/>
              </a:spcAft>
              <a:buNone/>
            </a:pPr>
            <a:r>
              <a:rPr lang="en" sz="1400">
                <a:solidFill>
                  <a:schemeClr val="accent1"/>
                </a:solidFill>
                <a:latin typeface="Share Tech"/>
                <a:ea typeface="Share Tech"/>
                <a:cs typeface="Share Tech"/>
                <a:sym typeface="Share Tech"/>
              </a:rPr>
              <a:t>-Essential workers</a:t>
            </a:r>
            <a:endParaRPr sz="1400">
              <a:solidFill>
                <a:schemeClr val="accent1"/>
              </a:solidFill>
              <a:latin typeface="Share Tech"/>
              <a:ea typeface="Share Tech"/>
              <a:cs typeface="Share Tech"/>
              <a:sym typeface="Share Tech"/>
            </a:endParaRPr>
          </a:p>
          <a:p>
            <a:pPr indent="0" lvl="0" marL="0" rtl="0" algn="l">
              <a:lnSpc>
                <a:spcPct val="115000"/>
              </a:lnSpc>
              <a:spcBef>
                <a:spcPts val="0"/>
              </a:spcBef>
              <a:spcAft>
                <a:spcPts val="0"/>
              </a:spcAft>
              <a:buNone/>
            </a:pPr>
            <a:r>
              <a:t/>
            </a:r>
            <a:endParaRPr sz="1400" u="sng">
              <a:solidFill>
                <a:schemeClr val="accent1"/>
              </a:solidFill>
              <a:latin typeface="Share Tech"/>
              <a:ea typeface="Share Tech"/>
              <a:cs typeface="Share Tech"/>
              <a:sym typeface="Share Tech"/>
            </a:endParaRPr>
          </a:p>
          <a:p>
            <a:pPr indent="0" lvl="0" marL="0" rtl="0" algn="l">
              <a:lnSpc>
                <a:spcPct val="115000"/>
              </a:lnSpc>
              <a:spcBef>
                <a:spcPts val="0"/>
              </a:spcBef>
              <a:spcAft>
                <a:spcPts val="0"/>
              </a:spcAft>
              <a:buNone/>
            </a:pPr>
            <a:r>
              <a:rPr lang="en" sz="1400" u="sng">
                <a:solidFill>
                  <a:schemeClr val="accent1"/>
                </a:solidFill>
                <a:latin typeface="Share Tech"/>
                <a:ea typeface="Share Tech"/>
                <a:cs typeface="Share Tech"/>
                <a:sym typeface="Share Tech"/>
              </a:rPr>
              <a:t>Phase 1c: </a:t>
            </a:r>
            <a:r>
              <a:rPr lang="en" sz="1400">
                <a:solidFill>
                  <a:schemeClr val="accent1"/>
                </a:solidFill>
                <a:latin typeface="Share Tech"/>
                <a:ea typeface="Share Tech"/>
                <a:cs typeface="Share Tech"/>
                <a:sym typeface="Share Tech"/>
              </a:rPr>
              <a:t>Energy, finance, shelter/housing/construction, IT/communications, legal, media, public safety, transportation &amp; logistics, water and wastewater</a:t>
            </a:r>
            <a:endParaRPr sz="1400">
              <a:solidFill>
                <a:schemeClr val="accent1"/>
              </a:solidFill>
              <a:latin typeface="Share Tech"/>
              <a:ea typeface="Share Tech"/>
              <a:cs typeface="Share Tech"/>
              <a:sym typeface="Share Tech"/>
            </a:endParaRPr>
          </a:p>
          <a:p>
            <a:pPr indent="0" lvl="0" marL="0" rtl="0" algn="l">
              <a:lnSpc>
                <a:spcPct val="115000"/>
              </a:lnSpc>
              <a:spcBef>
                <a:spcPts val="0"/>
              </a:spcBef>
              <a:spcAft>
                <a:spcPts val="0"/>
              </a:spcAft>
              <a:buNone/>
            </a:pPr>
            <a:r>
              <a:t/>
            </a:r>
            <a:endParaRPr sz="1400" u="sng">
              <a:solidFill>
                <a:schemeClr val="accent1"/>
              </a:solidFill>
              <a:latin typeface="Share Tech"/>
              <a:ea typeface="Share Tech"/>
              <a:cs typeface="Share Tech"/>
              <a:sym typeface="Share Tech"/>
            </a:endParaRPr>
          </a:p>
          <a:p>
            <a:pPr indent="0" lvl="0" marL="0" rtl="0" algn="l">
              <a:lnSpc>
                <a:spcPct val="115000"/>
              </a:lnSpc>
              <a:spcBef>
                <a:spcPts val="0"/>
              </a:spcBef>
              <a:spcAft>
                <a:spcPts val="0"/>
              </a:spcAft>
              <a:buNone/>
            </a:pPr>
            <a:r>
              <a:rPr lang="en" sz="1400" u="sng">
                <a:solidFill>
                  <a:schemeClr val="accent1"/>
                </a:solidFill>
                <a:latin typeface="Share Tech"/>
                <a:ea typeface="Share Tech"/>
                <a:cs typeface="Share Tech"/>
                <a:sym typeface="Share Tech"/>
              </a:rPr>
              <a:t>Phase 2: </a:t>
            </a:r>
            <a:r>
              <a:rPr lang="en" sz="1400">
                <a:solidFill>
                  <a:schemeClr val="accent1"/>
                </a:solidFill>
                <a:latin typeface="Share Tech"/>
                <a:ea typeface="Share Tech"/>
                <a:cs typeface="Share Tech"/>
                <a:sym typeface="Share Tech"/>
              </a:rPr>
              <a:t>General public</a:t>
            </a:r>
            <a:endParaRPr sz="1500">
              <a:solidFill>
                <a:schemeClr val="accent1"/>
              </a:solidFill>
              <a:latin typeface="Share Tech"/>
              <a:ea typeface="Share Tech"/>
              <a:cs typeface="Share Tech"/>
              <a:sym typeface="Share Tech"/>
            </a:endParaRPr>
          </a:p>
        </p:txBody>
      </p:sp>
      <p:sp>
        <p:nvSpPr>
          <p:cNvPr id="469" name="Google Shape;469;p2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COVID-19 vaccine policy in MN</a:t>
            </a:r>
            <a:endParaRPr/>
          </a:p>
        </p:txBody>
      </p:sp>
      <p:sp>
        <p:nvSpPr>
          <p:cNvPr id="470" name="Google Shape;470;p25"/>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FFFFFF"/>
                </a:solidFill>
                <a:latin typeface="Share Tech"/>
                <a:ea typeface="Share Tech"/>
                <a:cs typeface="Share Tech"/>
                <a:sym typeface="Share Tech"/>
              </a:rPr>
              <a:t>The MN Vaccine Allocation Advisory Group is guided by the following four principles:</a:t>
            </a:r>
            <a:endParaRPr sz="1400">
              <a:solidFill>
                <a:srgbClr val="FFFFFF"/>
              </a:solidFill>
              <a:latin typeface="Share Tech"/>
              <a:ea typeface="Share Tech"/>
              <a:cs typeface="Share Tech"/>
              <a:sym typeface="Share Tech"/>
            </a:endParaRPr>
          </a:p>
          <a:p>
            <a:pPr indent="-317500" lvl="0" marL="457200" rtl="0" algn="l">
              <a:lnSpc>
                <a:spcPct val="115000"/>
              </a:lnSpc>
              <a:spcBef>
                <a:spcPts val="0"/>
              </a:spcBef>
              <a:spcAft>
                <a:spcPts val="0"/>
              </a:spcAft>
              <a:buClr>
                <a:srgbClr val="FFFFFF"/>
              </a:buClr>
              <a:buSzPts val="1400"/>
              <a:buFont typeface="Share Tech"/>
              <a:buAutoNum type="arabicPeriod"/>
            </a:pPr>
            <a:r>
              <a:rPr lang="en" sz="1400">
                <a:solidFill>
                  <a:srgbClr val="FFFFFF"/>
                </a:solidFill>
                <a:latin typeface="Share Tech"/>
                <a:ea typeface="Share Tech"/>
                <a:cs typeface="Share Tech"/>
                <a:sym typeface="Share Tech"/>
              </a:rPr>
              <a:t>Maximize benefits and minimize harms - protect the population’s health by reducing mortality and serious morbidity</a:t>
            </a:r>
            <a:endParaRPr sz="1400">
              <a:solidFill>
                <a:srgbClr val="FFFFFF"/>
              </a:solidFill>
              <a:latin typeface="Share Tech"/>
              <a:ea typeface="Share Tech"/>
              <a:cs typeface="Share Tech"/>
              <a:sym typeface="Share Tech"/>
            </a:endParaRPr>
          </a:p>
          <a:p>
            <a:pPr indent="-317500" lvl="0" marL="457200" rtl="0" algn="l">
              <a:lnSpc>
                <a:spcPct val="115000"/>
              </a:lnSpc>
              <a:spcBef>
                <a:spcPts val="0"/>
              </a:spcBef>
              <a:spcAft>
                <a:spcPts val="0"/>
              </a:spcAft>
              <a:buClr>
                <a:srgbClr val="FFFFFF"/>
              </a:buClr>
              <a:buSzPts val="1400"/>
              <a:buFont typeface="Share Tech"/>
              <a:buAutoNum type="arabicPeriod"/>
            </a:pPr>
            <a:r>
              <a:rPr lang="en" sz="1400">
                <a:solidFill>
                  <a:srgbClr val="FFFFFF"/>
                </a:solidFill>
                <a:latin typeface="Share Tech"/>
                <a:ea typeface="Share Tech"/>
                <a:cs typeface="Share Tech"/>
                <a:sym typeface="Share Tech"/>
              </a:rPr>
              <a:t>Promote justice - respect people and groups, promote solidarity and mutual responsibility</a:t>
            </a:r>
            <a:endParaRPr sz="1400">
              <a:solidFill>
                <a:srgbClr val="FFFFFF"/>
              </a:solidFill>
              <a:latin typeface="Share Tech"/>
              <a:ea typeface="Share Tech"/>
              <a:cs typeface="Share Tech"/>
              <a:sym typeface="Share Tech"/>
            </a:endParaRPr>
          </a:p>
          <a:p>
            <a:pPr indent="-317500" lvl="0" marL="457200" rtl="0" algn="l">
              <a:lnSpc>
                <a:spcPct val="115000"/>
              </a:lnSpc>
              <a:spcBef>
                <a:spcPts val="0"/>
              </a:spcBef>
              <a:spcAft>
                <a:spcPts val="0"/>
              </a:spcAft>
              <a:buClr>
                <a:srgbClr val="FFFFFF"/>
              </a:buClr>
              <a:buSzPts val="1400"/>
              <a:buFont typeface="Share Tech"/>
              <a:buAutoNum type="arabicPeriod"/>
            </a:pPr>
            <a:r>
              <a:rPr lang="en" sz="1400">
                <a:solidFill>
                  <a:srgbClr val="FFFFFF"/>
                </a:solidFill>
                <a:latin typeface="Share Tech"/>
                <a:ea typeface="Share Tech"/>
                <a:cs typeface="Share Tech"/>
                <a:sym typeface="Share Tech"/>
              </a:rPr>
              <a:t>Mitigate health inequities - strive for fairness and protect against systematic unfairness and inequity</a:t>
            </a:r>
            <a:endParaRPr sz="1400">
              <a:solidFill>
                <a:srgbClr val="FFFFFF"/>
              </a:solidFill>
              <a:latin typeface="Share Tech"/>
              <a:ea typeface="Share Tech"/>
              <a:cs typeface="Share Tech"/>
              <a:sym typeface="Share Tech"/>
            </a:endParaRPr>
          </a:p>
          <a:p>
            <a:pPr indent="-317500" lvl="0" marL="457200" rtl="0" algn="l">
              <a:lnSpc>
                <a:spcPct val="115000"/>
              </a:lnSpc>
              <a:spcBef>
                <a:spcPts val="0"/>
              </a:spcBef>
              <a:spcAft>
                <a:spcPts val="0"/>
              </a:spcAft>
              <a:buClr>
                <a:srgbClr val="FFFFFF"/>
              </a:buClr>
              <a:buSzPts val="1400"/>
              <a:buFont typeface="Share Tech"/>
              <a:buAutoNum type="arabicPeriod"/>
            </a:pPr>
            <a:r>
              <a:rPr lang="en" sz="1400">
                <a:solidFill>
                  <a:srgbClr val="FFFFFF"/>
                </a:solidFill>
                <a:latin typeface="Share Tech"/>
                <a:ea typeface="Share Tech"/>
                <a:cs typeface="Share Tech"/>
                <a:sym typeface="Share Tech"/>
              </a:rPr>
              <a:t>Promote transparency - respond to needs respectfully, fairly, effectively, and efficiently in ways that are accountable, transparent, and worthy of trust.</a:t>
            </a:r>
            <a:endParaRPr sz="1500">
              <a:solidFill>
                <a:srgbClr val="FFFFFF"/>
              </a:solidFill>
              <a:latin typeface="Share Tech"/>
              <a:ea typeface="Share Tech"/>
              <a:cs typeface="Share Tech"/>
              <a:sym typeface="Share Tech"/>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pic>
        <p:nvPicPr>
          <p:cNvPr id="475" name="Google Shape;475;p26"/>
          <p:cNvPicPr preferRelativeResize="0"/>
          <p:nvPr/>
        </p:nvPicPr>
        <p:blipFill>
          <a:blip r:embed="rId3">
            <a:alphaModFix/>
          </a:blip>
          <a:stretch>
            <a:fillRect/>
          </a:stretch>
        </p:blipFill>
        <p:spPr>
          <a:xfrm>
            <a:off x="820125" y="152400"/>
            <a:ext cx="7328525" cy="4830375"/>
          </a:xfrm>
          <a:prstGeom prst="rect">
            <a:avLst/>
          </a:prstGeom>
          <a:noFill/>
          <a:ln>
            <a:noFill/>
          </a:ln>
        </p:spPr>
      </p:pic>
      <p:sp>
        <p:nvSpPr>
          <p:cNvPr id="476" name="Google Shape;476;p26"/>
          <p:cNvSpPr txBox="1"/>
          <p:nvPr/>
        </p:nvSpPr>
        <p:spPr>
          <a:xfrm>
            <a:off x="535775" y="4907775"/>
            <a:ext cx="4425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https://mn.gov/covid19/vaccine/whos-getting-vaccinated/vaccinated.jsp</a:t>
            </a:r>
            <a:endParaRPr sz="900">
              <a:solidFill>
                <a:schemeClr val="lt1"/>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Herd Immunity</a:t>
            </a:r>
            <a:endParaRPr/>
          </a:p>
        </p:txBody>
      </p:sp>
      <p:sp>
        <p:nvSpPr>
          <p:cNvPr id="482" name="Google Shape;482;p27"/>
          <p:cNvSpPr/>
          <p:nvPr/>
        </p:nvSpPr>
        <p:spPr>
          <a:xfrm>
            <a:off x="5562525" y="1158225"/>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a:off x="5874700" y="1158225"/>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a:off x="6186875" y="1158225"/>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a:off x="6499050" y="1158225"/>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7"/>
          <p:cNvSpPr/>
          <p:nvPr/>
        </p:nvSpPr>
        <p:spPr>
          <a:xfrm>
            <a:off x="6811225" y="1158225"/>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p:nvPr/>
        </p:nvSpPr>
        <p:spPr>
          <a:xfrm>
            <a:off x="4938175" y="1448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7"/>
          <p:cNvSpPr/>
          <p:nvPr/>
        </p:nvSpPr>
        <p:spPr>
          <a:xfrm>
            <a:off x="5250350" y="1448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7"/>
          <p:cNvSpPr/>
          <p:nvPr/>
        </p:nvSpPr>
        <p:spPr>
          <a:xfrm>
            <a:off x="5562525" y="1448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7"/>
          <p:cNvSpPr/>
          <p:nvPr/>
        </p:nvSpPr>
        <p:spPr>
          <a:xfrm>
            <a:off x="5874700" y="1448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a:off x="6186875" y="1448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7"/>
          <p:cNvSpPr/>
          <p:nvPr/>
        </p:nvSpPr>
        <p:spPr>
          <a:xfrm>
            <a:off x="6499050" y="1448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7"/>
          <p:cNvSpPr txBox="1"/>
          <p:nvPr/>
        </p:nvSpPr>
        <p:spPr>
          <a:xfrm>
            <a:off x="7130767" y="628875"/>
            <a:ext cx="1204800" cy="39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700">
                <a:solidFill>
                  <a:schemeClr val="lt1"/>
                </a:solidFill>
                <a:latin typeface="Share Tech"/>
                <a:ea typeface="Share Tech"/>
                <a:cs typeface="Share Tech"/>
                <a:sym typeface="Share Tech"/>
              </a:rPr>
              <a:t>90</a:t>
            </a:r>
            <a:r>
              <a:rPr lang="en" sz="2700">
                <a:solidFill>
                  <a:schemeClr val="lt1"/>
                </a:solidFill>
                <a:latin typeface="Share Tech"/>
                <a:ea typeface="Share Tech"/>
                <a:cs typeface="Share Tech"/>
                <a:sym typeface="Share Tech"/>
              </a:rPr>
              <a:t>%?</a:t>
            </a:r>
            <a:endParaRPr sz="2700">
              <a:solidFill>
                <a:schemeClr val="lt1"/>
              </a:solidFill>
              <a:latin typeface="Share Tech"/>
              <a:ea typeface="Share Tech"/>
              <a:cs typeface="Share Tech"/>
              <a:sym typeface="Share Tech"/>
            </a:endParaRPr>
          </a:p>
        </p:txBody>
      </p:sp>
      <p:grpSp>
        <p:nvGrpSpPr>
          <p:cNvPr id="494" name="Google Shape;494;p27"/>
          <p:cNvGrpSpPr/>
          <p:nvPr/>
        </p:nvGrpSpPr>
        <p:grpSpPr>
          <a:xfrm>
            <a:off x="7359380" y="2930436"/>
            <a:ext cx="417992" cy="1036638"/>
            <a:chOff x="3343310" y="4475555"/>
            <a:chExt cx="127717" cy="316753"/>
          </a:xfrm>
        </p:grpSpPr>
        <p:sp>
          <p:nvSpPr>
            <p:cNvPr id="495" name="Google Shape;495;p27"/>
            <p:cNvSpPr/>
            <p:nvPr/>
          </p:nvSpPr>
          <p:spPr>
            <a:xfrm>
              <a:off x="3343310" y="4535967"/>
              <a:ext cx="127717" cy="256341"/>
            </a:xfrm>
            <a:custGeom>
              <a:rect b="b" l="l" r="r" t="t"/>
              <a:pathLst>
                <a:path extrusionOk="0" h="156544" w="77995">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7"/>
            <p:cNvSpPr/>
            <p:nvPr/>
          </p:nvSpPr>
          <p:spPr>
            <a:xfrm>
              <a:off x="3381341" y="4475555"/>
              <a:ext cx="52189" cy="52135"/>
            </a:xfrm>
            <a:custGeom>
              <a:rect b="b" l="l" r="r" t="t"/>
              <a:pathLst>
                <a:path extrusionOk="0" h="31838" w="31871">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27"/>
          <p:cNvGrpSpPr/>
          <p:nvPr/>
        </p:nvGrpSpPr>
        <p:grpSpPr>
          <a:xfrm>
            <a:off x="7349842" y="1205261"/>
            <a:ext cx="417992" cy="1036638"/>
            <a:chOff x="3343310" y="4475555"/>
            <a:chExt cx="127717" cy="316753"/>
          </a:xfrm>
        </p:grpSpPr>
        <p:sp>
          <p:nvSpPr>
            <p:cNvPr id="498" name="Google Shape;498;p27"/>
            <p:cNvSpPr/>
            <p:nvPr/>
          </p:nvSpPr>
          <p:spPr>
            <a:xfrm>
              <a:off x="3343310" y="4535967"/>
              <a:ext cx="127717" cy="256341"/>
            </a:xfrm>
            <a:custGeom>
              <a:rect b="b" l="l" r="r" t="t"/>
              <a:pathLst>
                <a:path extrusionOk="0" h="156544" w="77995">
                  <a:moveTo>
                    <a:pt x="18496" y="1"/>
                  </a:moveTo>
                  <a:cubicBezTo>
                    <a:pt x="8514" y="1"/>
                    <a:pt x="359" y="8123"/>
                    <a:pt x="327" y="18105"/>
                  </a:cubicBezTo>
                  <a:lnTo>
                    <a:pt x="33" y="74537"/>
                  </a:lnTo>
                  <a:cubicBezTo>
                    <a:pt x="0" y="78778"/>
                    <a:pt x="3425" y="82235"/>
                    <a:pt x="7666" y="82268"/>
                  </a:cubicBezTo>
                  <a:lnTo>
                    <a:pt x="7731" y="82268"/>
                  </a:lnTo>
                  <a:cubicBezTo>
                    <a:pt x="11939" y="82268"/>
                    <a:pt x="15364" y="78843"/>
                    <a:pt x="15397" y="74635"/>
                  </a:cubicBezTo>
                  <a:lnTo>
                    <a:pt x="15691" y="18170"/>
                  </a:lnTo>
                  <a:cubicBezTo>
                    <a:pt x="15691" y="17341"/>
                    <a:pt x="16344" y="16668"/>
                    <a:pt x="17166" y="16668"/>
                  </a:cubicBezTo>
                  <a:cubicBezTo>
                    <a:pt x="17185" y="16668"/>
                    <a:pt x="17204" y="16669"/>
                    <a:pt x="17224" y="16669"/>
                  </a:cubicBezTo>
                  <a:cubicBezTo>
                    <a:pt x="18039" y="16669"/>
                    <a:pt x="18724" y="17355"/>
                    <a:pt x="18724" y="18170"/>
                  </a:cubicBezTo>
                  <a:lnTo>
                    <a:pt x="18724" y="147345"/>
                  </a:lnTo>
                  <a:cubicBezTo>
                    <a:pt x="18724" y="152433"/>
                    <a:pt x="22867" y="156543"/>
                    <a:pt x="27956" y="156543"/>
                  </a:cubicBezTo>
                  <a:cubicBezTo>
                    <a:pt x="33044" y="156543"/>
                    <a:pt x="37187" y="152433"/>
                    <a:pt x="37187" y="147345"/>
                  </a:cubicBezTo>
                  <a:lnTo>
                    <a:pt x="37187" y="73656"/>
                  </a:lnTo>
                  <a:lnTo>
                    <a:pt x="41167" y="73656"/>
                  </a:lnTo>
                  <a:lnTo>
                    <a:pt x="41167" y="147345"/>
                  </a:lnTo>
                  <a:cubicBezTo>
                    <a:pt x="41167" y="152433"/>
                    <a:pt x="45277" y="156543"/>
                    <a:pt x="50365" y="156543"/>
                  </a:cubicBezTo>
                  <a:cubicBezTo>
                    <a:pt x="55454" y="156543"/>
                    <a:pt x="59597" y="152433"/>
                    <a:pt x="59597" y="147345"/>
                  </a:cubicBezTo>
                  <a:cubicBezTo>
                    <a:pt x="59597" y="25477"/>
                    <a:pt x="59434" y="95153"/>
                    <a:pt x="59434" y="18300"/>
                  </a:cubicBezTo>
                  <a:cubicBezTo>
                    <a:pt x="59434" y="17420"/>
                    <a:pt x="60119" y="16702"/>
                    <a:pt x="60967" y="16669"/>
                  </a:cubicBezTo>
                  <a:cubicBezTo>
                    <a:pt x="60988" y="16669"/>
                    <a:pt x="61009" y="16668"/>
                    <a:pt x="61030" y="16668"/>
                  </a:cubicBezTo>
                  <a:cubicBezTo>
                    <a:pt x="61882" y="16668"/>
                    <a:pt x="62567" y="17310"/>
                    <a:pt x="62631" y="18170"/>
                  </a:cubicBezTo>
                  <a:lnTo>
                    <a:pt x="62598" y="74570"/>
                  </a:lnTo>
                  <a:cubicBezTo>
                    <a:pt x="62598" y="78810"/>
                    <a:pt x="66023" y="82268"/>
                    <a:pt x="70264" y="82268"/>
                  </a:cubicBezTo>
                  <a:cubicBezTo>
                    <a:pt x="74504" y="82268"/>
                    <a:pt x="77962" y="78843"/>
                    <a:pt x="77962" y="74602"/>
                  </a:cubicBezTo>
                  <a:lnTo>
                    <a:pt x="77994" y="18137"/>
                  </a:lnTo>
                  <a:cubicBezTo>
                    <a:pt x="77994" y="18137"/>
                    <a:pt x="77994" y="18105"/>
                    <a:pt x="77994" y="18105"/>
                  </a:cubicBezTo>
                  <a:cubicBezTo>
                    <a:pt x="77962" y="8123"/>
                    <a:pt x="69807" y="1"/>
                    <a:pt x="598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7"/>
            <p:cNvSpPr/>
            <p:nvPr/>
          </p:nvSpPr>
          <p:spPr>
            <a:xfrm>
              <a:off x="3381341" y="4475555"/>
              <a:ext cx="52189" cy="52135"/>
            </a:xfrm>
            <a:custGeom>
              <a:rect b="b" l="l" r="r" t="t"/>
              <a:pathLst>
                <a:path extrusionOk="0" h="31838" w="31871">
                  <a:moveTo>
                    <a:pt x="15952" y="1"/>
                  </a:moveTo>
                  <a:cubicBezTo>
                    <a:pt x="7144" y="1"/>
                    <a:pt x="1" y="7112"/>
                    <a:pt x="1" y="15919"/>
                  </a:cubicBezTo>
                  <a:cubicBezTo>
                    <a:pt x="1" y="24694"/>
                    <a:pt x="7144" y="31838"/>
                    <a:pt x="15952" y="31838"/>
                  </a:cubicBezTo>
                  <a:cubicBezTo>
                    <a:pt x="24727" y="31838"/>
                    <a:pt x="31870" y="24694"/>
                    <a:pt x="31870" y="15919"/>
                  </a:cubicBezTo>
                  <a:cubicBezTo>
                    <a:pt x="31870" y="7112"/>
                    <a:pt x="24727" y="1"/>
                    <a:pt x="159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 name="Google Shape;500;p27"/>
          <p:cNvSpPr/>
          <p:nvPr/>
        </p:nvSpPr>
        <p:spPr>
          <a:xfrm>
            <a:off x="6811225" y="144445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a:off x="4023775" y="1448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4335950" y="1448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a:off x="4648125" y="1448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a:off x="4938175" y="1752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7"/>
          <p:cNvSpPr/>
          <p:nvPr/>
        </p:nvSpPr>
        <p:spPr>
          <a:xfrm>
            <a:off x="5250350" y="1752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a:off x="5562525" y="1752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7"/>
          <p:cNvSpPr/>
          <p:nvPr/>
        </p:nvSpPr>
        <p:spPr>
          <a:xfrm>
            <a:off x="5874700" y="1752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7"/>
          <p:cNvSpPr/>
          <p:nvPr/>
        </p:nvSpPr>
        <p:spPr>
          <a:xfrm>
            <a:off x="6186875" y="1752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7"/>
          <p:cNvSpPr/>
          <p:nvPr/>
        </p:nvSpPr>
        <p:spPr>
          <a:xfrm>
            <a:off x="6499050" y="1752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7"/>
          <p:cNvSpPr/>
          <p:nvPr/>
        </p:nvSpPr>
        <p:spPr>
          <a:xfrm>
            <a:off x="6811225" y="174925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7"/>
          <p:cNvSpPr/>
          <p:nvPr/>
        </p:nvSpPr>
        <p:spPr>
          <a:xfrm>
            <a:off x="4023775" y="1752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a:off x="4335950" y="1752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a:off x="4648125" y="1752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p:nvPr/>
        </p:nvSpPr>
        <p:spPr>
          <a:xfrm>
            <a:off x="4938175" y="2057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a:off x="5250350" y="2057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7"/>
          <p:cNvSpPr/>
          <p:nvPr/>
        </p:nvSpPr>
        <p:spPr>
          <a:xfrm>
            <a:off x="5562525" y="2057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a:off x="5874700" y="2057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a:off x="6186875" y="2057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p:nvPr/>
        </p:nvSpPr>
        <p:spPr>
          <a:xfrm>
            <a:off x="6499050" y="2057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7"/>
          <p:cNvSpPr/>
          <p:nvPr/>
        </p:nvSpPr>
        <p:spPr>
          <a:xfrm>
            <a:off x="6811225" y="205405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7"/>
          <p:cNvSpPr/>
          <p:nvPr/>
        </p:nvSpPr>
        <p:spPr>
          <a:xfrm>
            <a:off x="4023775" y="2057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4335950" y="2057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4648125" y="2057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4938175" y="2362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a:off x="5250350" y="2362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a:off x="5562525" y="2362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a:off x="5874700" y="2362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6186875" y="2362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6499050" y="2362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a:off x="6811225" y="235885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p:cNvSpPr/>
          <p:nvPr/>
        </p:nvSpPr>
        <p:spPr>
          <a:xfrm>
            <a:off x="4023775" y="2362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a:off x="4335950" y="2362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4648125" y="2362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4938175" y="26673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5250350" y="26673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5562525" y="26673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5874700" y="26673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6186875" y="26673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6499050" y="26673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6811225" y="266365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4023775" y="26673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4335950" y="26673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4648125" y="26673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4938175" y="2972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5250350" y="2972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5562525" y="2972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a:off x="5874700" y="2972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6186875" y="2972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6499050" y="2972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6811225" y="296845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4023775" y="2972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4335950" y="2972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4648125" y="29721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4938175" y="3276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5250350" y="3276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5562525" y="3276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a:off x="5874700" y="3276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6186875" y="3276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6499050" y="3276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6811225" y="327325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4023775" y="3276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4335950" y="3276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4648125" y="32769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4938175" y="3581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5250350" y="3581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5562525" y="3581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5874700" y="3581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6186875" y="3581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6499050" y="3581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6811225" y="357805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4023775" y="3581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4335950" y="3581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4648125" y="35817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4938175" y="3886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5250350" y="3886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5562525" y="3886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5874700" y="3886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6186875" y="3886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6499050" y="3886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6811225" y="388285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4023775" y="3886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4335950" y="3886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4648125" y="3886500"/>
            <a:ext cx="184200" cy="1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txBox="1"/>
          <p:nvPr>
            <p:ph idx="4294967295" type="subTitle"/>
          </p:nvPr>
        </p:nvSpPr>
        <p:spPr>
          <a:xfrm>
            <a:off x="7111650" y="2282655"/>
            <a:ext cx="1755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 vaccinated</a:t>
            </a:r>
            <a:endParaRPr/>
          </a:p>
        </p:txBody>
      </p:sp>
      <p:sp>
        <p:nvSpPr>
          <p:cNvPr id="585" name="Google Shape;585;p27"/>
          <p:cNvSpPr txBox="1"/>
          <p:nvPr>
            <p:ph idx="4294967295" type="subTitle"/>
          </p:nvPr>
        </p:nvSpPr>
        <p:spPr>
          <a:xfrm>
            <a:off x="7130775" y="3967080"/>
            <a:ext cx="1755600" cy="57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Vaccinated</a:t>
            </a:r>
            <a:endParaRPr/>
          </a:p>
        </p:txBody>
      </p:sp>
      <p:sp>
        <p:nvSpPr>
          <p:cNvPr id="586" name="Google Shape;586;p27"/>
          <p:cNvSpPr txBox="1"/>
          <p:nvPr/>
        </p:nvSpPr>
        <p:spPr>
          <a:xfrm>
            <a:off x="552450" y="1152525"/>
            <a:ext cx="31053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FFFFFF"/>
                </a:solidFill>
                <a:latin typeface="Maven Pro"/>
                <a:ea typeface="Maven Pro"/>
                <a:cs typeface="Maven Pro"/>
                <a:sym typeface="Maven Pro"/>
              </a:rPr>
              <a:t>Herd immunity makes it possible to protect the population from a disease, including those who can't be vaccinated, such as newborns or those who have compromised immune systems.</a:t>
            </a:r>
            <a:endParaRPr>
              <a:solidFill>
                <a:srgbClr val="FFFFFF"/>
              </a:solidFill>
              <a:latin typeface="Maven Pro"/>
              <a:ea typeface="Maven Pro"/>
              <a:cs typeface="Maven Pro"/>
              <a:sym typeface="Maven Pro"/>
            </a:endParaRPr>
          </a:p>
        </p:txBody>
      </p:sp>
      <p:sp>
        <p:nvSpPr>
          <p:cNvPr id="587" name="Google Shape;587;p27"/>
          <p:cNvSpPr txBox="1"/>
          <p:nvPr/>
        </p:nvSpPr>
        <p:spPr>
          <a:xfrm>
            <a:off x="581550" y="3657900"/>
            <a:ext cx="3000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FFFFFF"/>
                </a:solidFill>
                <a:latin typeface="Maven Pro"/>
                <a:ea typeface="Maven Pro"/>
                <a:cs typeface="Maven Pro"/>
                <a:sym typeface="Maven Pro"/>
              </a:rPr>
              <a:t>M</a:t>
            </a:r>
            <a:r>
              <a:rPr lang="en" sz="1200">
                <a:solidFill>
                  <a:srgbClr val="FFFFFF"/>
                </a:solidFill>
                <a:latin typeface="Maven Pro"/>
                <a:ea typeface="Maven Pro"/>
                <a:cs typeface="Maven Pro"/>
                <a:sym typeface="Maven Pro"/>
              </a:rPr>
              <a:t>easles: ~ 95% </a:t>
            </a:r>
            <a:endParaRPr sz="12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lang="en" sz="1200">
                <a:solidFill>
                  <a:srgbClr val="FFFFFF"/>
                </a:solidFill>
                <a:latin typeface="Maven Pro"/>
                <a:ea typeface="Maven Pro"/>
                <a:cs typeface="Maven Pro"/>
                <a:sym typeface="Maven Pro"/>
              </a:rPr>
              <a:t>Polio:~ 80%</a:t>
            </a:r>
            <a:endParaRPr>
              <a:solidFill>
                <a:srgbClr val="FFFFFF"/>
              </a:solidFill>
              <a:latin typeface="Maven Pro"/>
              <a:ea typeface="Maven Pro"/>
              <a:cs typeface="Maven Pro"/>
              <a:sym typeface="Maven Pro"/>
            </a:endParaRPr>
          </a:p>
        </p:txBody>
      </p:sp>
      <p:sp>
        <p:nvSpPr>
          <p:cNvPr id="588" name="Google Shape;588;p27"/>
          <p:cNvSpPr txBox="1"/>
          <p:nvPr/>
        </p:nvSpPr>
        <p:spPr>
          <a:xfrm>
            <a:off x="581550" y="2378550"/>
            <a:ext cx="30000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None/>
            </a:pPr>
            <a:r>
              <a:rPr lang="en" sz="1200">
                <a:solidFill>
                  <a:srgbClr val="FFFFFF"/>
                </a:solidFill>
                <a:latin typeface="Maven Pro"/>
                <a:ea typeface="Maven Pro"/>
                <a:cs typeface="Maven Pro"/>
                <a:sym typeface="Maven Pro"/>
              </a:rPr>
              <a:t>Experts estimate that herd immunity would require around 70-90% of the population to have COVID-19 immunity, either through prior infection or vaccination.</a:t>
            </a:r>
            <a:endParaRPr sz="1200">
              <a:solidFill>
                <a:srgbClr val="FFFFFF"/>
              </a:solidFill>
              <a:latin typeface="Maven Pro"/>
              <a:ea typeface="Maven Pro"/>
              <a:cs typeface="Maven Pro"/>
              <a:sym typeface="Maven Pro"/>
            </a:endParaRPr>
          </a:p>
        </p:txBody>
      </p:sp>
      <p:sp>
        <p:nvSpPr>
          <p:cNvPr id="589" name="Google Shape;589;p27"/>
          <p:cNvSpPr/>
          <p:nvPr/>
        </p:nvSpPr>
        <p:spPr>
          <a:xfrm>
            <a:off x="4038525" y="1158225"/>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4350700" y="1158225"/>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4662875" y="1158225"/>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4975050" y="1158225"/>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5287225" y="1158225"/>
            <a:ext cx="184200" cy="184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8"/>
          <p:cNvSpPr txBox="1"/>
          <p:nvPr>
            <p:ph type="ctrTitle"/>
          </p:nvPr>
        </p:nvSpPr>
        <p:spPr>
          <a:xfrm>
            <a:off x="664375" y="175925"/>
            <a:ext cx="7918800" cy="68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 of population required to reach herd immunity (90% vaccinated)</a:t>
            </a:r>
            <a:endParaRPr sz="2200"/>
          </a:p>
        </p:txBody>
      </p:sp>
      <p:pic>
        <p:nvPicPr>
          <p:cNvPr id="599" name="Google Shape;599;p28" title="Chart"/>
          <p:cNvPicPr preferRelativeResize="0"/>
          <p:nvPr/>
        </p:nvPicPr>
        <p:blipFill>
          <a:blip r:embed="rId3">
            <a:alphaModFix/>
          </a:blip>
          <a:stretch>
            <a:fillRect/>
          </a:stretch>
        </p:blipFill>
        <p:spPr>
          <a:xfrm>
            <a:off x="1320400" y="903750"/>
            <a:ext cx="6220818" cy="3849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9"/>
          <p:cNvSpPr txBox="1"/>
          <p:nvPr>
            <p:ph type="ctrTitle"/>
          </p:nvPr>
        </p:nvSpPr>
        <p:spPr>
          <a:xfrm>
            <a:off x="618825" y="411675"/>
            <a:ext cx="6972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Indigenous Populations in Minnesota</a:t>
            </a:r>
            <a:endParaRPr/>
          </a:p>
        </p:txBody>
      </p:sp>
      <p:sp>
        <p:nvSpPr>
          <p:cNvPr id="605" name="Google Shape;605;p29"/>
          <p:cNvSpPr txBox="1"/>
          <p:nvPr/>
        </p:nvSpPr>
        <p:spPr>
          <a:xfrm>
            <a:off x="935175" y="1540300"/>
            <a:ext cx="7082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Approximately 70,000 Minnesotans claim indigenous (or American Indian) heritage.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
                <a:solidFill>
                  <a:schemeClr val="lt1"/>
                </a:solidFill>
                <a:latin typeface="Maven Pro"/>
                <a:ea typeface="Maven Pro"/>
                <a:cs typeface="Maven Pro"/>
                <a:sym typeface="Maven Pro"/>
              </a:rPr>
              <a:t>Unfortunately, indigenous Minnesotans have poorer health outcomes and higher mortality rates than any other demographic group.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rPr lang="en">
                <a:solidFill>
                  <a:schemeClr val="lt1"/>
                </a:solidFill>
                <a:latin typeface="Maven Pro"/>
                <a:ea typeface="Maven Pro"/>
                <a:cs typeface="Maven Pro"/>
                <a:sym typeface="Maven Pro"/>
              </a:rPr>
              <a:t>This is caused, in part, by poverty, a lack of education, and a lack of culturally sensitive healthcare providers.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a:p>
            <a:pPr indent="0" lvl="0" marL="0" rtl="0" algn="l">
              <a:spcBef>
                <a:spcPts val="0"/>
              </a:spcBef>
              <a:spcAft>
                <a:spcPts val="0"/>
              </a:spcAft>
              <a:buNone/>
            </a:pPr>
            <a:r>
              <a:t/>
            </a:r>
            <a:endParaRPr>
              <a:solidFill>
                <a:schemeClr val="lt1"/>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pic>
        <p:nvPicPr>
          <p:cNvPr id="610" name="Google Shape;610;p30"/>
          <p:cNvPicPr preferRelativeResize="0"/>
          <p:nvPr/>
        </p:nvPicPr>
        <p:blipFill rotWithShape="1">
          <a:blip r:embed="rId3">
            <a:alphaModFix/>
          </a:blip>
          <a:srcRect b="9549" l="26925" r="30766" t="21203"/>
          <a:stretch/>
        </p:blipFill>
        <p:spPr>
          <a:xfrm>
            <a:off x="0" y="0"/>
            <a:ext cx="4652400" cy="4277075"/>
          </a:xfrm>
          <a:prstGeom prst="rect">
            <a:avLst/>
          </a:prstGeom>
          <a:noFill/>
          <a:ln>
            <a:noFill/>
          </a:ln>
        </p:spPr>
      </p:pic>
      <p:pic>
        <p:nvPicPr>
          <p:cNvPr id="611" name="Google Shape;611;p30"/>
          <p:cNvPicPr preferRelativeResize="0"/>
          <p:nvPr/>
        </p:nvPicPr>
        <p:blipFill rotWithShape="1">
          <a:blip r:embed="rId4">
            <a:alphaModFix/>
          </a:blip>
          <a:srcRect b="32763" l="25801" r="30928" t="28490"/>
          <a:stretch/>
        </p:blipFill>
        <p:spPr>
          <a:xfrm>
            <a:off x="4652400" y="2886113"/>
            <a:ext cx="4491601" cy="2257386"/>
          </a:xfrm>
          <a:prstGeom prst="rect">
            <a:avLst/>
          </a:prstGeom>
          <a:noFill/>
          <a:ln>
            <a:noFill/>
          </a:ln>
        </p:spPr>
      </p:pic>
      <p:sp>
        <p:nvSpPr>
          <p:cNvPr id="612" name="Google Shape;612;p30"/>
          <p:cNvSpPr txBox="1"/>
          <p:nvPr/>
        </p:nvSpPr>
        <p:spPr>
          <a:xfrm>
            <a:off x="5074725" y="316300"/>
            <a:ext cx="7338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rgbClr val="FFFFFF"/>
                </a:solidFill>
                <a:latin typeface="Maven Pro"/>
                <a:ea typeface="Maven Pro"/>
                <a:cs typeface="Maven Pro"/>
                <a:sym typeface="Maven Pro"/>
              </a:rPr>
              <a:t>Minnesota Reservations</a:t>
            </a:r>
            <a:endParaRPr sz="2600">
              <a:solidFill>
                <a:srgbClr val="FFFFFF"/>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1"/>
          <p:cNvSpPr txBox="1"/>
          <p:nvPr>
            <p:ph type="ctrTitle"/>
          </p:nvPr>
        </p:nvSpPr>
        <p:spPr>
          <a:xfrm>
            <a:off x="618825" y="411675"/>
            <a:ext cx="6367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Caring for Our Indigenous Population</a:t>
            </a:r>
            <a:endParaRPr/>
          </a:p>
        </p:txBody>
      </p:sp>
      <p:sp>
        <p:nvSpPr>
          <p:cNvPr id="618" name="Google Shape;618;p31"/>
          <p:cNvSpPr txBox="1"/>
          <p:nvPr/>
        </p:nvSpPr>
        <p:spPr>
          <a:xfrm>
            <a:off x="825150" y="1499050"/>
            <a:ext cx="7288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aven Pro"/>
                <a:ea typeface="Maven Pro"/>
                <a:cs typeface="Maven Pro"/>
                <a:sym typeface="Maven Pro"/>
              </a:rPr>
              <a:t>It is unlikely that the allocation of additional funding alone with heal the disparities</a:t>
            </a:r>
            <a:endParaRPr>
              <a:solidFill>
                <a:srgbClr val="FFFFFF"/>
              </a:solidFill>
              <a:latin typeface="Maven Pro"/>
              <a:ea typeface="Maven Pro"/>
              <a:cs typeface="Maven Pro"/>
              <a:sym typeface="Maven Pro"/>
            </a:endParaRPr>
          </a:p>
          <a:p>
            <a:pPr indent="0" lvl="0" marL="0" rtl="0" algn="l">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spcBef>
                <a:spcPts val="0"/>
              </a:spcBef>
              <a:spcAft>
                <a:spcPts val="0"/>
              </a:spcAft>
              <a:buNone/>
            </a:pPr>
            <a:r>
              <a:rPr lang="en">
                <a:solidFill>
                  <a:srgbClr val="FFFFFF"/>
                </a:solidFill>
                <a:latin typeface="Maven Pro"/>
                <a:ea typeface="Maven Pro"/>
                <a:cs typeface="Maven Pro"/>
                <a:sym typeface="Maven Pro"/>
              </a:rPr>
              <a:t>When providing care to our indigenous population, we must consider the following </a:t>
            </a:r>
            <a:r>
              <a:rPr lang="en">
                <a:solidFill>
                  <a:srgbClr val="FFFFFF"/>
                </a:solidFill>
                <a:latin typeface="Maven Pro"/>
                <a:ea typeface="Maven Pro"/>
                <a:cs typeface="Maven Pro"/>
                <a:sym typeface="Maven Pro"/>
              </a:rPr>
              <a:t>factors: </a:t>
            </a:r>
            <a:endParaRPr>
              <a:solidFill>
                <a:srgbClr val="FFFFFF"/>
              </a:solidFill>
              <a:latin typeface="Maven Pro"/>
              <a:ea typeface="Maven Pro"/>
              <a:cs typeface="Maven Pro"/>
              <a:sym typeface="Maven Pro"/>
            </a:endParaRPr>
          </a:p>
          <a:p>
            <a:pPr indent="0" lvl="0" marL="0" rtl="0" algn="l">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spcBef>
                <a:spcPts val="0"/>
              </a:spcBef>
              <a:spcAft>
                <a:spcPts val="0"/>
              </a:spcAft>
              <a:buNone/>
            </a:pPr>
            <a:r>
              <a:rPr lang="en">
                <a:solidFill>
                  <a:srgbClr val="FFFFFF"/>
                </a:solidFill>
                <a:latin typeface="Maven Pro"/>
                <a:ea typeface="Maven Pro"/>
                <a:cs typeface="Maven Pro"/>
                <a:sym typeface="Maven Pro"/>
              </a:rPr>
              <a:t>-frequent migration between the Twin Cities and rural reservations</a:t>
            </a:r>
            <a:endParaRPr>
              <a:solidFill>
                <a:srgbClr val="FFFFFF"/>
              </a:solidFill>
              <a:latin typeface="Maven Pro"/>
              <a:ea typeface="Maven Pro"/>
              <a:cs typeface="Maven Pro"/>
              <a:sym typeface="Maven Pro"/>
            </a:endParaRPr>
          </a:p>
          <a:p>
            <a:pPr indent="0" lvl="0" marL="0" rtl="0" algn="l">
              <a:spcBef>
                <a:spcPts val="0"/>
              </a:spcBef>
              <a:spcAft>
                <a:spcPts val="0"/>
              </a:spcAft>
              <a:buNone/>
            </a:pPr>
            <a:r>
              <a:rPr lang="en">
                <a:solidFill>
                  <a:srgbClr val="FFFFFF"/>
                </a:solidFill>
                <a:latin typeface="Maven Pro"/>
                <a:ea typeface="Maven Pro"/>
                <a:cs typeface="Maven Pro"/>
                <a:sym typeface="Maven Pro"/>
              </a:rPr>
              <a:t>-many indigenous individuals prefer traditional spiritual healing processes in addition to Western medicine </a:t>
            </a:r>
            <a:endParaRPr>
              <a:solidFill>
                <a:srgbClr val="FFFFFF"/>
              </a:solidFill>
              <a:latin typeface="Maven Pro"/>
              <a:ea typeface="Maven Pro"/>
              <a:cs typeface="Maven Pro"/>
              <a:sym typeface="Maven Pro"/>
            </a:endParaRPr>
          </a:p>
          <a:p>
            <a:pPr indent="0" lvl="0" marL="0" rtl="0" algn="l">
              <a:spcBef>
                <a:spcPts val="0"/>
              </a:spcBef>
              <a:spcAft>
                <a:spcPts val="0"/>
              </a:spcAft>
              <a:buNone/>
            </a:pPr>
            <a:r>
              <a:rPr lang="en">
                <a:solidFill>
                  <a:srgbClr val="FFFFFF"/>
                </a:solidFill>
                <a:latin typeface="Maven Pro"/>
                <a:ea typeface="Maven Pro"/>
                <a:cs typeface="Maven Pro"/>
                <a:sym typeface="Maven Pro"/>
              </a:rPr>
              <a:t>-a higher proportion of the indigenous population does not trust Western medicine or medical professionals and believes that medical professionals discriminate against indigenous patients </a:t>
            </a:r>
            <a:endParaRPr>
              <a:solidFill>
                <a:srgbClr val="FFFFFF"/>
              </a:solidFill>
              <a:latin typeface="Maven Pro"/>
              <a:ea typeface="Maven Pro"/>
              <a:cs typeface="Maven Pro"/>
              <a:sym typeface="Maven Pro"/>
            </a:endParaRPr>
          </a:p>
          <a:p>
            <a:pPr indent="0" lvl="0" marL="0" rtl="0" algn="l">
              <a:spcBef>
                <a:spcPts val="0"/>
              </a:spcBef>
              <a:spcAft>
                <a:spcPts val="0"/>
              </a:spcAft>
              <a:buNone/>
            </a:pPr>
            <a:r>
              <a:rPr lang="en">
                <a:solidFill>
                  <a:srgbClr val="FFFFFF"/>
                </a:solidFill>
                <a:latin typeface="Maven Pro"/>
                <a:ea typeface="Maven Pro"/>
                <a:cs typeface="Maven Pro"/>
                <a:sym typeface="Maven Pro"/>
              </a:rPr>
              <a:t>-many indigenous patients report that they do not understand which services their insurance covers </a:t>
            </a:r>
            <a:endParaRPr>
              <a:solidFill>
                <a:srgbClr val="FFFFFF"/>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