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313" r:id="rId2"/>
    <p:sldId id="318" r:id="rId3"/>
    <p:sldId id="316" r:id="rId4"/>
    <p:sldId id="463" r:id="rId5"/>
    <p:sldId id="464" r:id="rId6"/>
    <p:sldId id="465" r:id="rId7"/>
    <p:sldId id="466" r:id="rId8"/>
    <p:sldId id="467" r:id="rId9"/>
    <p:sldId id="469" r:id="rId10"/>
    <p:sldId id="470" r:id="rId11"/>
    <p:sldId id="471" r:id="rId12"/>
    <p:sldId id="472" r:id="rId13"/>
    <p:sldId id="473" r:id="rId14"/>
    <p:sldId id="474" r:id="rId15"/>
    <p:sldId id="488" r:id="rId16"/>
    <p:sldId id="489" r:id="rId17"/>
    <p:sldId id="476" r:id="rId18"/>
    <p:sldId id="477" r:id="rId19"/>
    <p:sldId id="490" r:id="rId20"/>
    <p:sldId id="491" r:id="rId21"/>
    <p:sldId id="478" r:id="rId22"/>
    <p:sldId id="492" r:id="rId23"/>
    <p:sldId id="479" r:id="rId24"/>
    <p:sldId id="480" r:id="rId25"/>
    <p:sldId id="495" r:id="rId26"/>
    <p:sldId id="481" r:id="rId27"/>
    <p:sldId id="494" r:id="rId28"/>
    <p:sldId id="493" r:id="rId29"/>
    <p:sldId id="496" r:id="rId30"/>
    <p:sldId id="497" r:id="rId31"/>
    <p:sldId id="486" r:id="rId32"/>
    <p:sldId id="487" r:id="rId33"/>
    <p:sldId id="498" r:id="rId34"/>
    <p:sldId id="499" r:id="rId35"/>
    <p:sldId id="500" r:id="rId36"/>
    <p:sldId id="501" r:id="rId37"/>
    <p:sldId id="502" r:id="rId38"/>
    <p:sldId id="503" r:id="rId39"/>
    <p:sldId id="504" r:id="rId40"/>
    <p:sldId id="505" r:id="rId41"/>
    <p:sldId id="506" r:id="rId42"/>
    <p:sldId id="507" r:id="rId43"/>
    <p:sldId id="508" r:id="rId44"/>
    <p:sldId id="509" r:id="rId45"/>
    <p:sldId id="510" r:id="rId46"/>
    <p:sldId id="321" r:id="rId47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5C00"/>
    <a:srgbClr val="35B558"/>
    <a:srgbClr val="F9EEEB"/>
    <a:srgbClr val="ECF4ED"/>
    <a:srgbClr val="2EAA46"/>
    <a:srgbClr val="666666"/>
    <a:srgbClr val="F9F9F9"/>
    <a:srgbClr val="F4F4F4"/>
    <a:srgbClr val="8881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70" autoAdjust="0"/>
    <p:restoredTop sz="94110" autoAdjust="0"/>
  </p:normalViewPr>
  <p:slideViewPr>
    <p:cSldViewPr snapToGrid="0" snapToObjects="1">
      <p:cViewPr>
        <p:scale>
          <a:sx n="25" d="100"/>
          <a:sy n="25" d="100"/>
        </p:scale>
        <p:origin x="-522" y="-408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-22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  <a:pPr/>
              <a:t>2015-7-15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29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.png"/>
          <p:cNvPicPr/>
          <p:nvPr userDrawn="1"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标题 1"/>
          <p:cNvSpPr>
            <a:spLocks noGrp="1"/>
          </p:cNvSpPr>
          <p:nvPr>
            <p:ph type="ctrTitle" hasCustomPrompt="1"/>
          </p:nvPr>
        </p:nvSpPr>
        <p:spPr>
          <a:xfrm>
            <a:off x="-7200" y="5641200"/>
            <a:ext cx="24393600" cy="1728000"/>
          </a:xfrm>
        </p:spPr>
        <p:txBody>
          <a:bodyPr anchor="ctr">
            <a:noAutofit/>
          </a:bodyPr>
          <a:lstStyle>
            <a:lvl1pPr algn="ctr">
              <a:defRPr sz="1280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r>
              <a:rPr lang="zh-CN" altLang="en-US" smtClean="0"/>
              <a:t>单行版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560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89760" y="5842800"/>
            <a:ext cx="20871040" cy="2955760"/>
          </a:xfrm>
        </p:spPr>
        <p:txBody>
          <a:bodyPr anchor="t"/>
          <a:lstStyle>
            <a:lvl1pPr marL="0" marR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aseline="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pPr marL="0" marR="0" lvl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9600" dirty="0" smtClean="0">
                <a:solidFill>
                  <a:srgbClr val="FFFFFF"/>
                </a:solidFill>
              </a:rPr>
              <a:t>课程主标题两行版，课程主标题过长用此模板</a:t>
            </a:r>
            <a:br>
              <a:rPr lang="zh-CN" altLang="en-US" sz="9600" dirty="0" smtClean="0">
                <a:solidFill>
                  <a:srgbClr val="FFFFFF"/>
                </a:solidFill>
              </a:rPr>
            </a:br>
            <a:endParaRPr lang="zh-CN" altLang="en-US" sz="9600" dirty="0">
              <a:solidFill>
                <a:srgbClr val="FFFFFF"/>
              </a:solidFill>
            </a:endParaRPr>
          </a:p>
        </p:txBody>
      </p:sp>
      <p:pic>
        <p:nvPicPr>
          <p:cNvPr id="4" name="logo.png"/>
          <p:cNvPicPr/>
          <p:nvPr userDrawn="1"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1769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第一课时名称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82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12400" y="4899600"/>
            <a:ext cx="23958000" cy="1580400"/>
          </a:xfrm>
        </p:spPr>
        <p:txBody>
          <a:bodyPr anchor="ctr">
            <a:noAutofit/>
          </a:bodyPr>
          <a:lstStyle>
            <a:lvl1pPr marL="19080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</a:p>
        </p:txBody>
      </p:sp>
    </p:spTree>
    <p:extLst>
      <p:ext uri="{BB962C8B-B14F-4D97-AF65-F5344CB8AC3E}">
        <p14:creationId xmlns:p14="http://schemas.microsoft.com/office/powerpoint/2010/main" val="14560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一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无项目符号课件正文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8604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二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 noChangeAspect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带项目符号内容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34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 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第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N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个知识点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2541600"/>
            <a:ext cx="22201200" cy="10119600"/>
          </a:xfrm>
        </p:spPr>
        <p:txBody>
          <a:bodyPr anchor="t">
            <a:noAutofit/>
          </a:bodyPr>
          <a:lstStyle>
            <a:lvl1pPr marL="6876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自由发挥区域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62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4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sz="5400" dirty="0" smtClean="0">
                <a:solidFill>
                  <a:srgbClr val="666666"/>
                </a:solidFill>
              </a:rPr>
              <a:t>课程主标题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课程总结内容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055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utoUpdateAnimBg="0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5.jpg"/>
          <p:cNvPicPr/>
          <p:nvPr userDrawn="1"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 dirty="0" err="1">
                <a:solidFill>
                  <a:srgbClr val="FFFFFF"/>
                </a:solidFill>
              </a:rPr>
              <a:t>标题文本</a:t>
            </a:r>
            <a:endParaRPr sz="11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6" r:id="rId3"/>
    <p:sldLayoutId id="2147483680" r:id="rId4"/>
    <p:sldLayoutId id="2147483676" r:id="rId5"/>
    <p:sldLayoutId id="2147483677" r:id="rId6"/>
    <p:sldLayoutId id="2147483678" r:id="rId7"/>
    <p:sldLayoutId id="2147483675" r:id="rId8"/>
    <p:sldLayoutId id="2147483660" r:id="rId9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496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6993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490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3987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4842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09810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477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7974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471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HTML5</a:t>
            </a:r>
            <a:r>
              <a:rPr lang="zh-CN" altLang="en-US" dirty="0"/>
              <a:t>微场景</a:t>
            </a:r>
            <a:r>
              <a:rPr lang="zh-CN" altLang="en-US" dirty="0" smtClean="0"/>
              <a:t>实战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380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健康学习心态</a:t>
            </a:r>
            <a:r>
              <a:rPr lang="en-US" altLang="zh-CN" dirty="0" smtClean="0"/>
              <a:t>—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注意事项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66772" y="2459669"/>
            <a:ext cx="19993128" cy="9201600"/>
          </a:xfrm>
        </p:spPr>
        <p:txBody>
          <a:bodyPr>
            <a:normAutofit/>
          </a:bodyPr>
          <a:lstStyle/>
          <a:p>
            <a:pPr marL="190800" indent="1260000">
              <a:buNone/>
            </a:pPr>
            <a:r>
              <a:rPr lang="zh-CN" altLang="en-US" sz="4800" dirty="0"/>
              <a:t>本实例的开发使用的是</a:t>
            </a:r>
            <a:r>
              <a:rPr lang="en-US" altLang="zh-CN" sz="4800" dirty="0"/>
              <a:t>windows32</a:t>
            </a:r>
            <a:r>
              <a:rPr lang="zh-CN" altLang="en-US" sz="4800" dirty="0"/>
              <a:t>位操作系统，采用</a:t>
            </a:r>
            <a:r>
              <a:rPr lang="en-US" altLang="zh-CN" sz="4800" dirty="0" err="1"/>
              <a:t>dreamweaver</a:t>
            </a:r>
            <a:r>
              <a:rPr lang="en-US" altLang="zh-CN" sz="4800" dirty="0"/>
              <a:t> cs6</a:t>
            </a:r>
            <a:r>
              <a:rPr lang="zh-CN" altLang="en-US" sz="4800" dirty="0"/>
              <a:t>作为代码编辑器，</a:t>
            </a:r>
            <a:r>
              <a:rPr lang="en-US" altLang="zh-CN" sz="4800" dirty="0" err="1"/>
              <a:t>xampp</a:t>
            </a:r>
            <a:r>
              <a:rPr lang="zh-CN" altLang="en-US" sz="4800" dirty="0"/>
              <a:t>作为服务端，</a:t>
            </a:r>
            <a:r>
              <a:rPr lang="en-US" altLang="zh-CN" sz="4800" dirty="0" err="1"/>
              <a:t>firefox</a:t>
            </a:r>
            <a:r>
              <a:rPr lang="zh-CN" altLang="en-US" sz="4800" dirty="0"/>
              <a:t>、</a:t>
            </a:r>
            <a:r>
              <a:rPr lang="en-US" altLang="zh-CN" sz="4800" dirty="0"/>
              <a:t>chrome</a:t>
            </a:r>
            <a:r>
              <a:rPr lang="zh-CN" altLang="en-US" sz="4800" dirty="0"/>
              <a:t>和微信作为调试浏览器，</a:t>
            </a:r>
            <a:r>
              <a:rPr lang="en-US" altLang="zh-CN" sz="4800" dirty="0"/>
              <a:t>Photoshop cs4</a:t>
            </a:r>
            <a:r>
              <a:rPr lang="zh-CN" altLang="en-US" sz="4800" dirty="0"/>
              <a:t>作为图片处理工具，</a:t>
            </a:r>
            <a:r>
              <a:rPr lang="en-US" altLang="zh-CN" sz="4800" dirty="0"/>
              <a:t>Office PowerPoint 2010</a:t>
            </a:r>
            <a:r>
              <a:rPr lang="zh-CN" altLang="en-US" sz="4800" dirty="0"/>
              <a:t>作为</a:t>
            </a:r>
            <a:r>
              <a:rPr lang="en-US" altLang="zh-CN" sz="4800" dirty="0"/>
              <a:t>PPT</a:t>
            </a:r>
            <a:r>
              <a:rPr lang="zh-CN" altLang="en-US" sz="4800" dirty="0"/>
              <a:t>制作工具。请大家先准备好以上工具，我将在资料附件中为大家附上这些工具的下载地址，这些软件在百度中搜索名称就能下载</a:t>
            </a:r>
            <a:r>
              <a:rPr lang="zh-CN" altLang="en-US" sz="4800" dirty="0" smtClean="0"/>
              <a:t>到</a:t>
            </a:r>
            <a:endParaRPr lang="zh-CN" altLang="zh-CN" sz="4800" dirty="0"/>
          </a:p>
        </p:txBody>
      </p:sp>
    </p:spTree>
    <p:extLst>
      <p:ext uri="{BB962C8B-B14F-4D97-AF65-F5344CB8AC3E}">
        <p14:creationId xmlns:p14="http://schemas.microsoft.com/office/powerpoint/2010/main" val="106046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健康学习心态</a:t>
            </a:r>
            <a:r>
              <a:rPr lang="en-US" altLang="zh-CN" dirty="0" smtClean="0"/>
              <a:t>—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注意事项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66772" y="2459669"/>
            <a:ext cx="19993128" cy="9201600"/>
          </a:xfrm>
        </p:spPr>
        <p:txBody>
          <a:bodyPr>
            <a:normAutofit/>
          </a:bodyPr>
          <a:lstStyle/>
          <a:p>
            <a:pPr marL="190800" indent="1260000">
              <a:buNone/>
            </a:pPr>
            <a:r>
              <a:rPr lang="zh-CN" altLang="en-US" sz="4800" dirty="0"/>
              <a:t>第二，前期我们自己编写代码难免出错，请大家在代码编写后自己检查一遍，确保代码没有错误后再运行调试，另外，我们在书写代码时，应当为代码进行详细的注释，在书写对标签时要先写完对标签，再写标签内的代码，养成良好的习惯，为以后的编程打下良好的</a:t>
            </a:r>
            <a:r>
              <a:rPr lang="zh-CN" altLang="en-US" sz="4800" dirty="0" smtClean="0"/>
              <a:t>基础</a:t>
            </a:r>
            <a:endParaRPr lang="zh-CN" altLang="zh-CN" sz="4800" dirty="0"/>
          </a:p>
        </p:txBody>
      </p:sp>
    </p:spTree>
    <p:extLst>
      <p:ext uri="{BB962C8B-B14F-4D97-AF65-F5344CB8AC3E}">
        <p14:creationId xmlns:p14="http://schemas.microsoft.com/office/powerpoint/2010/main" val="269005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健康学习心态</a:t>
            </a:r>
            <a:r>
              <a:rPr lang="en-US" altLang="zh-CN" dirty="0" smtClean="0"/>
              <a:t>—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注意事项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66772" y="2459669"/>
            <a:ext cx="19993128" cy="9201600"/>
          </a:xfrm>
        </p:spPr>
        <p:txBody>
          <a:bodyPr>
            <a:normAutofit/>
          </a:bodyPr>
          <a:lstStyle/>
          <a:p>
            <a:pPr marL="190800" indent="1260000">
              <a:buNone/>
            </a:pPr>
            <a:r>
              <a:rPr lang="zh-CN" altLang="zh-CN" sz="4800" dirty="0"/>
              <a:t>第三，教学就是答疑解惑的过程，学习中，大家难免会碰到疑惑的地方，待课时结束后，大家要及时提问，并做好记录，待问题解答后要再试一遍，加深记忆</a:t>
            </a:r>
          </a:p>
        </p:txBody>
      </p:sp>
    </p:spTree>
    <p:extLst>
      <p:ext uri="{BB962C8B-B14F-4D97-AF65-F5344CB8AC3E}">
        <p14:creationId xmlns:p14="http://schemas.microsoft.com/office/powerpoint/2010/main" val="284844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HTML5</a:t>
            </a:r>
            <a:r>
              <a:rPr lang="zh-CN" altLang="en-US" dirty="0"/>
              <a:t>微场景实战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从文字稿到</a:t>
            </a:r>
            <a:r>
              <a:rPr lang="en-US" altLang="zh-CN" dirty="0"/>
              <a:t>PPT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1846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从文字稿到</a:t>
            </a:r>
            <a:r>
              <a:rPr lang="en-US" altLang="zh-CN" dirty="0"/>
              <a:t>PPT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33200" y="2404925"/>
            <a:ext cx="22201200" cy="10281600"/>
          </a:xfrm>
        </p:spPr>
        <p:txBody>
          <a:bodyPr/>
          <a:lstStyle/>
          <a:p>
            <a:r>
              <a:rPr lang="zh-CN" altLang="en-US" dirty="0" smtClean="0"/>
              <a:t>文字</a:t>
            </a:r>
            <a:r>
              <a:rPr lang="zh-CN" altLang="en-US" dirty="0"/>
              <a:t>稿</a:t>
            </a:r>
            <a:r>
              <a:rPr lang="zh-CN" altLang="en-US" dirty="0" smtClean="0"/>
              <a:t>内容分析</a:t>
            </a:r>
            <a:endParaRPr lang="zh-CN" altLang="en-US" dirty="0"/>
          </a:p>
          <a:p>
            <a:r>
              <a:rPr lang="en-US" altLang="zh-CN" dirty="0" smtClean="0"/>
              <a:t>PPT</a:t>
            </a:r>
            <a:r>
              <a:rPr lang="zh-CN" altLang="en-US" dirty="0" smtClean="0"/>
              <a:t>构建</a:t>
            </a:r>
            <a:endParaRPr lang="zh-CN" altLang="en-US" dirty="0"/>
          </a:p>
          <a:p>
            <a:r>
              <a:rPr lang="zh-CN" altLang="en-US" dirty="0" smtClean="0"/>
              <a:t>动画分析</a:t>
            </a:r>
            <a:endParaRPr lang="zh-CN" altLang="en-US" dirty="0"/>
          </a:p>
          <a:p>
            <a:r>
              <a:rPr lang="zh-CN" altLang="en-US" dirty="0" smtClean="0"/>
              <a:t>元素</a:t>
            </a:r>
            <a:r>
              <a:rPr lang="zh-CN" altLang="en-US" dirty="0"/>
              <a:t>保存和处理</a:t>
            </a:r>
          </a:p>
        </p:txBody>
      </p:sp>
    </p:spTree>
    <p:extLst>
      <p:ext uri="{BB962C8B-B14F-4D97-AF65-F5344CB8AC3E}">
        <p14:creationId xmlns:p14="http://schemas.microsoft.com/office/powerpoint/2010/main" val="956390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从文字稿到</a:t>
            </a:r>
            <a:r>
              <a:rPr lang="en-US" altLang="zh-CN" dirty="0"/>
              <a:t>PPT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33200" y="2404925"/>
            <a:ext cx="22201200" cy="10281600"/>
          </a:xfrm>
        </p:spPr>
        <p:txBody>
          <a:bodyPr/>
          <a:lstStyle/>
          <a:p>
            <a:r>
              <a:rPr lang="zh-CN" altLang="en-US" dirty="0" smtClean="0"/>
              <a:t>为什么要突出部分文字的内容？</a:t>
            </a:r>
            <a:endParaRPr lang="en-US" altLang="zh-CN" dirty="0" smtClean="0"/>
          </a:p>
          <a:p>
            <a:r>
              <a:rPr lang="zh-CN" altLang="en-US" dirty="0" smtClean="0"/>
              <a:t>突出部分的文字内容是怎么选择的</a:t>
            </a:r>
            <a:r>
              <a:rPr lang="zh-CN" altLang="en-US" dirty="0"/>
              <a:t>？</a:t>
            </a:r>
            <a:endParaRPr lang="en-US" altLang="zh-CN" dirty="0" smtClean="0"/>
          </a:p>
          <a:p>
            <a:r>
              <a:rPr lang="en-US" altLang="zh-CN" dirty="0" smtClean="0"/>
              <a:t>PPT</a:t>
            </a:r>
            <a:r>
              <a:rPr lang="zh-CN" altLang="en-US" dirty="0"/>
              <a:t>页面</a:t>
            </a:r>
            <a:r>
              <a:rPr lang="zh-CN" altLang="en-US" dirty="0" smtClean="0"/>
              <a:t>这样排版的好处是什么？</a:t>
            </a:r>
            <a:endParaRPr lang="en-US" altLang="zh-CN" dirty="0" smtClean="0"/>
          </a:p>
          <a:p>
            <a:r>
              <a:rPr lang="zh-CN" altLang="en-US" dirty="0" smtClean="0"/>
              <a:t>怎样排版比这样排版还好？</a:t>
            </a:r>
            <a:endParaRPr lang="zh-CN" altLang="en-US" dirty="0"/>
          </a:p>
          <a:p>
            <a:r>
              <a:rPr lang="zh-CN" altLang="en-US" dirty="0" smtClean="0"/>
              <a:t>选择</a:t>
            </a:r>
            <a:r>
              <a:rPr lang="en-US" altLang="zh-CN" dirty="0" smtClean="0"/>
              <a:t>PPT</a:t>
            </a:r>
            <a:r>
              <a:rPr lang="zh-CN" altLang="en-US" dirty="0" smtClean="0"/>
              <a:t>动画的时候要注意哪些因素？</a:t>
            </a:r>
            <a:endParaRPr lang="en-US" altLang="zh-CN" dirty="0" smtClean="0"/>
          </a:p>
          <a:p>
            <a:r>
              <a:rPr lang="zh-CN" altLang="en-US" dirty="0" smtClean="0"/>
              <a:t>页面中元素在保存时为什么选择</a:t>
            </a:r>
            <a:r>
              <a:rPr lang="en-US" altLang="zh-CN" dirty="0" err="1" smtClean="0"/>
              <a:t>png</a:t>
            </a:r>
            <a:r>
              <a:rPr lang="zh-CN" altLang="en-US" dirty="0" smtClean="0"/>
              <a:t>格式？</a:t>
            </a:r>
            <a:endParaRPr lang="en-US" altLang="zh-CN" dirty="0" smtClean="0"/>
          </a:p>
          <a:p>
            <a:r>
              <a:rPr lang="zh-CN" altLang="en-US" dirty="0" smtClean="0"/>
              <a:t>图片的大小对后续</a:t>
            </a:r>
            <a:r>
              <a:rPr lang="en-US" altLang="zh-CN" dirty="0" smtClean="0"/>
              <a:t>web</a:t>
            </a:r>
            <a:r>
              <a:rPr lang="zh-CN" altLang="en-US" dirty="0" smtClean="0"/>
              <a:t>页面的制作有什么影响？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160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从文字稿到</a:t>
            </a:r>
            <a:r>
              <a:rPr lang="en-US" altLang="zh-CN" dirty="0"/>
              <a:t>PPT</a:t>
            </a:r>
            <a:r>
              <a:rPr lang="en-US" altLang="zh-CN" dirty="0" smtClean="0"/>
              <a:t>—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课后总结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33200" y="2404925"/>
            <a:ext cx="22201200" cy="10281600"/>
          </a:xfrm>
        </p:spPr>
        <p:txBody>
          <a:bodyPr/>
          <a:lstStyle/>
          <a:p>
            <a:r>
              <a:rPr lang="zh-CN" altLang="en-US" dirty="0" smtClean="0"/>
              <a:t>制作了一个动态</a:t>
            </a:r>
            <a:r>
              <a:rPr lang="en-US" altLang="zh-CN" dirty="0" smtClean="0"/>
              <a:t>PPT</a:t>
            </a:r>
          </a:p>
          <a:p>
            <a:r>
              <a:rPr lang="zh-CN" altLang="en-US" dirty="0"/>
              <a:t>学习</a:t>
            </a:r>
            <a:r>
              <a:rPr lang="zh-CN" altLang="en-US" dirty="0" smtClean="0"/>
              <a:t>了图片的保存和处理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作业：</a:t>
            </a:r>
            <a:endParaRPr lang="en-US" altLang="zh-CN" dirty="0" smtClean="0"/>
          </a:p>
          <a:p>
            <a:pPr marL="19080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根据给定的素材内容，设计不同风格的自己的</a:t>
            </a:r>
            <a:r>
              <a:rPr lang="en-US" altLang="zh-CN" dirty="0" smtClean="0"/>
              <a:t>PPT</a:t>
            </a:r>
            <a:r>
              <a:rPr lang="zh-CN" altLang="en-US" dirty="0" smtClean="0"/>
              <a:t>，上传到网盘中，并在课程问答区发表你的作品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0289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HTML5</a:t>
            </a:r>
            <a:r>
              <a:rPr lang="zh-CN" altLang="en-US" dirty="0"/>
              <a:t>微场景实战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设计思路与框架搭建</a:t>
            </a:r>
          </a:p>
        </p:txBody>
      </p:sp>
    </p:spTree>
    <p:extLst>
      <p:ext uri="{BB962C8B-B14F-4D97-AF65-F5344CB8AC3E}">
        <p14:creationId xmlns:p14="http://schemas.microsoft.com/office/powerpoint/2010/main" val="155100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设计思路与框架搭建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33200" y="2404925"/>
            <a:ext cx="22201200" cy="10281600"/>
          </a:xfrm>
        </p:spPr>
        <p:txBody>
          <a:bodyPr/>
          <a:lstStyle/>
          <a:p>
            <a:r>
              <a:rPr lang="zh-CN" altLang="zh-CN" dirty="0" smtClean="0"/>
              <a:t>设计思路</a:t>
            </a:r>
            <a:endParaRPr lang="zh-CN" altLang="zh-CN" dirty="0"/>
          </a:p>
          <a:p>
            <a:r>
              <a:rPr lang="zh-CN" altLang="zh-CN" dirty="0" smtClean="0"/>
              <a:t>框架</a:t>
            </a:r>
            <a:r>
              <a:rPr lang="zh-CN" altLang="zh-CN" dirty="0"/>
              <a:t>搭建</a:t>
            </a:r>
          </a:p>
        </p:txBody>
      </p:sp>
    </p:spTree>
    <p:extLst>
      <p:ext uri="{BB962C8B-B14F-4D97-AF65-F5344CB8AC3E}">
        <p14:creationId xmlns:p14="http://schemas.microsoft.com/office/powerpoint/2010/main" val="87859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设计思路与框架</a:t>
            </a:r>
            <a:r>
              <a:rPr lang="zh-CN" altLang="en-US" dirty="0" smtClean="0"/>
              <a:t>搭建</a:t>
            </a:r>
            <a:r>
              <a:rPr lang="en-US" altLang="zh-CN" dirty="0" smtClean="0"/>
              <a:t>—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思考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33200" y="2404925"/>
            <a:ext cx="22201200" cy="10281600"/>
          </a:xfrm>
        </p:spPr>
        <p:txBody>
          <a:bodyPr/>
          <a:lstStyle/>
          <a:p>
            <a:r>
              <a:rPr lang="zh-CN" altLang="en-US" dirty="0" smtClean="0"/>
              <a:t>如何解决页面在不同分辨率手机上显示的效果问题？</a:t>
            </a:r>
            <a:endParaRPr lang="en-US" altLang="zh-CN" dirty="0" smtClean="0"/>
          </a:p>
          <a:p>
            <a:r>
              <a:rPr lang="zh-CN" altLang="en-US" dirty="0" smtClean="0"/>
              <a:t>盒子模型要怎样嵌套阅读起来才舒服？</a:t>
            </a:r>
            <a:endParaRPr lang="en-US" altLang="zh-CN" dirty="0" smtClean="0"/>
          </a:p>
          <a:p>
            <a:r>
              <a:rPr lang="zh-CN" altLang="en-US" dirty="0" smtClean="0"/>
              <a:t>代码引入怎样设计能够提高开发效率？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040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HTML5</a:t>
            </a:r>
            <a:r>
              <a:rPr lang="zh-CN" altLang="en-US" dirty="0"/>
              <a:t>微场景实战</a:t>
            </a:r>
            <a:r>
              <a:rPr lang="en-US" altLang="zh-CN" dirty="0" smtClean="0"/>
              <a:t>—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课程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概要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0800" y="2720235"/>
            <a:ext cx="22201200" cy="10281600"/>
          </a:xfrm>
        </p:spPr>
        <p:txBody>
          <a:bodyPr/>
          <a:lstStyle/>
          <a:p>
            <a:r>
              <a:rPr lang="zh-CN" altLang="en-US" dirty="0"/>
              <a:t>健康学习</a:t>
            </a:r>
            <a:r>
              <a:rPr lang="zh-CN" altLang="en-US" dirty="0" smtClean="0"/>
              <a:t>心态</a:t>
            </a:r>
            <a:endParaRPr lang="en-US" altLang="zh-CN" dirty="0" smtClean="0"/>
          </a:p>
          <a:p>
            <a:r>
              <a:rPr lang="zh-CN" altLang="en-US" dirty="0"/>
              <a:t>从文字稿到</a:t>
            </a:r>
            <a:r>
              <a:rPr lang="en-US" altLang="zh-CN" dirty="0" smtClean="0"/>
              <a:t>PPT</a:t>
            </a:r>
          </a:p>
          <a:p>
            <a:r>
              <a:rPr lang="en-US" altLang="zh-CN" dirty="0" smtClean="0"/>
              <a:t>HTML5</a:t>
            </a:r>
            <a:r>
              <a:rPr lang="zh-CN" altLang="en-US" dirty="0" smtClean="0"/>
              <a:t>页面构建</a:t>
            </a:r>
            <a:endParaRPr lang="en-US" altLang="zh-CN" dirty="0" smtClean="0"/>
          </a:p>
          <a:p>
            <a:r>
              <a:rPr lang="zh-CN" altLang="zh-CN" dirty="0"/>
              <a:t>总结：思路重现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0340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设计思路与框架</a:t>
            </a:r>
            <a:r>
              <a:rPr lang="zh-CN" altLang="en-US" dirty="0" smtClean="0"/>
              <a:t>搭建</a:t>
            </a:r>
            <a:r>
              <a:rPr lang="en-US" altLang="zh-CN" dirty="0" smtClean="0"/>
              <a:t>—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课后总结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33200" y="2404925"/>
            <a:ext cx="22201200" cy="10281600"/>
          </a:xfrm>
        </p:spPr>
        <p:txBody>
          <a:bodyPr/>
          <a:lstStyle/>
          <a:p>
            <a:r>
              <a:rPr lang="en-US" altLang="zh-CN" dirty="0" smtClean="0"/>
              <a:t>Dreamweaver CS6</a:t>
            </a:r>
            <a:r>
              <a:rPr lang="zh-CN" altLang="en-US" dirty="0" smtClean="0"/>
              <a:t>构建</a:t>
            </a:r>
            <a:r>
              <a:rPr lang="en-US" altLang="zh-CN" dirty="0" smtClean="0"/>
              <a:t>HTML5</a:t>
            </a:r>
            <a:r>
              <a:rPr lang="zh-CN" altLang="en-US" dirty="0" smtClean="0"/>
              <a:t>页面的框架</a:t>
            </a:r>
            <a:endParaRPr lang="en-US" altLang="zh-CN" dirty="0" smtClean="0"/>
          </a:p>
          <a:p>
            <a:r>
              <a:rPr lang="zh-CN" altLang="en-US" dirty="0" smtClean="0"/>
              <a:t>了解了盒子模型在具体情况下的使用方法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zepto</a:t>
            </a:r>
            <a:r>
              <a:rPr lang="en-US" altLang="zh-CN" dirty="0" smtClean="0"/>
              <a:t> touch</a:t>
            </a:r>
            <a:r>
              <a:rPr lang="zh-CN" altLang="en-US" dirty="0" smtClean="0"/>
              <a:t>插件实现了触屏动作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515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HTML5</a:t>
            </a:r>
            <a:r>
              <a:rPr lang="zh-CN" altLang="en-US" dirty="0"/>
              <a:t>微场景实战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</a:t>
            </a:r>
            <a:r>
              <a:rPr lang="zh-CN" altLang="en-US" dirty="0" smtClean="0"/>
              <a:t>页和第二页的构建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33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第一页和第二页的</a:t>
            </a:r>
            <a:r>
              <a:rPr lang="zh-CN" altLang="en-US" dirty="0" smtClean="0"/>
              <a:t>构建</a:t>
            </a:r>
            <a:r>
              <a:rPr lang="en-US" altLang="zh-CN" dirty="0" smtClean="0"/>
              <a:t>—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思考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33200" y="2404925"/>
            <a:ext cx="22201200" cy="10281600"/>
          </a:xfrm>
        </p:spPr>
        <p:txBody>
          <a:bodyPr/>
          <a:lstStyle/>
          <a:p>
            <a:r>
              <a:rPr lang="zh-CN" altLang="en-US" dirty="0" smtClean="0"/>
              <a:t>动画的使用方法和技巧</a:t>
            </a:r>
            <a:endParaRPr lang="en-US" altLang="zh-CN" dirty="0" smtClean="0"/>
          </a:p>
          <a:p>
            <a:r>
              <a:rPr lang="zh-CN" altLang="en-US" dirty="0" smtClean="0"/>
              <a:t>元素是如何实现异步载入的</a:t>
            </a:r>
            <a:endParaRPr lang="en-US" altLang="zh-CN" dirty="0" smtClean="0"/>
          </a:p>
          <a:p>
            <a:r>
              <a:rPr lang="zh-CN" altLang="en-US" dirty="0" smtClean="0"/>
              <a:t>浏览器兼容性对代码编写是否有影响？怎样克服？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476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HTML5</a:t>
            </a:r>
            <a:r>
              <a:rPr lang="zh-CN" altLang="en-US" dirty="0"/>
              <a:t>页面构建（一）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33200" y="2404925"/>
            <a:ext cx="22201200" cy="10281600"/>
          </a:xfrm>
        </p:spPr>
        <p:txBody>
          <a:bodyPr/>
          <a:lstStyle/>
          <a:p>
            <a:r>
              <a:rPr lang="zh-CN" altLang="en-US" b="1" dirty="0"/>
              <a:t>第一页设计与</a:t>
            </a:r>
            <a:r>
              <a:rPr lang="zh-CN" altLang="en-US" b="1" dirty="0" smtClean="0"/>
              <a:t>构成</a:t>
            </a:r>
            <a:endParaRPr lang="zh-CN" altLang="en-US" b="1" dirty="0"/>
          </a:p>
          <a:p>
            <a:r>
              <a:rPr lang="zh-CN" altLang="en-US" b="1" dirty="0" smtClean="0"/>
              <a:t>第二</a:t>
            </a:r>
            <a:r>
              <a:rPr lang="zh-CN" altLang="en-US" b="1" dirty="0"/>
              <a:t>页设计与</a:t>
            </a:r>
            <a:r>
              <a:rPr lang="zh-CN" altLang="en-US" b="1" dirty="0" smtClean="0"/>
              <a:t>构成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2277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HTML5</a:t>
            </a:r>
            <a:r>
              <a:rPr lang="zh-CN" altLang="en-US" dirty="0"/>
              <a:t>微场景实战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zh-CN" altLang="en-US" dirty="0"/>
              <a:t>三</a:t>
            </a:r>
            <a:r>
              <a:rPr lang="zh-CN" altLang="en-US" dirty="0" smtClean="0"/>
              <a:t>页</a:t>
            </a:r>
            <a:r>
              <a:rPr lang="zh-CN" altLang="en-US" dirty="0"/>
              <a:t>和</a:t>
            </a:r>
            <a:r>
              <a:rPr lang="zh-CN" altLang="en-US" dirty="0" smtClean="0"/>
              <a:t>第四页</a:t>
            </a:r>
            <a:r>
              <a:rPr lang="zh-CN" altLang="en-US" dirty="0"/>
              <a:t>的构建</a:t>
            </a:r>
          </a:p>
        </p:txBody>
      </p:sp>
    </p:spTree>
    <p:extLst>
      <p:ext uri="{BB962C8B-B14F-4D97-AF65-F5344CB8AC3E}">
        <p14:creationId xmlns:p14="http://schemas.microsoft.com/office/powerpoint/2010/main" val="402945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第三页和第四页的构建</a:t>
            </a:r>
            <a:r>
              <a:rPr lang="en-US" altLang="zh-CN" dirty="0" smtClean="0"/>
              <a:t>—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思考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33200" y="2404925"/>
            <a:ext cx="22201200" cy="10281600"/>
          </a:xfrm>
        </p:spPr>
        <p:txBody>
          <a:bodyPr/>
          <a:lstStyle/>
          <a:p>
            <a:r>
              <a:rPr lang="zh-CN" altLang="en-US" dirty="0" smtClean="0"/>
              <a:t>怎样设计动画</a:t>
            </a:r>
            <a:r>
              <a:rPr lang="zh-CN" altLang="en-US" dirty="0"/>
              <a:t>便于</a:t>
            </a:r>
            <a:r>
              <a:rPr lang="zh-CN" altLang="en-US" dirty="0" smtClean="0"/>
              <a:t>重复使用</a:t>
            </a:r>
            <a:endParaRPr lang="en-US" altLang="zh-CN" dirty="0" smtClean="0"/>
          </a:p>
          <a:p>
            <a:r>
              <a:rPr lang="zh-CN" altLang="en-US" dirty="0" smtClean="0"/>
              <a:t>如何书写代码能够有效的避免错误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742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第三页和第四页的构建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33200" y="2404925"/>
            <a:ext cx="22201200" cy="10281600"/>
          </a:xfrm>
        </p:spPr>
        <p:txBody>
          <a:bodyPr/>
          <a:lstStyle/>
          <a:p>
            <a:r>
              <a:rPr lang="zh-CN" altLang="en-US" b="1" dirty="0" smtClean="0"/>
              <a:t>第三</a:t>
            </a:r>
            <a:r>
              <a:rPr lang="zh-CN" altLang="en-US" b="1" dirty="0"/>
              <a:t>页设计与</a:t>
            </a:r>
            <a:r>
              <a:rPr lang="zh-CN" altLang="en-US" b="1" dirty="0" smtClean="0"/>
              <a:t>构成</a:t>
            </a:r>
            <a:endParaRPr lang="zh-CN" altLang="en-US" b="1" dirty="0"/>
          </a:p>
          <a:p>
            <a:r>
              <a:rPr lang="zh-CN" altLang="en-US" b="1" dirty="0" smtClean="0"/>
              <a:t>第四</a:t>
            </a:r>
            <a:r>
              <a:rPr lang="zh-CN" altLang="en-US" b="1" dirty="0"/>
              <a:t>页设计与</a:t>
            </a:r>
            <a:r>
              <a:rPr lang="zh-CN" altLang="en-US" b="1" dirty="0" smtClean="0"/>
              <a:t>构成</a:t>
            </a:r>
            <a:endParaRPr lang="en-US" altLang="zh-CN" b="1" dirty="0"/>
          </a:p>
          <a:p>
            <a:r>
              <a:rPr lang="zh-CN" altLang="en-US" b="1" dirty="0"/>
              <a:t>第五到第十七页的构成</a:t>
            </a:r>
          </a:p>
          <a:p>
            <a:r>
              <a:rPr lang="zh-CN" altLang="en-US" b="1" dirty="0"/>
              <a:t>尾页设计与</a:t>
            </a:r>
            <a:r>
              <a:rPr lang="zh-CN" altLang="en-US" b="1" dirty="0" smtClean="0"/>
              <a:t>构成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72235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HTML5</a:t>
            </a:r>
            <a:r>
              <a:rPr lang="zh-CN" altLang="en-US" dirty="0"/>
              <a:t>微场景实战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其他页面的构建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311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其他页面的构建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33200" y="2404925"/>
            <a:ext cx="22201200" cy="10281600"/>
          </a:xfrm>
        </p:spPr>
        <p:txBody>
          <a:bodyPr/>
          <a:lstStyle/>
          <a:p>
            <a:r>
              <a:rPr lang="zh-CN" altLang="en-US" b="1" dirty="0" smtClean="0"/>
              <a:t>剩余</a:t>
            </a:r>
            <a:r>
              <a:rPr lang="en-US" altLang="zh-CN" b="1" dirty="0" smtClean="0"/>
              <a:t>HTML5</a:t>
            </a:r>
            <a:r>
              <a:rPr lang="zh-CN" altLang="en-US" b="1" dirty="0" smtClean="0"/>
              <a:t>页面构建</a:t>
            </a:r>
            <a:endParaRPr lang="en-US" altLang="zh-CN" b="1" dirty="0" smtClean="0"/>
          </a:p>
          <a:p>
            <a:r>
              <a:rPr lang="zh-CN" altLang="en-US" b="1" dirty="0" smtClean="0"/>
              <a:t>背景音乐的使用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711432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其他页面的构建</a:t>
            </a:r>
            <a:r>
              <a:rPr lang="en-US" altLang="zh-CN" dirty="0" smtClean="0"/>
              <a:t>—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思考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33200" y="2404925"/>
            <a:ext cx="22201200" cy="10281600"/>
          </a:xfrm>
        </p:spPr>
        <p:txBody>
          <a:bodyPr/>
          <a:lstStyle/>
          <a:p>
            <a:r>
              <a:rPr lang="zh-CN" altLang="en-US" dirty="0" smtClean="0"/>
              <a:t>怎样使用公用的代码实现代码的复用</a:t>
            </a:r>
            <a:endParaRPr lang="en-US" altLang="zh-CN" dirty="0" smtClean="0"/>
          </a:p>
          <a:p>
            <a:r>
              <a:rPr lang="en-US" altLang="zh-CN" dirty="0" smtClean="0"/>
              <a:t>Video</a:t>
            </a:r>
            <a:r>
              <a:rPr lang="zh-CN" altLang="en-US" dirty="0" smtClean="0"/>
              <a:t>的使用与控制</a:t>
            </a:r>
            <a:endParaRPr lang="en-US" altLang="zh-CN" dirty="0" smtClean="0"/>
          </a:p>
          <a:p>
            <a:r>
              <a:rPr lang="zh-CN" altLang="en-US" dirty="0" smtClean="0"/>
              <a:t>对</a:t>
            </a:r>
            <a:r>
              <a:rPr lang="en-US" altLang="zh-CN" dirty="0" smtClean="0"/>
              <a:t>Video</a:t>
            </a:r>
            <a:r>
              <a:rPr lang="zh-CN" altLang="en-US" dirty="0" smtClean="0"/>
              <a:t>控制的兼容性思考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742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HTML5</a:t>
            </a:r>
            <a:r>
              <a:rPr lang="zh-CN" altLang="en-US" dirty="0"/>
              <a:t>微场景实战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健康学习心态</a:t>
            </a:r>
          </a:p>
        </p:txBody>
      </p:sp>
    </p:spTree>
    <p:extLst>
      <p:ext uri="{BB962C8B-B14F-4D97-AF65-F5344CB8AC3E}">
        <p14:creationId xmlns:p14="http://schemas.microsoft.com/office/powerpoint/2010/main" val="162158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其他页面的构建</a:t>
            </a:r>
            <a:r>
              <a:rPr lang="en-US" altLang="zh-CN" dirty="0" smtClean="0"/>
              <a:t>—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作业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33200" y="2404925"/>
            <a:ext cx="22201200" cy="10281600"/>
          </a:xfrm>
        </p:spPr>
        <p:txBody>
          <a:bodyPr/>
          <a:lstStyle/>
          <a:p>
            <a:r>
              <a:rPr lang="zh-CN" altLang="en-US" dirty="0" smtClean="0"/>
              <a:t>找到代码中错误的地方，将它修改完善</a:t>
            </a:r>
            <a:endParaRPr lang="en-US" altLang="zh-CN" dirty="0" smtClean="0"/>
          </a:p>
          <a:p>
            <a:r>
              <a:rPr lang="zh-CN" altLang="en-US" dirty="0" smtClean="0"/>
              <a:t>使用谷歌浏览器浏览，调整代码的兼容性</a:t>
            </a:r>
            <a:endParaRPr lang="en-US" altLang="zh-CN" dirty="0" smtClean="0"/>
          </a:p>
          <a:p>
            <a:endParaRPr lang="en-US" altLang="zh-CN" dirty="0"/>
          </a:p>
          <a:p>
            <a:pPr marL="190800" indent="0">
              <a:buNone/>
            </a:pPr>
            <a:r>
              <a:rPr lang="zh-CN" altLang="en-US" dirty="0" smtClean="0"/>
              <a:t>提示：</a:t>
            </a:r>
            <a:endParaRPr lang="en-US" altLang="zh-CN" dirty="0" smtClean="0"/>
          </a:p>
          <a:p>
            <a:r>
              <a:rPr lang="zh-CN" altLang="en-US" dirty="0" smtClean="0"/>
              <a:t>注意动作最简单的那一页</a:t>
            </a:r>
            <a:endParaRPr lang="en-US" altLang="zh-CN" dirty="0" smtClean="0"/>
          </a:p>
          <a:p>
            <a:r>
              <a:rPr lang="zh-CN" altLang="en-US" dirty="0"/>
              <a:t>谷</a:t>
            </a:r>
            <a:r>
              <a:rPr lang="zh-CN" altLang="en-US" dirty="0" smtClean="0"/>
              <a:t>歌浏览器的</a:t>
            </a:r>
            <a:r>
              <a:rPr lang="en-US" altLang="zh-CN" dirty="0" smtClean="0"/>
              <a:t>F12</a:t>
            </a:r>
            <a:r>
              <a:rPr lang="zh-CN" altLang="en-US" dirty="0" smtClean="0"/>
              <a:t>可以试试哦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6792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HTML5</a:t>
            </a:r>
            <a:r>
              <a:rPr lang="zh-CN" altLang="en-US" dirty="0"/>
              <a:t>微场景实战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总结：思路重现</a:t>
            </a:r>
          </a:p>
        </p:txBody>
      </p:sp>
    </p:spTree>
    <p:extLst>
      <p:ext uri="{BB962C8B-B14F-4D97-AF65-F5344CB8AC3E}">
        <p14:creationId xmlns:p14="http://schemas.microsoft.com/office/powerpoint/2010/main" val="3238183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总结：思路重现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33200" y="2404925"/>
            <a:ext cx="22201200" cy="10281600"/>
          </a:xfrm>
        </p:spPr>
        <p:txBody>
          <a:bodyPr/>
          <a:lstStyle/>
          <a:p>
            <a:r>
              <a:rPr lang="zh-CN" altLang="zh-CN" b="1" dirty="0"/>
              <a:t>页面设计思路</a:t>
            </a:r>
            <a:r>
              <a:rPr lang="zh-CN" altLang="zh-CN" b="1" dirty="0" smtClean="0"/>
              <a:t>重现</a:t>
            </a:r>
            <a:endParaRPr lang="zh-CN" altLang="zh-CN" dirty="0"/>
          </a:p>
          <a:p>
            <a:r>
              <a:rPr lang="zh-CN" altLang="zh-CN" b="1" dirty="0" smtClean="0"/>
              <a:t>框架</a:t>
            </a:r>
            <a:r>
              <a:rPr lang="zh-CN" altLang="zh-CN" b="1" dirty="0"/>
              <a:t>设计思路</a:t>
            </a:r>
            <a:r>
              <a:rPr lang="zh-CN" altLang="zh-CN" b="1" dirty="0" smtClean="0"/>
              <a:t>重现</a:t>
            </a:r>
            <a:endParaRPr lang="zh-CN" altLang="zh-CN" dirty="0"/>
          </a:p>
          <a:p>
            <a:r>
              <a:rPr lang="zh-CN" altLang="zh-CN" b="1" dirty="0" smtClean="0"/>
              <a:t>调试</a:t>
            </a:r>
            <a:r>
              <a:rPr lang="zh-CN" altLang="zh-CN" b="1" dirty="0"/>
              <a:t>方法思路</a:t>
            </a:r>
            <a:r>
              <a:rPr lang="zh-CN" altLang="zh-CN" b="1" dirty="0" smtClean="0"/>
              <a:t>重现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49017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3565584" y="4266425"/>
            <a:ext cx="15811500" cy="7239000"/>
            <a:chOff x="3565584" y="4266425"/>
            <a:chExt cx="15811500" cy="7239000"/>
          </a:xfrm>
        </p:grpSpPr>
        <p:sp>
          <p:nvSpPr>
            <p:cNvPr id="4" name="椭圆 3"/>
            <p:cNvSpPr/>
            <p:nvPr/>
          </p:nvSpPr>
          <p:spPr>
            <a:xfrm>
              <a:off x="3565584" y="4266425"/>
              <a:ext cx="15811500" cy="7239000"/>
            </a:xfrm>
            <a:prstGeom prst="ellips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57484" y="7346097"/>
              <a:ext cx="3733800" cy="1569660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zh-CN" altLang="en-US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场景</a:t>
              </a:r>
              <a:endPara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  <a:p>
              <a:pPr marL="0" indent="0">
                <a:buNone/>
              </a:pPr>
              <a:r>
                <a:rPr lang="zh-CN" altLang="en-US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（舞台）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总结：思路重现</a:t>
            </a:r>
            <a:r>
              <a:rPr lang="en-US" altLang="zh-CN" dirty="0" smtClean="0"/>
              <a:t>—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页面设计思路重现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33200" y="2404925"/>
            <a:ext cx="22201200" cy="10281600"/>
          </a:xfrm>
        </p:spPr>
        <p:txBody>
          <a:bodyPr/>
          <a:lstStyle/>
          <a:p>
            <a:r>
              <a:rPr lang="zh-CN" altLang="en-US" dirty="0"/>
              <a:t>从大到小，从面到点，逐层解</a:t>
            </a:r>
            <a:r>
              <a:rPr lang="zh-CN" altLang="en-US" dirty="0" smtClean="0"/>
              <a:t>构</a:t>
            </a:r>
            <a:endParaRPr lang="en-US" altLang="zh-CN" dirty="0" smtClean="0"/>
          </a:p>
          <a:p>
            <a:r>
              <a:rPr lang="zh-CN" altLang="en-US" dirty="0" smtClean="0"/>
              <a:t>目标法则</a:t>
            </a:r>
            <a:endParaRPr lang="en-US" altLang="zh-CN" dirty="0" smtClean="0"/>
          </a:p>
        </p:txBody>
      </p:sp>
      <p:grpSp>
        <p:nvGrpSpPr>
          <p:cNvPr id="11" name="组合 10"/>
          <p:cNvGrpSpPr/>
          <p:nvPr/>
        </p:nvGrpSpPr>
        <p:grpSpPr>
          <a:xfrm>
            <a:off x="4975284" y="5092428"/>
            <a:ext cx="9258300" cy="5586993"/>
            <a:chOff x="4975284" y="5092428"/>
            <a:chExt cx="9258300" cy="5586993"/>
          </a:xfrm>
        </p:grpSpPr>
        <p:sp>
          <p:nvSpPr>
            <p:cNvPr id="5" name="椭圆 4"/>
            <p:cNvSpPr/>
            <p:nvPr/>
          </p:nvSpPr>
          <p:spPr>
            <a:xfrm>
              <a:off x="4975284" y="5092428"/>
              <a:ext cx="8991600" cy="5586993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747434" y="7101095"/>
              <a:ext cx="3486150" cy="1569660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zh-CN" altLang="en-US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画面</a:t>
              </a:r>
              <a:endPara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  <a:p>
              <a:pPr marL="0" indent="0">
                <a:buNone/>
              </a:pPr>
              <a:r>
                <a:rPr lang="zh-CN" altLang="en-US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（节目）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492868" y="6028544"/>
            <a:ext cx="5978466" cy="3714761"/>
            <a:chOff x="5492868" y="6028544"/>
            <a:chExt cx="5978466" cy="3714761"/>
          </a:xfrm>
        </p:grpSpPr>
        <p:sp>
          <p:nvSpPr>
            <p:cNvPr id="8" name="椭圆 7"/>
            <p:cNvSpPr/>
            <p:nvPr/>
          </p:nvSpPr>
          <p:spPr>
            <a:xfrm>
              <a:off x="5492868" y="6028544"/>
              <a:ext cx="5978466" cy="371476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239772" y="7077489"/>
              <a:ext cx="4408458" cy="1569660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zh-CN" altLang="en-US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元素</a:t>
              </a:r>
              <a:endPara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  <a:p>
              <a:pPr marL="0" indent="0">
                <a:buNone/>
              </a:pPr>
              <a:r>
                <a:rPr lang="zh-CN" altLang="en-US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（演员和道具）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1314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总结：思路重现</a:t>
            </a:r>
            <a:r>
              <a:rPr lang="en-US" altLang="zh-CN" dirty="0" smtClean="0"/>
              <a:t>—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页面设计思路重现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4505325" y="2630437"/>
            <a:ext cx="3086100" cy="930751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元素</a:t>
            </a:r>
            <a:endParaRPr lang="zh-CN" altLang="en-US" sz="48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2362200" y="3561188"/>
            <a:ext cx="9963150" cy="2553320"/>
            <a:chOff x="2362200" y="3561188"/>
            <a:chExt cx="9963150" cy="2553320"/>
          </a:xfrm>
        </p:grpSpPr>
        <p:sp>
          <p:nvSpPr>
            <p:cNvPr id="10" name="圆角矩形 9"/>
            <p:cNvSpPr/>
            <p:nvPr/>
          </p:nvSpPr>
          <p:spPr>
            <a:xfrm>
              <a:off x="2362200" y="5183757"/>
              <a:ext cx="4343400" cy="930751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静态元素</a:t>
              </a:r>
              <a:endParaRPr lang="zh-CN" altLang="en-US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7981950" y="5153677"/>
              <a:ext cx="4343400" cy="930751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动态元素</a:t>
              </a:r>
              <a:endParaRPr lang="zh-CN" altLang="en-US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14" name="直接连接符 13"/>
            <p:cNvCxnSpPr>
              <a:stCxn id="12" idx="2"/>
              <a:endCxn id="10" idx="0"/>
            </p:cNvCxnSpPr>
            <p:nvPr/>
          </p:nvCxnSpPr>
          <p:spPr>
            <a:xfrm flipH="1">
              <a:off x="4533900" y="3561188"/>
              <a:ext cx="1514475" cy="1622569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12" idx="2"/>
              <a:endCxn id="11" idx="0"/>
            </p:cNvCxnSpPr>
            <p:nvPr/>
          </p:nvCxnSpPr>
          <p:spPr>
            <a:xfrm>
              <a:off x="6048375" y="3561188"/>
              <a:ext cx="4105275" cy="1592489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4" name="组合 63"/>
          <p:cNvGrpSpPr/>
          <p:nvPr/>
        </p:nvGrpSpPr>
        <p:grpSpPr>
          <a:xfrm>
            <a:off x="12325350" y="3095813"/>
            <a:ext cx="6838950" cy="3486227"/>
            <a:chOff x="12325350" y="3095813"/>
            <a:chExt cx="6838950" cy="3486227"/>
          </a:xfrm>
        </p:grpSpPr>
        <p:sp>
          <p:nvSpPr>
            <p:cNvPr id="18" name="圆角矩形 17"/>
            <p:cNvSpPr/>
            <p:nvPr/>
          </p:nvSpPr>
          <p:spPr>
            <a:xfrm>
              <a:off x="17068800" y="5651289"/>
              <a:ext cx="2095500" cy="930751"/>
            </a:xfrm>
            <a:prstGeom prst="round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动作</a:t>
              </a:r>
              <a:endParaRPr lang="zh-CN" altLang="en-US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16992600" y="3095813"/>
              <a:ext cx="2171700" cy="930751"/>
            </a:xfrm>
            <a:prstGeom prst="round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位置</a:t>
              </a:r>
              <a:endParaRPr lang="zh-CN" altLang="en-US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20" name="直接连接符 19"/>
            <p:cNvCxnSpPr>
              <a:stCxn id="11" idx="3"/>
              <a:endCxn id="19" idx="1"/>
            </p:cNvCxnSpPr>
            <p:nvPr/>
          </p:nvCxnSpPr>
          <p:spPr>
            <a:xfrm flipV="1">
              <a:off x="12325350" y="3561189"/>
              <a:ext cx="4667250" cy="2057864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1" idx="3"/>
              <a:endCxn id="18" idx="1"/>
            </p:cNvCxnSpPr>
            <p:nvPr/>
          </p:nvCxnSpPr>
          <p:spPr>
            <a:xfrm>
              <a:off x="12325350" y="5619053"/>
              <a:ext cx="4743450" cy="497612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65" name="组合 64"/>
          <p:cNvGrpSpPr/>
          <p:nvPr/>
        </p:nvGrpSpPr>
        <p:grpSpPr>
          <a:xfrm>
            <a:off x="3981450" y="6084428"/>
            <a:ext cx="14135100" cy="4173251"/>
            <a:chOff x="3981450" y="6084428"/>
            <a:chExt cx="14135100" cy="4173251"/>
          </a:xfrm>
        </p:grpSpPr>
        <p:sp>
          <p:nvSpPr>
            <p:cNvPr id="26" name="圆角矩形 25"/>
            <p:cNvSpPr/>
            <p:nvPr/>
          </p:nvSpPr>
          <p:spPr>
            <a:xfrm>
              <a:off x="3981450" y="9326928"/>
              <a:ext cx="2095500" cy="930751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文字</a:t>
              </a:r>
              <a:endParaRPr lang="zh-CN" altLang="en-US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7994650" y="9326928"/>
              <a:ext cx="2095500" cy="930751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图像</a:t>
              </a:r>
              <a:endParaRPr lang="zh-CN" altLang="en-US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12007850" y="9326928"/>
              <a:ext cx="2095500" cy="930751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视频</a:t>
              </a:r>
              <a:endParaRPr lang="zh-CN" altLang="en-US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16021050" y="9326928"/>
              <a:ext cx="2095500" cy="930751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音频</a:t>
              </a:r>
              <a:endParaRPr lang="zh-CN" altLang="en-US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30" name="直接连接符 29"/>
            <p:cNvCxnSpPr>
              <a:stCxn id="11" idx="2"/>
              <a:endCxn id="26" idx="0"/>
            </p:cNvCxnSpPr>
            <p:nvPr/>
          </p:nvCxnSpPr>
          <p:spPr>
            <a:xfrm flipH="1">
              <a:off x="5029200" y="6084428"/>
              <a:ext cx="5124450" cy="3242500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11" idx="2"/>
              <a:endCxn id="27" idx="0"/>
            </p:cNvCxnSpPr>
            <p:nvPr/>
          </p:nvCxnSpPr>
          <p:spPr>
            <a:xfrm flipH="1">
              <a:off x="9042400" y="6084428"/>
              <a:ext cx="1111250" cy="3242500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11" idx="2"/>
              <a:endCxn id="28" idx="0"/>
            </p:cNvCxnSpPr>
            <p:nvPr/>
          </p:nvCxnSpPr>
          <p:spPr>
            <a:xfrm>
              <a:off x="10153650" y="6084428"/>
              <a:ext cx="2901950" cy="3242500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11" idx="2"/>
              <a:endCxn id="29" idx="0"/>
            </p:cNvCxnSpPr>
            <p:nvPr/>
          </p:nvCxnSpPr>
          <p:spPr>
            <a:xfrm>
              <a:off x="10153650" y="6084428"/>
              <a:ext cx="6915150" cy="3242500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829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总结：思路重现</a:t>
            </a:r>
            <a:r>
              <a:rPr lang="en-US" altLang="zh-CN" dirty="0" smtClean="0"/>
              <a:t>—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页面设计思路重现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33200" y="2404925"/>
            <a:ext cx="22201200" cy="10281600"/>
          </a:xfrm>
        </p:spPr>
        <p:txBody>
          <a:bodyPr/>
          <a:lstStyle/>
          <a:p>
            <a:pPr marL="190800" indent="0">
              <a:buNone/>
            </a:pPr>
            <a:r>
              <a:rPr lang="zh-CN" altLang="en-US" dirty="0" smtClean="0"/>
              <a:t>元素的表现手法</a:t>
            </a:r>
            <a:endParaRPr lang="en-US" altLang="zh-CN" dirty="0" smtClean="0"/>
          </a:p>
          <a:p>
            <a:r>
              <a:rPr lang="zh-CN" altLang="zh-CN" dirty="0"/>
              <a:t>夸张</a:t>
            </a:r>
            <a:r>
              <a:rPr lang="zh-CN" altLang="zh-CN" dirty="0" smtClean="0"/>
              <a:t>表现</a:t>
            </a:r>
            <a:endParaRPr lang="en-US" altLang="zh-CN" dirty="0" smtClean="0"/>
          </a:p>
          <a:p>
            <a:r>
              <a:rPr lang="zh-CN" altLang="zh-CN" dirty="0" smtClean="0"/>
              <a:t>拟人表现</a:t>
            </a:r>
            <a:endParaRPr lang="en-US" altLang="zh-CN" dirty="0" smtClean="0"/>
          </a:p>
          <a:p>
            <a:r>
              <a:rPr lang="zh-CN" altLang="zh-CN" dirty="0"/>
              <a:t>拟物表现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4909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总结：思路重现</a:t>
            </a:r>
            <a:r>
              <a:rPr lang="en-US" altLang="zh-CN" dirty="0" smtClean="0"/>
              <a:t>—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页面设计思路重现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9900" y="2404925"/>
            <a:ext cx="21712500" cy="10281600"/>
          </a:xfrm>
        </p:spPr>
        <p:txBody>
          <a:bodyPr/>
          <a:lstStyle/>
          <a:p>
            <a:pPr marL="190800" indent="1260000">
              <a:lnSpc>
                <a:spcPct val="150000"/>
              </a:lnSpc>
              <a:buNone/>
            </a:pPr>
            <a:r>
              <a:rPr lang="zh-CN" altLang="en-US" dirty="0"/>
              <a:t>微场景的设计，是一个导演的倾心之作，是艺术与字符的结晶，更是无数美好向往遨游意识之海后投影于大地的惊鸿一瞥。在这里，作为一个设计人员，同时也是一名程序猿，我希望看过本课程的每一位学员，要从点滴积累，培养自己的舞台感、画面感，追求更高精神层面的感悟，不断创造和创新出带有时代特色的</a:t>
            </a:r>
            <a:r>
              <a:rPr lang="zh-CN" altLang="en-US" dirty="0" smtClean="0"/>
              <a:t>作品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5240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总结：思路重现</a:t>
            </a:r>
            <a:r>
              <a:rPr lang="en-US" altLang="zh-CN" dirty="0" smtClean="0"/>
              <a:t>—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框架设计思路重现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9900" y="2404925"/>
            <a:ext cx="21712500" cy="10281600"/>
          </a:xfrm>
        </p:spPr>
        <p:txBody>
          <a:bodyPr/>
          <a:lstStyle/>
          <a:p>
            <a:pPr marL="190800" indent="1260000">
              <a:lnSpc>
                <a:spcPct val="150000"/>
              </a:lnSpc>
              <a:buNone/>
            </a:pPr>
            <a:r>
              <a:rPr lang="zh-CN" altLang="zh-CN" dirty="0" smtClean="0"/>
              <a:t>通过</a:t>
            </a:r>
            <a:r>
              <a:rPr lang="zh-CN" altLang="en-US" dirty="0" smtClean="0"/>
              <a:t>接触</a:t>
            </a:r>
            <a:r>
              <a:rPr lang="zh-CN" altLang="zh-CN" dirty="0" smtClean="0"/>
              <a:t>课程中的</a:t>
            </a:r>
            <a:r>
              <a:rPr lang="zh-CN" altLang="zh-CN" dirty="0"/>
              <a:t>一些简单的东西，积累并能够举一反三，给未来的编程之路创造更好的环境和更高的</a:t>
            </a:r>
            <a:r>
              <a:rPr lang="zh-CN" altLang="zh-CN" dirty="0" smtClean="0"/>
              <a:t>起点</a:t>
            </a:r>
            <a:endParaRPr lang="en-US" altLang="zh-CN" dirty="0" smtClean="0"/>
          </a:p>
          <a:p>
            <a:pPr marL="190800" indent="1260000">
              <a:lnSpc>
                <a:spcPct val="150000"/>
              </a:lnSpc>
              <a:buNone/>
            </a:pPr>
            <a:r>
              <a:rPr lang="zh-CN" altLang="zh-CN" dirty="0">
                <a:solidFill>
                  <a:srgbClr val="FF6600"/>
                </a:solidFill>
                <a:latin typeface="Noto Sans CJK SC Bold" pitchFamily="34" charset="-122"/>
                <a:ea typeface="Noto Sans CJK SC Bold" pitchFamily="34" charset="-122"/>
              </a:rPr>
              <a:t>本课程的框架就是指除页面具体内容以外的其他代码的构成</a:t>
            </a:r>
            <a:endParaRPr lang="en-US" altLang="zh-CN" dirty="0" smtClean="0">
              <a:solidFill>
                <a:srgbClr val="FF6600"/>
              </a:solidFill>
              <a:latin typeface="Noto Sans CJK SC Bold" pitchFamily="34" charset="-122"/>
              <a:ea typeface="Noto Sans CJK SC Bold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973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总结：思路重现</a:t>
            </a:r>
            <a:r>
              <a:rPr lang="en-US" altLang="zh-CN" dirty="0" smtClean="0"/>
              <a:t>—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框架设计思路重现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9900" y="2404925"/>
            <a:ext cx="21712500" cy="10281600"/>
          </a:xfrm>
        </p:spPr>
        <p:txBody>
          <a:bodyPr/>
          <a:lstStyle/>
          <a:p>
            <a:r>
              <a:rPr lang="zh-CN" altLang="zh-CN" dirty="0" smtClean="0"/>
              <a:t>框架</a:t>
            </a:r>
            <a:r>
              <a:rPr lang="zh-CN" altLang="zh-CN" dirty="0"/>
              <a:t>是什么</a:t>
            </a:r>
            <a:r>
              <a:rPr lang="zh-CN" altLang="zh-CN" dirty="0" smtClean="0"/>
              <a:t>？</a:t>
            </a:r>
            <a:endParaRPr lang="en-US" altLang="zh-CN" dirty="0" smtClean="0"/>
          </a:p>
          <a:p>
            <a:pPr marL="0" indent="1260000">
              <a:buNone/>
            </a:pPr>
            <a:r>
              <a:rPr lang="zh-CN" altLang="zh-CN" dirty="0" smtClean="0"/>
              <a:t>如果</a:t>
            </a:r>
            <a:r>
              <a:rPr lang="zh-CN" altLang="zh-CN" dirty="0"/>
              <a:t>我们学习</a:t>
            </a:r>
            <a:r>
              <a:rPr lang="en-US" altLang="zh-CN" dirty="0"/>
              <a:t>MVC</a:t>
            </a:r>
            <a:r>
              <a:rPr lang="zh-CN" altLang="zh-CN" dirty="0"/>
              <a:t>，那么框架就是除了具体业务功能以外的公共</a:t>
            </a:r>
            <a:r>
              <a:rPr lang="zh-CN" altLang="zh-CN" dirty="0" smtClean="0"/>
              <a:t>部分</a:t>
            </a:r>
            <a:endParaRPr lang="en-US" altLang="zh-CN" dirty="0" smtClean="0"/>
          </a:p>
          <a:p>
            <a:r>
              <a:rPr lang="zh-CN" altLang="zh-CN" dirty="0"/>
              <a:t>制作</a:t>
            </a:r>
            <a:r>
              <a:rPr lang="zh-CN" altLang="zh-CN" dirty="0"/>
              <a:t>框架的</a:t>
            </a:r>
            <a:r>
              <a:rPr lang="zh-CN" altLang="zh-CN" dirty="0" smtClean="0"/>
              <a:t>目的是什么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0" indent="1260000">
              <a:buNone/>
            </a:pPr>
            <a:r>
              <a:rPr lang="zh-CN" altLang="zh-CN" dirty="0"/>
              <a:t>多</a:t>
            </a:r>
            <a:r>
              <a:rPr lang="zh-CN" altLang="zh-CN" dirty="0"/>
              <a:t>人</a:t>
            </a:r>
            <a:r>
              <a:rPr lang="zh-CN" altLang="zh-CN" dirty="0"/>
              <a:t>协作</a:t>
            </a:r>
            <a:r>
              <a:rPr lang="zh-CN" altLang="zh-CN" dirty="0"/>
              <a:t>开发</a:t>
            </a:r>
            <a:endParaRPr lang="en-US" altLang="zh-CN" dirty="0"/>
          </a:p>
          <a:p>
            <a:pPr marL="0" indent="1260000">
              <a:buNone/>
            </a:pPr>
            <a:r>
              <a:rPr lang="zh-CN" altLang="zh-CN" dirty="0"/>
              <a:t>便于维护和代码的</a:t>
            </a:r>
            <a:r>
              <a:rPr lang="zh-CN" altLang="zh-CN" dirty="0" smtClean="0"/>
              <a:t>复用</a:t>
            </a:r>
            <a:endParaRPr lang="en-US" altLang="zh-CN" dirty="0" smtClean="0"/>
          </a:p>
          <a:p>
            <a:pPr marL="0" indent="1260000">
              <a:buNone/>
            </a:pPr>
            <a:r>
              <a:rPr lang="zh-CN" altLang="zh-CN" dirty="0"/>
              <a:t>规避</a:t>
            </a:r>
            <a:r>
              <a:rPr lang="zh-CN" altLang="zh-CN" dirty="0" smtClean="0"/>
              <a:t>风险</a:t>
            </a:r>
            <a:endParaRPr lang="en-US" altLang="zh-CN" dirty="0" smtClean="0"/>
          </a:p>
          <a:p>
            <a:pPr marL="0" indent="1260000">
              <a:buNone/>
            </a:pPr>
            <a:r>
              <a:rPr lang="zh-CN" altLang="zh-CN" dirty="0" smtClean="0"/>
              <a:t>灵活开拓新业务</a:t>
            </a:r>
            <a:endParaRPr lang="en-US" altLang="zh-CN" dirty="0" smtClean="0"/>
          </a:p>
          <a:p>
            <a:pPr marL="0" indent="1260000">
              <a:buNone/>
            </a:pPr>
            <a:r>
              <a:rPr lang="zh-CN" altLang="zh-CN" dirty="0"/>
              <a:t>提高</a:t>
            </a:r>
            <a:r>
              <a:rPr lang="zh-CN" altLang="zh-CN" dirty="0" smtClean="0"/>
              <a:t>开发效率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5418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7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charRg st="7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9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charRg st="39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1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charRg st="51" end="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8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charRg st="58" end="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69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charRg st="69" end="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74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charRg st="74" end="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82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charRg st="82" end="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总结：思路重现</a:t>
            </a:r>
            <a:r>
              <a:rPr lang="en-US" altLang="zh-CN" dirty="0" smtClean="0"/>
              <a:t>—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框架设计思路重现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9900" y="2404925"/>
            <a:ext cx="21712500" cy="10281600"/>
          </a:xfrm>
        </p:spPr>
        <p:txBody>
          <a:bodyPr/>
          <a:lstStyle/>
          <a:p>
            <a:r>
              <a:rPr lang="zh-CN" altLang="zh-CN" dirty="0"/>
              <a:t>多个</a:t>
            </a:r>
            <a:r>
              <a:rPr lang="zh-CN" altLang="zh-CN" dirty="0" smtClean="0"/>
              <a:t>模式</a:t>
            </a:r>
            <a:endParaRPr lang="en-US" altLang="zh-CN" dirty="0" smtClean="0"/>
          </a:p>
          <a:p>
            <a:r>
              <a:rPr lang="zh-CN" altLang="zh-CN" dirty="0" smtClean="0"/>
              <a:t>便于配置</a:t>
            </a:r>
            <a:endParaRPr lang="en-US" altLang="zh-CN" dirty="0" smtClean="0"/>
          </a:p>
          <a:p>
            <a:r>
              <a:rPr lang="zh-CN" altLang="zh-CN" dirty="0" smtClean="0"/>
              <a:t>可输出</a:t>
            </a:r>
            <a:r>
              <a:rPr lang="zh-CN" altLang="zh-CN" dirty="0"/>
              <a:t>静态页和动态</a:t>
            </a:r>
            <a:r>
              <a:rPr lang="zh-CN" altLang="zh-CN" dirty="0" smtClean="0"/>
              <a:t>页</a:t>
            </a:r>
            <a:endParaRPr lang="en-US" altLang="zh-CN" dirty="0" smtClean="0"/>
          </a:p>
          <a:p>
            <a:r>
              <a:rPr lang="zh-CN" altLang="zh-CN" dirty="0" smtClean="0"/>
              <a:t>支持</a:t>
            </a:r>
            <a:r>
              <a:rPr lang="zh-CN" altLang="zh-CN" dirty="0"/>
              <a:t>伪静态</a:t>
            </a:r>
            <a:r>
              <a:rPr lang="zh-CN" altLang="zh-CN" dirty="0" smtClean="0"/>
              <a:t>切换</a:t>
            </a:r>
            <a:endParaRPr lang="en-US" altLang="zh-CN" dirty="0" smtClean="0"/>
          </a:p>
          <a:p>
            <a:r>
              <a:rPr lang="zh-CN" altLang="zh-CN" dirty="0" smtClean="0"/>
              <a:t>支持</a:t>
            </a:r>
            <a:r>
              <a:rPr lang="zh-CN" altLang="zh-CN" dirty="0"/>
              <a:t>多类型数据库</a:t>
            </a:r>
            <a:r>
              <a:rPr lang="zh-CN" altLang="zh-CN" dirty="0" smtClean="0"/>
              <a:t>操作</a:t>
            </a:r>
            <a:endParaRPr lang="en-US" altLang="zh-CN" dirty="0" smtClean="0"/>
          </a:p>
          <a:p>
            <a:r>
              <a:rPr lang="zh-CN" altLang="zh-CN" dirty="0" smtClean="0"/>
              <a:t>支持</a:t>
            </a:r>
            <a:r>
              <a:rPr lang="zh-CN" altLang="zh-CN" dirty="0"/>
              <a:t>文件访问和</a:t>
            </a:r>
            <a:r>
              <a:rPr lang="zh-CN" altLang="zh-CN" dirty="0" smtClean="0"/>
              <a:t>修改</a:t>
            </a:r>
            <a:endParaRPr lang="en-US" altLang="zh-CN" dirty="0" smtClean="0"/>
          </a:p>
          <a:p>
            <a:r>
              <a:rPr lang="zh-CN" altLang="zh-CN" dirty="0" smtClean="0"/>
              <a:t>支持缓存</a:t>
            </a:r>
            <a:endParaRPr lang="en-US" altLang="zh-CN" dirty="0" smtClean="0"/>
          </a:p>
          <a:p>
            <a:r>
              <a:rPr lang="zh-CN" altLang="zh-CN" dirty="0" smtClean="0"/>
              <a:t>支持</a:t>
            </a:r>
            <a:r>
              <a:rPr lang="zh-CN" altLang="zh-CN" dirty="0"/>
              <a:t>模板</a:t>
            </a:r>
            <a:r>
              <a:rPr lang="zh-CN" altLang="zh-CN" dirty="0" smtClean="0"/>
              <a:t>调用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93265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健康学习心态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33200" y="2404925"/>
            <a:ext cx="22201200" cy="10281600"/>
          </a:xfrm>
        </p:spPr>
        <p:txBody>
          <a:bodyPr/>
          <a:lstStyle/>
          <a:p>
            <a:r>
              <a:rPr lang="zh-CN" altLang="en-US" dirty="0" smtClean="0"/>
              <a:t>课程</a:t>
            </a:r>
            <a:r>
              <a:rPr lang="zh-CN" altLang="en-US" dirty="0"/>
              <a:t>概要</a:t>
            </a:r>
          </a:p>
          <a:p>
            <a:r>
              <a:rPr lang="zh-CN" altLang="en-US" dirty="0" smtClean="0"/>
              <a:t>适用</a:t>
            </a:r>
            <a:r>
              <a:rPr lang="zh-CN" altLang="en-US" dirty="0"/>
              <a:t>人群</a:t>
            </a:r>
          </a:p>
          <a:p>
            <a:r>
              <a:rPr lang="zh-CN" altLang="en-US" dirty="0" smtClean="0"/>
              <a:t>学</a:t>
            </a:r>
            <a:r>
              <a:rPr lang="zh-CN" altLang="en-US" dirty="0"/>
              <a:t>了这堂课我们还能干啥</a:t>
            </a:r>
          </a:p>
          <a:p>
            <a:r>
              <a:rPr lang="zh-CN" altLang="en-US" dirty="0" smtClean="0"/>
              <a:t>学习方法</a:t>
            </a:r>
            <a:endParaRPr lang="zh-CN" altLang="en-US" dirty="0"/>
          </a:p>
          <a:p>
            <a:r>
              <a:rPr lang="zh-CN" altLang="en-US" dirty="0" smtClean="0"/>
              <a:t>注意</a:t>
            </a:r>
            <a:r>
              <a:rPr lang="zh-CN" altLang="en-US" dirty="0"/>
              <a:t>事项</a:t>
            </a:r>
          </a:p>
        </p:txBody>
      </p:sp>
    </p:spTree>
    <p:extLst>
      <p:ext uri="{BB962C8B-B14F-4D97-AF65-F5344CB8AC3E}">
        <p14:creationId xmlns:p14="http://schemas.microsoft.com/office/powerpoint/2010/main" val="382414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总结：思路重现</a:t>
            </a:r>
            <a:r>
              <a:rPr lang="en-US" altLang="zh-CN" dirty="0"/>
              <a:t>—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框架设计思路重现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9900" y="2404925"/>
            <a:ext cx="21712500" cy="10281600"/>
          </a:xfrm>
        </p:spPr>
        <p:txBody>
          <a:bodyPr/>
          <a:lstStyle/>
          <a:p>
            <a:pPr marL="190800" indent="1260000">
              <a:lnSpc>
                <a:spcPct val="150000"/>
              </a:lnSpc>
              <a:buNone/>
            </a:pPr>
            <a:r>
              <a:rPr lang="zh-CN" altLang="en-US" dirty="0"/>
              <a:t>总之，框架的设计就像是太极，没有绝对的好坏，只有好用不好用，每一位程序员都要有火眼金睛，能够在大海中找出珍珠，能够在黄沙中辨别真金，程序的框架，决定程序最终的质量，同时也决定程序的开发成本和后期的维护</a:t>
            </a:r>
            <a:r>
              <a:rPr lang="zh-CN" altLang="en-US" dirty="0" smtClean="0"/>
              <a:t>成本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4778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总结：思路重现</a:t>
            </a:r>
            <a:r>
              <a:rPr lang="en-US" altLang="zh-CN" dirty="0" smtClean="0"/>
              <a:t>—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调试方法思路重现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9900" y="2404925"/>
            <a:ext cx="21712500" cy="10281600"/>
          </a:xfrm>
        </p:spPr>
        <p:txBody>
          <a:bodyPr/>
          <a:lstStyle/>
          <a:p>
            <a:pPr marL="190800" indent="1260000">
              <a:lnSpc>
                <a:spcPct val="150000"/>
              </a:lnSpc>
              <a:buNone/>
            </a:pPr>
            <a:r>
              <a:rPr lang="en-US" altLang="zh-CN" dirty="0"/>
              <a:t>html5</a:t>
            </a:r>
            <a:r>
              <a:rPr lang="zh-CN" altLang="zh-CN" dirty="0"/>
              <a:t>只要错了，就能看的见，而且还能够让我们轻松的追溯到源头，准确的定位</a:t>
            </a:r>
            <a:r>
              <a:rPr lang="zh-CN" altLang="zh-CN" dirty="0" smtClean="0"/>
              <a:t>错误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/>
              <a:t>css</a:t>
            </a:r>
            <a:r>
              <a:rPr lang="zh-CN" altLang="zh-CN" dirty="0"/>
              <a:t>的</a:t>
            </a:r>
            <a:r>
              <a:rPr lang="zh-CN" altLang="zh-CN" dirty="0" smtClean="0"/>
              <a:t>调试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/>
              <a:t>js</a:t>
            </a:r>
            <a:r>
              <a:rPr lang="zh-CN" altLang="zh-CN" dirty="0"/>
              <a:t>的调试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3270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总结：思路重现</a:t>
            </a:r>
            <a:r>
              <a:rPr lang="en-US" altLang="zh-CN" dirty="0" smtClean="0"/>
              <a:t>—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调试方法思路重现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9900" y="2404925"/>
            <a:ext cx="21712500" cy="10281600"/>
          </a:xfrm>
        </p:spPr>
        <p:txBody>
          <a:bodyPr/>
          <a:lstStyle/>
          <a:p>
            <a:pPr marL="190800" indent="1260000">
              <a:lnSpc>
                <a:spcPct val="150000"/>
              </a:lnSpc>
              <a:buNone/>
            </a:pPr>
            <a:r>
              <a:rPr lang="zh-CN" altLang="en-US" dirty="0"/>
              <a:t>调试</a:t>
            </a:r>
            <a:r>
              <a:rPr lang="en-US" altLang="zh-CN" dirty="0" err="1"/>
              <a:t>css</a:t>
            </a:r>
            <a:r>
              <a:rPr lang="zh-CN" altLang="en-US" dirty="0"/>
              <a:t>就是通过在浏览器中直接修改</a:t>
            </a:r>
            <a:r>
              <a:rPr lang="en-US" altLang="zh-CN" dirty="0" err="1"/>
              <a:t>css</a:t>
            </a:r>
            <a:r>
              <a:rPr lang="zh-CN" altLang="en-US" dirty="0"/>
              <a:t>属性，设置元素的位置，查找元素的</a:t>
            </a:r>
            <a:r>
              <a:rPr lang="zh-CN" altLang="en-US" dirty="0" smtClean="0"/>
              <a:t>偏移</a:t>
            </a:r>
            <a:endParaRPr lang="en-US" altLang="zh-CN" dirty="0" smtClean="0"/>
          </a:p>
          <a:p>
            <a:pPr marL="190800" indent="1260000">
              <a:lnSpc>
                <a:spcPct val="150000"/>
              </a:lnSpc>
              <a:buNone/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dirty="0" smtClean="0"/>
              <a:t>调试技巧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zh-CN" dirty="0" smtClean="0"/>
              <a:t>使用</a:t>
            </a:r>
            <a:r>
              <a:rPr lang="zh-CN" altLang="zh-CN" dirty="0"/>
              <a:t>选择工具选择页面内元素时，如果无法选中，可以先删除当前</a:t>
            </a:r>
            <a:r>
              <a:rPr lang="zh-CN" altLang="zh-CN" dirty="0" smtClean="0"/>
              <a:t>挡住选择</a:t>
            </a:r>
            <a:r>
              <a:rPr lang="zh-CN" altLang="zh-CN" dirty="0"/>
              <a:t>的元素，直至选中为止，然后刷新页面，通过代码搜索直接</a:t>
            </a:r>
            <a:r>
              <a:rPr lang="zh-CN" altLang="zh-CN" dirty="0" smtClean="0"/>
              <a:t>选中</a:t>
            </a:r>
            <a:endParaRPr lang="zh-CN" altLang="zh-CN" dirty="0"/>
          </a:p>
          <a:p>
            <a:r>
              <a:rPr lang="zh-CN" altLang="zh-CN" dirty="0" smtClean="0"/>
              <a:t>使用</a:t>
            </a:r>
            <a:r>
              <a:rPr lang="en-US" altLang="zh-CN" dirty="0" err="1"/>
              <a:t>css</a:t>
            </a:r>
            <a:r>
              <a:rPr lang="zh-CN" altLang="zh-CN" dirty="0"/>
              <a:t>选择器修改代码时，尽量修改元素的唯一</a:t>
            </a:r>
            <a:r>
              <a:rPr lang="en-US" altLang="zh-CN" dirty="0" err="1"/>
              <a:t>css</a:t>
            </a:r>
            <a:r>
              <a:rPr lang="zh-CN" altLang="zh-CN" dirty="0"/>
              <a:t>，防止影响页面内其它元素，必要时可以只编辑元素当前规则，修改完毕后，记得保存代码到编辑器</a:t>
            </a:r>
            <a:r>
              <a:rPr lang="zh-CN" altLang="zh-CN" dirty="0" smtClean="0"/>
              <a:t>中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2271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总结：思路重现</a:t>
            </a:r>
            <a:r>
              <a:rPr lang="en-US" altLang="zh-CN" dirty="0" smtClean="0"/>
              <a:t>—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调试方法思路重现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9900" y="2404925"/>
            <a:ext cx="21712500" cy="10281600"/>
          </a:xfrm>
        </p:spPr>
        <p:txBody>
          <a:bodyPr/>
          <a:lstStyle/>
          <a:p>
            <a:pPr marL="190800" indent="1260000">
              <a:lnSpc>
                <a:spcPct val="150000"/>
              </a:lnSpc>
              <a:buNone/>
            </a:pPr>
            <a:r>
              <a:rPr lang="zh-CN" altLang="en-US" dirty="0"/>
              <a:t>调试</a:t>
            </a:r>
            <a:r>
              <a:rPr lang="en-US" altLang="zh-CN" dirty="0" err="1"/>
              <a:t>css</a:t>
            </a:r>
            <a:r>
              <a:rPr lang="zh-CN" altLang="en-US" dirty="0"/>
              <a:t>就是通过在浏览器中直接修改</a:t>
            </a:r>
            <a:r>
              <a:rPr lang="en-US" altLang="zh-CN" dirty="0" err="1"/>
              <a:t>css</a:t>
            </a:r>
            <a:r>
              <a:rPr lang="zh-CN" altLang="en-US" dirty="0"/>
              <a:t>属性，设置元素的位置，查找元素的</a:t>
            </a:r>
            <a:r>
              <a:rPr lang="zh-CN" altLang="en-US" dirty="0" smtClean="0"/>
              <a:t>偏移</a:t>
            </a:r>
            <a:endParaRPr lang="en-US" altLang="zh-CN" dirty="0" smtClean="0"/>
          </a:p>
          <a:p>
            <a:pPr marL="190800" indent="1260000">
              <a:lnSpc>
                <a:spcPct val="150000"/>
              </a:lnSpc>
              <a:buNone/>
            </a:pP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dirty="0" smtClean="0"/>
              <a:t>调试技巧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zh-CN" dirty="0" smtClean="0"/>
              <a:t>每次</a:t>
            </a:r>
            <a:r>
              <a:rPr lang="zh-CN" altLang="zh-CN" dirty="0"/>
              <a:t>修改不要更改过多元素，防止更改完毕</a:t>
            </a:r>
            <a:r>
              <a:rPr lang="zh-CN" altLang="zh-CN" dirty="0" smtClean="0"/>
              <a:t>后忘</a:t>
            </a:r>
            <a:r>
              <a:rPr lang="zh-CN" altLang="zh-CN" dirty="0"/>
              <a:t>了更改过哪些元素，导致</a:t>
            </a:r>
            <a:r>
              <a:rPr lang="zh-CN" altLang="zh-CN" dirty="0" smtClean="0"/>
              <a:t>返工</a:t>
            </a:r>
            <a:endParaRPr lang="zh-CN" altLang="zh-CN" dirty="0"/>
          </a:p>
          <a:p>
            <a:r>
              <a:rPr lang="zh-CN" altLang="zh-CN" dirty="0" smtClean="0"/>
              <a:t>调试</a:t>
            </a:r>
            <a:r>
              <a:rPr lang="zh-CN" altLang="zh-CN" dirty="0"/>
              <a:t>工具不仅可以修改</a:t>
            </a:r>
            <a:r>
              <a:rPr lang="en-US" altLang="zh-CN" dirty="0" err="1"/>
              <a:t>css</a:t>
            </a:r>
            <a:r>
              <a:rPr lang="zh-CN" altLang="zh-CN" dirty="0"/>
              <a:t>，还可以动态添加和删除元素</a:t>
            </a:r>
          </a:p>
          <a:p>
            <a:pPr marL="190800" indent="1260000">
              <a:lnSpc>
                <a:spcPct val="150000"/>
              </a:lnSpc>
              <a:buNone/>
            </a:pPr>
            <a:endParaRPr lang="en-US" altLang="zh-CN" dirty="0" smtClean="0"/>
          </a:p>
          <a:p>
            <a:pPr marL="190800" indent="1260000">
              <a:lnSpc>
                <a:spcPct val="150000"/>
              </a:lnSpc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4131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总结：思路重现</a:t>
            </a:r>
            <a:r>
              <a:rPr lang="en-US" altLang="zh-CN" dirty="0" smtClean="0"/>
              <a:t>—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调试方法思路重现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9900" y="2404925"/>
            <a:ext cx="21712500" cy="10281600"/>
          </a:xfrm>
        </p:spPr>
        <p:txBody>
          <a:bodyPr/>
          <a:lstStyle/>
          <a:p>
            <a:pPr marL="190800" indent="1260000">
              <a:lnSpc>
                <a:spcPct val="150000"/>
              </a:lnSpc>
              <a:buNone/>
            </a:pPr>
            <a:r>
              <a:rPr lang="zh-CN" altLang="zh-CN" dirty="0" smtClean="0"/>
              <a:t>最</a:t>
            </a:r>
            <a:r>
              <a:rPr lang="zh-CN" altLang="zh-CN" dirty="0"/>
              <a:t>直观的是控制台将</a:t>
            </a:r>
            <a:r>
              <a:rPr lang="en-US" altLang="zh-CN" dirty="0" err="1"/>
              <a:t>js</a:t>
            </a:r>
            <a:r>
              <a:rPr lang="zh-CN" altLang="zh-CN" dirty="0"/>
              <a:t>的错误给我们实时的打印了出来，让我们非常方便的找到</a:t>
            </a:r>
            <a:r>
              <a:rPr lang="en-US" altLang="zh-CN" dirty="0" err="1"/>
              <a:t>js</a:t>
            </a:r>
            <a:r>
              <a:rPr lang="zh-CN" altLang="zh-CN" dirty="0"/>
              <a:t>错误的位置</a:t>
            </a:r>
            <a:r>
              <a:rPr lang="zh-CN" altLang="zh-CN" dirty="0" smtClean="0"/>
              <a:t>所在</a:t>
            </a:r>
            <a:endParaRPr lang="en-US" altLang="zh-CN" dirty="0" smtClean="0"/>
          </a:p>
          <a:p>
            <a:pPr marL="190800" indent="1260000">
              <a:lnSpc>
                <a:spcPct val="150000"/>
              </a:lnSpc>
              <a:buNone/>
            </a:pPr>
            <a:r>
              <a:rPr lang="zh-CN" altLang="zh-CN" dirty="0"/>
              <a:t>脚本</a:t>
            </a:r>
            <a:r>
              <a:rPr lang="zh-CN" altLang="zh-CN" dirty="0" smtClean="0"/>
              <a:t>工具</a:t>
            </a:r>
            <a:r>
              <a:rPr lang="zh-CN" altLang="en-US" dirty="0" smtClean="0"/>
              <a:t>：</a:t>
            </a:r>
            <a:r>
              <a:rPr lang="zh-CN" altLang="zh-CN" dirty="0"/>
              <a:t>增加</a:t>
            </a:r>
            <a:r>
              <a:rPr lang="zh-CN" altLang="zh-CN" dirty="0" smtClean="0"/>
              <a:t>断点</a:t>
            </a:r>
            <a:r>
              <a:rPr lang="zh-CN" altLang="en-US" dirty="0" smtClean="0"/>
              <a:t>，</a:t>
            </a:r>
            <a:r>
              <a:rPr lang="zh-CN" altLang="zh-CN" dirty="0" smtClean="0"/>
              <a:t>对</a:t>
            </a:r>
            <a:r>
              <a:rPr lang="en-US" altLang="zh-CN" dirty="0" err="1" smtClean="0"/>
              <a:t>js</a:t>
            </a:r>
            <a:r>
              <a:rPr lang="zh-CN" altLang="zh-CN" dirty="0" smtClean="0"/>
              <a:t>代码</a:t>
            </a:r>
            <a:r>
              <a:rPr lang="zh-CN" altLang="zh-CN" dirty="0"/>
              <a:t>进行逐行或逐过程的调试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5831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总结：思路重现</a:t>
            </a:r>
            <a:r>
              <a:rPr lang="en-US" altLang="zh-CN" dirty="0" smtClean="0"/>
              <a:t>—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调试方法思路重现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9900" y="2404925"/>
            <a:ext cx="21712500" cy="10281600"/>
          </a:xfrm>
        </p:spPr>
        <p:txBody>
          <a:bodyPr/>
          <a:lstStyle/>
          <a:p>
            <a:pPr marL="0" indent="1260000">
              <a:lnSpc>
                <a:spcPct val="150000"/>
              </a:lnSpc>
              <a:buNone/>
            </a:pPr>
            <a:r>
              <a:rPr lang="zh-CN" altLang="en-US" dirty="0"/>
              <a:t>课程结束</a:t>
            </a:r>
            <a:r>
              <a:rPr lang="zh-CN" altLang="en-US" dirty="0" smtClean="0"/>
              <a:t>告白</a:t>
            </a:r>
            <a:endParaRPr lang="en-US" altLang="zh-CN" dirty="0" smtClean="0"/>
          </a:p>
          <a:p>
            <a:pPr marL="0" indent="1260000">
              <a:lnSpc>
                <a:spcPct val="150000"/>
              </a:lnSpc>
              <a:buNone/>
            </a:pPr>
            <a:r>
              <a:rPr lang="zh-CN" altLang="en-US" dirty="0" smtClean="0"/>
              <a:t>课程推荐：</a:t>
            </a:r>
            <a:endParaRPr lang="en-US" altLang="zh-CN" dirty="0" smtClean="0"/>
          </a:p>
          <a:p>
            <a:pPr marL="0" indent="1260000">
              <a:lnSpc>
                <a:spcPct val="150000"/>
              </a:lnSpc>
              <a:buNone/>
            </a:pPr>
            <a:r>
              <a:rPr lang="en-US" altLang="zh-CN" dirty="0" smtClean="0"/>
              <a:t>《</a:t>
            </a:r>
            <a:r>
              <a:rPr lang="en-US" altLang="zh-CN" dirty="0"/>
              <a:t>GPS+GIS</a:t>
            </a:r>
            <a:r>
              <a:rPr lang="zh-CN" altLang="en-US" dirty="0"/>
              <a:t>地理信息展示系统</a:t>
            </a:r>
            <a:r>
              <a:rPr lang="en-US" altLang="zh-CN" dirty="0"/>
              <a:t>PHP</a:t>
            </a:r>
            <a:r>
              <a:rPr lang="zh-CN" altLang="en-US" dirty="0"/>
              <a:t>快速应用实战</a:t>
            </a:r>
            <a:r>
              <a:rPr lang="en-US" altLang="zh-CN" dirty="0" smtClean="0"/>
              <a:t>》</a:t>
            </a:r>
          </a:p>
          <a:p>
            <a:pPr marL="0" indent="1260000">
              <a:lnSpc>
                <a:spcPct val="150000"/>
              </a:lnSpc>
              <a:buNone/>
            </a:pPr>
            <a:r>
              <a:rPr lang="en-US" altLang="zh-CN" dirty="0" smtClean="0"/>
              <a:t>http</a:t>
            </a:r>
            <a:r>
              <a:rPr lang="en-US" altLang="zh-CN" dirty="0"/>
              <a:t>://www.jikexueyuan.com/course/1380.html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73128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79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健康学习</a:t>
            </a:r>
            <a:r>
              <a:rPr lang="zh-CN" altLang="en-US" dirty="0" smtClean="0"/>
              <a:t>心态</a:t>
            </a:r>
            <a:r>
              <a:rPr lang="en-US" altLang="zh-CN" dirty="0" smtClean="0"/>
              <a:t>—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课程概要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66772" y="2459669"/>
            <a:ext cx="19993128" cy="9201600"/>
          </a:xfrm>
        </p:spPr>
        <p:txBody>
          <a:bodyPr>
            <a:normAutofit/>
          </a:bodyPr>
          <a:lstStyle/>
          <a:p>
            <a:pPr marL="190800" indent="1260000">
              <a:buNone/>
            </a:pPr>
            <a:r>
              <a:rPr lang="zh-CN" altLang="en-US" sz="4800" dirty="0"/>
              <a:t>本课程主要为大家讲解如何使用</a:t>
            </a:r>
            <a:r>
              <a:rPr lang="en-US" altLang="zh-CN" sz="4800" dirty="0"/>
              <a:t>HTML5</a:t>
            </a:r>
            <a:r>
              <a:rPr lang="zh-CN" altLang="en-US" sz="4800" dirty="0"/>
              <a:t>实现一个微场景，通过</a:t>
            </a:r>
            <a:r>
              <a:rPr lang="en-US" altLang="zh-CN" sz="4800" dirty="0"/>
              <a:t>CSS3</a:t>
            </a:r>
            <a:r>
              <a:rPr lang="zh-CN" altLang="en-US" sz="4800" dirty="0"/>
              <a:t>与</a:t>
            </a:r>
            <a:r>
              <a:rPr lang="en-US" altLang="zh-CN" sz="4800" dirty="0" err="1"/>
              <a:t>Javascript</a:t>
            </a:r>
            <a:r>
              <a:rPr lang="zh-CN" altLang="en-US" sz="4800" dirty="0"/>
              <a:t>的配合，完成</a:t>
            </a:r>
            <a:r>
              <a:rPr lang="en-US" altLang="zh-CN" sz="4800" dirty="0"/>
              <a:t>PPT</a:t>
            </a:r>
            <a:r>
              <a:rPr lang="zh-CN" altLang="en-US" sz="4800" dirty="0"/>
              <a:t>的基础动作，实现华丽的动画效果。本课程即是</a:t>
            </a:r>
            <a:r>
              <a:rPr lang="en-US" altLang="zh-CN" sz="4800" dirty="0"/>
              <a:t>HTML5</a:t>
            </a:r>
            <a:r>
              <a:rPr lang="zh-CN" altLang="en-US" sz="4800" dirty="0"/>
              <a:t>的实例，也是</a:t>
            </a:r>
            <a:r>
              <a:rPr lang="en-US" altLang="zh-CN" sz="4800" dirty="0" err="1"/>
              <a:t>Javascript</a:t>
            </a:r>
            <a:r>
              <a:rPr lang="zh-CN" altLang="en-US" sz="4800" dirty="0"/>
              <a:t>的</a:t>
            </a:r>
            <a:r>
              <a:rPr lang="zh-CN" altLang="en-US" sz="4800" dirty="0" smtClean="0"/>
              <a:t>实例</a:t>
            </a:r>
            <a:endParaRPr lang="en-US" altLang="zh-CN" sz="4800" dirty="0" smtClean="0"/>
          </a:p>
          <a:p>
            <a:pPr marL="190800" indent="1260000">
              <a:buNone/>
            </a:pPr>
            <a:r>
              <a:rPr lang="zh-CN" altLang="en-US" sz="4800" dirty="0" smtClean="0"/>
              <a:t>课程</a:t>
            </a:r>
            <a:r>
              <a:rPr lang="zh-CN" altLang="en-US" sz="4800" dirty="0"/>
              <a:t>主要从思路分析、需求转换和代码解析三个方面讲解，同时也为大家详细的演示代码的调试和错误的排除，希望本节课结束后，大家能够基本掌握</a:t>
            </a:r>
            <a:r>
              <a:rPr lang="en-US" altLang="zh-CN" sz="4800" dirty="0"/>
              <a:t>web</a:t>
            </a:r>
            <a:r>
              <a:rPr lang="zh-CN" altLang="en-US" sz="4800" dirty="0"/>
              <a:t>前端的调试和微场景的构建</a:t>
            </a:r>
            <a:endParaRPr lang="zh-CN" altLang="zh-CN" sz="4800" dirty="0"/>
          </a:p>
        </p:txBody>
      </p:sp>
    </p:spTree>
    <p:extLst>
      <p:ext uri="{BB962C8B-B14F-4D97-AF65-F5344CB8AC3E}">
        <p14:creationId xmlns:p14="http://schemas.microsoft.com/office/powerpoint/2010/main" val="29575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健康学习心态</a:t>
            </a:r>
            <a:r>
              <a:rPr lang="en-US" altLang="zh-CN" dirty="0" smtClean="0"/>
              <a:t>—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适用人群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66772" y="2459669"/>
            <a:ext cx="19993128" cy="9201600"/>
          </a:xfrm>
        </p:spPr>
        <p:txBody>
          <a:bodyPr>
            <a:normAutofit/>
          </a:bodyPr>
          <a:lstStyle/>
          <a:p>
            <a:pPr marL="190800" indent="1260000">
              <a:buNone/>
            </a:pPr>
            <a:r>
              <a:rPr lang="zh-CN" altLang="en-US" sz="4800" dirty="0"/>
              <a:t>由于课程中的内容仅涉及到</a:t>
            </a:r>
            <a:r>
              <a:rPr lang="en-US" altLang="zh-CN" sz="4800" dirty="0"/>
              <a:t>CSS3</a:t>
            </a:r>
            <a:r>
              <a:rPr lang="zh-CN" altLang="en-US" sz="4800" dirty="0"/>
              <a:t>和</a:t>
            </a:r>
            <a:r>
              <a:rPr lang="en-US" altLang="zh-CN" sz="4800" dirty="0" err="1"/>
              <a:t>Javascript</a:t>
            </a:r>
            <a:r>
              <a:rPr lang="zh-CN" altLang="en-US" sz="4800" dirty="0"/>
              <a:t>，因此，非常适合于新学员的学习，不管您是否具备</a:t>
            </a:r>
            <a:r>
              <a:rPr lang="en-US" altLang="zh-CN" sz="4800" dirty="0"/>
              <a:t>HTML</a:t>
            </a:r>
            <a:r>
              <a:rPr lang="zh-CN" altLang="en-US" sz="4800" dirty="0"/>
              <a:t>或</a:t>
            </a:r>
            <a:r>
              <a:rPr lang="en-US" altLang="zh-CN" sz="4800" dirty="0"/>
              <a:t>HTML5</a:t>
            </a:r>
            <a:r>
              <a:rPr lang="zh-CN" altLang="en-US" sz="4800" dirty="0"/>
              <a:t>基础，也不管您是否掌握</a:t>
            </a:r>
            <a:r>
              <a:rPr lang="en-US" altLang="zh-CN" sz="4800" dirty="0" err="1"/>
              <a:t>Javascript</a:t>
            </a:r>
            <a:r>
              <a:rPr lang="zh-CN" altLang="en-US" sz="4800" dirty="0"/>
              <a:t>，本堂课都将成为您正式迈向开发人员的敲门砖，当然，如果您还是一个新手，那就请打开脑洞，和我们一起充满热情的迎接接下来的</a:t>
            </a:r>
            <a:r>
              <a:rPr lang="zh-CN" altLang="en-US" sz="4800" dirty="0" smtClean="0"/>
              <a:t>内容</a:t>
            </a:r>
            <a:endParaRPr lang="zh-CN" altLang="en-US" sz="4800" dirty="0"/>
          </a:p>
          <a:p>
            <a:pPr marL="190800" indent="1260000">
              <a:buNone/>
            </a:pPr>
            <a:r>
              <a:rPr lang="zh-CN" altLang="en-US" sz="4800" dirty="0"/>
              <a:t>其实，对于新老从业人员来说</a:t>
            </a:r>
            <a:r>
              <a:rPr lang="zh-CN" altLang="en-US" sz="4800" dirty="0" smtClean="0"/>
              <a:t>，</a:t>
            </a:r>
            <a:r>
              <a:rPr lang="en-US" altLang="zh-CN" sz="4800" dirty="0" smtClean="0"/>
              <a:t>HTML5</a:t>
            </a:r>
            <a:r>
              <a:rPr lang="zh-CN" altLang="en-US" sz="4800" dirty="0" smtClean="0"/>
              <a:t>是</a:t>
            </a:r>
            <a:r>
              <a:rPr lang="zh-CN" altLang="en-US" sz="4800" dirty="0"/>
              <a:t>一门必须要掌握的前端技术，当然，由于现在程序员行业竞争激烈，往往要求开发者具备良好的综合素质</a:t>
            </a:r>
            <a:r>
              <a:rPr lang="zh-CN" altLang="en-US" sz="4800" dirty="0" smtClean="0"/>
              <a:t>，</a:t>
            </a:r>
            <a:r>
              <a:rPr lang="en-US" altLang="zh-CN" sz="4800" dirty="0"/>
              <a:t> HTML5</a:t>
            </a:r>
            <a:r>
              <a:rPr lang="zh-CN" altLang="en-US" sz="4800" dirty="0" smtClean="0"/>
              <a:t>可以</a:t>
            </a:r>
            <a:r>
              <a:rPr lang="zh-CN" altLang="en-US" sz="4800" dirty="0"/>
              <a:t>说是综合技能中必不可缺的</a:t>
            </a:r>
            <a:r>
              <a:rPr lang="zh-CN" altLang="en-US" sz="4800" dirty="0" smtClean="0"/>
              <a:t>技能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83847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健康学习心态</a:t>
            </a:r>
            <a:r>
              <a:rPr lang="en-US" altLang="zh-CN" dirty="0" smtClean="0"/>
              <a:t>—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学了这堂课我们还能干啥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66772" y="2459669"/>
            <a:ext cx="19993128" cy="9201600"/>
          </a:xfrm>
        </p:spPr>
        <p:txBody>
          <a:bodyPr>
            <a:normAutofit/>
          </a:bodyPr>
          <a:lstStyle/>
          <a:p>
            <a:r>
              <a:rPr lang="zh-CN" altLang="zh-CN" sz="4800" dirty="0"/>
              <a:t>一是</a:t>
            </a:r>
            <a:r>
              <a:rPr lang="en-US" altLang="zh-CN" sz="4800" dirty="0"/>
              <a:t>html5</a:t>
            </a:r>
            <a:r>
              <a:rPr lang="zh-CN" altLang="zh-CN" sz="4800" dirty="0"/>
              <a:t>动画的应用，应掌握在不同条件下动画的选择和应用，具备更加清晰的动画搭配</a:t>
            </a:r>
            <a:r>
              <a:rPr lang="zh-CN" altLang="zh-CN" sz="4800" dirty="0" smtClean="0"/>
              <a:t>思路</a:t>
            </a:r>
            <a:endParaRPr lang="zh-CN" altLang="zh-CN" sz="4800" dirty="0"/>
          </a:p>
          <a:p>
            <a:r>
              <a:rPr lang="zh-CN" altLang="zh-CN" sz="4800" dirty="0"/>
              <a:t>二是页面框架的构建，应掌握盒子模型的嵌套和绝对定位的要领，具备“拆分和组合”的逆向</a:t>
            </a:r>
            <a:r>
              <a:rPr lang="zh-CN" altLang="zh-CN" sz="4800" dirty="0" smtClean="0"/>
              <a:t>思维</a:t>
            </a:r>
            <a:endParaRPr lang="zh-CN" altLang="zh-CN" sz="4800" dirty="0"/>
          </a:p>
          <a:p>
            <a:r>
              <a:rPr lang="zh-CN" altLang="zh-CN" sz="4800" dirty="0"/>
              <a:t>三是页面素材的准备，应掌握对页面素材后期处理的能力，具备“原始展现”和“事半功倍”的</a:t>
            </a:r>
            <a:r>
              <a:rPr lang="zh-CN" altLang="zh-CN" sz="4800" dirty="0" smtClean="0"/>
              <a:t>效能</a:t>
            </a:r>
            <a:endParaRPr lang="zh-CN" altLang="zh-CN" sz="4800" dirty="0"/>
          </a:p>
          <a:p>
            <a:r>
              <a:rPr lang="zh-CN" altLang="zh-CN" sz="4800" dirty="0"/>
              <a:t>四是调试工具的使用，应掌握</a:t>
            </a:r>
            <a:r>
              <a:rPr lang="en-US" altLang="zh-CN" sz="4800" dirty="0"/>
              <a:t>Firebug</a:t>
            </a:r>
            <a:r>
              <a:rPr lang="zh-CN" altLang="zh-CN" sz="4800" dirty="0"/>
              <a:t>工具的使用方法，具备错误定位和错误排除的</a:t>
            </a:r>
            <a:r>
              <a:rPr lang="zh-CN" altLang="zh-CN" sz="4800" dirty="0" smtClean="0"/>
              <a:t>能力</a:t>
            </a:r>
            <a:endParaRPr lang="zh-CN" altLang="zh-CN" sz="4800" dirty="0"/>
          </a:p>
        </p:txBody>
      </p:sp>
    </p:spTree>
    <p:extLst>
      <p:ext uri="{BB962C8B-B14F-4D97-AF65-F5344CB8AC3E}">
        <p14:creationId xmlns:p14="http://schemas.microsoft.com/office/powerpoint/2010/main" val="117865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健康学习心态</a:t>
            </a:r>
            <a:r>
              <a:rPr lang="en-US" altLang="zh-CN" dirty="0" smtClean="0"/>
              <a:t>—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学了这堂课我们还能干啥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66772" y="2459669"/>
            <a:ext cx="19993128" cy="9201600"/>
          </a:xfrm>
        </p:spPr>
        <p:txBody>
          <a:bodyPr>
            <a:normAutofit/>
          </a:bodyPr>
          <a:lstStyle/>
          <a:p>
            <a:r>
              <a:rPr lang="zh-CN" altLang="en-US" sz="4800" dirty="0"/>
              <a:t>轻松的掌握</a:t>
            </a:r>
            <a:r>
              <a:rPr lang="en-US" altLang="zh-CN" sz="4800" dirty="0"/>
              <a:t>web</a:t>
            </a:r>
            <a:r>
              <a:rPr lang="zh-CN" altLang="en-US" sz="4800" dirty="0"/>
              <a:t>页面的</a:t>
            </a:r>
            <a:r>
              <a:rPr lang="zh-CN" altLang="en-US" sz="4800" dirty="0" smtClean="0"/>
              <a:t>构建</a:t>
            </a:r>
            <a:endParaRPr lang="en-US" altLang="zh-CN" sz="4800" dirty="0" smtClean="0"/>
          </a:p>
          <a:p>
            <a:r>
              <a:rPr lang="zh-CN" altLang="en-US" sz="4800" dirty="0"/>
              <a:t>拥有更加敏捷的编程</a:t>
            </a:r>
            <a:r>
              <a:rPr lang="zh-CN" altLang="en-US" sz="4800" dirty="0" smtClean="0"/>
              <a:t>思维</a:t>
            </a:r>
            <a:endParaRPr lang="en-US" altLang="zh-CN" sz="4800" dirty="0" smtClean="0"/>
          </a:p>
          <a:p>
            <a:r>
              <a:rPr lang="zh-CN" altLang="en-US" sz="4800" dirty="0"/>
              <a:t>对</a:t>
            </a:r>
            <a:r>
              <a:rPr lang="en-US" altLang="zh-CN" sz="4800" dirty="0" err="1"/>
              <a:t>Javascript</a:t>
            </a:r>
            <a:r>
              <a:rPr lang="zh-CN" altLang="en-US" sz="4800" dirty="0"/>
              <a:t>有更深层的</a:t>
            </a:r>
            <a:r>
              <a:rPr lang="zh-CN" altLang="en-US" sz="4800" dirty="0" smtClean="0"/>
              <a:t>了解</a:t>
            </a:r>
            <a:endParaRPr lang="en-US" altLang="zh-CN" sz="4800" dirty="0" smtClean="0"/>
          </a:p>
          <a:p>
            <a:r>
              <a:rPr lang="zh-CN" altLang="en-US" sz="4800" dirty="0"/>
              <a:t>对</a:t>
            </a:r>
            <a:r>
              <a:rPr lang="en-US" altLang="zh-CN" sz="4800" dirty="0"/>
              <a:t>HTML5</a:t>
            </a:r>
            <a:r>
              <a:rPr lang="zh-CN" altLang="en-US" sz="4800" dirty="0"/>
              <a:t>的运用方法有了新的</a:t>
            </a:r>
            <a:r>
              <a:rPr lang="zh-CN" altLang="en-US" sz="4800" dirty="0" smtClean="0"/>
              <a:t>认识</a:t>
            </a:r>
            <a:endParaRPr lang="en-US" altLang="zh-CN" sz="4800" dirty="0" smtClean="0"/>
          </a:p>
          <a:p>
            <a:r>
              <a:rPr lang="zh-CN" altLang="en-US" sz="4800" dirty="0"/>
              <a:t>形成良好的思维模式和大局观</a:t>
            </a:r>
            <a:endParaRPr lang="zh-CN" altLang="zh-CN" sz="4800" dirty="0"/>
          </a:p>
        </p:txBody>
      </p:sp>
    </p:spTree>
    <p:extLst>
      <p:ext uri="{BB962C8B-B14F-4D97-AF65-F5344CB8AC3E}">
        <p14:creationId xmlns:p14="http://schemas.microsoft.com/office/powerpoint/2010/main" val="89751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健康学习心态</a:t>
            </a:r>
            <a:r>
              <a:rPr lang="en-US" altLang="zh-CN" dirty="0" smtClean="0"/>
              <a:t>—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学习方法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66772" y="2459669"/>
            <a:ext cx="19993128" cy="9201600"/>
          </a:xfrm>
        </p:spPr>
        <p:txBody>
          <a:bodyPr>
            <a:normAutofit/>
          </a:bodyPr>
          <a:lstStyle/>
          <a:p>
            <a:pPr marL="190800" indent="1260000">
              <a:buNone/>
            </a:pPr>
            <a:r>
              <a:rPr lang="zh-CN" altLang="en-US" sz="4800" dirty="0" smtClean="0"/>
              <a:t>课程</a:t>
            </a:r>
            <a:r>
              <a:rPr lang="zh-CN" altLang="en-US" sz="4800" dirty="0"/>
              <a:t>中讲解的微场景来源于微信的传播，它为我们在移动端提供了丰富的视觉体验，为快速阅读和高质量阅读创造条件，即体现了用户的高端品味，又提高了用户</a:t>
            </a:r>
            <a:r>
              <a:rPr lang="zh-CN" altLang="en-US" sz="4800" dirty="0" smtClean="0"/>
              <a:t>体验</a:t>
            </a:r>
            <a:endParaRPr lang="en-US" altLang="zh-CN" sz="4800" dirty="0" smtClean="0"/>
          </a:p>
          <a:p>
            <a:r>
              <a:rPr lang="zh-CN" altLang="en-US" sz="4800" dirty="0"/>
              <a:t>带着问题</a:t>
            </a:r>
            <a:r>
              <a:rPr lang="zh-CN" altLang="en-US" sz="4800" dirty="0" smtClean="0"/>
              <a:t>听</a:t>
            </a:r>
            <a:r>
              <a:rPr lang="zh-CN" altLang="en-US" sz="4800" dirty="0"/>
              <a:t>课程</a:t>
            </a:r>
            <a:endParaRPr lang="en-US" altLang="zh-CN" sz="4800" dirty="0" smtClean="0"/>
          </a:p>
          <a:p>
            <a:r>
              <a:rPr lang="zh-CN" altLang="en-US" sz="4800" dirty="0"/>
              <a:t>替换内容做练习</a:t>
            </a:r>
            <a:endParaRPr lang="en-US" altLang="zh-CN" sz="4800" dirty="0"/>
          </a:p>
          <a:p>
            <a:r>
              <a:rPr lang="zh-CN" altLang="zh-CN" sz="4800" dirty="0"/>
              <a:t>区别重点看内容</a:t>
            </a:r>
            <a:endParaRPr lang="en-US" altLang="zh-CN" sz="4800" dirty="0"/>
          </a:p>
          <a:p>
            <a:r>
              <a:rPr lang="zh-CN" altLang="zh-CN" sz="4800" dirty="0"/>
              <a:t>耐心调试看效果</a:t>
            </a:r>
            <a:endParaRPr lang="en-US" altLang="zh-CN" sz="4800" dirty="0"/>
          </a:p>
          <a:p>
            <a:r>
              <a:rPr lang="zh-CN" altLang="zh-CN" sz="4800" dirty="0"/>
              <a:t>课后思考做总结</a:t>
            </a:r>
            <a:endParaRPr lang="en-US" altLang="zh-CN" sz="4800" dirty="0"/>
          </a:p>
          <a:p>
            <a:endParaRPr lang="zh-CN" altLang="zh-CN" sz="4800" dirty="0"/>
          </a:p>
        </p:txBody>
      </p:sp>
    </p:spTree>
    <p:extLst>
      <p:ext uri="{BB962C8B-B14F-4D97-AF65-F5344CB8AC3E}">
        <p14:creationId xmlns:p14="http://schemas.microsoft.com/office/powerpoint/2010/main" val="159548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PT模板V2-Windows-PowerPoint-PPT.potx" id="{20762C19-B23E-4BEB-93D1-C3851CE18177}" vid="{DBA93716-93B0-4C40-BF2A-3EFAFA21AD83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PPT模板V2-Windows-PowerPoint-PPT</Template>
  <TotalTime>6432</TotalTime>
  <Words>1932</Words>
  <Application>Microsoft Office PowerPoint</Application>
  <PresentationFormat>自定义</PresentationFormat>
  <Paragraphs>192</Paragraphs>
  <Slides>46</Slides>
  <Notes>0</Notes>
  <HiddenSlides>1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47" baseType="lpstr">
      <vt:lpstr>Black</vt:lpstr>
      <vt:lpstr>HTML5微场景实战</vt:lpstr>
      <vt:lpstr>HTML5微场景实战—课程概要</vt:lpstr>
      <vt:lpstr>HTML5微场景实战</vt:lpstr>
      <vt:lpstr>健康学习心态</vt:lpstr>
      <vt:lpstr>健康学习心态—课程概要</vt:lpstr>
      <vt:lpstr>健康学习心态—适用人群</vt:lpstr>
      <vt:lpstr>健康学习心态—学了这堂课我们还能干啥</vt:lpstr>
      <vt:lpstr>健康学习心态—学了这堂课我们还能干啥</vt:lpstr>
      <vt:lpstr>健康学习心态—学习方法</vt:lpstr>
      <vt:lpstr>健康学习心态—注意事项</vt:lpstr>
      <vt:lpstr>健康学习心态—注意事项</vt:lpstr>
      <vt:lpstr>健康学习心态—注意事项</vt:lpstr>
      <vt:lpstr>HTML5微场景实战</vt:lpstr>
      <vt:lpstr>从文字稿到PPT</vt:lpstr>
      <vt:lpstr>从文字稿到PPT</vt:lpstr>
      <vt:lpstr>从文字稿到PPT—课后总结</vt:lpstr>
      <vt:lpstr>HTML5微场景实战</vt:lpstr>
      <vt:lpstr>设计思路与框架搭建</vt:lpstr>
      <vt:lpstr>设计思路与框架搭建—思考</vt:lpstr>
      <vt:lpstr>设计思路与框架搭建—课后总结</vt:lpstr>
      <vt:lpstr>HTML5微场景实战</vt:lpstr>
      <vt:lpstr>第一页和第二页的构建—思考</vt:lpstr>
      <vt:lpstr>HTML5页面构建（一）</vt:lpstr>
      <vt:lpstr>HTML5微场景实战</vt:lpstr>
      <vt:lpstr>第三页和第四页的构建—思考</vt:lpstr>
      <vt:lpstr>第三页和第四页的构建</vt:lpstr>
      <vt:lpstr>HTML5微场景实战</vt:lpstr>
      <vt:lpstr>其他页面的构建</vt:lpstr>
      <vt:lpstr>其他页面的构建—思考</vt:lpstr>
      <vt:lpstr>其他页面的构建—作业</vt:lpstr>
      <vt:lpstr>HTML5微场景实战</vt:lpstr>
      <vt:lpstr>总结：思路重现</vt:lpstr>
      <vt:lpstr>总结：思路重现—页面设计思路重现</vt:lpstr>
      <vt:lpstr>总结：思路重现—页面设计思路重现</vt:lpstr>
      <vt:lpstr>总结：思路重现—页面设计思路重现</vt:lpstr>
      <vt:lpstr>总结：思路重现—页面设计思路重现</vt:lpstr>
      <vt:lpstr>总结：思路重现—框架设计思路重现</vt:lpstr>
      <vt:lpstr>总结：思路重现—框架设计思路重现</vt:lpstr>
      <vt:lpstr>总结：思路重现—框架设计思路重现</vt:lpstr>
      <vt:lpstr>总结：思路重现—框架设计思路重现</vt:lpstr>
      <vt:lpstr>总结：思路重现—调试方法思路重现</vt:lpstr>
      <vt:lpstr>总结：思路重现—调试方法思路重现</vt:lpstr>
      <vt:lpstr>总结：思路重现—调试方法思路重现</vt:lpstr>
      <vt:lpstr>总结：思路重现—调试方法思路重现</vt:lpstr>
      <vt:lpstr>总结：思路重现—调试方法思路重现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什么是地理信息系统（GIS）.pptx</dc:title>
  <dc:subject>GPS+GIS地理信息展示系统PHP快速应用实战</dc:subject>
  <dc:creator>许盼盼</dc:creator>
  <cp:keywords>GIS、PHP、实战</cp:keywords>
  <cp:lastModifiedBy>asmita</cp:lastModifiedBy>
  <cp:revision>293</cp:revision>
  <dcterms:created xsi:type="dcterms:W3CDTF">2015-03-23T11:35:35Z</dcterms:created>
  <dcterms:modified xsi:type="dcterms:W3CDTF">2015-07-15T13:08:38Z</dcterms:modified>
  <cp:category>GIS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64440492-4C8B-11D1-8B70-080036B11A03}" pid="4">
    <vt:lpwstr>极客学院</vt:lpwstr>
  </property>
</Properties>
</file>