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6.svg" ContentType="image/svg+xml"/>
  <Override PartName="/ppt/media/image20.svg" ContentType="image/svg+xml"/>
  <Override PartName="/ppt/media/image23.svg" ContentType="image/svg+xml"/>
  <Override PartName="/ppt/media/image26.svg" ContentType="image/svg+xml"/>
  <Override PartName="/ppt/media/image30.svg" ContentType="image/svg+xml"/>
  <Override PartName="/ppt/media/image33.svg" ContentType="image/svg+xml"/>
  <Override PartName="/ppt/media/image37.svg" ContentType="image/svg+xml"/>
  <Override PartName="/ppt/media/image39.svg" ContentType="image/svg+xml"/>
  <Override PartName="/ppt/media/image42.svg" ContentType="image/svg+xml"/>
  <Override PartName="/ppt/media/image48.svg" ContentType="image/svg+xml"/>
  <Override PartName="/ppt/media/image50.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5" r:id="rId3"/>
  </p:sldMasterIdLst>
  <p:notesMasterIdLst>
    <p:notesMasterId r:id="rId5"/>
  </p:notesMasterIdLst>
  <p:sldIdLst>
    <p:sldId id="256" r:id="rId4"/>
    <p:sldId id="257" r:id="rId6"/>
    <p:sldId id="258" r:id="rId7"/>
    <p:sldId id="290" r:id="rId8"/>
    <p:sldId id="259" r:id="rId9"/>
    <p:sldId id="291" r:id="rId10"/>
    <p:sldId id="292" r:id="rId11"/>
    <p:sldId id="293" r:id="rId12"/>
    <p:sldId id="261" r:id="rId13"/>
    <p:sldId id="294" r:id="rId14"/>
    <p:sldId id="262" r:id="rId15"/>
    <p:sldId id="263" r:id="rId16"/>
    <p:sldId id="264" r:id="rId17"/>
    <p:sldId id="357" r:id="rId18"/>
    <p:sldId id="325" r:id="rId19"/>
    <p:sldId id="268" r:id="rId20"/>
    <p:sldId id="269" r:id="rId21"/>
    <p:sldId id="270" r:id="rId22"/>
    <p:sldId id="348" r:id="rId23"/>
    <p:sldId id="271" r:id="rId24"/>
    <p:sldId id="349" r:id="rId25"/>
    <p:sldId id="376" r:id="rId26"/>
    <p:sldId id="377" r:id="rId27"/>
    <p:sldId id="351" r:id="rId28"/>
    <p:sldId id="352" r:id="rId29"/>
    <p:sldId id="353" r:id="rId30"/>
    <p:sldId id="280" r:id="rId31"/>
    <p:sldId id="354" r:id="rId32"/>
    <p:sldId id="285" r:id="rId33"/>
    <p:sldId id="286" r:id="rId34"/>
    <p:sldId id="355" r:id="rId35"/>
    <p:sldId id="356" r:id="rId36"/>
    <p:sldId id="289" r:id="rId37"/>
  </p:sldIdLst>
  <p:sldSz cx="9144000" cy="5143500" type="screen16x9"/>
  <p:notesSz cx="5143500" cy="9144000"/>
  <p:custDataLst>
    <p:tags r:id="rId41"/>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6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orporate_architectural_design_engineer_general_vplus_standard_en_2024051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orporate_architectural_design_engineer_general_vplus_standard_en_20240517/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orporate_architectural_design_engineer_general_vplus_standard_en_20240517/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orporate_architectural_design_engineer_general_vplus_standard_en_20240517/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orporate_architectural_design_engineer_general_vplus_standard_en_2024051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orporate_architectural_design_engineer_general_vplus_standard_en_20240517/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orporate_architectural_design_engineer_general_vplus_standard_en_20240517/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orporate_architectural_design_engineer_general_vplus_standard_en_20240517/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5.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xml"/><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5.xml"/><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5.xml"/><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5.xml"/><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5.xml"/><Relationship Id="rId3" Type="http://schemas.openxmlformats.org/officeDocument/2006/relationships/image" Target="../media/image35.png"/><Relationship Id="rId2" Type="http://schemas.openxmlformats.org/officeDocument/2006/relationships/image" Target="../media/image33.sv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5.xml"/><Relationship Id="rId3" Type="http://schemas.openxmlformats.org/officeDocument/2006/relationships/image" Target="../media/image35.png"/><Relationship Id="rId2" Type="http://schemas.openxmlformats.org/officeDocument/2006/relationships/image" Target="../media/image33.sv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5.xml"/><Relationship Id="rId2" Type="http://schemas.openxmlformats.org/officeDocument/2006/relationships/image" Target="../media/image37.sv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5.xml"/><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5.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5.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2.svg"/><Relationship Id="rId1"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5.xml"/><Relationship Id="rId2" Type="http://schemas.openxmlformats.org/officeDocument/2006/relationships/image" Target="../media/image48.svg"/><Relationship Id="rId1" Type="http://schemas.openxmlformats.org/officeDocument/2006/relationships/image" Target="../media/image4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5.xml"/><Relationship Id="rId2" Type="http://schemas.openxmlformats.org/officeDocument/2006/relationships/image" Target="../media/image50.svg"/><Relationship Id="rId1"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5.xml"/><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1.xml"/><Relationship Id="rId3" Type="http://schemas.openxmlformats.org/officeDocument/2006/relationships/image" Target="../media/image11.jpeg"/><Relationship Id="rId2" Type="http://schemas.openxmlformats.org/officeDocument/2006/relationships/image" Target="../media/image10.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14638" y="1809750"/>
            <a:ext cx="6054090" cy="766763"/>
          </a:xfrm>
          <a:prstGeom prst="rect">
            <a:avLst/>
          </a:prstGeom>
          <a:noFill/>
        </p:spPr>
        <p:txBody>
          <a:bodyPr wrap="square" rtlCol="0" anchor="ctr"/>
          <a:lstStyle/>
          <a:p>
            <a:pPr marL="0" indent="0" algn="l">
              <a:buNone/>
            </a:pPr>
            <a:r>
              <a:rPr lang="en-US" sz="3500" b="1" dirty="0">
                <a:solidFill>
                  <a:srgbClr val="18426F"/>
                </a:solidFill>
                <a:latin typeface="Noto Sans SC" pitchFamily="34" charset="0"/>
                <a:ea typeface="Noto Sans SC" pitchFamily="34" charset="-122"/>
                <a:cs typeface="Noto Sans SC" pitchFamily="34" charset="-120"/>
              </a:rPr>
              <a:t>差分隐私项目</a:t>
            </a:r>
            <a:r>
              <a:rPr lang="zh-CN" altLang="en-US" sz="3500" b="1" dirty="0">
                <a:solidFill>
                  <a:srgbClr val="18426F"/>
                </a:solidFill>
                <a:latin typeface="Noto Sans SC" pitchFamily="34" charset="0"/>
                <a:ea typeface="Noto Sans SC" pitchFamily="34" charset="-122"/>
                <a:cs typeface="Noto Sans SC" pitchFamily="34" charset="-120"/>
              </a:rPr>
              <a:t>最终</a:t>
            </a:r>
            <a:r>
              <a:rPr lang="en-US" sz="3500" b="1" dirty="0">
                <a:solidFill>
                  <a:srgbClr val="18426F"/>
                </a:solidFill>
                <a:latin typeface="Noto Sans SC" pitchFamily="34" charset="0"/>
                <a:ea typeface="Noto Sans SC" pitchFamily="34" charset="-122"/>
                <a:cs typeface="Noto Sans SC" pitchFamily="34" charset="-120"/>
              </a:rPr>
              <a:t>汇报</a:t>
            </a:r>
            <a:endParaRPr lang="en-US" sz="3500" b="1" dirty="0">
              <a:solidFill>
                <a:srgbClr val="18426F"/>
              </a:solidFill>
              <a:latin typeface="Noto Sans SC" pitchFamily="34" charset="0"/>
              <a:ea typeface="Noto Sans SC" pitchFamily="34" charset="-122"/>
              <a:cs typeface="Noto Sans SC" pitchFamily="34" charset="-120"/>
            </a:endParaRPr>
          </a:p>
        </p:txBody>
      </p:sp>
      <p:sp>
        <p:nvSpPr>
          <p:cNvPr id="3" name="Text 1"/>
          <p:cNvSpPr/>
          <p:nvPr/>
        </p:nvSpPr>
        <p:spPr>
          <a:xfrm>
            <a:off x="2814638" y="2576513"/>
            <a:ext cx="4601528" cy="428625"/>
          </a:xfrm>
          <a:prstGeom prst="rect">
            <a:avLst/>
          </a:prstGeom>
          <a:noFill/>
        </p:spPr>
        <p:txBody>
          <a:bodyPr wrap="square" rtlCol="0" anchor="ctr"/>
          <a:lstStyle/>
          <a:p>
            <a:pPr marL="0" indent="0" algn="l">
              <a:buNone/>
            </a:pPr>
            <a:r>
              <a:rPr lang="en-US" sz="2100" dirty="0">
                <a:solidFill>
                  <a:schemeClr val="tx1"/>
                </a:solidFill>
                <a:latin typeface="Noto Sans SC" pitchFamily="34" charset="0"/>
                <a:ea typeface="Noto Sans SC" pitchFamily="34" charset="-122"/>
                <a:cs typeface="Noto Sans SC" pitchFamily="34" charset="-120"/>
              </a:rPr>
              <a:t>小组成员：柳致远、曹昕城、于成俊</a:t>
            </a:r>
            <a:endParaRPr lang="en-US" sz="2100" dirty="0">
              <a:solidFill>
                <a:schemeClr val="tx1"/>
              </a:solidFill>
              <a:latin typeface="Noto Sans SC" pitchFamily="34" charset="0"/>
              <a:ea typeface="Noto Sans SC" pitchFamily="34" charset="-122"/>
              <a:cs typeface="Noto Sans SC" pitchFamily="34" charset="-120"/>
            </a:endParaRPr>
          </a:p>
        </p:txBody>
      </p:sp>
      <p:sp>
        <p:nvSpPr>
          <p:cNvPr id="5" name="Text 3"/>
          <p:cNvSpPr/>
          <p:nvPr/>
        </p:nvSpPr>
        <p:spPr>
          <a:xfrm>
            <a:off x="2884170" y="3116580"/>
            <a:ext cx="1943100" cy="276225"/>
          </a:xfrm>
          <a:prstGeom prst="rect">
            <a:avLst/>
          </a:prstGeom>
          <a:noFill/>
        </p:spPr>
        <p:txBody>
          <a:bodyPr wrap="square" rtlCol="0" anchor="ctr"/>
          <a:lstStyle/>
          <a:p>
            <a:pPr marL="0" indent="0" algn="l">
              <a:buNone/>
            </a:pPr>
            <a:r>
              <a:rPr lang="en-US" sz="1400" dirty="0">
                <a:solidFill>
                  <a:srgbClr val="646464"/>
                </a:solidFill>
                <a:latin typeface="Noto Sans SC" pitchFamily="34" charset="0"/>
                <a:ea typeface="Noto Sans SC" pitchFamily="34" charset="-122"/>
                <a:cs typeface="Noto Sans SC" pitchFamily="34" charset="-120"/>
              </a:rPr>
              <a:t>2024-06-04</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10050" y="1395413"/>
            <a:ext cx="938213" cy="828675"/>
          </a:xfrm>
          <a:prstGeom prst="rect">
            <a:avLst/>
          </a:prstGeom>
          <a:noFill/>
        </p:spPr>
        <p:txBody>
          <a:bodyPr wrap="square" rtlCol="0" anchor="ctr"/>
          <a:lstStyle/>
          <a:p>
            <a:pPr marL="0" indent="0" algn="ctr">
              <a:buNone/>
            </a:pPr>
            <a:r>
              <a:rPr lang="en-US" sz="3840" b="1" dirty="0">
                <a:solidFill>
                  <a:srgbClr val="FFFFFF"/>
                </a:solidFill>
                <a:latin typeface="Noto Sans SC" pitchFamily="34" charset="0"/>
                <a:ea typeface="Noto Sans SC" pitchFamily="34" charset="-122"/>
                <a:cs typeface="Noto Sans SC" pitchFamily="34" charset="-120"/>
              </a:rPr>
              <a:t>04</a:t>
            </a:r>
            <a:endParaRPr lang="en-US" sz="3840" dirty="0"/>
          </a:p>
        </p:txBody>
      </p:sp>
      <p:sp>
        <p:nvSpPr>
          <p:cNvPr id="3" name="Text 1"/>
          <p:cNvSpPr/>
          <p:nvPr/>
        </p:nvSpPr>
        <p:spPr>
          <a:xfrm>
            <a:off x="2176463" y="2805113"/>
            <a:ext cx="5101590" cy="890587"/>
          </a:xfrm>
          <a:prstGeom prst="rect">
            <a:avLst/>
          </a:prstGeom>
          <a:noFill/>
        </p:spPr>
        <p:txBody>
          <a:bodyPr wrap="square" rtlCol="0" anchor="t"/>
          <a:lstStyle/>
          <a:p>
            <a:pPr marL="0" indent="0" algn="ctr">
              <a:buNone/>
            </a:pPr>
            <a:r>
              <a:rPr lang="en-US" altLang="zh-CN" sz="3010" b="1" dirty="0">
                <a:solidFill>
                  <a:srgbClr val="18426F"/>
                </a:solidFill>
                <a:latin typeface="Noto Sans SC" pitchFamily="34" charset="0"/>
                <a:ea typeface="Noto Sans SC" pitchFamily="34" charset="-122"/>
                <a:cs typeface="Noto Sans SC" pitchFamily="34" charset="-120"/>
              </a:rPr>
              <a:t>MWEM</a:t>
            </a:r>
            <a:r>
              <a:rPr lang="zh-CN" altLang="en-US" sz="3010" b="1" dirty="0">
                <a:solidFill>
                  <a:srgbClr val="18426F"/>
                </a:solidFill>
                <a:latin typeface="Noto Sans SC" pitchFamily="34" charset="0"/>
                <a:ea typeface="Noto Sans SC" pitchFamily="34" charset="-122"/>
                <a:cs typeface="Noto Sans SC" pitchFamily="34" charset="-120"/>
              </a:rPr>
              <a:t>算法实现</a:t>
            </a:r>
            <a:endParaRPr lang="zh-CN" altLang="en-US" sz="3010" b="1" dirty="0">
              <a:solidFill>
                <a:srgbClr val="18426F"/>
              </a:solidFill>
              <a:latin typeface="Noto Sans SC" pitchFamily="34" charset="0"/>
              <a:ea typeface="Noto Sans SC" pitchFamily="34" charset="-122"/>
              <a:cs typeface="Noto Sans SC" pitchFamily="34"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9535" y="163830"/>
            <a:ext cx="3048000" cy="368300"/>
          </a:xfrm>
          <a:prstGeom prst="rect">
            <a:avLst/>
          </a:prstGeom>
          <a:noFill/>
        </p:spPr>
        <p:txBody>
          <a:bodyPr wrap="square" rtlCol="0">
            <a:spAutoFit/>
          </a:bodyPr>
          <a:lstStyle/>
          <a:p>
            <a:r>
              <a:rPr lang="en-US" altLang="zh-CN"/>
              <a:t>MWEM</a:t>
            </a:r>
            <a:r>
              <a:rPr lang="zh-CN" altLang="en-US"/>
              <a:t>算法流程如下：</a:t>
            </a:r>
            <a:endParaRPr lang="zh-CN" altLang="en-US"/>
          </a:p>
        </p:txBody>
      </p:sp>
      <p:pic>
        <p:nvPicPr>
          <p:cNvPr id="6" name="图片 5" descr="1"/>
          <p:cNvPicPr>
            <a:picLocks noChangeAspect="1"/>
          </p:cNvPicPr>
          <p:nvPr/>
        </p:nvPicPr>
        <p:blipFill>
          <a:blip r:embed="rId1"/>
          <a:stretch>
            <a:fillRect/>
          </a:stretch>
        </p:blipFill>
        <p:spPr>
          <a:xfrm>
            <a:off x="989965" y="532130"/>
            <a:ext cx="7025640" cy="2811145"/>
          </a:xfrm>
          <a:prstGeom prst="rect">
            <a:avLst/>
          </a:prstGeom>
        </p:spPr>
      </p:pic>
      <p:sp>
        <p:nvSpPr>
          <p:cNvPr id="7" name="文本框 6"/>
          <p:cNvSpPr txBox="1"/>
          <p:nvPr/>
        </p:nvSpPr>
        <p:spPr>
          <a:xfrm>
            <a:off x="989965" y="3619500"/>
            <a:ext cx="7096760" cy="1198880"/>
          </a:xfrm>
          <a:prstGeom prst="rect">
            <a:avLst/>
          </a:prstGeom>
          <a:noFill/>
        </p:spPr>
        <p:txBody>
          <a:bodyPr wrap="square" rtlCol="0">
            <a:spAutoFit/>
          </a:bodyPr>
          <a:lstStyle/>
          <a:p>
            <a:r>
              <a:rPr lang="zh-CN" altLang="en-US"/>
              <a:t>MWEM 机制的每次迭代均可分为三步，即选择-测量-乘法权重更新。选择过程使用指数机制来选定本轮所用估计模型对给定查询集响应最差的查询，然后使用原始数据集响应该查询，并利用测量机制为该响应添加拉普拉斯噪音。最后，利用乘法权重机制来进行更新。</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lgn="l">
              <a:buNone/>
            </a:pPr>
            <a:endParaRPr lang="en-US" sz="2660" dirty="0"/>
          </a:p>
        </p:txBody>
      </p:sp>
      <p:pic>
        <p:nvPicPr>
          <p:cNvPr id="10" name="图片 9"/>
          <p:cNvPicPr>
            <a:picLocks noChangeAspect="1"/>
          </p:cNvPicPr>
          <p:nvPr/>
        </p:nvPicPr>
        <p:blipFill>
          <a:blip r:embed="rId1"/>
          <a:stretch>
            <a:fillRect/>
          </a:stretch>
        </p:blipFill>
        <p:spPr>
          <a:xfrm>
            <a:off x="0" y="0"/>
            <a:ext cx="5255926" cy="5143500"/>
          </a:xfrm>
          <a:prstGeom prst="rect">
            <a:avLst/>
          </a:prstGeom>
        </p:spPr>
      </p:pic>
      <p:sp>
        <p:nvSpPr>
          <p:cNvPr id="3" name="文本框 2"/>
          <p:cNvSpPr txBox="1"/>
          <p:nvPr/>
        </p:nvSpPr>
        <p:spPr>
          <a:xfrm>
            <a:off x="5447665" y="171450"/>
            <a:ext cx="3695700" cy="4837430"/>
          </a:xfrm>
          <a:prstGeom prst="rect">
            <a:avLst/>
          </a:prstGeom>
          <a:noFill/>
        </p:spPr>
        <p:txBody>
          <a:bodyPr wrap="square" rtlCol="0">
            <a:noAutofit/>
          </a:bodyPr>
          <a:p>
            <a:r>
              <a:rPr lang="zh-CN" altLang="en-US"/>
              <a:t>右图为原始代码，它首先初始化数据集，生成数据分布。之后就进入了迭代过程，</a:t>
            </a:r>
            <a:r>
              <a:rPr lang="zh-CN" altLang="en-US"/>
              <a:t>直到达到设定次数或误差阈值。</a:t>
            </a:r>
            <a:endParaRPr lang="zh-CN" altLang="en-US"/>
          </a:p>
          <a:p>
            <a:endParaRPr lang="zh-CN" altLang="en-US"/>
          </a:p>
          <a:p>
            <a:endParaRPr lang="zh-CN" altLang="en-US"/>
          </a:p>
          <a:p>
            <a:r>
              <a:rPr lang="zh-CN" altLang="en-US"/>
              <a:t>迭代过程分为</a:t>
            </a:r>
            <a:r>
              <a:rPr lang="zh-CN" altLang="en-US"/>
              <a:t>三部分：</a:t>
            </a:r>
            <a:endParaRPr lang="zh-CN" altLang="en-US"/>
          </a:p>
          <a:p>
            <a:pPr>
              <a:lnSpc>
                <a:spcPct val="150000"/>
              </a:lnSpc>
            </a:pPr>
            <a:r>
              <a:rPr lang="en-US" altLang="zh-CN"/>
              <a:t>1.</a:t>
            </a:r>
            <a:r>
              <a:rPr lang="zh-CN" altLang="en-US" b="1" dirty="0">
                <a:solidFill>
                  <a:srgbClr val="383838"/>
                </a:solidFill>
                <a:latin typeface="Noto Sans SC" pitchFamily="34" charset="0"/>
                <a:ea typeface="Noto Sans SC" pitchFamily="34" charset="-122"/>
                <a:cs typeface="Noto Sans SC" pitchFamily="34" charset="-120"/>
                <a:sym typeface="+mn-ea"/>
              </a:rPr>
              <a:t>使用</a:t>
            </a:r>
            <a:r>
              <a:rPr lang="en-US" b="1" dirty="0">
                <a:solidFill>
                  <a:srgbClr val="383838"/>
                </a:solidFill>
                <a:latin typeface="Noto Sans SC" pitchFamily="34" charset="0"/>
                <a:ea typeface="Noto Sans SC" pitchFamily="34" charset="-122"/>
                <a:cs typeface="Noto Sans SC" pitchFamily="34" charset="-120"/>
                <a:sym typeface="+mn-ea"/>
              </a:rPr>
              <a:t>指数查询机制:选择误差最大的查询。</a:t>
            </a:r>
            <a:endParaRPr lang="en-US" b="1" dirty="0">
              <a:solidFill>
                <a:srgbClr val="383838"/>
              </a:solidFill>
              <a:latin typeface="Noto Sans SC" pitchFamily="34" charset="0"/>
              <a:ea typeface="Noto Sans SC" pitchFamily="34" charset="-122"/>
              <a:cs typeface="Noto Sans SC" pitchFamily="34" charset="-120"/>
              <a:sym typeface="+mn-ea"/>
            </a:endParaRPr>
          </a:p>
          <a:p>
            <a:pPr>
              <a:lnSpc>
                <a:spcPct val="150000"/>
              </a:lnSpc>
            </a:pPr>
            <a:r>
              <a:rPr lang="en-US" dirty="0"/>
              <a:t>2.</a:t>
            </a:r>
            <a:r>
              <a:rPr lang="en-US" b="1" dirty="0">
                <a:solidFill>
                  <a:srgbClr val="383838"/>
                </a:solidFill>
                <a:latin typeface="Noto Sans SC" pitchFamily="34" charset="0"/>
                <a:ea typeface="Noto Sans SC" pitchFamily="34" charset="-122"/>
                <a:cs typeface="Noto Sans SC" pitchFamily="34" charset="-120"/>
                <a:sym typeface="+mn-ea"/>
              </a:rPr>
              <a:t>添加拉普拉斯噪音</a:t>
            </a:r>
            <a:r>
              <a:rPr lang="zh-CN" altLang="en-US" b="1" dirty="0">
                <a:solidFill>
                  <a:srgbClr val="383838"/>
                </a:solidFill>
                <a:latin typeface="Noto Sans SC" pitchFamily="34" charset="0"/>
                <a:ea typeface="Noto Sans SC" pitchFamily="34" charset="-122"/>
                <a:cs typeface="Noto Sans SC" pitchFamily="34" charset="-120"/>
                <a:sym typeface="+mn-ea"/>
              </a:rPr>
              <a:t>。</a:t>
            </a:r>
            <a:endParaRPr lang="en-US" dirty="0"/>
          </a:p>
          <a:p>
            <a:pPr>
              <a:lnSpc>
                <a:spcPct val="150000"/>
              </a:lnSpc>
            </a:pPr>
            <a:r>
              <a:rPr lang="en-US" altLang="zh-CN"/>
              <a:t>3.</a:t>
            </a:r>
            <a:r>
              <a:rPr lang="zh-CN" altLang="en-US" b="1" dirty="0">
                <a:solidFill>
                  <a:srgbClr val="383838"/>
                </a:solidFill>
                <a:latin typeface="Noto Sans SC" pitchFamily="34" charset="0"/>
                <a:ea typeface="Noto Sans SC" pitchFamily="34" charset="-122"/>
                <a:cs typeface="Noto Sans SC" pitchFamily="34" charset="-120"/>
                <a:sym typeface="+mn-ea"/>
              </a:rPr>
              <a:t>使用</a:t>
            </a:r>
            <a:r>
              <a:rPr lang="en-US" b="1" dirty="0">
                <a:solidFill>
                  <a:srgbClr val="383838"/>
                </a:solidFill>
                <a:latin typeface="Noto Sans SC" pitchFamily="34" charset="0"/>
                <a:ea typeface="Noto Sans SC" pitchFamily="34" charset="-122"/>
                <a:cs typeface="Noto Sans SC" pitchFamily="34" charset="-120"/>
                <a:sym typeface="+mn-ea"/>
              </a:rPr>
              <a:t>乘法加权更新调整数据分布 。</a:t>
            </a:r>
            <a:endParaRPr lang="en-US" b="1" dirty="0">
              <a:solidFill>
                <a:srgbClr val="383838"/>
              </a:solidFill>
              <a:latin typeface="Noto Sans SC" pitchFamily="34" charset="0"/>
              <a:ea typeface="Noto Sans SC" pitchFamily="34" charset="-122"/>
              <a:cs typeface="Noto Sans SC" pitchFamily="34" charset="-120"/>
              <a:sym typeface="+mn-ea"/>
            </a:endParaRPr>
          </a:p>
          <a:p>
            <a:pPr>
              <a:lnSpc>
                <a:spcPct val="150000"/>
              </a:lnSpc>
            </a:pPr>
            <a:endParaRPr lang="zh-CN" altLang="en-US" b="1" dirty="0">
              <a:solidFill>
                <a:srgbClr val="383838"/>
              </a:solidFill>
              <a:latin typeface="Noto Sans SC" pitchFamily="34" charset="0"/>
              <a:ea typeface="Noto Sans SC" pitchFamily="34" charset="-122"/>
              <a:cs typeface="Noto Sans SC" pitchFamily="34" charset="-120"/>
              <a:sym typeface="+mn-ea"/>
            </a:endParaRPr>
          </a:p>
          <a:p>
            <a:pPr>
              <a:lnSpc>
                <a:spcPct val="150000"/>
              </a:lnSpc>
            </a:pPr>
            <a:r>
              <a:rPr lang="zh-CN" altLang="en-US" b="1" dirty="0">
                <a:solidFill>
                  <a:srgbClr val="383838"/>
                </a:solidFill>
                <a:latin typeface="Noto Sans SC" pitchFamily="34" charset="0"/>
                <a:ea typeface="Noto Sans SC" pitchFamily="34" charset="-122"/>
                <a:cs typeface="Noto Sans SC" pitchFamily="34" charset="-120"/>
                <a:sym typeface="+mn-ea"/>
              </a:rPr>
              <a:t>可以看出</a:t>
            </a:r>
            <a:r>
              <a:rPr lang="zh-CN" altLang="en-US" b="1" dirty="0">
                <a:solidFill>
                  <a:srgbClr val="383838"/>
                </a:solidFill>
                <a:latin typeface="Noto Sans SC" pitchFamily="34" charset="0"/>
                <a:ea typeface="Noto Sans SC" pitchFamily="34" charset="-122"/>
                <a:cs typeface="Noto Sans SC" pitchFamily="34" charset="-120"/>
                <a:sym typeface="+mn-ea"/>
              </a:rPr>
              <a:t>该代码缺少指数查询</a:t>
            </a:r>
            <a:r>
              <a:rPr lang="zh-CN" altLang="en-US" b="1" dirty="0">
                <a:solidFill>
                  <a:srgbClr val="383838"/>
                </a:solidFill>
                <a:latin typeface="Noto Sans SC" pitchFamily="34" charset="0"/>
                <a:ea typeface="Noto Sans SC" pitchFamily="34" charset="-122"/>
                <a:cs typeface="Noto Sans SC" pitchFamily="34" charset="-120"/>
                <a:sym typeface="+mn-ea"/>
              </a:rPr>
              <a:t>机制</a:t>
            </a:r>
            <a:endParaRPr lang="zh-CN" altLang="en-US" b="1" dirty="0">
              <a:solidFill>
                <a:srgbClr val="383838"/>
              </a:solidFill>
              <a:latin typeface="Noto Sans SC" pitchFamily="34" charset="0"/>
              <a:ea typeface="Noto Sans SC" pitchFamily="34" charset="-122"/>
              <a:cs typeface="Noto Sans SC" pitchFamily="34" charset="-12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5250" y="126365"/>
            <a:ext cx="6661150" cy="2445385"/>
          </a:xfrm>
          <a:prstGeom prst="rect">
            <a:avLst/>
          </a:prstGeom>
          <a:noFill/>
        </p:spPr>
        <p:txBody>
          <a:bodyPr wrap="square" rtlCol="0">
            <a:spAutoFit/>
          </a:bodyPr>
          <a:p>
            <a:r>
              <a:rPr lang="zh-CN" altLang="en-US"/>
              <a:t>为此，我们添加</a:t>
            </a:r>
            <a:r>
              <a:rPr lang="zh-CN" altLang="en-US"/>
              <a:t>如下：</a:t>
            </a:r>
            <a:endParaRPr lang="zh-CN" altLang="en-US"/>
          </a:p>
          <a:p>
            <a:pPr>
              <a:lnSpc>
                <a:spcPct val="150000"/>
              </a:lnSpc>
            </a:pPr>
            <a:r>
              <a:rPr lang="en-US" altLang="zh-CN"/>
              <a:t>1.</a:t>
            </a:r>
            <a:r>
              <a:rPr lang="zh-CN" altLang="en-US">
                <a:latin typeface="宋体" panose="02010600030101010101" pitchFamily="2" charset="-122"/>
                <a:ea typeface="宋体" panose="02010600030101010101" pitchFamily="2" charset="-122"/>
                <a:cs typeface="宋体" panose="02010600030101010101" pitchFamily="2" charset="-122"/>
                <a:sym typeface="+mn-ea"/>
              </a:rPr>
              <a:t>调用</a:t>
            </a:r>
            <a:r>
              <a:rPr lang="zh-CN" altLang="en-US">
                <a:latin typeface="宋体" panose="02010600030101010101" pitchFamily="2" charset="-122"/>
                <a:ea typeface="宋体" panose="02010600030101010101" pitchFamily="2" charset="-122"/>
                <a:cs typeface="宋体" panose="02010600030101010101" pitchFamily="2" charset="-122"/>
                <a:sym typeface="+mn-ea"/>
              </a:rPr>
              <a:t>Ex</a:t>
            </a:r>
            <a:r>
              <a:rPr lang="en-US" altLang="zh-CN">
                <a:latin typeface="宋体" panose="02010600030101010101" pitchFamily="2" charset="-122"/>
                <a:ea typeface="宋体" panose="02010600030101010101" pitchFamily="2" charset="-122"/>
                <a:cs typeface="宋体" panose="02010600030101010101" pitchFamily="2" charset="-122"/>
                <a:sym typeface="+mn-ea"/>
              </a:rPr>
              <a:t>pM</a:t>
            </a:r>
            <a:r>
              <a:rPr lang="zh-CN" altLang="en-US">
                <a:latin typeface="宋体" panose="02010600030101010101" pitchFamily="2" charset="-122"/>
                <a:ea typeface="宋体" panose="02010600030101010101" pitchFamily="2" charset="-122"/>
                <a:cs typeface="宋体" panose="02010600030101010101" pitchFamily="2" charset="-122"/>
                <a:sym typeface="+mn-ea"/>
              </a:rPr>
              <a:t>(histogram, A, Q, eps/(2 * T))</a:t>
            </a:r>
            <a:r>
              <a:rPr lang="zh-CN" altLang="en-US">
                <a:latin typeface="宋体" panose="02010600030101010101" pitchFamily="2" charset="-122"/>
                <a:ea typeface="宋体" panose="02010600030101010101" pitchFamily="2" charset="-122"/>
                <a:cs typeface="宋体" panose="02010600030101010101" pitchFamily="2" charset="-122"/>
                <a:sym typeface="+mn-ea"/>
              </a:rPr>
              <a:t>函数，反馈查询集合Q中qi的位置。</a:t>
            </a:r>
            <a:endParaRPr lang="zh-CN" altLang="en-US">
              <a:solidFill>
                <a:schemeClr val="tx1"/>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altLang="zh-CN">
                <a:ea typeface="宋体" panose="02010600030101010101" pitchFamily="2" charset="-122"/>
                <a:cs typeface="+mn-lt"/>
                <a:sym typeface="+mn-ea"/>
              </a:rPr>
              <a:t>2.</a:t>
            </a:r>
            <a:r>
              <a:rPr lang="zh-CN" altLang="en-US">
                <a:latin typeface="宋体" panose="02010600030101010101" pitchFamily="2" charset="-122"/>
                <a:ea typeface="宋体" panose="02010600030101010101" pitchFamily="2" charset="-122"/>
                <a:cs typeface="宋体" panose="02010600030101010101" pitchFamily="2" charset="-122"/>
                <a:sym typeface="+mn-ea"/>
              </a:rPr>
              <a:t>添加循环条件</a:t>
            </a:r>
            <a:r>
              <a:rPr lang="en-US" altLang="zh-CN">
                <a:latin typeface="宋体" panose="02010600030101010101" pitchFamily="2" charset="-122"/>
                <a:ea typeface="宋体" panose="02010600030101010101" pitchFamily="2" charset="-122"/>
                <a:cs typeface="宋体" panose="02010600030101010101" pitchFamily="2" charset="-122"/>
                <a:sym typeface="+mn-ea"/>
              </a:rPr>
              <a:t>while(qi in measurements)查看该查询是否已经在mesurements内存储，若已有则重启选择，直到选中未优化过的查询</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en-US" altLang="zh-CN"/>
          </a:p>
        </p:txBody>
      </p:sp>
      <p:pic>
        <p:nvPicPr>
          <p:cNvPr id="8" name="图片 7" descr="直线箭头"/>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967480" y="3383915"/>
            <a:ext cx="914400" cy="914400"/>
          </a:xfrm>
          <a:prstGeom prst="rect">
            <a:avLst/>
          </a:prstGeom>
        </p:spPr>
      </p:pic>
      <p:pic>
        <p:nvPicPr>
          <p:cNvPr id="10" name="图片 9" descr="carbon"/>
          <p:cNvPicPr>
            <a:picLocks noChangeAspect="1"/>
          </p:cNvPicPr>
          <p:nvPr/>
        </p:nvPicPr>
        <p:blipFill>
          <a:blip r:embed="rId3"/>
          <a:stretch>
            <a:fillRect/>
          </a:stretch>
        </p:blipFill>
        <p:spPr>
          <a:xfrm>
            <a:off x="4975225" y="2604135"/>
            <a:ext cx="4168775" cy="2539365"/>
          </a:xfrm>
          <a:prstGeom prst="rect">
            <a:avLst/>
          </a:prstGeom>
        </p:spPr>
      </p:pic>
      <p:pic>
        <p:nvPicPr>
          <p:cNvPr id="11" name="图片 10" descr="carbon (1)"/>
          <p:cNvPicPr>
            <a:picLocks noChangeAspect="1"/>
          </p:cNvPicPr>
          <p:nvPr/>
        </p:nvPicPr>
        <p:blipFill>
          <a:blip r:embed="rId4"/>
          <a:stretch>
            <a:fillRect/>
          </a:stretch>
        </p:blipFill>
        <p:spPr>
          <a:xfrm>
            <a:off x="0" y="2638425"/>
            <a:ext cx="3980180" cy="2505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461962" y="214312"/>
            <a:ext cx="3233738" cy="1023938"/>
          </a:xfrm>
          <a:prstGeom prst="rect">
            <a:avLst/>
          </a:prstGeom>
          <a:noFill/>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MWEM </a:t>
            </a:r>
            <a:r>
              <a:rPr lang="zh-CN" altLang="en-US" sz="2800" b="1" dirty="0">
                <a:solidFill>
                  <a:srgbClr val="383838"/>
                </a:solidFill>
                <a:latin typeface="Noto Sans SC" pitchFamily="34" charset="0"/>
                <a:ea typeface="Noto Sans SC" pitchFamily="34" charset="-122"/>
                <a:cs typeface="Noto Sans SC" pitchFamily="34" charset="-120"/>
              </a:rPr>
              <a:t>二维</a:t>
            </a:r>
            <a:r>
              <a:rPr lang="zh-CN" altLang="en-US" sz="2800" b="1" dirty="0">
                <a:solidFill>
                  <a:srgbClr val="383838"/>
                </a:solidFill>
                <a:latin typeface="Noto Sans SC" pitchFamily="34" charset="0"/>
                <a:ea typeface="Noto Sans SC" pitchFamily="34" charset="-122"/>
                <a:cs typeface="Noto Sans SC" pitchFamily="34" charset="-120"/>
              </a:rPr>
              <a:t>实现</a:t>
            </a:r>
            <a:endParaRPr lang="zh-CN" altLang="en-US" sz="2800" b="1" dirty="0">
              <a:solidFill>
                <a:srgbClr val="383838"/>
              </a:solidFill>
              <a:latin typeface="Noto Sans SC" pitchFamily="34" charset="0"/>
              <a:ea typeface="Noto Sans SC" pitchFamily="34" charset="-122"/>
              <a:cs typeface="Noto Sans SC" pitchFamily="34" charset="-120"/>
            </a:endParaRPr>
          </a:p>
        </p:txBody>
      </p:sp>
      <p:pic>
        <p:nvPicPr>
          <p:cNvPr id="4" name="图片 3" descr="carbon"/>
          <p:cNvPicPr>
            <a:picLocks noChangeAspect="1"/>
          </p:cNvPicPr>
          <p:nvPr/>
        </p:nvPicPr>
        <p:blipFill>
          <a:blip r:embed="rId3"/>
          <a:stretch>
            <a:fillRect/>
          </a:stretch>
        </p:blipFill>
        <p:spPr>
          <a:xfrm>
            <a:off x="797560" y="1176020"/>
            <a:ext cx="7812405" cy="3449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10050" y="1395413"/>
            <a:ext cx="938213" cy="828675"/>
          </a:xfrm>
          <a:prstGeom prst="rect">
            <a:avLst/>
          </a:prstGeom>
          <a:noFill/>
        </p:spPr>
        <p:txBody>
          <a:bodyPr wrap="square" rtlCol="0" anchor="ctr"/>
          <a:lstStyle/>
          <a:p>
            <a:pPr marL="0" indent="0" algn="ctr">
              <a:buNone/>
            </a:pPr>
            <a:r>
              <a:rPr lang="en-US" sz="3840" b="1" dirty="0">
                <a:solidFill>
                  <a:srgbClr val="FFFFFF"/>
                </a:solidFill>
                <a:latin typeface="Noto Sans SC" pitchFamily="34" charset="0"/>
                <a:ea typeface="Noto Sans SC" pitchFamily="34" charset="-122"/>
                <a:cs typeface="Noto Sans SC" pitchFamily="34" charset="-120"/>
              </a:rPr>
              <a:t>05</a:t>
            </a:r>
            <a:endParaRPr lang="en-US" sz="3840" dirty="0"/>
          </a:p>
        </p:txBody>
      </p:sp>
      <p:sp>
        <p:nvSpPr>
          <p:cNvPr id="3" name="Text 1"/>
          <p:cNvSpPr/>
          <p:nvPr/>
        </p:nvSpPr>
        <p:spPr>
          <a:xfrm>
            <a:off x="2176463" y="2805113"/>
            <a:ext cx="5101590" cy="890587"/>
          </a:xfrm>
          <a:prstGeom prst="rect">
            <a:avLst/>
          </a:prstGeom>
          <a:noFill/>
        </p:spPr>
        <p:txBody>
          <a:bodyPr wrap="square" rtlCol="0" anchor="t"/>
          <a:lstStyle/>
          <a:p>
            <a:pPr marL="0" indent="0" algn="ctr">
              <a:buNone/>
            </a:pPr>
            <a:r>
              <a:rPr lang="zh-CN" altLang="en-US" sz="3010" b="1" dirty="0">
                <a:solidFill>
                  <a:srgbClr val="18426F"/>
                </a:solidFill>
                <a:latin typeface="Noto Sans SC" pitchFamily="34" charset="0"/>
                <a:ea typeface="Noto Sans SC" pitchFamily="34" charset="-122"/>
                <a:cs typeface="Noto Sans SC" pitchFamily="34" charset="-120"/>
              </a:rPr>
              <a:t>指数</a:t>
            </a:r>
            <a:r>
              <a:rPr lang="zh-CN" altLang="en-US" sz="3010" b="1" dirty="0">
                <a:solidFill>
                  <a:srgbClr val="18426F"/>
                </a:solidFill>
                <a:latin typeface="Noto Sans SC" pitchFamily="34" charset="0"/>
                <a:ea typeface="Noto Sans SC" pitchFamily="34" charset="-122"/>
                <a:cs typeface="Noto Sans SC" pitchFamily="34" charset="-120"/>
              </a:rPr>
              <a:t>机制实现</a:t>
            </a:r>
            <a:endParaRPr lang="zh-CN" altLang="en-US" sz="3010" b="1" dirty="0">
              <a:solidFill>
                <a:srgbClr val="18426F"/>
              </a:solidFill>
              <a:latin typeface="Noto Sans SC" pitchFamily="34" charset="0"/>
              <a:ea typeface="Noto Sans SC" pitchFamily="34" charset="-122"/>
              <a:cs typeface="Noto Sans SC" pitchFamily="34"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147955"/>
            <a:ext cx="9144000" cy="5143500"/>
          </a:xfrm>
          <a:prstGeom prst="rect">
            <a:avLst/>
          </a:prstGeom>
        </p:spPr>
      </p:pic>
      <p:sp>
        <p:nvSpPr>
          <p:cNvPr id="3" name="Text 0"/>
          <p:cNvSpPr/>
          <p:nvPr/>
        </p:nvSpPr>
        <p:spPr>
          <a:xfrm>
            <a:off x="0" y="0"/>
            <a:ext cx="2114550" cy="497840"/>
          </a:xfrm>
          <a:prstGeom prst="rect">
            <a:avLst/>
          </a:prstGeom>
          <a:noFill/>
        </p:spPr>
        <p:txBody>
          <a:bodyPr wrap="square" rtlCol="0" anchor="t"/>
          <a:lstStyle/>
          <a:p>
            <a:pPr marL="0" indent="0" algn="ctr">
              <a:lnSpc>
                <a:spcPct val="150000"/>
              </a:lnSpc>
              <a:buNone/>
            </a:pPr>
            <a:r>
              <a:rPr lang="zh-CN" altLang="en-US" sz="2800" b="1" dirty="0">
                <a:solidFill>
                  <a:srgbClr val="000000"/>
                </a:solidFill>
                <a:latin typeface="Noto Sans SC" pitchFamily="34" charset="0"/>
                <a:ea typeface="Noto Sans SC" pitchFamily="34" charset="-122"/>
                <a:cs typeface="Noto Sans SC" pitchFamily="34" charset="-120"/>
              </a:rPr>
              <a:t>指数机制：</a:t>
            </a:r>
            <a:endParaRPr lang="en-US" sz="2800" dirty="0"/>
          </a:p>
        </p:txBody>
      </p:sp>
      <p:pic>
        <p:nvPicPr>
          <p:cNvPr id="5" name="图片 4" descr="carbon"/>
          <p:cNvPicPr>
            <a:picLocks noChangeAspect="1"/>
          </p:cNvPicPr>
          <p:nvPr/>
        </p:nvPicPr>
        <p:blipFill>
          <a:blip r:embed="rId3"/>
          <a:stretch>
            <a:fillRect/>
          </a:stretch>
        </p:blipFill>
        <p:spPr>
          <a:xfrm>
            <a:off x="850900" y="942340"/>
            <a:ext cx="7649210" cy="34982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85788" y="285750"/>
            <a:ext cx="4410075" cy="514350"/>
          </a:xfrm>
          <a:prstGeom prst="rect">
            <a:avLst/>
          </a:prstGeom>
          <a:noFill/>
        </p:spPr>
        <p:txBody>
          <a:bodyPr wrap="square" rtlCol="0" anchor="t"/>
          <a:lstStyle/>
          <a:p>
            <a:pPr marL="0" indent="0">
              <a:buNone/>
            </a:pPr>
            <a:endParaRPr lang="en-US" sz="2030" dirty="0"/>
          </a:p>
        </p:txBody>
      </p:sp>
      <p:sp>
        <p:nvSpPr>
          <p:cNvPr id="4" name="Text 1"/>
          <p:cNvSpPr/>
          <p:nvPr/>
        </p:nvSpPr>
        <p:spPr>
          <a:xfrm>
            <a:off x="-317" y="0"/>
            <a:ext cx="4410075" cy="3476625"/>
          </a:xfrm>
          <a:prstGeom prst="rect">
            <a:avLst/>
          </a:prstGeom>
          <a:noFill/>
        </p:spPr>
        <p:txBody>
          <a:bodyPr wrap="square" rtlCol="0" anchor="t"/>
          <a:lstStyle/>
          <a:p>
            <a:pPr marL="0" indent="0" algn="l">
              <a:lnSpc>
                <a:spcPct val="150000"/>
              </a:lnSpc>
              <a:buNone/>
            </a:pPr>
            <a:br>
              <a:rPr lang="en-US" sz="1400" dirty="0">
                <a:solidFill>
                  <a:srgbClr val="383838"/>
                </a:solidFill>
                <a:latin typeface="Noto Sans SC" pitchFamily="34" charset="0"/>
                <a:ea typeface="Noto Sans SC" pitchFamily="34" charset="-122"/>
                <a:cs typeface="Noto Sans SC" pitchFamily="34" charset="-120"/>
              </a:rPr>
            </a:br>
            <a:br>
              <a:rPr lang="en-US" sz="1400" dirty="0">
                <a:solidFill>
                  <a:srgbClr val="383838"/>
                </a:solidFill>
                <a:latin typeface="Noto Sans SC" pitchFamily="34" charset="0"/>
                <a:ea typeface="Noto Sans SC" pitchFamily="34" charset="-122"/>
                <a:cs typeface="Noto Sans SC" pitchFamily="34" charset="-120"/>
              </a:rPr>
            </a:br>
            <a:endParaRPr lang="en-US" sz="1400" dirty="0"/>
          </a:p>
        </p:txBody>
      </p:sp>
      <p:pic>
        <p:nvPicPr>
          <p:cNvPr id="6" name="图片 5" descr="carbon"/>
          <p:cNvPicPr>
            <a:picLocks noChangeAspect="1"/>
          </p:cNvPicPr>
          <p:nvPr/>
        </p:nvPicPr>
        <p:blipFill>
          <a:blip r:embed="rId3"/>
          <a:stretch>
            <a:fillRect/>
          </a:stretch>
        </p:blipFill>
        <p:spPr>
          <a:xfrm>
            <a:off x="855980" y="501650"/>
            <a:ext cx="7709535" cy="41992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17170" y="499745"/>
            <a:ext cx="3115945" cy="3885565"/>
          </a:xfrm>
          <a:prstGeom prst="rect">
            <a:avLst/>
          </a:prstGeom>
          <a:noFill/>
        </p:spPr>
        <p:txBody>
          <a:bodyPr wrap="square" rtlCol="0" anchor="t"/>
          <a:lstStyle/>
          <a:p>
            <a:pPr marL="0" indent="0">
              <a:lnSpc>
                <a:spcPct val="150000"/>
              </a:lnSpc>
              <a:buNone/>
            </a:pPr>
            <a:r>
              <a:rPr lang="zh-CN" altLang="en-US" b="1" dirty="0">
                <a:solidFill>
                  <a:srgbClr val="383838"/>
                </a:solidFill>
                <a:latin typeface="Noto Sans SC" pitchFamily="34" charset="0"/>
                <a:ea typeface="Noto Sans SC" pitchFamily="34" charset="-122"/>
                <a:cs typeface="Noto Sans SC" pitchFamily="34" charset="-120"/>
              </a:rPr>
              <a:t>补全如下：</a:t>
            </a:r>
            <a:endParaRPr lang="zh-CN" altLang="en-US" b="1" dirty="0">
              <a:solidFill>
                <a:srgbClr val="383838"/>
              </a:solidFill>
              <a:latin typeface="Noto Sans SC" pitchFamily="34" charset="0"/>
              <a:ea typeface="Noto Sans SC" pitchFamily="34" charset="-122"/>
              <a:cs typeface="Noto Sans SC" pitchFamily="34" charset="-120"/>
            </a:endParaRPr>
          </a:p>
          <a:p>
            <a:pPr marL="0" indent="0">
              <a:lnSpc>
                <a:spcPct val="150000"/>
              </a:lnSpc>
              <a:buNone/>
            </a:pPr>
            <a:r>
              <a:rPr lang="en-US" altLang="zh-CN" b="1" dirty="0">
                <a:solidFill>
                  <a:srgbClr val="383838"/>
                </a:solidFill>
                <a:latin typeface="Noto Sans SC" pitchFamily="34" charset="0"/>
                <a:ea typeface="Noto Sans SC" pitchFamily="34" charset="-122"/>
                <a:cs typeface="Noto Sans SC" pitchFamily="34" charset="-120"/>
              </a:rPr>
              <a:t>1.对每个查询计算其在原始数据和合成数据上的差异绝对值，然后除以100000来缩小错误的规模。</a:t>
            </a:r>
            <a:endParaRPr lang="en-US" altLang="zh-CN" b="1" dirty="0">
              <a:solidFill>
                <a:srgbClr val="383838"/>
              </a:solidFill>
              <a:latin typeface="Noto Sans SC" pitchFamily="34" charset="0"/>
              <a:ea typeface="Noto Sans SC" pitchFamily="34" charset="-122"/>
              <a:cs typeface="Noto Sans SC" pitchFamily="34" charset="-120"/>
            </a:endParaRPr>
          </a:p>
          <a:p>
            <a:pPr marL="0" indent="0">
              <a:lnSpc>
                <a:spcPct val="150000"/>
              </a:lnSpc>
              <a:buNone/>
            </a:pPr>
            <a:r>
              <a:rPr lang="en-US" altLang="zh-CN" b="1" dirty="0">
                <a:solidFill>
                  <a:srgbClr val="383838"/>
                </a:solidFill>
                <a:latin typeface="Noto Sans SC" pitchFamily="34" charset="0"/>
                <a:ea typeface="Noto Sans SC" pitchFamily="34" charset="-122"/>
                <a:cs typeface="Noto Sans SC" pitchFamily="34" charset="-120"/>
              </a:rPr>
              <a:t>2.使用指数机制计算每个查询的选择概率。</a:t>
            </a:r>
            <a:endParaRPr lang="en-US" altLang="zh-CN" b="1" dirty="0">
              <a:solidFill>
                <a:srgbClr val="383838"/>
              </a:solidFill>
              <a:latin typeface="Noto Sans SC" pitchFamily="34" charset="0"/>
              <a:ea typeface="Noto Sans SC" pitchFamily="34" charset="-122"/>
              <a:cs typeface="Noto Sans SC" pitchFamily="34" charset="-120"/>
            </a:endParaRPr>
          </a:p>
          <a:p>
            <a:pPr marL="0" indent="0">
              <a:lnSpc>
                <a:spcPct val="150000"/>
              </a:lnSpc>
              <a:buNone/>
            </a:pPr>
            <a:r>
              <a:rPr lang="en-US" altLang="zh-CN" b="1" dirty="0">
                <a:solidFill>
                  <a:srgbClr val="383838"/>
                </a:solidFill>
                <a:latin typeface="Noto Sans SC" pitchFamily="34" charset="0"/>
                <a:ea typeface="Noto Sans SC" pitchFamily="34" charset="-122"/>
                <a:cs typeface="Noto Sans SC" pitchFamily="34" charset="-120"/>
              </a:rPr>
              <a:t>3.根据归一化后的概率分布，从查询集中随机选择一个查询。</a:t>
            </a:r>
            <a:endParaRPr lang="en-US" altLang="zh-CN" b="1" dirty="0">
              <a:solidFill>
                <a:srgbClr val="383838"/>
              </a:solidFill>
              <a:latin typeface="Noto Sans SC" pitchFamily="34" charset="0"/>
              <a:ea typeface="Noto Sans SC" pitchFamily="34" charset="-122"/>
              <a:cs typeface="Noto Sans SC" pitchFamily="34" charset="-120"/>
            </a:endParaRPr>
          </a:p>
        </p:txBody>
      </p:sp>
      <p:pic>
        <p:nvPicPr>
          <p:cNvPr id="7" name="图片 6" descr="carbon"/>
          <p:cNvPicPr>
            <a:picLocks noChangeAspect="1"/>
          </p:cNvPicPr>
          <p:nvPr/>
        </p:nvPicPr>
        <p:blipFill>
          <a:blip r:embed="rId1"/>
          <a:stretch>
            <a:fillRect/>
          </a:stretch>
        </p:blipFill>
        <p:spPr>
          <a:xfrm>
            <a:off x="3333115" y="635"/>
            <a:ext cx="5810885" cy="51428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10050" y="1395413"/>
            <a:ext cx="938213" cy="828675"/>
          </a:xfrm>
          <a:prstGeom prst="rect">
            <a:avLst/>
          </a:prstGeom>
          <a:noFill/>
        </p:spPr>
        <p:txBody>
          <a:bodyPr wrap="square" rtlCol="0" anchor="ctr"/>
          <a:lstStyle/>
          <a:p>
            <a:pPr marL="0" indent="0" algn="ctr">
              <a:buNone/>
            </a:pPr>
            <a:r>
              <a:rPr lang="en-US" sz="3840" b="1" dirty="0">
                <a:solidFill>
                  <a:srgbClr val="FFFFFF"/>
                </a:solidFill>
                <a:latin typeface="Noto Sans SC" pitchFamily="34" charset="0"/>
                <a:ea typeface="Noto Sans SC" pitchFamily="34" charset="-122"/>
                <a:cs typeface="Noto Sans SC" pitchFamily="34" charset="-120"/>
              </a:rPr>
              <a:t>06</a:t>
            </a:r>
            <a:endParaRPr lang="en-US" sz="3840" dirty="0"/>
          </a:p>
        </p:txBody>
      </p:sp>
      <p:sp>
        <p:nvSpPr>
          <p:cNvPr id="3" name="Text 1"/>
          <p:cNvSpPr/>
          <p:nvPr/>
        </p:nvSpPr>
        <p:spPr>
          <a:xfrm>
            <a:off x="2176463" y="2805113"/>
            <a:ext cx="5101590" cy="890587"/>
          </a:xfrm>
          <a:prstGeom prst="rect">
            <a:avLst/>
          </a:prstGeom>
          <a:noFill/>
        </p:spPr>
        <p:txBody>
          <a:bodyPr wrap="square" rtlCol="0" anchor="t"/>
          <a:lstStyle/>
          <a:p>
            <a:pPr marL="0" indent="0" algn="ctr">
              <a:buNone/>
            </a:pPr>
            <a:r>
              <a:rPr lang="zh-CN" altLang="en-US" sz="3010" b="1" dirty="0">
                <a:solidFill>
                  <a:srgbClr val="18426F"/>
                </a:solidFill>
                <a:latin typeface="Noto Sans SC" pitchFamily="34" charset="0"/>
                <a:ea typeface="Noto Sans SC" pitchFamily="34" charset="-122"/>
                <a:cs typeface="Noto Sans SC" pitchFamily="34" charset="-120"/>
              </a:rPr>
              <a:t>乘法</a:t>
            </a:r>
            <a:r>
              <a:rPr lang="zh-CN" altLang="en-US" sz="3010" b="1" dirty="0">
                <a:solidFill>
                  <a:srgbClr val="18426F"/>
                </a:solidFill>
                <a:latin typeface="Noto Sans SC" pitchFamily="34" charset="0"/>
                <a:ea typeface="Noto Sans SC" pitchFamily="34" charset="-122"/>
                <a:cs typeface="Noto Sans SC" pitchFamily="34" charset="-120"/>
              </a:rPr>
              <a:t>权重机制实现</a:t>
            </a:r>
            <a:endParaRPr lang="zh-CN" altLang="en-US" sz="3010" b="1" dirty="0">
              <a:solidFill>
                <a:srgbClr val="18426F"/>
              </a:solidFill>
              <a:latin typeface="Noto Sans SC" pitchFamily="34" charset="0"/>
              <a:ea typeface="Noto Sans SC" pitchFamily="34" charset="-122"/>
              <a:cs typeface="Noto Sans SC"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09575" y="1909762"/>
            <a:ext cx="2214563" cy="1657350"/>
          </a:xfrm>
          <a:prstGeom prst="rect">
            <a:avLst/>
          </a:prstGeom>
          <a:noFill/>
        </p:spPr>
        <p:txBody>
          <a:bodyPr wrap="square" rtlCol="0" anchor="ctr"/>
          <a:lstStyle/>
          <a:p>
            <a:pPr marL="0" indent="0" algn="ctr">
              <a:buNone/>
            </a:pPr>
            <a:r>
              <a:rPr lang="en-US" sz="4200" b="1" dirty="0">
                <a:solidFill>
                  <a:srgbClr val="FFFFFF"/>
                </a:solidFill>
                <a:latin typeface="Noto Sans SC" pitchFamily="34" charset="0"/>
                <a:ea typeface="Noto Sans SC" pitchFamily="34" charset="-122"/>
                <a:cs typeface="Noto Sans SC" pitchFamily="34" charset="-120"/>
              </a:rPr>
              <a:t>CONTENTS</a:t>
            </a:r>
            <a:endParaRPr lang="en-US" sz="4200" dirty="0"/>
          </a:p>
        </p:txBody>
      </p:sp>
      <p:sp>
        <p:nvSpPr>
          <p:cNvPr id="3" name="Text 1"/>
          <p:cNvSpPr/>
          <p:nvPr/>
        </p:nvSpPr>
        <p:spPr>
          <a:xfrm>
            <a:off x="3514725" y="857250"/>
            <a:ext cx="5105400" cy="3761740"/>
          </a:xfrm>
          <a:prstGeom prst="rect">
            <a:avLst/>
          </a:prstGeom>
          <a:noFill/>
        </p:spPr>
        <p:txBody>
          <a:bodyPr wrap="square" rtlCol="0" anchor="t"/>
          <a:lstStyle/>
          <a:p>
            <a:pPr marL="342900" indent="-342900" algn="l">
              <a:lnSpc>
                <a:spcPct val="150000"/>
              </a:lnSpc>
              <a:buSzPct val="100000"/>
              <a:buChar char="•"/>
            </a:pPr>
            <a:r>
              <a:rPr lang="en-US" sz="1750" dirty="0">
                <a:solidFill>
                  <a:srgbClr val="18426F"/>
                </a:solidFill>
                <a:latin typeface="Noto Sans SC" pitchFamily="34" charset="0"/>
                <a:ea typeface="Noto Sans SC" pitchFamily="34" charset="-122"/>
                <a:cs typeface="Noto Sans SC" pitchFamily="34" charset="-120"/>
              </a:rPr>
              <a:t>差分隐私</a:t>
            </a:r>
            <a:endParaRPr lang="en-US" sz="1750" dirty="0">
              <a:solidFill>
                <a:srgbClr val="18426F"/>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750" dirty="0">
                <a:solidFill>
                  <a:srgbClr val="18426F"/>
                </a:solidFill>
                <a:latin typeface="Noto Sans SC" pitchFamily="34" charset="0"/>
                <a:ea typeface="Noto Sans SC" pitchFamily="34" charset="-122"/>
                <a:cs typeface="Noto Sans SC" pitchFamily="34" charset="-120"/>
              </a:rPr>
              <a:t>MWEM</a:t>
            </a:r>
            <a:endParaRPr lang="en-US" sz="1750" dirty="0">
              <a:solidFill>
                <a:srgbClr val="18426F"/>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zh-CN" altLang="en-US" sz="1750" dirty="0">
                <a:solidFill>
                  <a:srgbClr val="18426F"/>
                </a:solidFill>
                <a:latin typeface="Noto Sans SC" pitchFamily="34" charset="0"/>
                <a:ea typeface="Noto Sans SC" pitchFamily="34" charset="-122"/>
                <a:cs typeface="Noto Sans SC" pitchFamily="34" charset="-120"/>
              </a:rPr>
              <a:t>实验环境</a:t>
            </a:r>
            <a:endParaRPr lang="zh-CN" altLang="en-US" sz="1750" dirty="0">
              <a:solidFill>
                <a:srgbClr val="18426F"/>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altLang="zh-CN" sz="1750" dirty="0">
                <a:solidFill>
                  <a:srgbClr val="18426F"/>
                </a:solidFill>
                <a:latin typeface="Noto Sans SC" pitchFamily="34" charset="0"/>
                <a:ea typeface="Noto Sans SC" pitchFamily="34" charset="-122"/>
                <a:cs typeface="Noto Sans SC" pitchFamily="34" charset="-120"/>
              </a:rPr>
              <a:t>MWEM</a:t>
            </a:r>
            <a:r>
              <a:rPr lang="zh-CN" altLang="en-US" sz="1750" dirty="0">
                <a:solidFill>
                  <a:srgbClr val="18426F"/>
                </a:solidFill>
                <a:latin typeface="Noto Sans SC" pitchFamily="34" charset="0"/>
                <a:ea typeface="Noto Sans SC" pitchFamily="34" charset="-122"/>
                <a:cs typeface="Noto Sans SC" pitchFamily="34" charset="-120"/>
              </a:rPr>
              <a:t>算法实现</a:t>
            </a:r>
            <a:endParaRPr lang="zh-CN" altLang="en-US" sz="1750" dirty="0">
              <a:solidFill>
                <a:srgbClr val="18426F"/>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zh-CN" altLang="en-US" sz="1750" dirty="0">
                <a:solidFill>
                  <a:srgbClr val="18426F"/>
                </a:solidFill>
                <a:latin typeface="Noto Sans SC" pitchFamily="34" charset="0"/>
                <a:ea typeface="Noto Sans SC" pitchFamily="34" charset="-122"/>
                <a:cs typeface="Noto Sans SC" pitchFamily="34" charset="-120"/>
              </a:rPr>
              <a:t>指数机制</a:t>
            </a:r>
            <a:endParaRPr lang="zh-CN" altLang="en-US" sz="1750" dirty="0">
              <a:solidFill>
                <a:srgbClr val="18426F"/>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zh-CN" altLang="en-US" sz="1750" dirty="0">
                <a:solidFill>
                  <a:srgbClr val="18426F"/>
                </a:solidFill>
                <a:latin typeface="Noto Sans SC" pitchFamily="34" charset="0"/>
                <a:ea typeface="Noto Sans SC" pitchFamily="34" charset="-122"/>
                <a:cs typeface="Noto Sans SC" pitchFamily="34" charset="-120"/>
              </a:rPr>
              <a:t>乘法权重</a:t>
            </a:r>
            <a:endParaRPr lang="en-US" sz="1750" dirty="0"/>
          </a:p>
          <a:p>
            <a:pPr marL="342900" indent="-342900" algn="l">
              <a:lnSpc>
                <a:spcPct val="150000"/>
              </a:lnSpc>
              <a:buSzPct val="100000"/>
              <a:buChar char="•"/>
            </a:pPr>
            <a:r>
              <a:rPr lang="en-US" sz="1750" dirty="0">
                <a:solidFill>
                  <a:srgbClr val="18426F"/>
                </a:solidFill>
                <a:latin typeface="Noto Sans SC" pitchFamily="34" charset="0"/>
                <a:ea typeface="Noto Sans SC" pitchFamily="34" charset="-122"/>
                <a:cs typeface="Noto Sans SC" pitchFamily="34" charset="-120"/>
              </a:rPr>
              <a:t>结果展示</a:t>
            </a:r>
            <a:endParaRPr lang="en-US" sz="1750" dirty="0"/>
          </a:p>
          <a:p>
            <a:pPr marL="342900" indent="-342900" algn="l">
              <a:lnSpc>
                <a:spcPct val="150000"/>
              </a:lnSpc>
              <a:buSzPct val="100000"/>
              <a:buChar char="•"/>
            </a:pPr>
            <a:r>
              <a:rPr lang="en-US" sz="1750" dirty="0">
                <a:solidFill>
                  <a:srgbClr val="18426F"/>
                </a:solidFill>
                <a:latin typeface="Noto Sans SC" pitchFamily="34" charset="0"/>
                <a:ea typeface="Noto Sans SC" pitchFamily="34" charset="-122"/>
                <a:cs typeface="Noto Sans SC" pitchFamily="34" charset="-120"/>
              </a:rPr>
              <a:t>实验总结</a:t>
            </a:r>
            <a:endParaRPr lang="en-US" sz="1750" dirty="0">
              <a:solidFill>
                <a:srgbClr val="18426F"/>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zh-CN" altLang="en-US" sz="1750" dirty="0">
                <a:solidFill>
                  <a:srgbClr val="18426F"/>
                </a:solidFill>
                <a:latin typeface="Noto Sans SC" pitchFamily="34" charset="0"/>
                <a:ea typeface="Noto Sans SC" pitchFamily="34" charset="-122"/>
                <a:cs typeface="Noto Sans SC" pitchFamily="34" charset="-120"/>
              </a:rPr>
              <a:t>实验</a:t>
            </a:r>
            <a:r>
              <a:rPr lang="zh-CN" altLang="en-US" sz="1750" dirty="0">
                <a:solidFill>
                  <a:srgbClr val="18426F"/>
                </a:solidFill>
                <a:latin typeface="Noto Sans SC" pitchFamily="34" charset="0"/>
                <a:ea typeface="Noto Sans SC" pitchFamily="34" charset="-122"/>
                <a:cs typeface="Noto Sans SC" pitchFamily="34" charset="-120"/>
              </a:rPr>
              <a:t>分工</a:t>
            </a:r>
            <a:endParaRPr lang="zh-CN" altLang="en-US" sz="1750" dirty="0">
              <a:solidFill>
                <a:srgbClr val="18426F"/>
              </a:solidFill>
              <a:latin typeface="Noto Sans SC" pitchFamily="34" charset="0"/>
              <a:ea typeface="Noto Sans SC" pitchFamily="34" charset="-122"/>
              <a:cs typeface="Noto Sans SC"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23875" y="328613"/>
            <a:ext cx="8096250" cy="552450"/>
          </a:xfrm>
          <a:prstGeom prst="rect">
            <a:avLst/>
          </a:prstGeom>
          <a:noFill/>
        </p:spPr>
        <p:txBody>
          <a:bodyPr wrap="square" rtlCol="0" anchor="t"/>
          <a:lstStyle/>
          <a:p>
            <a:pPr marL="0" indent="0">
              <a:buNone/>
            </a:pPr>
            <a:r>
              <a:rPr lang="zh-CN" altLang="en-US" sz="2240" b="1" dirty="0">
                <a:solidFill>
                  <a:srgbClr val="383838"/>
                </a:solidFill>
                <a:latin typeface="Noto Sans SC" pitchFamily="34" charset="0"/>
                <a:ea typeface="Noto Sans SC" pitchFamily="34" charset="-122"/>
                <a:cs typeface="Noto Sans SC" pitchFamily="34" charset="-120"/>
              </a:rPr>
              <a:t>乘法权重</a:t>
            </a:r>
            <a:r>
              <a:rPr lang="zh-CN" altLang="en-US" sz="2240" b="1" dirty="0">
                <a:solidFill>
                  <a:srgbClr val="383838"/>
                </a:solidFill>
                <a:latin typeface="Noto Sans SC" pitchFamily="34" charset="0"/>
                <a:ea typeface="Noto Sans SC" pitchFamily="34" charset="-122"/>
                <a:cs typeface="Noto Sans SC" pitchFamily="34" charset="-120"/>
              </a:rPr>
              <a:t>机制</a:t>
            </a:r>
            <a:endParaRPr lang="zh-CN" altLang="en-US" sz="2240" b="1" dirty="0">
              <a:solidFill>
                <a:srgbClr val="383838"/>
              </a:solidFill>
              <a:latin typeface="Noto Sans SC" pitchFamily="34" charset="0"/>
              <a:ea typeface="Noto Sans SC" pitchFamily="34" charset="-122"/>
              <a:cs typeface="Noto Sans SC" pitchFamily="34" charset="-120"/>
            </a:endParaRPr>
          </a:p>
        </p:txBody>
      </p:sp>
      <p:pic>
        <p:nvPicPr>
          <p:cNvPr id="6" name="图片 5" descr="carbon"/>
          <p:cNvPicPr>
            <a:picLocks noChangeAspect="1"/>
          </p:cNvPicPr>
          <p:nvPr/>
        </p:nvPicPr>
        <p:blipFill>
          <a:blip r:embed="rId3"/>
          <a:stretch>
            <a:fillRect/>
          </a:stretch>
        </p:blipFill>
        <p:spPr>
          <a:xfrm>
            <a:off x="727075" y="1085850"/>
            <a:ext cx="7715250" cy="34397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249555" y="256540"/>
            <a:ext cx="5545455" cy="608965"/>
          </a:xfrm>
          <a:prstGeom prst="rect">
            <a:avLst/>
          </a:prstGeom>
          <a:noFill/>
        </p:spPr>
        <p:txBody>
          <a:bodyPr wrap="square" rtlCol="0" anchor="t"/>
          <a:lstStyle/>
          <a:p>
            <a:pPr marL="0" indent="0">
              <a:buNone/>
            </a:pPr>
            <a:r>
              <a:rPr lang="zh-CN" altLang="en-US" sz="2100" b="1" dirty="0">
                <a:solidFill>
                  <a:srgbClr val="383838"/>
                </a:solidFill>
                <a:latin typeface="Noto Sans SC" pitchFamily="34" charset="0"/>
                <a:ea typeface="Noto Sans SC" pitchFamily="34" charset="-122"/>
                <a:cs typeface="Noto Sans SC" pitchFamily="34" charset="-120"/>
              </a:rPr>
              <a:t>在一维</a:t>
            </a:r>
            <a:r>
              <a:rPr lang="en-US" sz="2100" b="1" dirty="0">
                <a:solidFill>
                  <a:srgbClr val="383838"/>
                </a:solidFill>
                <a:latin typeface="Noto Sans SC" pitchFamily="34" charset="0"/>
                <a:ea typeface="Noto Sans SC" pitchFamily="34" charset="-122"/>
                <a:cs typeface="Noto Sans SC" pitchFamily="34" charset="-120"/>
              </a:rPr>
              <a:t>MWEM</a:t>
            </a:r>
            <a:r>
              <a:rPr lang="zh-CN" altLang="en-US" sz="2100" b="1" dirty="0">
                <a:solidFill>
                  <a:srgbClr val="383838"/>
                </a:solidFill>
                <a:latin typeface="Noto Sans SC" pitchFamily="34" charset="0"/>
                <a:ea typeface="Noto Sans SC" pitchFamily="34" charset="-122"/>
                <a:cs typeface="Noto Sans SC" pitchFamily="34" charset="-120"/>
              </a:rPr>
              <a:t>中的乘法权重机制的</a:t>
            </a:r>
            <a:r>
              <a:rPr lang="zh-CN" altLang="en-US" sz="2100" b="1" dirty="0">
                <a:solidFill>
                  <a:srgbClr val="383838"/>
                </a:solidFill>
                <a:latin typeface="Noto Sans SC" pitchFamily="34" charset="0"/>
                <a:ea typeface="Noto Sans SC" pitchFamily="34" charset="-122"/>
                <a:cs typeface="Noto Sans SC" pitchFamily="34" charset="-120"/>
              </a:rPr>
              <a:t>代码如下</a:t>
            </a:r>
            <a:endParaRPr lang="en-US" sz="2100" dirty="0"/>
          </a:p>
        </p:txBody>
      </p:sp>
      <p:sp>
        <p:nvSpPr>
          <p:cNvPr id="4" name="Text 1"/>
          <p:cNvSpPr/>
          <p:nvPr/>
        </p:nvSpPr>
        <p:spPr>
          <a:xfrm>
            <a:off x="809625" y="1704975"/>
            <a:ext cx="3652838" cy="2976563"/>
          </a:xfrm>
          <a:prstGeom prst="rect">
            <a:avLst/>
          </a:prstGeom>
          <a:noFill/>
        </p:spPr>
        <p:txBody>
          <a:bodyPr wrap="square" rtlCol="0" anchor="t"/>
          <a:lstStyle/>
          <a:p>
            <a:pPr marL="0" indent="0" algn="l">
              <a:lnSpc>
                <a:spcPct val="150000"/>
              </a:lnSpc>
              <a:buNone/>
            </a:pPr>
            <a:endParaRPr lang="en-US" sz="1400" dirty="0"/>
          </a:p>
        </p:txBody>
      </p:sp>
      <p:pic>
        <p:nvPicPr>
          <p:cNvPr id="7" name="图片 6" descr="carbon"/>
          <p:cNvPicPr>
            <a:picLocks noChangeAspect="1"/>
          </p:cNvPicPr>
          <p:nvPr/>
        </p:nvPicPr>
        <p:blipFill>
          <a:blip r:embed="rId3"/>
          <a:stretch>
            <a:fillRect/>
          </a:stretch>
        </p:blipFill>
        <p:spPr>
          <a:xfrm>
            <a:off x="244475" y="873125"/>
            <a:ext cx="8877300" cy="40424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4" name="Text 1"/>
          <p:cNvSpPr/>
          <p:nvPr/>
        </p:nvSpPr>
        <p:spPr>
          <a:xfrm>
            <a:off x="809625" y="1704975"/>
            <a:ext cx="3652838" cy="2976563"/>
          </a:xfrm>
          <a:prstGeom prst="rect">
            <a:avLst/>
          </a:prstGeom>
          <a:noFill/>
        </p:spPr>
        <p:txBody>
          <a:bodyPr wrap="square" rtlCol="0" anchor="t"/>
          <a:lstStyle/>
          <a:p>
            <a:pPr marL="0" indent="0" algn="l">
              <a:lnSpc>
                <a:spcPct val="150000"/>
              </a:lnSpc>
              <a:buNone/>
            </a:pPr>
            <a:endParaRPr lang="en-US" sz="1400" dirty="0"/>
          </a:p>
        </p:txBody>
      </p:sp>
      <p:sp>
        <p:nvSpPr>
          <p:cNvPr id="5" name="文本框 4"/>
          <p:cNvSpPr txBox="1"/>
          <p:nvPr/>
        </p:nvSpPr>
        <p:spPr>
          <a:xfrm>
            <a:off x="20320" y="680720"/>
            <a:ext cx="3209925" cy="3692525"/>
          </a:xfrm>
          <a:prstGeom prst="rect">
            <a:avLst/>
          </a:prstGeom>
          <a:noFill/>
        </p:spPr>
        <p:txBody>
          <a:bodyPr wrap="square">
            <a:spAutoFit/>
          </a:bodyPr>
          <a:p>
            <a:r>
              <a:rPr lang="en-US" altLang="zh-CN" dirty="0" err="1">
                <a:latin typeface="Arial Black" panose="020B0A04020102020204" pitchFamily="34" charset="0"/>
              </a:rPr>
              <a:t>MultiplicativeWeights</a:t>
            </a:r>
            <a:r>
              <a:rPr lang="zh-CN" altLang="en-US" dirty="0">
                <a:latin typeface="Arial Black" panose="020B0A04020102020204" pitchFamily="34" charset="0"/>
              </a:rPr>
              <a:t>函数：</a:t>
            </a:r>
            <a:endParaRPr lang="en-US" altLang="zh-CN" dirty="0">
              <a:latin typeface="Arial Black" panose="020B0A04020102020204" pitchFamily="34" charset="0"/>
            </a:endParaRPr>
          </a:p>
          <a:p>
            <a:endParaRPr lang="en-US" altLang="zh-CN" dirty="0">
              <a:latin typeface="Arial Black" panose="020B0A04020102020204" pitchFamily="34" charset="0"/>
            </a:endParaRPr>
          </a:p>
          <a:p>
            <a:r>
              <a:rPr lang="zh-CN" altLang="en-US" dirty="0">
                <a:latin typeface="仿宋" panose="02010609060101010101" pitchFamily="49" charset="-122"/>
                <a:ea typeface="仿宋" panose="02010609060101010101" pitchFamily="49" charset="-122"/>
              </a:rPr>
              <a:t>   本函数实现了乘法权重更新。其维护一个循环体，共循环</a:t>
            </a:r>
            <a:r>
              <a:rPr lang="en-US" altLang="zh-CN" dirty="0">
                <a:latin typeface="仿宋" panose="02010609060101010101" pitchFamily="49" charset="-122"/>
                <a:ea typeface="仿宋" panose="02010609060101010101" pitchFamily="49" charset="-122"/>
              </a:rPr>
              <a:t>repetitions</a:t>
            </a:r>
            <a:r>
              <a:rPr lang="zh-CN" altLang="en-US" dirty="0">
                <a:latin typeface="仿宋" panose="02010609060101010101" pitchFamily="49" charset="-122"/>
                <a:ea typeface="仿宋" panose="02010609060101010101" pitchFamily="49" charset="-122"/>
              </a:rPr>
              <a:t>（本实验设为</a:t>
            </a:r>
            <a:r>
              <a:rPr lang="en-US" altLang="zh-CN" dirty="0">
                <a:latin typeface="仿宋" panose="02010609060101010101" pitchFamily="49" charset="-122"/>
                <a:ea typeface="仿宋" panose="02010609060101010101" pitchFamily="49" charset="-122"/>
              </a:rPr>
              <a:t>20</a:t>
            </a:r>
            <a:r>
              <a:rPr lang="zh-CN" altLang="en-US" dirty="0">
                <a:latin typeface="仿宋" panose="02010609060101010101" pitchFamily="49" charset="-122"/>
                <a:ea typeface="仿宋" panose="02010609060101010101" pitchFamily="49" charset="-122"/>
              </a:rPr>
              <a:t>）次，每次循环开始时，其先对</a:t>
            </a:r>
            <a:r>
              <a:rPr lang="en-US" altLang="zh-CN" dirty="0">
                <a:latin typeface="仿宋" panose="02010609060101010101" pitchFamily="49" charset="-122"/>
                <a:ea typeface="仿宋" panose="02010609060101010101" pitchFamily="49" charset="-122"/>
              </a:rPr>
              <a:t>measurements</a:t>
            </a:r>
            <a:r>
              <a:rPr lang="zh-CN" altLang="en-US" dirty="0">
                <a:latin typeface="仿宋" panose="02010609060101010101" pitchFamily="49" charset="-122"/>
                <a:ea typeface="仿宋" panose="02010609060101010101" pitchFamily="49" charset="-122"/>
              </a:rPr>
              <a:t>进行洗牌，然后遍历每次打乱后的查询列表</a:t>
            </a:r>
            <a:r>
              <a:rPr lang="en-US" altLang="zh-CN" dirty="0" err="1">
                <a:latin typeface="仿宋" panose="02010609060101010101" pitchFamily="49" charset="-122"/>
                <a:ea typeface="仿宋" panose="02010609060101010101" pitchFamily="49" charset="-122"/>
              </a:rPr>
              <a:t>update_order</a:t>
            </a:r>
            <a:r>
              <a:rPr lang="zh-CN" altLang="en-US" dirty="0">
                <a:latin typeface="仿宋" panose="02010609060101010101" pitchFamily="49" charset="-122"/>
                <a:ea typeface="仿宋" panose="02010609060101010101" pitchFamily="49" charset="-122"/>
              </a:rPr>
              <a:t>做乘法权重的更新，每次更新后对</a:t>
            </a:r>
            <a:r>
              <a:rPr lang="en-US" altLang="zh-CN" dirty="0">
                <a:latin typeface="仿宋" panose="02010609060101010101" pitchFamily="49" charset="-122"/>
                <a:ea typeface="仿宋" panose="02010609060101010101" pitchFamily="49" charset="-122"/>
              </a:rPr>
              <a:t>A</a:t>
            </a:r>
            <a:r>
              <a:rPr lang="zh-CN" altLang="en-US" dirty="0">
                <a:latin typeface="仿宋" panose="02010609060101010101" pitchFamily="49" charset="-122"/>
                <a:ea typeface="仿宋" panose="02010609060101010101" pitchFamily="49" charset="-122"/>
              </a:rPr>
              <a:t>进行归一化处理。</a:t>
            </a:r>
            <a:endParaRPr lang="en-US" altLang="zh-CN"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pic>
        <p:nvPicPr>
          <p:cNvPr id="6" name="图片 5" descr="carbon"/>
          <p:cNvPicPr>
            <a:picLocks noChangeAspect="1"/>
          </p:cNvPicPr>
          <p:nvPr/>
        </p:nvPicPr>
        <p:blipFill>
          <a:blip r:embed="rId3"/>
          <a:stretch>
            <a:fillRect/>
          </a:stretch>
        </p:blipFill>
        <p:spPr>
          <a:xfrm>
            <a:off x="3230245" y="553720"/>
            <a:ext cx="5925820" cy="39471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4" name="Text 1"/>
          <p:cNvSpPr/>
          <p:nvPr/>
        </p:nvSpPr>
        <p:spPr>
          <a:xfrm>
            <a:off x="809625" y="1704975"/>
            <a:ext cx="3652838" cy="2976563"/>
          </a:xfrm>
          <a:prstGeom prst="rect">
            <a:avLst/>
          </a:prstGeom>
          <a:noFill/>
        </p:spPr>
        <p:txBody>
          <a:bodyPr wrap="square" rtlCol="0" anchor="t"/>
          <a:lstStyle/>
          <a:p>
            <a:pPr marL="0" indent="0" algn="l">
              <a:lnSpc>
                <a:spcPct val="150000"/>
              </a:lnSpc>
              <a:buNone/>
            </a:pPr>
            <a:endParaRPr lang="en-US" sz="1400" dirty="0"/>
          </a:p>
        </p:txBody>
      </p:sp>
      <p:pic>
        <p:nvPicPr>
          <p:cNvPr id="6" name="图片 5" descr="carbon"/>
          <p:cNvPicPr>
            <a:picLocks noChangeAspect="1"/>
          </p:cNvPicPr>
          <p:nvPr/>
        </p:nvPicPr>
        <p:blipFill>
          <a:blip r:embed="rId3"/>
          <a:stretch>
            <a:fillRect/>
          </a:stretch>
        </p:blipFill>
        <p:spPr>
          <a:xfrm>
            <a:off x="3230245" y="553720"/>
            <a:ext cx="5925820" cy="3947160"/>
          </a:xfrm>
          <a:prstGeom prst="rect">
            <a:avLst/>
          </a:prstGeom>
        </p:spPr>
      </p:pic>
      <p:sp>
        <p:nvSpPr>
          <p:cNvPr id="3" name="文本框 2"/>
          <p:cNvSpPr txBox="1"/>
          <p:nvPr/>
        </p:nvSpPr>
        <p:spPr>
          <a:xfrm>
            <a:off x="266647" y="957377"/>
            <a:ext cx="2667810" cy="3139321"/>
          </a:xfrm>
          <a:prstGeom prst="rect">
            <a:avLst/>
          </a:prstGeom>
          <a:noFill/>
        </p:spPr>
        <p:txBody>
          <a:bodyPr wrap="square" rtlCol="0">
            <a:spAutoFit/>
          </a:bodyPr>
          <a:p>
            <a:r>
              <a:rPr lang="zh-CN" altLang="en-US" dirty="0"/>
              <a:t>      对</a:t>
            </a:r>
            <a:r>
              <a:rPr lang="en-US" altLang="zh-CN" dirty="0"/>
              <a:t>measurements</a:t>
            </a:r>
            <a:r>
              <a:rPr lang="zh-CN" altLang="en-US" dirty="0"/>
              <a:t>生成随机的更新顺序的目的是为了减少系统性偏差以及增强算法的鲁棒性，防止算法陷入局部最优而错过全局最优解。</a:t>
            </a:r>
            <a:endParaRPr lang="en-US" altLang="zh-CN" dirty="0"/>
          </a:p>
          <a:p>
            <a:endParaRPr lang="en-US" altLang="zh-CN" dirty="0"/>
          </a:p>
          <a:p>
            <a:r>
              <a:rPr lang="en-US" altLang="zh-CN" dirty="0"/>
              <a:t>        </a:t>
            </a:r>
            <a:r>
              <a:rPr lang="zh-CN" altLang="en-US" dirty="0"/>
              <a:t>标志位列表</a:t>
            </a:r>
            <a:r>
              <a:rPr lang="en-US" altLang="zh-CN" dirty="0"/>
              <a:t>query</a:t>
            </a:r>
            <a:r>
              <a:rPr lang="zh-CN" altLang="en-US" dirty="0"/>
              <a:t>保证了乘法权重更新函数只更新所选查询范围内的合成数据。</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8425" y="0"/>
            <a:ext cx="9144000" cy="5143500"/>
          </a:xfrm>
          <a:prstGeom prst="rect">
            <a:avLst/>
          </a:prstGeom>
        </p:spPr>
      </p:pic>
      <p:sp>
        <p:nvSpPr>
          <p:cNvPr id="3" name="Text 0"/>
          <p:cNvSpPr/>
          <p:nvPr/>
        </p:nvSpPr>
        <p:spPr>
          <a:xfrm>
            <a:off x="523875" y="328613"/>
            <a:ext cx="8096250" cy="552450"/>
          </a:xfrm>
          <a:prstGeom prst="rect">
            <a:avLst/>
          </a:prstGeom>
          <a:noFill/>
        </p:spPr>
        <p:txBody>
          <a:bodyPr wrap="square" rtlCol="0" anchor="t"/>
          <a:lstStyle/>
          <a:p>
            <a:pPr marL="0" indent="0">
              <a:buNone/>
            </a:pPr>
            <a:r>
              <a:rPr lang="zh-CN" altLang="en-US" sz="2240" b="1" dirty="0">
                <a:solidFill>
                  <a:srgbClr val="383838"/>
                </a:solidFill>
                <a:latin typeface="Noto Sans SC" pitchFamily="34" charset="0"/>
                <a:ea typeface="Noto Sans SC" pitchFamily="34" charset="-122"/>
                <a:cs typeface="Noto Sans SC" pitchFamily="34" charset="-120"/>
              </a:rPr>
              <a:t>在二维</a:t>
            </a:r>
            <a:r>
              <a:rPr lang="en-US" sz="2240" b="1" dirty="0">
                <a:solidFill>
                  <a:srgbClr val="383838"/>
                </a:solidFill>
                <a:latin typeface="Noto Sans SC" pitchFamily="34" charset="0"/>
                <a:ea typeface="Noto Sans SC" pitchFamily="34" charset="-122"/>
                <a:cs typeface="Noto Sans SC" pitchFamily="34" charset="-120"/>
              </a:rPr>
              <a:t>MWEM</a:t>
            </a:r>
            <a:r>
              <a:rPr lang="zh-CN" altLang="en-US" sz="2240" b="1" dirty="0">
                <a:solidFill>
                  <a:srgbClr val="383838"/>
                </a:solidFill>
                <a:latin typeface="Noto Sans SC" pitchFamily="34" charset="0"/>
                <a:ea typeface="Noto Sans SC" pitchFamily="34" charset="-122"/>
                <a:cs typeface="Noto Sans SC" pitchFamily="34" charset="-120"/>
              </a:rPr>
              <a:t>算法中</a:t>
            </a:r>
            <a:endParaRPr lang="en-US" sz="2240" dirty="0"/>
          </a:p>
        </p:txBody>
      </p:sp>
      <p:sp>
        <p:nvSpPr>
          <p:cNvPr id="4" name="Text 1"/>
          <p:cNvSpPr/>
          <p:nvPr/>
        </p:nvSpPr>
        <p:spPr>
          <a:xfrm>
            <a:off x="876300" y="1471613"/>
            <a:ext cx="7391400" cy="2786063"/>
          </a:xfrm>
          <a:prstGeom prst="rect">
            <a:avLst/>
          </a:prstGeom>
          <a:noFill/>
        </p:spPr>
        <p:txBody>
          <a:bodyPr wrap="square" rtlCol="0" anchor="t"/>
          <a:lstStyle/>
          <a:p>
            <a:pPr marL="0" indent="0" algn="l">
              <a:lnSpc>
                <a:spcPct val="150000"/>
              </a:lnSpc>
              <a:buNone/>
            </a:pPr>
            <a:endParaRPr lang="en-US" sz="1400" dirty="0"/>
          </a:p>
        </p:txBody>
      </p:sp>
      <p:sp>
        <p:nvSpPr>
          <p:cNvPr id="5" name="文本框 4"/>
          <p:cNvSpPr txBox="1"/>
          <p:nvPr/>
        </p:nvSpPr>
        <p:spPr>
          <a:xfrm>
            <a:off x="1065179" y="1376464"/>
            <a:ext cx="6322978" cy="3139321"/>
          </a:xfrm>
          <a:prstGeom prst="rect">
            <a:avLst/>
          </a:prstGeom>
          <a:noFill/>
        </p:spPr>
        <p:txBody>
          <a:bodyPr wrap="square" rtlCol="0">
            <a:spAutoFit/>
          </a:bodyPr>
          <a:lstStyle/>
          <a:p>
            <a:r>
              <a:rPr lang="en-US" altLang="zh-CN" dirty="0" err="1">
                <a:latin typeface="Arial Black" panose="020B0A04020102020204" pitchFamily="34" charset="0"/>
              </a:rPr>
              <a:t>MultiplicativeWeights</a:t>
            </a:r>
            <a:r>
              <a:rPr lang="zh-CN" altLang="en-US" dirty="0">
                <a:latin typeface="Arial Black" panose="020B0A04020102020204" pitchFamily="34" charset="0"/>
              </a:rPr>
              <a:t>函数：</a:t>
            </a:r>
            <a:endParaRPr lang="en-US" altLang="zh-CN" dirty="0">
              <a:latin typeface="Arial Black" panose="020B0A04020102020204" pitchFamily="34" charset="0"/>
            </a:endParaRPr>
          </a:p>
          <a:p>
            <a:endParaRPr lang="en-US" altLang="zh-CN" dirty="0"/>
          </a:p>
          <a:p>
            <a:r>
              <a:rPr lang="en-US" altLang="zh-CN" dirty="0"/>
              <a:t>         MWEM</a:t>
            </a:r>
            <a:r>
              <a:rPr lang="zh-CN" altLang="en-US" dirty="0"/>
              <a:t>的二维实现中乘法权重更新函数与一维的主要区别在于再乘法权重更新公式中从线性的一维数组遍历变成二维的矩阵遍历。</a:t>
            </a:r>
            <a:endParaRPr lang="en-US" altLang="zh-CN" dirty="0"/>
          </a:p>
          <a:p>
            <a:r>
              <a:rPr lang="pt-BR" altLang="zh-CN" dirty="0"/>
              <a:t>A[i] = A[i] * np.exp(query[i] * error / (2.0 * total))</a:t>
            </a:r>
            <a:endParaRPr lang="pt-BR" altLang="zh-CN" dirty="0"/>
          </a:p>
          <a:p>
            <a:endParaRPr lang="pt-BR" altLang="zh-CN" dirty="0"/>
          </a:p>
          <a:p>
            <a:endParaRPr lang="pt-BR" altLang="zh-CN" dirty="0"/>
          </a:p>
          <a:p>
            <a:r>
              <a:rPr lang="en-US" altLang="zh-CN" dirty="0"/>
              <a:t>A[</a:t>
            </a:r>
            <a:r>
              <a:rPr lang="en-US" altLang="zh-CN" dirty="0" err="1"/>
              <a:t>i</a:t>
            </a:r>
            <a:r>
              <a:rPr lang="en-US" altLang="zh-CN" dirty="0"/>
              <a:t>][j] = A[</a:t>
            </a:r>
            <a:r>
              <a:rPr lang="en-US" altLang="zh-CN" dirty="0" err="1"/>
              <a:t>i</a:t>
            </a:r>
            <a:r>
              <a:rPr lang="en-US" altLang="zh-CN" dirty="0"/>
              <a:t>][j] * </a:t>
            </a:r>
            <a:r>
              <a:rPr lang="en-US" altLang="zh-CN" dirty="0" err="1"/>
              <a:t>np.exp</a:t>
            </a:r>
            <a:r>
              <a:rPr lang="en-US" altLang="zh-CN" dirty="0"/>
              <a:t>(query[</a:t>
            </a:r>
            <a:r>
              <a:rPr lang="en-US" altLang="zh-CN" dirty="0" err="1"/>
              <a:t>i</a:t>
            </a:r>
            <a:r>
              <a:rPr lang="en-US" altLang="zh-CN" dirty="0"/>
              <a:t>][j] * error/(2.0*total)) </a:t>
            </a:r>
            <a:endParaRPr lang="en-US" altLang="zh-CN" dirty="0"/>
          </a:p>
          <a:p>
            <a:r>
              <a:rPr lang="en-US" altLang="zh-CN" dirty="0"/>
              <a:t>        </a:t>
            </a:r>
            <a:endParaRPr lang="en-US" altLang="zh-CN" dirty="0"/>
          </a:p>
          <a:p>
            <a:r>
              <a:rPr lang="zh-CN" altLang="en-US" dirty="0"/>
              <a:t>其他部分的原理相同。</a:t>
            </a:r>
            <a:endParaRPr lang="en-US" altLang="zh-CN" dirty="0"/>
          </a:p>
        </p:txBody>
      </p:sp>
      <p:sp>
        <p:nvSpPr>
          <p:cNvPr id="7" name="箭头: 右 6"/>
          <p:cNvSpPr/>
          <p:nvPr/>
        </p:nvSpPr>
        <p:spPr>
          <a:xfrm rot="5400000">
            <a:off x="2828317" y="3232014"/>
            <a:ext cx="435313" cy="2699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6" name="文本框 5"/>
          <p:cNvSpPr txBox="1"/>
          <p:nvPr/>
        </p:nvSpPr>
        <p:spPr>
          <a:xfrm>
            <a:off x="5668795" y="1678021"/>
            <a:ext cx="2667810" cy="1477328"/>
          </a:xfrm>
          <a:prstGeom prst="rect">
            <a:avLst/>
          </a:prstGeom>
          <a:noFill/>
        </p:spPr>
        <p:txBody>
          <a:bodyPr wrap="square" rtlCol="0">
            <a:spAutoFit/>
          </a:bodyPr>
          <a:lstStyle/>
          <a:p>
            <a:endParaRPr lang="en-US" altLang="zh-CN" dirty="0"/>
          </a:p>
          <a:p>
            <a:r>
              <a:rPr lang="en-US" altLang="zh-CN" dirty="0"/>
              <a:t>        </a:t>
            </a:r>
            <a:r>
              <a:rPr lang="zh-CN" altLang="en-US" dirty="0"/>
              <a:t>二维实现中的标志位列表</a:t>
            </a:r>
            <a:r>
              <a:rPr lang="en-US" altLang="zh-CN" dirty="0"/>
              <a:t>query</a:t>
            </a:r>
            <a:r>
              <a:rPr lang="zh-CN" altLang="en-US" dirty="0"/>
              <a:t>也需要随乘法权重更新公式转换为二维矩阵的形式做遍历。</a:t>
            </a:r>
            <a:endParaRPr lang="zh-CN" altLang="en-US" dirty="0"/>
          </a:p>
        </p:txBody>
      </p:sp>
      <p:pic>
        <p:nvPicPr>
          <p:cNvPr id="3" name="图片 2" descr="carbon"/>
          <p:cNvPicPr>
            <a:picLocks noChangeAspect="1"/>
          </p:cNvPicPr>
          <p:nvPr/>
        </p:nvPicPr>
        <p:blipFill>
          <a:blip r:embed="rId3"/>
          <a:stretch>
            <a:fillRect/>
          </a:stretch>
        </p:blipFill>
        <p:spPr>
          <a:xfrm>
            <a:off x="118745" y="206375"/>
            <a:ext cx="5549900" cy="47307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10050" y="1395413"/>
            <a:ext cx="938213" cy="828675"/>
          </a:xfrm>
          <a:prstGeom prst="rect">
            <a:avLst/>
          </a:prstGeom>
          <a:noFill/>
        </p:spPr>
        <p:txBody>
          <a:bodyPr wrap="square" rtlCol="0" anchor="ctr"/>
          <a:lstStyle/>
          <a:p>
            <a:pPr marL="0" indent="0" algn="ctr">
              <a:buNone/>
            </a:pPr>
            <a:r>
              <a:rPr lang="en-US" sz="3840" b="1" dirty="0">
                <a:solidFill>
                  <a:srgbClr val="FFFFFF"/>
                </a:solidFill>
                <a:latin typeface="Noto Sans SC" pitchFamily="34" charset="0"/>
                <a:ea typeface="Noto Sans SC" pitchFamily="34" charset="-122"/>
                <a:cs typeface="Noto Sans SC" pitchFamily="34" charset="-120"/>
              </a:rPr>
              <a:t>06</a:t>
            </a:r>
            <a:endParaRPr lang="en-US" sz="3840" dirty="0"/>
          </a:p>
        </p:txBody>
      </p:sp>
      <p:sp>
        <p:nvSpPr>
          <p:cNvPr id="3" name="Text 1"/>
          <p:cNvSpPr/>
          <p:nvPr/>
        </p:nvSpPr>
        <p:spPr>
          <a:xfrm>
            <a:off x="2176463" y="2805113"/>
            <a:ext cx="5101590" cy="890587"/>
          </a:xfrm>
          <a:prstGeom prst="rect">
            <a:avLst/>
          </a:prstGeom>
          <a:noFill/>
        </p:spPr>
        <p:txBody>
          <a:bodyPr wrap="square" rtlCol="0" anchor="t"/>
          <a:lstStyle/>
          <a:p>
            <a:pPr marL="0" indent="0" algn="ctr">
              <a:buNone/>
            </a:pPr>
            <a:r>
              <a:rPr lang="zh-CN" altLang="en-US" sz="3010" b="1" dirty="0">
                <a:solidFill>
                  <a:srgbClr val="18426F"/>
                </a:solidFill>
                <a:latin typeface="Noto Sans SC" pitchFamily="34" charset="0"/>
                <a:ea typeface="Noto Sans SC" pitchFamily="34" charset="-122"/>
                <a:cs typeface="Noto Sans SC" pitchFamily="34" charset="-120"/>
              </a:rPr>
              <a:t>结果</a:t>
            </a:r>
            <a:r>
              <a:rPr lang="zh-CN" altLang="en-US" sz="3010" b="1" dirty="0">
                <a:solidFill>
                  <a:srgbClr val="18426F"/>
                </a:solidFill>
                <a:latin typeface="Noto Sans SC" pitchFamily="34" charset="0"/>
                <a:ea typeface="Noto Sans SC" pitchFamily="34" charset="-122"/>
                <a:cs typeface="Noto Sans SC" pitchFamily="34" charset="-120"/>
              </a:rPr>
              <a:t>展示</a:t>
            </a:r>
            <a:endParaRPr lang="zh-CN" altLang="en-US" sz="3010" b="1" dirty="0">
              <a:solidFill>
                <a:srgbClr val="18426F"/>
              </a:solidFill>
              <a:latin typeface="Noto Sans SC" pitchFamily="34" charset="0"/>
              <a:ea typeface="Noto Sans SC" pitchFamily="34" charset="-122"/>
              <a:cs typeface="Noto Sans SC" pitchFamily="34"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112395" y="69850"/>
            <a:ext cx="4266565" cy="500380"/>
          </a:xfrm>
          <a:prstGeom prst="rect">
            <a:avLst/>
          </a:prstGeom>
          <a:noFill/>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结果展示—— MWEM一维</a:t>
            </a:r>
            <a:r>
              <a:rPr lang="zh-CN" altLang="en-US" sz="1400" dirty="0">
                <a:solidFill>
                  <a:srgbClr val="383838"/>
                </a:solidFill>
                <a:latin typeface="Noto Sans SC" pitchFamily="34" charset="0"/>
                <a:ea typeface="Noto Sans SC" pitchFamily="34" charset="-122"/>
                <a:cs typeface="Noto Sans SC" pitchFamily="34" charset="-120"/>
              </a:rPr>
              <a:t>（将隐私预算</a:t>
            </a:r>
            <a:r>
              <a:rPr lang="zh-CN" altLang="en-US" sz="1400" dirty="0">
                <a:solidFill>
                  <a:srgbClr val="383838"/>
                </a:solidFill>
                <a:latin typeface="Noto Sans SC" pitchFamily="34" charset="0"/>
                <a:ea typeface="Noto Sans SC" pitchFamily="34" charset="-122"/>
                <a:cs typeface="Noto Sans SC" pitchFamily="34" charset="-120"/>
                <a:sym typeface="+mn-ea"/>
              </a:rPr>
              <a:t>eps</a:t>
            </a:r>
            <a:r>
              <a:rPr lang="zh-CN" altLang="en-US" sz="1400" dirty="0">
                <a:solidFill>
                  <a:srgbClr val="383838"/>
                </a:solidFill>
                <a:latin typeface="Noto Sans SC" pitchFamily="34" charset="0"/>
                <a:ea typeface="Noto Sans SC" pitchFamily="34" charset="-122"/>
                <a:cs typeface="Noto Sans SC" pitchFamily="34" charset="-120"/>
              </a:rPr>
              <a:t>设为</a:t>
            </a:r>
            <a:r>
              <a:rPr lang="en-US" altLang="zh-CN" sz="1400" dirty="0">
                <a:solidFill>
                  <a:srgbClr val="383838"/>
                </a:solidFill>
                <a:latin typeface="Noto Sans SC" pitchFamily="34" charset="0"/>
                <a:ea typeface="Noto Sans SC" pitchFamily="34" charset="-122"/>
                <a:cs typeface="Noto Sans SC" pitchFamily="34" charset="-120"/>
              </a:rPr>
              <a:t>1</a:t>
            </a:r>
            <a:r>
              <a:rPr lang="zh-CN" altLang="en-US" sz="1400" dirty="0">
                <a:solidFill>
                  <a:srgbClr val="383838"/>
                </a:solidFill>
                <a:latin typeface="Noto Sans SC" pitchFamily="34" charset="0"/>
                <a:ea typeface="Noto Sans SC" pitchFamily="34" charset="-122"/>
                <a:cs typeface="Noto Sans SC" pitchFamily="34" charset="-120"/>
              </a:rPr>
              <a:t>）</a:t>
            </a:r>
            <a:endParaRPr lang="zh-CN" altLang="en-US" sz="1400" dirty="0">
              <a:solidFill>
                <a:srgbClr val="383838"/>
              </a:solidFill>
              <a:latin typeface="Noto Sans SC" pitchFamily="34" charset="0"/>
              <a:ea typeface="Noto Sans SC" pitchFamily="34" charset="-122"/>
              <a:cs typeface="Noto Sans SC" pitchFamily="34" charset="-120"/>
            </a:endParaRPr>
          </a:p>
        </p:txBody>
      </p:sp>
      <p:pic>
        <p:nvPicPr>
          <p:cNvPr id="5" name="图片 4" descr="carbon"/>
          <p:cNvPicPr>
            <a:picLocks noChangeAspect="1"/>
          </p:cNvPicPr>
          <p:nvPr/>
        </p:nvPicPr>
        <p:blipFill>
          <a:blip r:embed="rId3"/>
          <a:stretch>
            <a:fillRect/>
          </a:stretch>
        </p:blipFill>
        <p:spPr>
          <a:xfrm>
            <a:off x="402590" y="1383665"/>
            <a:ext cx="3785235" cy="3474720"/>
          </a:xfrm>
          <a:prstGeom prst="rect">
            <a:avLst/>
          </a:prstGeom>
        </p:spPr>
      </p:pic>
      <p:pic>
        <p:nvPicPr>
          <p:cNvPr id="6" name="图片 5" descr="carbon"/>
          <p:cNvPicPr>
            <a:picLocks noChangeAspect="1"/>
          </p:cNvPicPr>
          <p:nvPr/>
        </p:nvPicPr>
        <p:blipFill>
          <a:blip r:embed="rId4"/>
          <a:stretch>
            <a:fillRect/>
          </a:stretch>
        </p:blipFill>
        <p:spPr>
          <a:xfrm>
            <a:off x="4847590" y="1383665"/>
            <a:ext cx="4025900" cy="34353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0" y="0"/>
            <a:ext cx="5130800" cy="3100705"/>
          </a:xfrm>
          <a:prstGeom prst="rect">
            <a:avLst/>
          </a:prstGeom>
          <a:noFill/>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结果展示——MWEM</a:t>
            </a:r>
            <a:r>
              <a:rPr lang="zh-CN" altLang="en-US" sz="1400" dirty="0">
                <a:solidFill>
                  <a:srgbClr val="383838"/>
                </a:solidFill>
                <a:latin typeface="Noto Sans SC" pitchFamily="34" charset="0"/>
                <a:ea typeface="Noto Sans SC" pitchFamily="34" charset="-122"/>
                <a:cs typeface="Noto Sans SC" pitchFamily="34" charset="-120"/>
              </a:rPr>
              <a:t>二</a:t>
            </a:r>
            <a:r>
              <a:rPr lang="en-US" sz="1400" dirty="0">
                <a:solidFill>
                  <a:srgbClr val="383838"/>
                </a:solidFill>
                <a:latin typeface="Noto Sans SC" pitchFamily="34" charset="0"/>
                <a:ea typeface="Noto Sans SC" pitchFamily="34" charset="-122"/>
                <a:cs typeface="Noto Sans SC" pitchFamily="34" charset="-120"/>
              </a:rPr>
              <a:t>维</a:t>
            </a:r>
            <a:r>
              <a:rPr lang="zh-CN" altLang="en-US" sz="1400" dirty="0">
                <a:solidFill>
                  <a:srgbClr val="383838"/>
                </a:solidFill>
                <a:latin typeface="Noto Sans SC" pitchFamily="34" charset="0"/>
                <a:ea typeface="Noto Sans SC" pitchFamily="34" charset="-122"/>
                <a:cs typeface="Noto Sans SC" pitchFamily="34" charset="-120"/>
              </a:rPr>
              <a:t>（将隐私预算</a:t>
            </a:r>
            <a:r>
              <a:rPr lang="zh-CN" altLang="en-US" sz="1400" dirty="0">
                <a:solidFill>
                  <a:srgbClr val="383838"/>
                </a:solidFill>
                <a:latin typeface="Noto Sans SC" pitchFamily="34" charset="0"/>
                <a:ea typeface="Noto Sans SC" pitchFamily="34" charset="-122"/>
                <a:cs typeface="Noto Sans SC" pitchFamily="34" charset="-120"/>
                <a:sym typeface="+mn-ea"/>
              </a:rPr>
              <a:t>eps</a:t>
            </a:r>
            <a:r>
              <a:rPr lang="zh-CN" altLang="en-US" sz="1400" dirty="0">
                <a:solidFill>
                  <a:srgbClr val="383838"/>
                </a:solidFill>
                <a:latin typeface="Noto Sans SC" pitchFamily="34" charset="0"/>
                <a:ea typeface="Noto Sans SC" pitchFamily="34" charset="-122"/>
                <a:cs typeface="Noto Sans SC" pitchFamily="34" charset="-120"/>
              </a:rPr>
              <a:t>设为</a:t>
            </a:r>
            <a:r>
              <a:rPr lang="en-US" altLang="zh-CN" sz="1400" dirty="0">
                <a:solidFill>
                  <a:srgbClr val="383838"/>
                </a:solidFill>
                <a:latin typeface="Noto Sans SC" pitchFamily="34" charset="0"/>
                <a:ea typeface="Noto Sans SC" pitchFamily="34" charset="-122"/>
                <a:cs typeface="Noto Sans SC" pitchFamily="34" charset="-120"/>
              </a:rPr>
              <a:t>1</a:t>
            </a:r>
            <a:r>
              <a:rPr lang="zh-CN" altLang="en-US" sz="1400" dirty="0">
                <a:solidFill>
                  <a:srgbClr val="383838"/>
                </a:solidFill>
                <a:latin typeface="Noto Sans SC" pitchFamily="34" charset="0"/>
                <a:ea typeface="Noto Sans SC" pitchFamily="34" charset="-122"/>
                <a:cs typeface="Noto Sans SC" pitchFamily="34" charset="-120"/>
              </a:rPr>
              <a:t>）</a:t>
            </a:r>
            <a:endParaRPr lang="zh-CN" altLang="en-US" sz="1400" dirty="0">
              <a:solidFill>
                <a:srgbClr val="383838"/>
              </a:solidFill>
              <a:latin typeface="Noto Sans SC" pitchFamily="34" charset="0"/>
              <a:ea typeface="Noto Sans SC" pitchFamily="34" charset="-122"/>
              <a:cs typeface="Noto Sans SC" pitchFamily="34" charset="-120"/>
            </a:endParaRPr>
          </a:p>
        </p:txBody>
      </p:sp>
      <p:pic>
        <p:nvPicPr>
          <p:cNvPr id="5" name="图片 4" descr="carbon"/>
          <p:cNvPicPr>
            <a:picLocks noChangeAspect="1"/>
          </p:cNvPicPr>
          <p:nvPr/>
        </p:nvPicPr>
        <p:blipFill>
          <a:blip r:embed="rId3"/>
          <a:stretch>
            <a:fillRect/>
          </a:stretch>
        </p:blipFill>
        <p:spPr>
          <a:xfrm>
            <a:off x="441960" y="1176655"/>
            <a:ext cx="3495675" cy="3580765"/>
          </a:xfrm>
          <a:prstGeom prst="rect">
            <a:avLst/>
          </a:prstGeom>
        </p:spPr>
      </p:pic>
      <p:pic>
        <p:nvPicPr>
          <p:cNvPr id="6" name="图片 5" descr="carbon"/>
          <p:cNvPicPr>
            <a:picLocks noChangeAspect="1"/>
          </p:cNvPicPr>
          <p:nvPr/>
        </p:nvPicPr>
        <p:blipFill>
          <a:blip r:embed="rId4"/>
          <a:stretch>
            <a:fillRect/>
          </a:stretch>
        </p:blipFill>
        <p:spPr>
          <a:xfrm>
            <a:off x="5008245" y="1177290"/>
            <a:ext cx="3784600" cy="3581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10050" y="1395413"/>
            <a:ext cx="938213" cy="828675"/>
          </a:xfrm>
          <a:prstGeom prst="rect">
            <a:avLst/>
          </a:prstGeom>
          <a:noFill/>
        </p:spPr>
        <p:txBody>
          <a:bodyPr wrap="square" rtlCol="0" anchor="ctr"/>
          <a:lstStyle/>
          <a:p>
            <a:pPr marL="0" indent="0" algn="ctr">
              <a:buNone/>
            </a:pPr>
            <a:r>
              <a:rPr lang="en-US" sz="3840" b="1" dirty="0">
                <a:solidFill>
                  <a:srgbClr val="FFFFFF"/>
                </a:solidFill>
                <a:latin typeface="Noto Sans SC" pitchFamily="34" charset="0"/>
                <a:ea typeface="Noto Sans SC" pitchFamily="34" charset="-122"/>
                <a:cs typeface="Noto Sans SC" pitchFamily="34" charset="-120"/>
              </a:rPr>
              <a:t>07</a:t>
            </a:r>
            <a:endParaRPr lang="en-US" sz="3840" dirty="0"/>
          </a:p>
        </p:txBody>
      </p:sp>
      <p:sp>
        <p:nvSpPr>
          <p:cNvPr id="3" name="Text 1"/>
          <p:cNvSpPr/>
          <p:nvPr/>
        </p:nvSpPr>
        <p:spPr>
          <a:xfrm>
            <a:off x="2176463" y="2805113"/>
            <a:ext cx="5101590" cy="890587"/>
          </a:xfrm>
          <a:prstGeom prst="rect">
            <a:avLst/>
          </a:prstGeom>
          <a:noFill/>
        </p:spPr>
        <p:txBody>
          <a:bodyPr wrap="square" rtlCol="0" anchor="t"/>
          <a:lstStyle/>
          <a:p>
            <a:pPr marL="0" indent="0" algn="ctr">
              <a:buNone/>
            </a:pPr>
            <a:r>
              <a:rPr lang="en-US" sz="3500" b="1" dirty="0">
                <a:solidFill>
                  <a:srgbClr val="18426F"/>
                </a:solidFill>
                <a:latin typeface="Noto Sans SC" pitchFamily="34" charset="0"/>
                <a:ea typeface="Noto Sans SC" pitchFamily="34" charset="-122"/>
                <a:cs typeface="Noto Sans SC" pitchFamily="34" charset="-120"/>
              </a:rPr>
              <a:t>实验总结</a:t>
            </a:r>
            <a:endParaRPr lang="en-US" sz="3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10050" y="1395413"/>
            <a:ext cx="938213" cy="828675"/>
          </a:xfrm>
          <a:prstGeom prst="rect">
            <a:avLst/>
          </a:prstGeom>
          <a:noFill/>
        </p:spPr>
        <p:txBody>
          <a:bodyPr wrap="square" rtlCol="0" anchor="ctr"/>
          <a:lstStyle/>
          <a:p>
            <a:pPr marL="0" indent="0" algn="ctr">
              <a:buNone/>
            </a:pPr>
            <a:r>
              <a:rPr lang="en-US" sz="3840" b="1" dirty="0">
                <a:solidFill>
                  <a:srgbClr val="FFFFFF"/>
                </a:solidFill>
                <a:latin typeface="Noto Sans SC" pitchFamily="34" charset="0"/>
                <a:ea typeface="Noto Sans SC" pitchFamily="34" charset="-122"/>
                <a:cs typeface="Noto Sans SC" pitchFamily="34" charset="-120"/>
              </a:rPr>
              <a:t>01</a:t>
            </a:r>
            <a:endParaRPr lang="en-US" sz="3840" dirty="0"/>
          </a:p>
        </p:txBody>
      </p:sp>
      <p:sp>
        <p:nvSpPr>
          <p:cNvPr id="3" name="Text 1"/>
          <p:cNvSpPr/>
          <p:nvPr/>
        </p:nvSpPr>
        <p:spPr>
          <a:xfrm>
            <a:off x="2176463" y="2805113"/>
            <a:ext cx="5101590" cy="890587"/>
          </a:xfrm>
          <a:prstGeom prst="rect">
            <a:avLst/>
          </a:prstGeom>
          <a:noFill/>
        </p:spPr>
        <p:txBody>
          <a:bodyPr wrap="square" rtlCol="0" anchor="t"/>
          <a:lstStyle/>
          <a:p>
            <a:pPr marL="0" indent="0" algn="ctr">
              <a:buNone/>
            </a:pPr>
            <a:r>
              <a:rPr lang="en-US" sz="3010" b="1" dirty="0">
                <a:solidFill>
                  <a:srgbClr val="18426F"/>
                </a:solidFill>
                <a:latin typeface="Noto Sans SC" pitchFamily="34" charset="0"/>
                <a:ea typeface="Noto Sans SC" pitchFamily="34" charset="-122"/>
                <a:cs typeface="Noto Sans SC" pitchFamily="34" charset="-120"/>
              </a:rPr>
              <a:t>差分隐私</a:t>
            </a:r>
            <a:endParaRPr lang="en-US" sz="301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2166937" y="914400"/>
            <a:ext cx="4452938" cy="590550"/>
          </a:xfrm>
          <a:prstGeom prst="rect">
            <a:avLst/>
          </a:prstGeom>
          <a:noFill/>
        </p:spPr>
        <p:txBody>
          <a:bodyPr wrap="square" rtlCol="0" anchor="ctr"/>
          <a:lstStyle/>
          <a:p>
            <a:pPr marL="0" indent="0">
              <a:buNone/>
            </a:pPr>
            <a:r>
              <a:rPr lang="en-US" sz="2380" b="1" dirty="0">
                <a:solidFill>
                  <a:srgbClr val="383838"/>
                </a:solidFill>
                <a:latin typeface="Noto Sans SC" pitchFamily="34" charset="0"/>
                <a:ea typeface="Noto Sans SC" pitchFamily="34" charset="-122"/>
                <a:cs typeface="Noto Sans SC" pitchFamily="34" charset="-120"/>
              </a:rPr>
              <a:t>实验总结</a:t>
            </a:r>
            <a:endParaRPr lang="en-US" sz="2380" dirty="0"/>
          </a:p>
        </p:txBody>
      </p:sp>
      <p:sp>
        <p:nvSpPr>
          <p:cNvPr id="4" name="Text 1"/>
          <p:cNvSpPr/>
          <p:nvPr/>
        </p:nvSpPr>
        <p:spPr>
          <a:xfrm>
            <a:off x="1105535" y="2192655"/>
            <a:ext cx="6995795" cy="1991995"/>
          </a:xfrm>
          <a:prstGeom prst="rect">
            <a:avLst/>
          </a:prstGeom>
          <a:noFill/>
        </p:spPr>
        <p:txBody>
          <a:bodyPr wrap="square" rtlCol="0" anchor="t"/>
          <a:lstStyle/>
          <a:p>
            <a:pPr marL="0" indent="0" algn="l">
              <a:lnSpc>
                <a:spcPct val="150000"/>
              </a:lnSpc>
              <a:buNone/>
            </a:pPr>
            <a:r>
              <a:rPr lang="en-US" sz="1400" dirty="0">
                <a:solidFill>
                  <a:srgbClr val="FFFFFF"/>
                </a:solidFill>
                <a:latin typeface="Noto Sans SC" pitchFamily="34" charset="0"/>
                <a:ea typeface="Noto Sans SC" pitchFamily="34" charset="-122"/>
                <a:cs typeface="Noto Sans SC" pitchFamily="34" charset="-120"/>
              </a:rPr>
              <a:t>本次实验通过实现和评估MWEM算法，探讨其在差分隐私数据发布中的应用。实验结果表明，MWEM算法能够在保护隐私的同时提供较为准确的查询结果。较大的隐私预算值下查询准确性较高，而较小的隐私预算值则隐私保护更强。乘法权重更新策略有效，使数据分布逐步改进并趋于稳定。结论是MWEM算法在差分隐私数据发布中表现出色，但需在隐私保护和数据准确性之间进行权衡。未来工作将优化算法参数和策略，扩展应用范围，评估其在真实环境下的表现。</a:t>
            </a:r>
            <a:endParaRPr lang="en-US" sz="1400"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10050" y="1395413"/>
            <a:ext cx="938213" cy="828675"/>
          </a:xfrm>
          <a:prstGeom prst="rect">
            <a:avLst/>
          </a:prstGeom>
          <a:noFill/>
        </p:spPr>
        <p:txBody>
          <a:bodyPr wrap="square" rtlCol="0" anchor="ctr"/>
          <a:lstStyle/>
          <a:p>
            <a:pPr marL="0" indent="0" algn="ctr">
              <a:buNone/>
            </a:pPr>
            <a:r>
              <a:rPr lang="en-US" sz="3840" b="1" dirty="0">
                <a:solidFill>
                  <a:srgbClr val="FFFFFF"/>
                </a:solidFill>
                <a:latin typeface="Noto Sans SC" pitchFamily="34" charset="0"/>
                <a:ea typeface="Noto Sans SC" pitchFamily="34" charset="-122"/>
                <a:cs typeface="Noto Sans SC" pitchFamily="34" charset="-120"/>
              </a:rPr>
              <a:t>08</a:t>
            </a:r>
            <a:endParaRPr lang="en-US" sz="3840" dirty="0"/>
          </a:p>
        </p:txBody>
      </p:sp>
      <p:sp>
        <p:nvSpPr>
          <p:cNvPr id="3" name="Text 1"/>
          <p:cNvSpPr/>
          <p:nvPr/>
        </p:nvSpPr>
        <p:spPr>
          <a:xfrm>
            <a:off x="2176463" y="2805113"/>
            <a:ext cx="5101590" cy="890587"/>
          </a:xfrm>
          <a:prstGeom prst="rect">
            <a:avLst/>
          </a:prstGeom>
          <a:noFill/>
        </p:spPr>
        <p:txBody>
          <a:bodyPr wrap="square" rtlCol="0" anchor="t"/>
          <a:lstStyle/>
          <a:p>
            <a:pPr marL="0" indent="0" algn="ctr">
              <a:buNone/>
            </a:pPr>
            <a:r>
              <a:rPr lang="en-US" sz="3500" b="1" dirty="0">
                <a:solidFill>
                  <a:srgbClr val="18426F"/>
                </a:solidFill>
                <a:latin typeface="Noto Sans SC" pitchFamily="34" charset="0"/>
                <a:ea typeface="Noto Sans SC" pitchFamily="34" charset="-122"/>
                <a:cs typeface="Noto Sans SC" pitchFamily="34" charset="-120"/>
              </a:rPr>
              <a:t>实验</a:t>
            </a:r>
            <a:r>
              <a:rPr lang="zh-CN" altLang="en-US" sz="3500" b="1" dirty="0">
                <a:solidFill>
                  <a:srgbClr val="18426F"/>
                </a:solidFill>
                <a:latin typeface="Noto Sans SC" pitchFamily="34" charset="0"/>
                <a:ea typeface="Noto Sans SC" pitchFamily="34" charset="-122"/>
                <a:cs typeface="Noto Sans SC" pitchFamily="34" charset="-120"/>
              </a:rPr>
              <a:t>分工</a:t>
            </a:r>
            <a:endParaRPr lang="zh-CN" altLang="en-US" sz="3500" b="1" dirty="0">
              <a:solidFill>
                <a:srgbClr val="18426F"/>
              </a:solidFill>
              <a:latin typeface="Noto Sans SC" pitchFamily="34" charset="0"/>
              <a:ea typeface="Noto Sans SC" pitchFamily="34" charset="-122"/>
              <a:cs typeface="Noto Sans SC" pitchFamily="34"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390525" y="581025"/>
            <a:ext cx="8358188" cy="552450"/>
          </a:xfrm>
          <a:prstGeom prst="rect">
            <a:avLst/>
          </a:prstGeom>
          <a:noFill/>
        </p:spPr>
        <p:txBody>
          <a:bodyPr wrap="square" rtlCol="0" anchor="t"/>
          <a:lstStyle/>
          <a:p>
            <a:pPr marL="0" indent="0" algn="ctr">
              <a:buNone/>
            </a:pPr>
            <a:r>
              <a:rPr lang="en-US" sz="2240" b="1" dirty="0">
                <a:solidFill>
                  <a:srgbClr val="FFB62A"/>
                </a:solidFill>
                <a:latin typeface="Noto Sans SC" pitchFamily="34" charset="0"/>
                <a:ea typeface="Noto Sans SC" pitchFamily="34" charset="-122"/>
                <a:cs typeface="Noto Sans SC" pitchFamily="34" charset="-120"/>
              </a:rPr>
              <a:t>成员分工</a:t>
            </a:r>
            <a:endParaRPr lang="en-US" sz="2240" dirty="0"/>
          </a:p>
        </p:txBody>
      </p:sp>
      <p:sp>
        <p:nvSpPr>
          <p:cNvPr id="4" name="Text 1"/>
          <p:cNvSpPr/>
          <p:nvPr/>
        </p:nvSpPr>
        <p:spPr>
          <a:xfrm>
            <a:off x="5150485" y="1924050"/>
            <a:ext cx="4166870" cy="685800"/>
          </a:xfrm>
          <a:prstGeom prst="rect">
            <a:avLst/>
          </a:prstGeom>
          <a:noFill/>
        </p:spPr>
        <p:txBody>
          <a:bodyPr wrap="square" rtlCol="0" anchor="t"/>
          <a:lstStyle/>
          <a:p>
            <a:pPr marL="0" indent="0" algn="l">
              <a:lnSpc>
                <a:spcPct val="150000"/>
              </a:lnSpc>
              <a:buNone/>
            </a:pPr>
            <a:r>
              <a:rPr lang="zh-CN" altLang="en-US" sz="1400" b="1" dirty="0">
                <a:solidFill>
                  <a:srgbClr val="383838"/>
                </a:solidFill>
                <a:latin typeface="Noto Sans SC" pitchFamily="34" charset="0"/>
                <a:ea typeface="Noto Sans SC" pitchFamily="34" charset="-122"/>
                <a:cs typeface="Noto Sans SC" pitchFamily="34" charset="-120"/>
              </a:rPr>
              <a:t>柳致远</a:t>
            </a:r>
            <a:r>
              <a:rPr lang="en-US" sz="1400" dirty="0">
                <a:solidFill>
                  <a:srgbClr val="383838"/>
                </a:solidFill>
                <a:latin typeface="Noto Sans SC" pitchFamily="34" charset="0"/>
                <a:ea typeface="Noto Sans SC" pitchFamily="34" charset="-122"/>
                <a:cs typeface="Noto Sans SC" pitchFamily="34" charset="-120"/>
              </a:rPr>
              <a:t>:</a:t>
            </a:r>
            <a:br>
              <a:rPr lang="en-US" sz="1400" dirty="0">
                <a:solidFill>
                  <a:srgbClr val="383838"/>
                </a:solidFill>
                <a:latin typeface="Noto Sans SC" pitchFamily="34" charset="0"/>
                <a:ea typeface="Noto Sans SC" pitchFamily="34" charset="-122"/>
                <a:cs typeface="Noto Sans SC" pitchFamily="34" charset="-120"/>
              </a:rPr>
            </a:br>
            <a:r>
              <a:rPr lang="en-US" sz="1400" dirty="0">
                <a:solidFill>
                  <a:srgbClr val="383838"/>
                </a:solidFill>
                <a:latin typeface="Noto Sans SC" pitchFamily="34" charset="0"/>
                <a:ea typeface="Noto Sans SC" pitchFamily="34" charset="-122"/>
                <a:cs typeface="Noto Sans SC" pitchFamily="34" charset="-120"/>
              </a:rPr>
              <a:t> 理论学习</a:t>
            </a:r>
            <a:r>
              <a:rPr lang="zh-CN" altLang="en-US" sz="1400" dirty="0">
                <a:solidFill>
                  <a:srgbClr val="383838"/>
                </a:solidFill>
                <a:latin typeface="Noto Sans SC" pitchFamily="34" charset="0"/>
                <a:ea typeface="Noto Sans SC" pitchFamily="34" charset="-122"/>
                <a:cs typeface="Noto Sans SC" pitchFamily="34" charset="-120"/>
              </a:rPr>
              <a:t>、制作</a:t>
            </a:r>
            <a:r>
              <a:rPr lang="en-US" altLang="zh-CN" sz="1400" dirty="0">
                <a:solidFill>
                  <a:srgbClr val="383838"/>
                </a:solidFill>
                <a:latin typeface="Noto Sans SC" pitchFamily="34" charset="0"/>
                <a:ea typeface="Noto Sans SC" pitchFamily="34" charset="-122"/>
                <a:cs typeface="Noto Sans SC" pitchFamily="34" charset="-120"/>
              </a:rPr>
              <a:t>PPT</a:t>
            </a:r>
            <a:r>
              <a:rPr lang="zh-CN" altLang="en-US" sz="1400" dirty="0">
                <a:solidFill>
                  <a:srgbClr val="383838"/>
                </a:solidFill>
                <a:latin typeface="Noto Sans SC" pitchFamily="34" charset="0"/>
                <a:ea typeface="Noto Sans SC" pitchFamily="34" charset="-122"/>
                <a:cs typeface="Noto Sans SC" pitchFamily="34" charset="-120"/>
              </a:rPr>
              <a:t>、</a:t>
            </a:r>
            <a:r>
              <a:rPr sz="1400" dirty="0">
                <a:solidFill>
                  <a:srgbClr val="383838"/>
                </a:solidFill>
                <a:latin typeface="Noto Sans SC" pitchFamily="34" charset="0"/>
                <a:ea typeface="Noto Sans SC" pitchFamily="34" charset="-122"/>
                <a:cs typeface="Noto Sans SC" pitchFamily="34" charset="-120"/>
              </a:rPr>
              <a:t>MultiplicativeWeights</a:t>
            </a:r>
            <a:endParaRPr sz="1400" dirty="0">
              <a:solidFill>
                <a:srgbClr val="383838"/>
              </a:solidFill>
              <a:latin typeface="Noto Sans SC" pitchFamily="34" charset="0"/>
              <a:ea typeface="Noto Sans SC" pitchFamily="34" charset="-122"/>
              <a:cs typeface="Noto Sans SC" pitchFamily="34" charset="-120"/>
            </a:endParaRPr>
          </a:p>
        </p:txBody>
      </p:sp>
      <p:sp>
        <p:nvSpPr>
          <p:cNvPr id="5" name="Text 2"/>
          <p:cNvSpPr/>
          <p:nvPr/>
        </p:nvSpPr>
        <p:spPr>
          <a:xfrm>
            <a:off x="5150168" y="2686050"/>
            <a:ext cx="3738563" cy="685800"/>
          </a:xfrm>
          <a:prstGeom prst="rect">
            <a:avLst/>
          </a:prstGeom>
          <a:noFill/>
        </p:spPr>
        <p:txBody>
          <a:bodyPr wrap="square" rtlCol="0" anchor="t"/>
          <a:lstStyle/>
          <a:p>
            <a:pPr marL="0" indent="0" algn="l">
              <a:lnSpc>
                <a:spcPct val="150000"/>
              </a:lnSpc>
              <a:buNone/>
            </a:pPr>
            <a:r>
              <a:rPr lang="zh-CN" altLang="en-US" sz="1400" b="1" dirty="0">
                <a:solidFill>
                  <a:srgbClr val="383838"/>
                </a:solidFill>
                <a:latin typeface="Noto Sans SC" pitchFamily="34" charset="0"/>
                <a:ea typeface="Noto Sans SC" pitchFamily="34" charset="-122"/>
                <a:cs typeface="Noto Sans SC" pitchFamily="34" charset="-120"/>
              </a:rPr>
              <a:t>曹昕城</a:t>
            </a:r>
            <a:r>
              <a:rPr lang="en-US" sz="1400" dirty="0">
                <a:solidFill>
                  <a:srgbClr val="383838"/>
                </a:solidFill>
                <a:latin typeface="Noto Sans SC" pitchFamily="34" charset="0"/>
                <a:ea typeface="Noto Sans SC" pitchFamily="34" charset="-122"/>
                <a:cs typeface="Noto Sans SC" pitchFamily="34" charset="-120"/>
              </a:rPr>
              <a:t>:</a:t>
            </a:r>
            <a:br>
              <a:rPr lang="en-US" sz="1400" dirty="0">
                <a:solidFill>
                  <a:srgbClr val="383838"/>
                </a:solidFill>
                <a:latin typeface="Noto Sans SC" pitchFamily="34" charset="0"/>
                <a:ea typeface="Noto Sans SC" pitchFamily="34" charset="-122"/>
                <a:cs typeface="Noto Sans SC" pitchFamily="34" charset="-120"/>
              </a:rPr>
            </a:br>
            <a:r>
              <a:rPr lang="en-US" sz="1400" dirty="0">
                <a:solidFill>
                  <a:srgbClr val="383838"/>
                </a:solidFill>
                <a:latin typeface="Noto Sans SC" pitchFamily="34" charset="0"/>
                <a:ea typeface="Noto Sans SC" pitchFamily="34" charset="-122"/>
                <a:cs typeface="Noto Sans SC" pitchFamily="34" charset="-120"/>
              </a:rPr>
              <a:t> </a:t>
            </a:r>
            <a:r>
              <a:rPr lang="zh-CN" altLang="en-US" sz="1400" dirty="0">
                <a:solidFill>
                  <a:srgbClr val="383838"/>
                </a:solidFill>
                <a:latin typeface="Noto Sans SC" pitchFamily="34" charset="0"/>
                <a:ea typeface="Noto Sans SC" pitchFamily="34" charset="-122"/>
                <a:cs typeface="Noto Sans SC" pitchFamily="34" charset="-120"/>
              </a:rPr>
              <a:t>理论学习、制作</a:t>
            </a:r>
            <a:r>
              <a:rPr lang="en-US" altLang="zh-CN" sz="1400" dirty="0">
                <a:solidFill>
                  <a:srgbClr val="383838"/>
                </a:solidFill>
                <a:latin typeface="Noto Sans SC" pitchFamily="34" charset="0"/>
                <a:ea typeface="Noto Sans SC" pitchFamily="34" charset="-122"/>
                <a:cs typeface="Noto Sans SC" pitchFamily="34" charset="-120"/>
              </a:rPr>
              <a:t>PPT</a:t>
            </a:r>
            <a:r>
              <a:rPr lang="zh-CN" altLang="en-US" sz="1400" dirty="0">
                <a:solidFill>
                  <a:srgbClr val="383838"/>
                </a:solidFill>
                <a:latin typeface="Noto Sans SC" pitchFamily="34" charset="0"/>
                <a:ea typeface="Noto Sans SC" pitchFamily="34" charset="-122"/>
                <a:cs typeface="Noto Sans SC" pitchFamily="34" charset="-120"/>
              </a:rPr>
              <a:t>、</a:t>
            </a:r>
            <a:r>
              <a:rPr sz="1400" dirty="0">
                <a:solidFill>
                  <a:srgbClr val="383838"/>
                </a:solidFill>
                <a:latin typeface="Noto Sans SC" pitchFamily="34" charset="0"/>
                <a:ea typeface="Noto Sans SC" pitchFamily="34" charset="-122"/>
                <a:cs typeface="Noto Sans SC" pitchFamily="34" charset="-120"/>
                <a:sym typeface="+mn-ea"/>
              </a:rPr>
              <a:t>MWEM</a:t>
            </a:r>
            <a:endParaRPr sz="1400" dirty="0">
              <a:solidFill>
                <a:srgbClr val="383838"/>
              </a:solidFill>
              <a:latin typeface="Noto Sans SC" pitchFamily="34" charset="0"/>
              <a:ea typeface="Noto Sans SC" pitchFamily="34" charset="-122"/>
              <a:cs typeface="Noto Sans SC" pitchFamily="34" charset="-120"/>
              <a:sym typeface="+mn-ea"/>
            </a:endParaRPr>
          </a:p>
        </p:txBody>
      </p:sp>
      <p:sp>
        <p:nvSpPr>
          <p:cNvPr id="6" name="Text 3"/>
          <p:cNvSpPr/>
          <p:nvPr/>
        </p:nvSpPr>
        <p:spPr>
          <a:xfrm>
            <a:off x="5199698" y="3448050"/>
            <a:ext cx="3738563" cy="685800"/>
          </a:xfrm>
          <a:prstGeom prst="rect">
            <a:avLst/>
          </a:prstGeom>
          <a:noFill/>
        </p:spPr>
        <p:txBody>
          <a:bodyPr wrap="square" rtlCol="0" anchor="t"/>
          <a:lstStyle/>
          <a:p>
            <a:pPr marL="0" indent="0" algn="l">
              <a:lnSpc>
                <a:spcPct val="150000"/>
              </a:lnSpc>
              <a:buNone/>
            </a:pPr>
            <a:r>
              <a:rPr lang="zh-CN" altLang="en-US" sz="1400" b="1" dirty="0">
                <a:solidFill>
                  <a:srgbClr val="383838"/>
                </a:solidFill>
                <a:latin typeface="Noto Sans SC" pitchFamily="34" charset="0"/>
                <a:ea typeface="Noto Sans SC" pitchFamily="34" charset="-122"/>
                <a:cs typeface="Noto Sans SC" pitchFamily="34" charset="-120"/>
              </a:rPr>
              <a:t>于成俊</a:t>
            </a:r>
            <a:r>
              <a:rPr lang="en-US" sz="1400" dirty="0">
                <a:solidFill>
                  <a:srgbClr val="383838"/>
                </a:solidFill>
                <a:latin typeface="Noto Sans SC" pitchFamily="34" charset="0"/>
                <a:ea typeface="Noto Sans SC" pitchFamily="34" charset="-122"/>
                <a:cs typeface="Noto Sans SC" pitchFamily="34" charset="-120"/>
              </a:rPr>
              <a:t>:</a:t>
            </a:r>
            <a:br>
              <a:rPr lang="en-US" sz="1400" dirty="0">
                <a:solidFill>
                  <a:srgbClr val="383838"/>
                </a:solidFill>
                <a:latin typeface="Noto Sans SC" pitchFamily="34" charset="0"/>
                <a:ea typeface="Noto Sans SC" pitchFamily="34" charset="-122"/>
                <a:cs typeface="Noto Sans SC" pitchFamily="34" charset="-120"/>
              </a:rPr>
            </a:br>
            <a:r>
              <a:rPr lang="en-US" sz="1400" dirty="0">
                <a:solidFill>
                  <a:srgbClr val="383838"/>
                </a:solidFill>
                <a:latin typeface="Noto Sans SC" pitchFamily="34" charset="0"/>
                <a:ea typeface="Noto Sans SC" pitchFamily="34" charset="-122"/>
                <a:cs typeface="Noto Sans SC" pitchFamily="34" charset="-120"/>
              </a:rPr>
              <a:t> </a:t>
            </a:r>
            <a:r>
              <a:rPr lang="zh-CN" altLang="en-US" sz="1400" dirty="0">
                <a:solidFill>
                  <a:srgbClr val="383838"/>
                </a:solidFill>
                <a:latin typeface="Noto Sans SC" pitchFamily="34" charset="0"/>
                <a:ea typeface="Noto Sans SC" pitchFamily="34" charset="-122"/>
                <a:cs typeface="Noto Sans SC" pitchFamily="34" charset="-120"/>
              </a:rPr>
              <a:t>理论学习、制作</a:t>
            </a:r>
            <a:r>
              <a:rPr lang="en-US" altLang="zh-CN" sz="1400" dirty="0">
                <a:solidFill>
                  <a:srgbClr val="383838"/>
                </a:solidFill>
                <a:latin typeface="Noto Sans SC" pitchFamily="34" charset="0"/>
                <a:ea typeface="Noto Sans SC" pitchFamily="34" charset="-122"/>
                <a:cs typeface="Noto Sans SC" pitchFamily="34" charset="-120"/>
              </a:rPr>
              <a:t>PPT</a:t>
            </a:r>
            <a:r>
              <a:rPr lang="zh-CN" altLang="en-US" sz="1400" dirty="0">
                <a:solidFill>
                  <a:srgbClr val="383838"/>
                </a:solidFill>
                <a:latin typeface="Noto Sans SC" pitchFamily="34" charset="0"/>
                <a:ea typeface="Noto Sans SC" pitchFamily="34" charset="-122"/>
                <a:cs typeface="Noto Sans SC" pitchFamily="34" charset="-120"/>
              </a:rPr>
              <a:t>、ExpM、汇报</a:t>
            </a:r>
            <a:r>
              <a:rPr lang="en-US" altLang="zh-CN" sz="1400" dirty="0">
                <a:solidFill>
                  <a:srgbClr val="383838"/>
                </a:solidFill>
                <a:latin typeface="Noto Sans SC" pitchFamily="34" charset="0"/>
                <a:ea typeface="Noto Sans SC" pitchFamily="34" charset="-122"/>
                <a:cs typeface="Noto Sans SC" pitchFamily="34" charset="-120"/>
              </a:rPr>
              <a:t>PPT</a:t>
            </a:r>
            <a:endParaRPr lang="en-US" altLang="zh-CN" sz="1400"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9562" y="1828800"/>
            <a:ext cx="3395663" cy="552450"/>
          </a:xfrm>
          <a:prstGeom prst="rect">
            <a:avLst/>
          </a:prstGeom>
          <a:noFill/>
        </p:spPr>
        <p:txBody>
          <a:bodyPr wrap="square" rtlCol="0" anchor="ctr"/>
          <a:lstStyle/>
          <a:p>
            <a:pPr marL="0" indent="0" algn="ctr">
              <a:buNone/>
            </a:pPr>
            <a:r>
              <a:rPr lang="en-US" sz="2560" b="1" dirty="0">
                <a:solidFill>
                  <a:srgbClr val="18426F"/>
                </a:solidFill>
                <a:latin typeface="Noto Sans SC" pitchFamily="34" charset="0"/>
                <a:ea typeface="Noto Sans SC" pitchFamily="34" charset="-122"/>
                <a:cs typeface="Noto Sans SC" pitchFamily="34" charset="-120"/>
              </a:rPr>
              <a:t>THE END</a:t>
            </a:r>
            <a:endParaRPr lang="en-US" sz="2560" dirty="0"/>
          </a:p>
        </p:txBody>
      </p:sp>
      <p:sp>
        <p:nvSpPr>
          <p:cNvPr id="3" name="Text 1"/>
          <p:cNvSpPr/>
          <p:nvPr/>
        </p:nvSpPr>
        <p:spPr>
          <a:xfrm>
            <a:off x="4119562" y="2271713"/>
            <a:ext cx="3395663" cy="1033463"/>
          </a:xfrm>
          <a:prstGeom prst="rect">
            <a:avLst/>
          </a:prstGeom>
          <a:noFill/>
        </p:spPr>
        <p:txBody>
          <a:bodyPr wrap="square" rtlCol="0" anchor="ctr"/>
          <a:lstStyle/>
          <a:p>
            <a:pPr marL="0" indent="0" algn="ctr">
              <a:buNone/>
            </a:pPr>
            <a:r>
              <a:rPr lang="en-US" sz="4800" b="1" dirty="0">
                <a:solidFill>
                  <a:srgbClr val="383838"/>
                </a:solidFill>
                <a:latin typeface="Noto Sans SC" pitchFamily="34" charset="0"/>
                <a:ea typeface="Noto Sans SC" pitchFamily="34" charset="-122"/>
                <a:cs typeface="Noto Sans SC" pitchFamily="34" charset="-120"/>
              </a:rPr>
              <a:t>THANKS</a:t>
            </a:r>
            <a:endParaRPr lang="en-US"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file/7491481/ac429e63cb2f457ebd86095802b9e1b5?x-oss-process=style/img"/>
          <p:cNvPicPr>
            <a:picLocks noChangeAspect="1"/>
          </p:cNvPicPr>
          <p:nvPr/>
        </p:nvPicPr>
        <p:blipFill>
          <a:blip r:embed="rId1"/>
          <a:srcRect t="7813" b="7813"/>
          <a:stretch>
            <a:fillRect/>
          </a:stretch>
        </p:blipFill>
        <p:spPr>
          <a:xfrm>
            <a:off x="0" y="0"/>
            <a:ext cx="9144000" cy="5143500"/>
          </a:xfrm>
          <a:prstGeom prst="rect">
            <a:avLst/>
          </a:prstGeom>
        </p:spPr>
      </p:pic>
      <p:pic>
        <p:nvPicPr>
          <p:cNvPr id="3" name="Image 1" descr="preencoded.pn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
        <p:nvSpPr>
          <p:cNvPr id="6" name="Text 0"/>
          <p:cNvSpPr/>
          <p:nvPr/>
        </p:nvSpPr>
        <p:spPr>
          <a:xfrm>
            <a:off x="466725" y="376238"/>
            <a:ext cx="4086225" cy="552450"/>
          </a:xfrm>
          <a:prstGeom prst="rect">
            <a:avLst/>
          </a:prstGeom>
          <a:noFill/>
        </p:spPr>
        <p:txBody>
          <a:bodyPr wrap="square" rtlCol="0" anchor="t"/>
          <a:lstStyle/>
          <a:p>
            <a:pPr marL="0" indent="0">
              <a:buNone/>
            </a:pPr>
            <a:r>
              <a:rPr lang="en-US" sz="2240" b="1" dirty="0">
                <a:solidFill>
                  <a:srgbClr val="FFFFFF"/>
                </a:solidFill>
                <a:latin typeface="Noto Sans SC" pitchFamily="34" charset="0"/>
                <a:ea typeface="Noto Sans SC" pitchFamily="34" charset="-122"/>
                <a:cs typeface="Noto Sans SC" pitchFamily="34" charset="-120"/>
              </a:rPr>
              <a:t>差分隐私</a:t>
            </a:r>
            <a:endParaRPr lang="en-US" sz="2240" dirty="0"/>
          </a:p>
        </p:txBody>
      </p:sp>
      <p:sp>
        <p:nvSpPr>
          <p:cNvPr id="7" name="Text 1"/>
          <p:cNvSpPr/>
          <p:nvPr/>
        </p:nvSpPr>
        <p:spPr>
          <a:xfrm>
            <a:off x="356997" y="928688"/>
            <a:ext cx="8320278" cy="3972496"/>
          </a:xfrm>
          <a:prstGeom prst="rect">
            <a:avLst/>
          </a:prstGeom>
          <a:noFill/>
        </p:spPr>
        <p:txBody>
          <a:bodyPr wrap="square" rtlCol="0" anchor="t"/>
          <a:lstStyle/>
          <a:p>
            <a:pPr marL="0" indent="0" algn="l">
              <a:lnSpc>
                <a:spcPct val="150000"/>
              </a:lnSpc>
              <a:buNone/>
            </a:pPr>
            <a:r>
              <a:rPr sz="1600" dirty="0">
                <a:solidFill>
                  <a:srgbClr val="FFFFFF"/>
                </a:solidFill>
                <a:latin typeface="Noto Sans SC" pitchFamily="34" charset="0"/>
                <a:ea typeface="Noto Sans SC" pitchFamily="34" charset="-122"/>
                <a:cs typeface="Noto Sans SC" pitchFamily="34" charset="-120"/>
              </a:rPr>
              <a:t>差分隐私（Differential Privacy）最早于 2006 年由 Dwork 等人提出。</a:t>
            </a:r>
            <a:r>
              <a:rPr lang="zh-CN" sz="1600" dirty="0">
                <a:solidFill>
                  <a:srgbClr val="FFFFFF"/>
                </a:solidFill>
                <a:latin typeface="Noto Sans SC" pitchFamily="34" charset="0"/>
                <a:ea typeface="Noto Sans SC" pitchFamily="34" charset="-122"/>
                <a:cs typeface="Noto Sans SC" pitchFamily="34" charset="-120"/>
              </a:rPr>
              <a:t>它是一种数据隐私保护技术，其</a:t>
            </a:r>
            <a:r>
              <a:rPr sz="1600" dirty="0">
                <a:solidFill>
                  <a:srgbClr val="FFFFFF"/>
                </a:solidFill>
                <a:latin typeface="Noto Sans SC" pitchFamily="34" charset="0"/>
                <a:ea typeface="Noto Sans SC" pitchFamily="34" charset="-122"/>
                <a:cs typeface="Noto Sans SC" pitchFamily="34" charset="-120"/>
              </a:rPr>
              <a:t>通过对原始数据添加随机噪音，确保数据集在输出查询结果时受单条记录改变的影响始终低于某个阈值，从而使攻击者无法根据查询结果的变化判断单条记录的更改或增删，同时整体的数据特征仍然可得到保留。</a:t>
            </a:r>
            <a:endParaRPr sz="1600" dirty="0">
              <a:solidFill>
                <a:srgbClr val="FFFFFF"/>
              </a:solidFill>
              <a:latin typeface="Noto Sans SC" pitchFamily="34" charset="0"/>
              <a:ea typeface="Noto Sans SC" pitchFamily="34" charset="-122"/>
              <a:cs typeface="Noto Sans SC" pitchFamily="34" charset="-120"/>
            </a:endParaRPr>
          </a:p>
          <a:p>
            <a:pPr marL="0" indent="0" algn="l">
              <a:lnSpc>
                <a:spcPct val="150000"/>
              </a:lnSpc>
              <a:buNone/>
            </a:pPr>
            <a:endParaRPr lang="en-US" altLang="zh-CN" sz="1600" dirty="0">
              <a:solidFill>
                <a:srgbClr val="FFFFFF"/>
              </a:solidFill>
              <a:latin typeface="Noto Sans SC" pitchFamily="34" charset="0"/>
              <a:ea typeface="Noto Sans SC" pitchFamily="34" charset="-122"/>
              <a:cs typeface="Noto Sans SC" pitchFamily="34" charset="-120"/>
            </a:endParaRPr>
          </a:p>
          <a:p>
            <a:pPr>
              <a:lnSpc>
                <a:spcPct val="150000"/>
              </a:lnSpc>
            </a:pPr>
            <a:r>
              <a:rPr lang="zh-CN" altLang="en-US" sz="1600" dirty="0">
                <a:solidFill>
                  <a:srgbClr val="FFFFFF"/>
                </a:solidFill>
                <a:latin typeface="Noto Sans SC" pitchFamily="34" charset="0"/>
                <a:ea typeface="Noto Sans SC" pitchFamily="34" charset="-122"/>
                <a:cs typeface="Noto Sans SC" pitchFamily="34" charset="-120"/>
              </a:rPr>
              <a:t>具体来说，差分隐私的核心理念有两个：</a:t>
            </a:r>
            <a:endParaRPr lang="zh-CN" altLang="en-US" sz="1600" dirty="0">
              <a:solidFill>
                <a:srgbClr val="FFFFFF"/>
              </a:solidFill>
              <a:latin typeface="Noto Sans SC" pitchFamily="34" charset="0"/>
              <a:ea typeface="Noto Sans SC" pitchFamily="34" charset="-122"/>
              <a:cs typeface="Noto Sans SC" pitchFamily="34" charset="-120"/>
            </a:endParaRPr>
          </a:p>
          <a:p>
            <a:pPr>
              <a:lnSpc>
                <a:spcPct val="150000"/>
              </a:lnSpc>
            </a:pPr>
            <a:r>
              <a:rPr lang="en-US" altLang="zh-CN" sz="1600" dirty="0">
                <a:solidFill>
                  <a:srgbClr val="FFFFFF"/>
                </a:solidFill>
                <a:latin typeface="Noto Sans SC" pitchFamily="34" charset="0"/>
                <a:ea typeface="Noto Sans SC" pitchFamily="34" charset="-122"/>
                <a:cs typeface="Noto Sans SC" pitchFamily="34" charset="-120"/>
              </a:rPr>
              <a:t>1.</a:t>
            </a:r>
            <a:r>
              <a:rPr lang="zh-CN" altLang="en-US" sz="1600" dirty="0">
                <a:solidFill>
                  <a:srgbClr val="FFFFFF"/>
                </a:solidFill>
                <a:latin typeface="Noto Sans SC" pitchFamily="34" charset="0"/>
                <a:ea typeface="Noto Sans SC" pitchFamily="34" charset="-122"/>
                <a:cs typeface="Noto Sans SC" pitchFamily="34" charset="-120"/>
              </a:rPr>
              <a:t>添加噪声：在数据分析结果中加入随机噪声，使得外部观察者无法确定某个特定个体是否在数据集中。</a:t>
            </a:r>
            <a:endParaRPr lang="zh-CN" altLang="en-US" sz="1600" dirty="0">
              <a:solidFill>
                <a:srgbClr val="FFFFFF"/>
              </a:solidFill>
              <a:latin typeface="Noto Sans SC" pitchFamily="34" charset="0"/>
              <a:ea typeface="Noto Sans SC" pitchFamily="34" charset="-122"/>
              <a:cs typeface="Noto Sans SC" pitchFamily="34" charset="-120"/>
            </a:endParaRPr>
          </a:p>
          <a:p>
            <a:pPr>
              <a:lnSpc>
                <a:spcPct val="150000"/>
              </a:lnSpc>
            </a:pPr>
            <a:r>
              <a:rPr lang="en-US" altLang="zh-CN" sz="1600" dirty="0">
                <a:solidFill>
                  <a:srgbClr val="FFFFFF"/>
                </a:solidFill>
                <a:latin typeface="Noto Sans SC" pitchFamily="34" charset="0"/>
                <a:ea typeface="Noto Sans SC" pitchFamily="34" charset="-122"/>
                <a:cs typeface="Noto Sans SC" pitchFamily="34" charset="-120"/>
              </a:rPr>
              <a:t>2.</a:t>
            </a:r>
            <a:r>
              <a:rPr lang="zh-CN" altLang="en-US" sz="1600" dirty="0">
                <a:solidFill>
                  <a:srgbClr val="FFFFFF"/>
                </a:solidFill>
                <a:latin typeface="Noto Sans SC" pitchFamily="34" charset="0"/>
                <a:ea typeface="Noto Sans SC" pitchFamily="34" charset="-122"/>
                <a:cs typeface="Noto Sans SC" pitchFamily="34" charset="-120"/>
              </a:rPr>
              <a:t>隐私保障：即使拥有全部其他数据，观察者也无法可靠地识别单个个体的信息。</a:t>
            </a:r>
            <a:endParaRPr lang="zh-CN" altLang="en-US" sz="1600" dirty="0">
              <a:solidFill>
                <a:srgbClr val="FFFFFF"/>
              </a:solidFill>
              <a:latin typeface="Noto Sans SC" pitchFamily="34" charset="0"/>
              <a:ea typeface="Noto Sans SC" pitchFamily="34" charset="-122"/>
              <a:cs typeface="Noto Sans SC" pitchFamily="34" charset="-120"/>
            </a:endParaRPr>
          </a:p>
          <a:p>
            <a:pPr>
              <a:lnSpc>
                <a:spcPct val="150000"/>
              </a:lnSpc>
            </a:pPr>
            <a:endParaRPr lang="zh-CN" altLang="en-US" sz="1600" dirty="0">
              <a:solidFill>
                <a:srgbClr val="FFFFFF"/>
              </a:solidFill>
              <a:latin typeface="Noto Sans SC" pitchFamily="34" charset="0"/>
              <a:ea typeface="Noto Sans SC" pitchFamily="34" charset="-122"/>
              <a:cs typeface="Noto Sans SC"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355282" y="214312"/>
            <a:ext cx="3233738" cy="1023938"/>
          </a:xfrm>
          <a:prstGeom prst="rect">
            <a:avLst/>
          </a:prstGeom>
          <a:noFill/>
        </p:spPr>
        <p:txBody>
          <a:bodyPr wrap="square" rtlCol="0" anchor="t"/>
          <a:lstStyle/>
          <a:p>
            <a:pPr marL="0" indent="0">
              <a:buNone/>
            </a:pPr>
            <a:endParaRPr lang="en-US" sz="2240" dirty="0"/>
          </a:p>
        </p:txBody>
      </p:sp>
      <p:sp>
        <p:nvSpPr>
          <p:cNvPr id="5" name="文本框 4"/>
          <p:cNvSpPr txBox="1"/>
          <p:nvPr/>
        </p:nvSpPr>
        <p:spPr>
          <a:xfrm>
            <a:off x="64135" y="213995"/>
            <a:ext cx="3048000" cy="368300"/>
          </a:xfrm>
          <a:prstGeom prst="rect">
            <a:avLst/>
          </a:prstGeom>
          <a:noFill/>
        </p:spPr>
        <p:txBody>
          <a:bodyPr wrap="square" rtlCol="0">
            <a:spAutoFit/>
          </a:bodyPr>
          <a:lstStyle/>
          <a:p>
            <a:r>
              <a:rPr lang="zh-CN" altLang="en-US"/>
              <a:t>直观理解：</a:t>
            </a:r>
            <a:endParaRPr lang="zh-CN" altLang="en-US"/>
          </a:p>
        </p:txBody>
      </p:sp>
      <p:pic>
        <p:nvPicPr>
          <p:cNvPr id="6" name="图片 5" descr="1"/>
          <p:cNvPicPr>
            <a:picLocks noChangeAspect="1"/>
          </p:cNvPicPr>
          <p:nvPr/>
        </p:nvPicPr>
        <p:blipFill>
          <a:blip r:embed="rId1"/>
          <a:stretch>
            <a:fillRect/>
          </a:stretch>
        </p:blipFill>
        <p:spPr>
          <a:xfrm>
            <a:off x="1212850" y="74295"/>
            <a:ext cx="7572375" cy="2609850"/>
          </a:xfrm>
          <a:prstGeom prst="rect">
            <a:avLst/>
          </a:prstGeom>
        </p:spPr>
      </p:pic>
      <p:sp>
        <p:nvSpPr>
          <p:cNvPr id="7" name="文本框 6"/>
          <p:cNvSpPr txBox="1"/>
          <p:nvPr/>
        </p:nvSpPr>
        <p:spPr>
          <a:xfrm>
            <a:off x="541020" y="2741930"/>
            <a:ext cx="8400415" cy="953770"/>
          </a:xfrm>
          <a:prstGeom prst="rect">
            <a:avLst/>
          </a:prstGeom>
          <a:noFill/>
        </p:spPr>
        <p:txBody>
          <a:bodyPr wrap="square" rtlCol="0" anchor="t">
            <a:noAutofit/>
          </a:bodyPr>
          <a:lstStyle/>
          <a:p>
            <a:r>
              <a:rPr lang="zh-CN" altLang="en-US"/>
              <a:t>具体来说，设原始数据集为𝐷，我们对其上的任意一条记录进行修改或删除，或是增加一条新记录后，就得到了其相邻数据集𝐷</a:t>
            </a:r>
            <a:r>
              <a:rPr lang="en-US" altLang="zh-CN"/>
              <a:t>’</a:t>
            </a:r>
            <a:r>
              <a:rPr lang="zh-CN" altLang="en-US"/>
              <a:t>。此时，对于一个任意随机化算法𝐴，若其满足：</a:t>
            </a:r>
            <a:endParaRPr lang="zh-CN" altLang="en-US"/>
          </a:p>
          <a:p>
            <a:endParaRPr lang="zh-CN" altLang="en-US"/>
          </a:p>
          <a:p>
            <a:endParaRPr lang="zh-CN" altLang="en-US"/>
          </a:p>
          <a:p>
            <a:endParaRPr lang="zh-CN" altLang="en-US"/>
          </a:p>
        </p:txBody>
      </p:sp>
      <p:sp>
        <p:nvSpPr>
          <p:cNvPr id="8" name="文本框 7"/>
          <p:cNvSpPr txBox="1"/>
          <p:nvPr/>
        </p:nvSpPr>
        <p:spPr>
          <a:xfrm>
            <a:off x="631825" y="4418965"/>
            <a:ext cx="7633335" cy="645160"/>
          </a:xfrm>
          <a:prstGeom prst="rect">
            <a:avLst/>
          </a:prstGeom>
          <a:noFill/>
        </p:spPr>
        <p:txBody>
          <a:bodyPr wrap="square" rtlCol="0" anchor="t">
            <a:spAutoFit/>
          </a:bodyPr>
          <a:lstStyle/>
          <a:p>
            <a:r>
              <a:rPr lang="zh-CN" altLang="en-US">
                <a:sym typeface="+mn-ea"/>
              </a:rPr>
              <a:t>我们称该算法是满足差分隐私的。即，该算法作用于任何相邻数据集时，得到特定输出O的概率是相近的。</a:t>
            </a:r>
            <a:endParaRPr lang="zh-CN" altLang="en-US">
              <a:sym typeface="+mn-ea"/>
            </a:endParaRPr>
          </a:p>
        </p:txBody>
      </p:sp>
      <p:pic>
        <p:nvPicPr>
          <p:cNvPr id="9" name="图片 8"/>
          <p:cNvPicPr>
            <a:picLocks noChangeAspect="1"/>
          </p:cNvPicPr>
          <p:nvPr/>
        </p:nvPicPr>
        <p:blipFill>
          <a:blip r:embed="rId2"/>
          <a:stretch>
            <a:fillRect/>
          </a:stretch>
        </p:blipFill>
        <p:spPr>
          <a:xfrm>
            <a:off x="2387600" y="3756025"/>
            <a:ext cx="3705860" cy="602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10050" y="1395413"/>
            <a:ext cx="938213" cy="828675"/>
          </a:xfrm>
          <a:prstGeom prst="rect">
            <a:avLst/>
          </a:prstGeom>
          <a:noFill/>
        </p:spPr>
        <p:txBody>
          <a:bodyPr wrap="square" rtlCol="0" anchor="ctr"/>
          <a:lstStyle/>
          <a:p>
            <a:pPr marL="0" indent="0" algn="ctr">
              <a:buNone/>
            </a:pPr>
            <a:r>
              <a:rPr lang="en-US" sz="3840" b="1" dirty="0">
                <a:solidFill>
                  <a:srgbClr val="FFFFFF"/>
                </a:solidFill>
                <a:latin typeface="Noto Sans SC" pitchFamily="34" charset="0"/>
                <a:ea typeface="Noto Sans SC" pitchFamily="34" charset="-122"/>
                <a:cs typeface="Noto Sans SC" pitchFamily="34" charset="-120"/>
              </a:rPr>
              <a:t>02</a:t>
            </a:r>
            <a:endParaRPr lang="en-US" sz="3840" dirty="0"/>
          </a:p>
        </p:txBody>
      </p:sp>
      <p:sp>
        <p:nvSpPr>
          <p:cNvPr id="3" name="Text 1"/>
          <p:cNvSpPr/>
          <p:nvPr/>
        </p:nvSpPr>
        <p:spPr>
          <a:xfrm>
            <a:off x="2176463" y="2805113"/>
            <a:ext cx="5101590" cy="890587"/>
          </a:xfrm>
          <a:prstGeom prst="rect">
            <a:avLst/>
          </a:prstGeom>
          <a:noFill/>
        </p:spPr>
        <p:txBody>
          <a:bodyPr wrap="square" rtlCol="0" anchor="t"/>
          <a:lstStyle/>
          <a:p>
            <a:pPr marL="0" indent="0" algn="ctr">
              <a:buNone/>
            </a:pPr>
            <a:r>
              <a:rPr lang="en-US" sz="3010" b="1" dirty="0">
                <a:solidFill>
                  <a:srgbClr val="18426F"/>
                </a:solidFill>
                <a:latin typeface="Noto Sans SC" pitchFamily="34" charset="0"/>
                <a:ea typeface="Noto Sans SC" pitchFamily="34" charset="-122"/>
                <a:cs typeface="Noto Sans SC" pitchFamily="34" charset="-120"/>
              </a:rPr>
              <a:t>MWEM</a:t>
            </a:r>
            <a:endParaRPr lang="en-US" sz="3010" b="1" dirty="0">
              <a:solidFill>
                <a:srgbClr val="18426F"/>
              </a:solidFill>
              <a:latin typeface="Noto Sans SC" pitchFamily="34" charset="0"/>
              <a:ea typeface="Noto Sans SC" pitchFamily="34" charset="-122"/>
              <a:cs typeface="Noto Sans SC" pitchFamily="34"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247650" y="415290"/>
            <a:ext cx="4843780" cy="716915"/>
          </a:xfrm>
          <a:prstGeom prst="rect">
            <a:avLst/>
          </a:prstGeom>
          <a:noFill/>
        </p:spPr>
        <p:txBody>
          <a:bodyPr wrap="square" rtlCol="0" anchor="t"/>
          <a:lstStyle/>
          <a:p>
            <a:pPr marL="0" indent="0" algn="l">
              <a:buNone/>
            </a:pPr>
            <a:r>
              <a:rPr lang="en-US" sz="2800" b="1" dirty="0">
                <a:solidFill>
                  <a:srgbClr val="FFFFFF"/>
                </a:solidFill>
                <a:latin typeface="Noto Sans SC" pitchFamily="34" charset="0"/>
                <a:ea typeface="Noto Sans SC" pitchFamily="34" charset="-122"/>
                <a:cs typeface="Noto Sans SC" pitchFamily="34" charset="-120"/>
              </a:rPr>
              <a:t>MWEM</a:t>
            </a:r>
            <a:endParaRPr lang="en-US" sz="2800" b="1" dirty="0">
              <a:solidFill>
                <a:srgbClr val="FFFFFF"/>
              </a:solidFill>
              <a:latin typeface="Noto Sans SC" pitchFamily="34" charset="0"/>
              <a:ea typeface="Noto Sans SC" pitchFamily="34" charset="-122"/>
              <a:cs typeface="Noto Sans SC" pitchFamily="34" charset="-120"/>
            </a:endParaRPr>
          </a:p>
        </p:txBody>
      </p:sp>
      <p:sp>
        <p:nvSpPr>
          <p:cNvPr id="4" name="Text 1"/>
          <p:cNvSpPr/>
          <p:nvPr/>
        </p:nvSpPr>
        <p:spPr>
          <a:xfrm>
            <a:off x="247650" y="1132205"/>
            <a:ext cx="4843780" cy="3822700"/>
          </a:xfrm>
          <a:prstGeom prst="rect">
            <a:avLst/>
          </a:prstGeom>
          <a:noFill/>
        </p:spPr>
        <p:txBody>
          <a:bodyPr wrap="square" rtlCol="0" anchor="t"/>
          <a:lstStyle/>
          <a:p>
            <a:pPr marL="0" indent="0" algn="l">
              <a:lnSpc>
                <a:spcPct val="150000"/>
              </a:lnSpc>
              <a:buNone/>
            </a:pPr>
            <a:r>
              <a:rPr lang="zh-CN" altLang="en-US" sz="1600">
                <a:sym typeface="+mn-ea"/>
              </a:rPr>
              <a:t>MWEM(Multiplicative Weights Exponential Mechanism)是一种用于实现差分隐私的数据发布算法，其迭代地执行指数机制-乘法权重更新，不断地优化一个对真实数据分布的估计，以期在合入噪音的同时，尽可能地使合成数据关于查询集合𝑄的结果与原始数据一致。</a:t>
            </a:r>
            <a:endParaRPr lang="zh-CN" altLang="en-US" sz="1600">
              <a:sym typeface="+mn-ea"/>
            </a:endParaRPr>
          </a:p>
          <a:p>
            <a:pPr marL="0" indent="0" algn="l">
              <a:lnSpc>
                <a:spcPct val="150000"/>
              </a:lnSpc>
              <a:buNone/>
            </a:pPr>
            <a:r>
              <a:rPr lang="en-US" altLang="zh-CN" sz="1600">
                <a:sym typeface="+mn-ea"/>
              </a:rPr>
              <a:t>MWEM</a:t>
            </a:r>
            <a:r>
              <a:rPr lang="zh-CN" altLang="en-US" sz="1600">
                <a:sym typeface="+mn-ea"/>
              </a:rPr>
              <a:t>也是本次实验的核心内容，我们要在提供的代码框架基础上，设计并实现各个函数，完成 MWEM 算法。</a:t>
            </a:r>
            <a:endParaRPr lang="zh-CN" altLang="en-US" sz="1600"/>
          </a:p>
          <a:p>
            <a:pPr marL="0" indent="0" algn="l">
              <a:lnSpc>
                <a:spcPct val="150000"/>
              </a:lnSpc>
              <a:buNone/>
            </a:pPr>
            <a:br>
              <a:rPr lang="en-US" sz="1400" dirty="0">
                <a:solidFill>
                  <a:srgbClr val="383838"/>
                </a:solidFill>
                <a:latin typeface="Noto Sans SC" pitchFamily="34" charset="0"/>
                <a:ea typeface="Noto Sans SC" pitchFamily="34" charset="-122"/>
                <a:cs typeface="Noto Sans SC" pitchFamily="34" charset="-120"/>
              </a:rPr>
            </a:br>
            <a:endParaRPr lang="en-US" sz="1400" dirty="0"/>
          </a:p>
        </p:txBody>
      </p:sp>
      <p:pic>
        <p:nvPicPr>
          <p:cNvPr id="5" name="Image 1" descr="https://assets.mindshow.fun/file/7491481/606305fabdc946b69eb3cfd18e89e1e3?x-oss-process=style/img"/>
          <p:cNvPicPr>
            <a:picLocks noChangeAspect="1"/>
          </p:cNvPicPr>
          <p:nvPr/>
        </p:nvPicPr>
        <p:blipFill>
          <a:blip r:embed="rId3"/>
          <a:srcRect t="5572" b="5572"/>
          <a:stretch>
            <a:fillRect/>
          </a:stretch>
        </p:blipFill>
        <p:spPr>
          <a:xfrm>
            <a:off x="5529263" y="752475"/>
            <a:ext cx="3114675" cy="40052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10050" y="1395413"/>
            <a:ext cx="938213" cy="828675"/>
          </a:xfrm>
          <a:prstGeom prst="rect">
            <a:avLst/>
          </a:prstGeom>
          <a:noFill/>
        </p:spPr>
        <p:txBody>
          <a:bodyPr wrap="square" rtlCol="0" anchor="ctr"/>
          <a:lstStyle/>
          <a:p>
            <a:pPr marL="0" indent="0" algn="ctr">
              <a:buNone/>
            </a:pPr>
            <a:r>
              <a:rPr lang="en-US" sz="3840" b="1" dirty="0">
                <a:solidFill>
                  <a:srgbClr val="FFFFFF"/>
                </a:solidFill>
                <a:latin typeface="Noto Sans SC" pitchFamily="34" charset="0"/>
                <a:ea typeface="Noto Sans SC" pitchFamily="34" charset="-122"/>
                <a:cs typeface="Noto Sans SC" pitchFamily="34" charset="-120"/>
              </a:rPr>
              <a:t>03</a:t>
            </a:r>
            <a:endParaRPr lang="en-US" sz="3840" dirty="0"/>
          </a:p>
        </p:txBody>
      </p:sp>
      <p:sp>
        <p:nvSpPr>
          <p:cNvPr id="3" name="Text 1"/>
          <p:cNvSpPr/>
          <p:nvPr/>
        </p:nvSpPr>
        <p:spPr>
          <a:xfrm>
            <a:off x="2176463" y="2805113"/>
            <a:ext cx="5101590" cy="890587"/>
          </a:xfrm>
          <a:prstGeom prst="rect">
            <a:avLst/>
          </a:prstGeom>
          <a:noFill/>
        </p:spPr>
        <p:txBody>
          <a:bodyPr wrap="square" rtlCol="0" anchor="t"/>
          <a:lstStyle/>
          <a:p>
            <a:pPr marL="0" indent="0" algn="ctr">
              <a:buNone/>
            </a:pPr>
            <a:r>
              <a:rPr lang="zh-CN" altLang="en-US" sz="3010" b="1" dirty="0">
                <a:solidFill>
                  <a:srgbClr val="18426F"/>
                </a:solidFill>
                <a:latin typeface="Noto Sans SC" pitchFamily="34" charset="0"/>
                <a:ea typeface="Noto Sans SC" pitchFamily="34" charset="-122"/>
                <a:cs typeface="Noto Sans SC" pitchFamily="34" charset="-120"/>
              </a:rPr>
              <a:t>实验环境</a:t>
            </a:r>
            <a:endParaRPr lang="zh-CN" altLang="en-US" sz="3010" b="1" dirty="0">
              <a:solidFill>
                <a:srgbClr val="18426F"/>
              </a:solidFill>
              <a:latin typeface="Noto Sans SC" pitchFamily="34" charset="0"/>
              <a:ea typeface="Noto Sans SC" pitchFamily="34" charset="-122"/>
              <a:cs typeface="Noto Sans SC" pitchFamily="34"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1"/>
          <p:cNvPicPr>
            <a:picLocks noChangeAspect="1"/>
          </p:cNvPicPr>
          <p:nvPr/>
        </p:nvPicPr>
        <p:blipFill>
          <a:blip r:embed="rId1"/>
          <a:stretch>
            <a:fillRect/>
          </a:stretch>
        </p:blipFill>
        <p:spPr>
          <a:xfrm>
            <a:off x="0" y="219710"/>
            <a:ext cx="5213350" cy="4416425"/>
          </a:xfrm>
          <a:prstGeom prst="rect">
            <a:avLst/>
          </a:prstGeom>
        </p:spPr>
      </p:pic>
      <p:sp>
        <p:nvSpPr>
          <p:cNvPr id="9" name="文本框 8"/>
          <p:cNvSpPr txBox="1"/>
          <p:nvPr/>
        </p:nvSpPr>
        <p:spPr>
          <a:xfrm>
            <a:off x="5451475" y="1203960"/>
            <a:ext cx="3592830" cy="2981960"/>
          </a:xfrm>
          <a:prstGeom prst="rect">
            <a:avLst/>
          </a:prstGeom>
          <a:noFill/>
        </p:spPr>
        <p:txBody>
          <a:bodyPr wrap="square" rtlCol="0" anchor="t">
            <a:noAutofit/>
          </a:bodyPr>
          <a:lstStyle/>
          <a:p>
            <a:r>
              <a:rPr lang="zh-CN" altLang="en-US" sz="3200"/>
              <a:t>系统：</a:t>
            </a:r>
            <a:endParaRPr lang="zh-CN" altLang="en-US" sz="3200"/>
          </a:p>
          <a:p>
            <a:r>
              <a:rPr lang="zh-CN" altLang="en-US" sz="3200"/>
              <a:t>Ubuntu 18.04.6 LTS</a:t>
            </a:r>
            <a:endParaRPr lang="zh-CN" altLang="en-US" sz="3200"/>
          </a:p>
          <a:p>
            <a:endParaRPr lang="zh-CN" altLang="en-US" sz="3200"/>
          </a:p>
          <a:p>
            <a:r>
              <a:rPr lang="zh-CN" altLang="en-US" sz="3200"/>
              <a:t>语言：</a:t>
            </a:r>
            <a:endParaRPr lang="zh-CN" altLang="en-US" sz="3200"/>
          </a:p>
          <a:p>
            <a:r>
              <a:rPr lang="zh-CN" altLang="en-US" sz="3200"/>
              <a:t>Python3.6.9</a:t>
            </a:r>
            <a:endParaRPr lang="zh-CN" altLang="en-US" sz="3200"/>
          </a:p>
        </p:txBody>
      </p:sp>
    </p:spTree>
  </p:cSld>
  <p:clrMapOvr>
    <a:masterClrMapping/>
  </p:clrMapOvr>
</p:sld>
</file>

<file path=ppt/tags/tag1.xml><?xml version="1.0" encoding="utf-8"?>
<p:tagLst xmlns:p="http://schemas.openxmlformats.org/presentationml/2006/main">
  <p:tag name="COMMONDATA" val="eyJoZGlkIjoiN2RlODIzZTg0OGUyNzY2MTAwZjQ2MTJlMmRkYWYwMT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2241</Words>
  <Application>WPS 演示</Application>
  <PresentationFormat>全屏显示(16:9)</PresentationFormat>
  <Paragraphs>160</Paragraphs>
  <Slides>33</Slides>
  <Notes>38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33</vt:i4>
      </vt:variant>
    </vt:vector>
  </HeadingPairs>
  <TitlesOfParts>
    <vt:vector size="50" baseType="lpstr">
      <vt:lpstr>Arial</vt:lpstr>
      <vt:lpstr>宋体</vt:lpstr>
      <vt:lpstr>Wingdings</vt:lpstr>
      <vt:lpstr>Noto Sans SC</vt:lpstr>
      <vt:lpstr>Segoe Print</vt:lpstr>
      <vt:lpstr>Noto Sans SC</vt:lpstr>
      <vt:lpstr>Noto Sans SC</vt:lpstr>
      <vt:lpstr>Calibri</vt:lpstr>
      <vt:lpstr>微软雅黑</vt:lpstr>
      <vt:lpstr>Arial Unicode MS</vt:lpstr>
      <vt:lpstr>等线</vt:lpstr>
      <vt:lpstr>Arial Black</vt:lpstr>
      <vt:lpstr>仿宋</vt:lpstr>
      <vt:lpstr>MingLiU-ExtB</vt:lpstr>
      <vt:lpstr>BatangChe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于成俊</cp:lastModifiedBy>
  <cp:revision>23</cp:revision>
  <dcterms:created xsi:type="dcterms:W3CDTF">2024-06-03T09:50:00Z</dcterms:created>
  <dcterms:modified xsi:type="dcterms:W3CDTF">2024-06-04T05:54:14Z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ED3B641E7E7F4F988D98803E16980D55_12</vt:lpwstr>
  </property>
  <property fmtid="{D5CDD505-2E9C-101B-9397-08002B2CF9AE}" pid="3" name="KSOProductBuildVer">
    <vt:lpwstr>2052-12.1.0.16729</vt:lpwstr>
  </property>
</Properties>
</file>