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311" r:id="rId3"/>
    <p:sldId id="296" r:id="rId4"/>
    <p:sldId id="367" r:id="rId5"/>
    <p:sldId id="377" r:id="rId6"/>
    <p:sldId id="375" r:id="rId7"/>
    <p:sldId id="376" r:id="rId8"/>
    <p:sldId id="373" r:id="rId9"/>
    <p:sldId id="37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40400"/>
    <a:srgbClr val="F7DDE8"/>
    <a:srgbClr val="F3CDDD"/>
    <a:srgbClr val="E9A5C2"/>
    <a:srgbClr val="C0D2E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059" autoAdjust="0"/>
    <p:restoredTop sz="94660" autoAdjust="0"/>
  </p:normalViewPr>
  <p:slideViewPr>
    <p:cSldViewPr>
      <p:cViewPr varScale="1">
        <p:scale>
          <a:sx n="83" d="100"/>
          <a:sy n="83" d="100"/>
        </p:scale>
        <p:origin x="-10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12/1/2020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12/1/2020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12/1/2020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12/1/2020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12/1/2020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12/1/2020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12/1/2020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12/1/2020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12/1/2020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12/1/2020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12/1/2020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5AEB4-E477-4CE7-B193-5F5560385FC2}" type="datetimeFigureOut">
              <a:rPr lang="en-US" smtClean="0"/>
              <a:pPr/>
              <a:t>12/1/2020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928794" y="428604"/>
            <a:ext cx="5214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Welcome to</a:t>
            </a:r>
            <a:r>
              <a:rPr lang="en-US" sz="4000" b="1" dirty="0" smtClean="0">
                <a:solidFill>
                  <a:schemeClr val="bg1"/>
                </a:solidFill>
              </a:rPr>
              <a:t> imademethink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1928802"/>
            <a:ext cx="79296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Webpage Layout Testing using Galen Framework</a:t>
            </a:r>
            <a:endParaRPr lang="en-IN" sz="3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  <p:pic>
        <p:nvPicPr>
          <p:cNvPr id="10" name="Picture 9" descr="slide-responsive-design.png"/>
          <p:cNvPicPr>
            <a:picLocks noChangeAspect="1"/>
          </p:cNvPicPr>
          <p:nvPr/>
        </p:nvPicPr>
        <p:blipFill>
          <a:blip r:embed="rId3">
            <a:lum bright="-25000" contrast="86000"/>
          </a:blip>
          <a:stretch>
            <a:fillRect/>
          </a:stretch>
        </p:blipFill>
        <p:spPr>
          <a:xfrm>
            <a:off x="3428992" y="2714620"/>
            <a:ext cx="1997242" cy="273468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2253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Agenda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42918"/>
            <a:ext cx="8929718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 What is Galen Framework</a:t>
            </a:r>
            <a:r>
              <a:rPr lang="en-US" sz="3200" dirty="0" smtClean="0">
                <a:solidFill>
                  <a:schemeClr val="bg1"/>
                </a:solidFill>
              </a:rPr>
              <a:t>?  </a:t>
            </a:r>
            <a:endParaRPr lang="en-US" sz="31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>
                <a:solidFill>
                  <a:schemeClr val="bg1"/>
                </a:solidFill>
              </a:rPr>
              <a:t> Installation Junit/ TestNG/ Maven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>
                <a:solidFill>
                  <a:schemeClr val="bg1"/>
                </a:solidFill>
              </a:rPr>
              <a:t> gspec language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>
                <a:solidFill>
                  <a:schemeClr val="bg1"/>
                </a:solidFill>
              </a:rPr>
              <a:t> Simple feature overview: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100" dirty="0" smtClean="0">
                <a:solidFill>
                  <a:schemeClr val="bg1"/>
                </a:solidFill>
              </a:rPr>
              <a:t>Element/ Object Attributes – Positional etc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100" dirty="0" smtClean="0">
                <a:solidFill>
                  <a:schemeClr val="bg1"/>
                </a:solidFill>
              </a:rPr>
              <a:t>Element/ Object Attributes – CSS, Text etc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100" dirty="0" smtClean="0">
                <a:solidFill>
                  <a:schemeClr val="bg1"/>
                </a:solidFill>
              </a:rPr>
              <a:t>Element/ Object groups and page sections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100" dirty="0" smtClean="0">
                <a:solidFill>
                  <a:schemeClr val="bg1"/>
                </a:solidFill>
              </a:rPr>
              <a:t>Image compare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100" dirty="0" smtClean="0">
                <a:solidFill>
                  <a:schemeClr val="bg1"/>
                </a:solidFill>
              </a:rPr>
              <a:t>Different browser size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>
                <a:solidFill>
                  <a:schemeClr val="bg1"/>
                </a:solidFill>
              </a:rPr>
              <a:t> Testing using Java programming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>
                <a:solidFill>
                  <a:schemeClr val="bg1"/>
                </a:solidFill>
              </a:rPr>
              <a:t> Reporting with heat map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>
                <a:solidFill>
                  <a:schemeClr val="bg1"/>
                </a:solidFill>
              </a:rPr>
              <a:t> Ready automation framework</a:t>
            </a:r>
          </a:p>
        </p:txBody>
      </p:sp>
      <p:pic>
        <p:nvPicPr>
          <p:cNvPr id="6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253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 What is Galen Framework?</a:t>
            </a:r>
            <a:endParaRPr lang="en-US" sz="4000" b="1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500438"/>
            <a:ext cx="88582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000" dirty="0" smtClean="0">
                <a:solidFill>
                  <a:schemeClr val="bg1"/>
                </a:solidFill>
              </a:rPr>
              <a:t>Download jar file for Junit/ TestNG.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schemeClr val="bg1"/>
                </a:solidFill>
              </a:rPr>
              <a:t>Maven dependency</a:t>
            </a:r>
          </a:p>
          <a:p>
            <a:r>
              <a:rPr lang="en-IN" sz="3000" dirty="0" smtClean="0"/>
              <a:t> &lt;dependency&gt;</a:t>
            </a:r>
          </a:p>
          <a:p>
            <a:r>
              <a:rPr lang="en-IN" sz="3000" dirty="0" smtClean="0"/>
              <a:t>        &lt;grouped&gt;</a:t>
            </a:r>
            <a:r>
              <a:rPr lang="en-IN" sz="3000" dirty="0" err="1" smtClean="0"/>
              <a:t>com.galenframework</a:t>
            </a:r>
            <a:r>
              <a:rPr lang="en-IN" sz="3000" dirty="0" smtClean="0"/>
              <a:t>&lt;/</a:t>
            </a:r>
            <a:r>
              <a:rPr lang="en-IN" sz="3000" dirty="0" err="1" smtClean="0"/>
              <a:t>groupId</a:t>
            </a:r>
            <a:r>
              <a:rPr lang="en-IN" sz="3000" dirty="0" smtClean="0"/>
              <a:t>&gt;</a:t>
            </a:r>
          </a:p>
          <a:p>
            <a:r>
              <a:rPr lang="en-IN" sz="3000" dirty="0" smtClean="0"/>
              <a:t>        &lt;</a:t>
            </a:r>
            <a:r>
              <a:rPr lang="en-IN" sz="3000" dirty="0" err="1" smtClean="0"/>
              <a:t>artifactId</a:t>
            </a:r>
            <a:r>
              <a:rPr lang="en-IN" sz="3000" dirty="0" smtClean="0"/>
              <a:t>&gt;</a:t>
            </a:r>
            <a:r>
              <a:rPr lang="en-IN" sz="3000" dirty="0" err="1" smtClean="0"/>
              <a:t>galen</a:t>
            </a:r>
            <a:r>
              <a:rPr lang="en-IN" sz="3000" dirty="0" smtClean="0"/>
              <a:t>-java-support&lt;/</a:t>
            </a:r>
            <a:r>
              <a:rPr lang="en-IN" sz="3000" dirty="0" err="1" smtClean="0"/>
              <a:t>artifactId</a:t>
            </a:r>
            <a:r>
              <a:rPr lang="en-IN" sz="3000" dirty="0" smtClean="0"/>
              <a:t>&gt;</a:t>
            </a:r>
          </a:p>
          <a:p>
            <a:r>
              <a:rPr lang="en-IN" sz="3000" dirty="0" smtClean="0"/>
              <a:t>        &lt;version&gt;2.3.2&lt;/version&gt;</a:t>
            </a:r>
          </a:p>
          <a:p>
            <a:r>
              <a:rPr lang="en-IN" sz="3000" dirty="0" smtClean="0"/>
              <a:t> &lt;/dependency&gt;</a:t>
            </a:r>
            <a:endParaRPr lang="en-IN" sz="3000" dirty="0" smtClean="0">
              <a:solidFill>
                <a:schemeClr val="bg1"/>
              </a:solidFill>
            </a:endParaRPr>
          </a:p>
        </p:txBody>
      </p:sp>
      <p:pic>
        <p:nvPicPr>
          <p:cNvPr id="12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0" y="278605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 Installation</a:t>
            </a:r>
            <a:endParaRPr lang="en-US" sz="4000" b="1" dirty="0" smtClean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" y="773088"/>
            <a:ext cx="88487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schemeClr val="bg1"/>
                </a:solidFill>
              </a:rPr>
              <a:t>It </a:t>
            </a:r>
            <a:r>
              <a:rPr lang="en-IN" sz="3000" dirty="0" smtClean="0">
                <a:solidFill>
                  <a:schemeClr val="bg1"/>
                </a:solidFill>
              </a:rPr>
              <a:t>is a open source testing framework which is used to test layout of elements on web page</a:t>
            </a:r>
            <a:r>
              <a:rPr lang="en-US" sz="3000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schemeClr val="bg1"/>
                </a:solidFill>
              </a:rPr>
              <a:t>Mainly useful for responsive web page elements testing.</a:t>
            </a:r>
          </a:p>
        </p:txBody>
      </p:sp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 gspec language</a:t>
            </a:r>
            <a:endParaRPr lang="en-US" sz="4000" b="1" dirty="0" smtClean="0">
              <a:solidFill>
                <a:schemeClr val="bg1"/>
              </a:solidFill>
            </a:endParaRPr>
          </a:p>
        </p:txBody>
      </p:sp>
      <p:pic>
        <p:nvPicPr>
          <p:cNvPr id="12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52400" y="773088"/>
            <a:ext cx="899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schemeClr val="bg1"/>
                </a:solidFill>
              </a:rPr>
              <a:t>Using gspec language: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</a:rPr>
              <a:t>User can write different specification(s) for particular element/ object to be tested in plain English words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</a:rPr>
              <a:t>File extension to be .gspec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</a:rPr>
              <a:t>gspec file should start by specifying element/ object selector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</a:rPr>
              <a:t>Element/ Object grouping is possible</a:t>
            </a:r>
          </a:p>
        </p:txBody>
      </p:sp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 Simple Feature – Positional attributes</a:t>
            </a:r>
            <a:endParaRPr lang="en-US" sz="4000" b="1" dirty="0" smtClean="0">
              <a:solidFill>
                <a:schemeClr val="bg1"/>
              </a:solidFill>
            </a:endParaRPr>
          </a:p>
        </p:txBody>
      </p:sp>
      <p:pic>
        <p:nvPicPr>
          <p:cNvPr id="12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52400" y="773088"/>
            <a:ext cx="8991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schemeClr val="bg1"/>
                </a:solidFill>
              </a:rPr>
              <a:t>Verifying following positional attributes: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</a:rPr>
              <a:t>Height/ Width exact e.g. height 25px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</a:rPr>
              <a:t>Height/ Width in a range e.g. width 20 to 30px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</a:rPr>
              <a:t>Height/ Width &lt;,&lt;=, &gt;,&gt;= e.g.  width &gt;= 50px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</a:rPr>
              <a:t>Near (Left/ Right/ Top/ Below) of other element/ object exact pixel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</a:rPr>
              <a:t>Near (Left/ Right/ Top/ Below) of other element/ object pixel range e.g. </a:t>
            </a:r>
          </a:p>
          <a:p>
            <a:pPr marL="914400" lvl="1" indent="-457200"/>
            <a:r>
              <a:rPr lang="en-US" sz="3000" dirty="0" smtClean="0">
                <a:solidFill>
                  <a:schemeClr val="bg1"/>
                </a:solidFill>
              </a:rPr>
              <a:t>		</a:t>
            </a:r>
            <a:r>
              <a:rPr lang="en-IN" sz="3000" dirty="0" smtClean="0">
                <a:solidFill>
                  <a:schemeClr val="bg1"/>
                </a:solidFill>
              </a:rPr>
              <a:t>below full_header_box 45 to 55px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</a:rPr>
              <a:t>Inside another element/ object e.g. </a:t>
            </a:r>
          </a:p>
          <a:p>
            <a:pPr marL="914400" lvl="1" indent="-457200"/>
            <a:r>
              <a:rPr lang="en-US" sz="3000" dirty="0" smtClean="0">
                <a:solidFill>
                  <a:schemeClr val="bg1"/>
                </a:solidFill>
              </a:rPr>
              <a:t>		</a:t>
            </a:r>
            <a:r>
              <a:rPr lang="en-IN" sz="3000" dirty="0" smtClean="0">
                <a:solidFill>
                  <a:schemeClr val="bg1"/>
                </a:solidFill>
              </a:rPr>
              <a:t>inside full_header_box 180 to 185px left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 Simple Feature – CSS/ Text</a:t>
            </a:r>
            <a:endParaRPr lang="en-US" sz="4000" b="1" dirty="0" smtClean="0">
              <a:solidFill>
                <a:schemeClr val="bg1"/>
              </a:solidFill>
            </a:endParaRPr>
          </a:p>
        </p:txBody>
      </p:sp>
      <p:pic>
        <p:nvPicPr>
          <p:cNvPr id="12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52400" y="773088"/>
            <a:ext cx="899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schemeClr val="bg1"/>
                </a:solidFill>
              </a:rPr>
              <a:t>Verifying following additional attributes: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</a:rPr>
              <a:t>CSS e.g. </a:t>
            </a:r>
            <a:r>
              <a:rPr lang="en-IN" sz="3000" dirty="0" smtClean="0">
                <a:solidFill>
                  <a:schemeClr val="bg1"/>
                </a:solidFill>
              </a:rPr>
              <a:t>css font-size is "16px“</a:t>
            </a:r>
          </a:p>
          <a:p>
            <a:pPr marL="914400" lvl="1" indent="-457200"/>
            <a:r>
              <a:rPr lang="en-US" sz="3000" dirty="0" smtClean="0">
                <a:solidFill>
                  <a:schemeClr val="bg1"/>
                </a:solidFill>
              </a:rPr>
              <a:t>                    </a:t>
            </a:r>
            <a:r>
              <a:rPr lang="en-US" sz="2800" dirty="0" smtClean="0">
                <a:solidFill>
                  <a:schemeClr val="bg1"/>
                </a:solidFill>
              </a:rPr>
              <a:t>css font-family contains "Times New Roman"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</a:rPr>
              <a:t>Text e.g. t</a:t>
            </a:r>
            <a:r>
              <a:rPr lang="en-IN" sz="3000" dirty="0" smtClean="0">
                <a:solidFill>
                  <a:schemeClr val="bg1"/>
                </a:solidFill>
              </a:rPr>
              <a:t>ext lowercase is "item 4“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</a:rPr>
              <a:t>Visible – i.e. element/ object is visible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</a:rPr>
              <a:t>Present – i.e. element/ object is present</a:t>
            </a:r>
            <a:endParaRPr lang="en-IN" sz="3000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8576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 Simple Feature – Groups and page section</a:t>
            </a:r>
            <a:endParaRPr lang="en-US" sz="4000" b="1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4500570"/>
            <a:ext cx="899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schemeClr val="bg1"/>
                </a:solidFill>
              </a:rPr>
              <a:t>Elements/ objects can be grouped and tested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schemeClr val="bg1"/>
                </a:solidFill>
              </a:rPr>
              <a:t>Different sections of page or collection of pages or collection of devices can be formed</a:t>
            </a:r>
          </a:p>
        </p:txBody>
      </p:sp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 Simple Feature – Image comparison</a:t>
            </a:r>
            <a:endParaRPr lang="en-US" sz="4000" b="1" dirty="0" smtClean="0">
              <a:solidFill>
                <a:schemeClr val="bg1"/>
              </a:solidFill>
            </a:endParaRPr>
          </a:p>
        </p:txBody>
      </p:sp>
      <p:pic>
        <p:nvPicPr>
          <p:cNvPr id="12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52400" y="773088"/>
            <a:ext cx="8991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schemeClr val="bg1"/>
                </a:solidFill>
              </a:rPr>
              <a:t>Verifying following imaging attributes: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</a:rPr>
              <a:t>Visible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</a:rPr>
              <a:t>Compare actual and reference image exact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</a:rPr>
              <a:t>Compare actual and reference image with blur, contrast etc</a:t>
            </a:r>
            <a:endParaRPr lang="en-IN" sz="3000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35756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 Browser size to be controlled using Selenium</a:t>
            </a:r>
            <a:endParaRPr lang="en-US" sz="4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 Reporting</a:t>
            </a:r>
          </a:p>
        </p:txBody>
      </p:sp>
      <p:pic>
        <p:nvPicPr>
          <p:cNvPr id="12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42844" y="500042"/>
            <a:ext cx="8501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schemeClr val="bg1"/>
                </a:solidFill>
              </a:rPr>
              <a:t>In built reporting mechanism (demo using Java programming)</a:t>
            </a:r>
            <a:endParaRPr lang="en-IN" sz="30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schemeClr val="bg1"/>
                </a:solidFill>
              </a:rPr>
              <a:t>Sample test report using report.html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schemeClr val="bg1"/>
                </a:solidFill>
              </a:rPr>
              <a:t>Heat map feature</a:t>
            </a:r>
          </a:p>
        </p:txBody>
      </p:sp>
      <p:pic>
        <p:nvPicPr>
          <p:cNvPr id="18" name="Picture 17" descr="report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2643182"/>
            <a:ext cx="6755956" cy="3525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  <p:pic>
        <p:nvPicPr>
          <p:cNvPr id="10" name="Picture 9" descr="report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785926"/>
            <a:ext cx="5934904" cy="4934639"/>
          </a:xfrm>
          <a:prstGeom prst="rect">
            <a:avLst/>
          </a:prstGeom>
        </p:spPr>
      </p:pic>
      <p:pic>
        <p:nvPicPr>
          <p:cNvPr id="11" name="Picture 10" descr="report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14" y="142853"/>
            <a:ext cx="7143800" cy="15001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1546117</TotalTime>
  <Words>416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Shrikant</dc:creator>
  <cp:lastModifiedBy>Shrikant</cp:lastModifiedBy>
  <cp:revision>1196</cp:revision>
  <dcterms:created xsi:type="dcterms:W3CDTF">2016-06-04T14:27:10Z</dcterms:created>
  <dcterms:modified xsi:type="dcterms:W3CDTF">2020-12-01T20:57:10Z</dcterms:modified>
</cp:coreProperties>
</file>