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5" r:id="rId10"/>
    <p:sldId id="266" r:id="rId11"/>
    <p:sldId id="267" r:id="rId12"/>
    <p:sldId id="268" r:id="rId13"/>
    <p:sldId id="272" r:id="rId14"/>
    <p:sldId id="269" r:id="rId15"/>
    <p:sldId id="270" r:id="rId16"/>
    <p:sldId id="261" r:id="rId17"/>
    <p:sldId id="262" r:id="rId18"/>
    <p:sldId id="271" r:id="rId19"/>
    <p:sldId id="263" r:id="rId20"/>
    <p:sldId id="264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8DFFFC-D349-96F2-BD97-4D3C5C32B95A}" v="12" dt="2022-08-10T08:55:20.529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5828-3D2D-4B7F-8889-AF626508B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B10C4-979C-42F4-AD12-26DC702F3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DD636-EF1B-46E4-9A79-F166A7F7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1996-E6CE-4FC7-A798-3DD35709CE8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4B1EB-860A-4190-BBDB-306302EE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733E3-EFE3-415A-8977-0C328F8F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21BE-6EA1-4DA6-8383-ED1566B22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52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3D95-1B7D-4F32-951E-3EF326C6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CAE8A-1266-41A3-9252-B57793E12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0BC9C-633C-4087-92D9-1857D884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1996-E6CE-4FC7-A798-3DD35709CE8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73E8A-7C55-48D2-9062-36D0A7F4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6343E-5625-4ED9-884E-E90BDAFF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21BE-6EA1-4DA6-8383-ED1566B22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3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64398-C7E6-416E-95EC-A81275155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F70BC-2B10-495C-92EE-E9545DF39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2FE90-47F4-47F9-BCBF-5A8D0CF4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1996-E6CE-4FC7-A798-3DD35709CE8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801E-8779-437B-AD35-5D359BB6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37BB7-75F1-4F0D-AD1F-B9EDD615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21BE-6EA1-4DA6-8383-ED1566B22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5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827F-77FD-41F2-9754-B7C8696C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2456-F982-48E0-AF09-975B9630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2466C-627D-4FD1-93E5-F37EF37F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1996-E6CE-4FC7-A798-3DD35709CE8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AD1C6-5534-4A4D-B4DB-C057FE03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BB73-E60C-4DE9-9792-5E774F8C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21BE-6EA1-4DA6-8383-ED1566B22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9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A3C9-4622-4D6B-8E6D-129082AD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0B105-FD68-4DC3-BD97-E6850820D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EE751-61F3-4BB5-9B37-7FAFA2BF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1996-E6CE-4FC7-A798-3DD35709CE8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72EBE-8334-4642-9429-1862C0DA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2E25-FA3D-4713-B98C-A4FF4DE9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21BE-6EA1-4DA6-8383-ED1566B22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55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860C-BAA6-483B-8022-33EFD352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F2F2C-C9D4-4FCC-8AAF-0A0CA5A04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FD1D3-19F8-4300-A3B2-EC9D2F890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594F5-F1AA-4459-B56C-43177326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1996-E6CE-4FC7-A798-3DD35709CE8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DA274-69D9-4F1E-B45A-95616CC2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97580-AC2B-48A9-9BFA-8D9546AC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21BE-6EA1-4DA6-8383-ED1566B22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32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E95A-8199-463C-809F-B9B571D9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A4663-7B89-43C8-89DA-0C424885D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E5887-3C21-4C17-ADA2-DC9613E10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85303-558B-4EFB-99A2-BFAF2A51E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F3370-536C-41E6-B5C7-B22C8DF27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45810-EA35-4045-A6C4-5AA536D3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1996-E6CE-4FC7-A798-3DD35709CE8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BE43A-BC28-49CB-8259-7ACEF4F7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0FA56-D057-457C-BFD7-FF9E278D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21BE-6EA1-4DA6-8383-ED1566B22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70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7104-2961-4963-8CBB-658DC3AE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C65AF-E4DC-4489-8CD2-E40F60DD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1996-E6CE-4FC7-A798-3DD35709CE8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55157-5635-4E06-9C6E-E8F4F10F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47B32-EE52-4E49-8C1E-60AEECFF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21BE-6EA1-4DA6-8383-ED1566B22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23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A9125-5E05-4F71-A67A-B662886C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1996-E6CE-4FC7-A798-3DD35709CE8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76E58-6AF1-4381-95D5-C57D2A1F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353C0-DB67-4637-8AEF-91E2F219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21BE-6EA1-4DA6-8383-ED1566B22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46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5D51-0EB4-4265-BB8B-C69ACDBD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7EBC-69FE-47AB-BCF2-B26EE503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4AEED-8DBC-4C6F-96B1-DD335DB40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6834B-36C5-4AD2-8887-61861A5C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1996-E6CE-4FC7-A798-3DD35709CE8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F6807-F69E-4DE1-A4BF-6C858ADA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A8941-51A5-4CA5-9435-280D7244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21BE-6EA1-4DA6-8383-ED1566B22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57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5EC0-1131-412E-9CB1-82A1FF47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51609-A0C5-4F51-BA8A-F3FDFB444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775D-0B58-4FA5-A97E-833662B43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A093E-AC15-4100-BAB7-80D13B2B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1996-E6CE-4FC7-A798-3DD35709CE8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2EC89-2CED-48B9-A857-442781F2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E4D36-D115-41C1-A4A0-2287413E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21BE-6EA1-4DA6-8383-ED1566B22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64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CB7BF-E5F4-4D9B-8687-3A092C80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0128C-536E-4AC3-A0DD-B7A907C09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1CD95-BA91-43E0-9054-D445DA067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81996-E6CE-4FC7-A798-3DD35709CE8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65057-F072-4433-8013-3D2C8C7DF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C7231-4A02-4E5D-B5D4-EAD3357F4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421BE-6EA1-4DA6-8383-ED1566B22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8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union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D9F1-A46B-44F5-8A46-079D3B81D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SQL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33021-3351-48A4-B190-BE41CDCC2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7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7DFB-6521-496A-B50E-0D9B1536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Difference between Where and Having Clause in SQL : </a:t>
            </a:r>
            <a:endParaRPr lang="en-IN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F341DC-C2B9-478D-A286-50BF2A0ED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699403"/>
              </p:ext>
            </p:extLst>
          </p:nvPr>
        </p:nvGraphicFramePr>
        <p:xfrm>
          <a:off x="1672166" y="1407583"/>
          <a:ext cx="8150088" cy="567109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716696">
                  <a:extLst>
                    <a:ext uri="{9D8B030D-6E8A-4147-A177-3AD203B41FA5}">
                      <a16:colId xmlns:a16="http://schemas.microsoft.com/office/drawing/2014/main" val="1636175208"/>
                    </a:ext>
                  </a:extLst>
                </a:gridCol>
                <a:gridCol w="2716696">
                  <a:extLst>
                    <a:ext uri="{9D8B030D-6E8A-4147-A177-3AD203B41FA5}">
                      <a16:colId xmlns:a16="http://schemas.microsoft.com/office/drawing/2014/main" val="570966205"/>
                    </a:ext>
                  </a:extLst>
                </a:gridCol>
                <a:gridCol w="2716696">
                  <a:extLst>
                    <a:ext uri="{9D8B030D-6E8A-4147-A177-3AD203B41FA5}">
                      <a16:colId xmlns:a16="http://schemas.microsoft.com/office/drawing/2014/main" val="1135417536"/>
                    </a:ext>
                  </a:extLst>
                </a:gridCol>
              </a:tblGrid>
              <a:tr h="46829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R.NO.</a:t>
                      </a:r>
                      <a:endParaRPr lang="en-IN" sz="1600" b="1" dirty="0">
                        <a:effectLst/>
                      </a:endParaRPr>
                    </a:p>
                  </a:txBody>
                  <a:tcPr marL="94924" marR="94924" marT="94924" marB="9492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dirty="0">
                          <a:effectLst/>
                        </a:rPr>
                        <a:t>WHERE Clause</a:t>
                      </a:r>
                      <a:endParaRPr lang="en-IN" sz="1800" b="1" dirty="0">
                        <a:effectLst/>
                      </a:endParaRPr>
                    </a:p>
                  </a:txBody>
                  <a:tcPr marL="94924" marR="94924" marT="94924" marB="9492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dirty="0">
                          <a:effectLst/>
                        </a:rPr>
                        <a:t>HAVING Clause</a:t>
                      </a:r>
                      <a:endParaRPr lang="en-IN" sz="1800" b="1" dirty="0">
                        <a:effectLst/>
                      </a:endParaRPr>
                    </a:p>
                  </a:txBody>
                  <a:tcPr marL="94924" marR="94924" marT="94924" marB="94924" anchor="ctr"/>
                </a:tc>
                <a:extLst>
                  <a:ext uri="{0D108BD9-81ED-4DB2-BD59-A6C34878D82A}">
                    <a16:rowId xmlns:a16="http://schemas.microsoft.com/office/drawing/2014/main" val="1954101759"/>
                  </a:ext>
                </a:extLst>
              </a:tr>
              <a:tr h="90428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dirty="0">
                          <a:effectLst/>
                        </a:rPr>
                        <a:t>1.</a:t>
                      </a:r>
                      <a:endParaRPr lang="en-IN" sz="1400" b="0" dirty="0">
                        <a:effectLst/>
                      </a:endParaRPr>
                    </a:p>
                  </a:txBody>
                  <a:tcPr marL="94924" marR="94924" marT="132894" marB="13289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WHERE Clause is used to filter the records from the table based on the specified condition.</a:t>
                      </a:r>
                      <a:endParaRPr lang="en-US" sz="1400" b="0" dirty="0">
                        <a:effectLst/>
                      </a:endParaRPr>
                    </a:p>
                  </a:txBody>
                  <a:tcPr marL="94924" marR="94924" marT="132894" marB="13289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HAVING Clause is used to filter record from the groups based on the specified condition.</a:t>
                      </a:r>
                      <a:endParaRPr lang="en-US" sz="1400" b="0" dirty="0">
                        <a:effectLst/>
                      </a:endParaRPr>
                    </a:p>
                  </a:txBody>
                  <a:tcPr marL="94924" marR="94924" marT="132894" marB="132894" anchor="ctr"/>
                </a:tc>
                <a:extLst>
                  <a:ext uri="{0D108BD9-81ED-4DB2-BD59-A6C34878D82A}">
                    <a16:rowId xmlns:a16="http://schemas.microsoft.com/office/drawing/2014/main" val="416899521"/>
                  </a:ext>
                </a:extLst>
              </a:tr>
              <a:tr h="694361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dirty="0">
                          <a:effectLst/>
                        </a:rPr>
                        <a:t>2.</a:t>
                      </a:r>
                      <a:endParaRPr lang="en-IN" sz="1400" b="0" dirty="0">
                        <a:effectLst/>
                      </a:endParaRPr>
                    </a:p>
                  </a:txBody>
                  <a:tcPr marL="94924" marR="94924" marT="132894" marB="13289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WHERE Clause can be used without GROUP BY Clause</a:t>
                      </a:r>
                      <a:endParaRPr lang="en-US" sz="1400" b="0" dirty="0">
                        <a:effectLst/>
                      </a:endParaRPr>
                    </a:p>
                  </a:txBody>
                  <a:tcPr marL="94924" marR="94924" marT="132894" marB="13289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HAVING Clause cannot be used without GROUP BY Clause</a:t>
                      </a:r>
                      <a:endParaRPr lang="en-US" sz="1400" b="0" dirty="0">
                        <a:effectLst/>
                      </a:endParaRPr>
                    </a:p>
                  </a:txBody>
                  <a:tcPr marL="94924" marR="94924" marT="132894" marB="132894" anchor="ctr"/>
                </a:tc>
                <a:extLst>
                  <a:ext uri="{0D108BD9-81ED-4DB2-BD59-A6C34878D82A}">
                    <a16:rowId xmlns:a16="http://schemas.microsoft.com/office/drawing/2014/main" val="1316069031"/>
                  </a:ext>
                </a:extLst>
              </a:tr>
              <a:tr h="694361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dirty="0">
                          <a:effectLst/>
                        </a:rPr>
                        <a:t>3.</a:t>
                      </a:r>
                      <a:endParaRPr lang="en-IN" sz="1400" b="0" dirty="0">
                        <a:effectLst/>
                      </a:endParaRPr>
                    </a:p>
                  </a:txBody>
                  <a:tcPr marL="94924" marR="94924" marT="132894" marB="13289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WHERE Clause implements in row operations</a:t>
                      </a:r>
                      <a:endParaRPr lang="en-US" sz="1400" b="0" dirty="0">
                        <a:effectLst/>
                      </a:endParaRPr>
                    </a:p>
                  </a:txBody>
                  <a:tcPr marL="94924" marR="94924" marT="132894" marB="13289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HAVING Clause implements in column operation</a:t>
                      </a:r>
                      <a:endParaRPr lang="en-US" sz="1400" b="0" dirty="0">
                        <a:effectLst/>
                      </a:endParaRPr>
                    </a:p>
                  </a:txBody>
                  <a:tcPr marL="94924" marR="94924" marT="132894" marB="132894" anchor="ctr"/>
                </a:tc>
                <a:extLst>
                  <a:ext uri="{0D108BD9-81ED-4DB2-BD59-A6C34878D82A}">
                    <a16:rowId xmlns:a16="http://schemas.microsoft.com/office/drawing/2014/main" val="3090588113"/>
                  </a:ext>
                </a:extLst>
              </a:tr>
              <a:tr h="694361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dirty="0">
                          <a:effectLst/>
                        </a:rPr>
                        <a:t>4.</a:t>
                      </a:r>
                      <a:endParaRPr lang="en-IN" sz="1400" b="0" dirty="0">
                        <a:effectLst/>
                      </a:endParaRPr>
                    </a:p>
                  </a:txBody>
                  <a:tcPr marL="94924" marR="94924" marT="132894" marB="13289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WHERE Clause cannot contain aggregate function</a:t>
                      </a:r>
                      <a:endParaRPr lang="en-US" sz="1400" b="0" dirty="0">
                        <a:effectLst/>
                      </a:endParaRPr>
                    </a:p>
                  </a:txBody>
                  <a:tcPr marL="94924" marR="94924" marT="132894" marB="13289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HAVING Clause can contain aggregate function</a:t>
                      </a:r>
                      <a:endParaRPr lang="en-US" sz="1400" b="0" dirty="0">
                        <a:effectLst/>
                      </a:endParaRPr>
                    </a:p>
                  </a:txBody>
                  <a:tcPr marL="94924" marR="94924" marT="132894" marB="132894" anchor="ctr"/>
                </a:tc>
                <a:extLst>
                  <a:ext uri="{0D108BD9-81ED-4DB2-BD59-A6C34878D82A}">
                    <a16:rowId xmlns:a16="http://schemas.microsoft.com/office/drawing/2014/main" val="1150002357"/>
                  </a:ext>
                </a:extLst>
              </a:tr>
              <a:tr h="90428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dirty="0">
                          <a:effectLst/>
                        </a:rPr>
                        <a:t>5.</a:t>
                      </a:r>
                      <a:endParaRPr lang="en-IN" sz="1400" b="0" dirty="0">
                        <a:effectLst/>
                      </a:endParaRPr>
                    </a:p>
                  </a:txBody>
                  <a:tcPr marL="94924" marR="94924" marT="132894" marB="13289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WHERE Clause can be used with SELECT, UPDATE, DELETE statement.</a:t>
                      </a:r>
                      <a:endParaRPr lang="en-US" sz="1400" b="0" dirty="0">
                        <a:effectLst/>
                      </a:endParaRPr>
                    </a:p>
                  </a:txBody>
                  <a:tcPr marL="94924" marR="94924" marT="132894" marB="13289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HAVING Clause can only be used with SELECT statement.</a:t>
                      </a:r>
                      <a:endParaRPr lang="en-US" sz="1400" b="0" dirty="0">
                        <a:effectLst/>
                      </a:endParaRPr>
                    </a:p>
                  </a:txBody>
                  <a:tcPr marL="94924" marR="94924" marT="132894" marB="132894" anchor="ctr"/>
                </a:tc>
                <a:extLst>
                  <a:ext uri="{0D108BD9-81ED-4DB2-BD59-A6C34878D82A}">
                    <a16:rowId xmlns:a16="http://schemas.microsoft.com/office/drawing/2014/main" val="4164691507"/>
                  </a:ext>
                </a:extLst>
              </a:tr>
              <a:tr h="694361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dirty="0">
                          <a:effectLst/>
                        </a:rPr>
                        <a:t>6.</a:t>
                      </a:r>
                      <a:endParaRPr lang="en-IN" sz="1400" b="0" dirty="0">
                        <a:effectLst/>
                      </a:endParaRPr>
                    </a:p>
                  </a:txBody>
                  <a:tcPr marL="94924" marR="94924" marT="132894" marB="13289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WHERE Clause is used before GROUP BY Clause</a:t>
                      </a:r>
                      <a:endParaRPr lang="en-US" sz="1400" b="0" dirty="0">
                        <a:effectLst/>
                      </a:endParaRPr>
                    </a:p>
                  </a:txBody>
                  <a:tcPr marL="94924" marR="94924" marT="132894" marB="13289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HAVING Clause is used after GROUP BY Clause</a:t>
                      </a:r>
                      <a:endParaRPr lang="en-US" sz="1400" b="0" dirty="0">
                        <a:effectLst/>
                      </a:endParaRPr>
                    </a:p>
                  </a:txBody>
                  <a:tcPr marL="94924" marR="94924" marT="132894" marB="132894" anchor="ctr"/>
                </a:tc>
                <a:extLst>
                  <a:ext uri="{0D108BD9-81ED-4DB2-BD59-A6C34878D82A}">
                    <a16:rowId xmlns:a16="http://schemas.microsoft.com/office/drawing/2014/main" val="2306863720"/>
                  </a:ext>
                </a:extLst>
              </a:tr>
              <a:tr h="613621">
                <a:tc>
                  <a:txBody>
                    <a:bodyPr/>
                    <a:lstStyle/>
                    <a:p>
                      <a:pPr algn="l" fontAlgn="base"/>
                      <a:endParaRPr lang="en-IN" sz="1400" b="0" dirty="0">
                        <a:effectLst/>
                      </a:endParaRPr>
                    </a:p>
                  </a:txBody>
                  <a:tcPr marL="94924" marR="94924" marT="132894" marB="132894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</a:endParaRPr>
                    </a:p>
                  </a:txBody>
                  <a:tcPr marL="94924" marR="94924" marT="132894" marB="132894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</a:endParaRPr>
                    </a:p>
                  </a:txBody>
                  <a:tcPr marL="94924" marR="94924" marT="132894" marB="132894" anchor="ctr"/>
                </a:tc>
                <a:extLst>
                  <a:ext uri="{0D108BD9-81ED-4DB2-BD59-A6C34878D82A}">
                    <a16:rowId xmlns:a16="http://schemas.microsoft.com/office/drawing/2014/main" val="3368026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28BEB3-E6A0-4F44-BC27-5AD02765BFD5}"/>
              </a:ext>
            </a:extLst>
          </p:cNvPr>
          <p:cNvGraphicFramePr>
            <a:graphicFrameLocks noGrp="1"/>
          </p:cNvGraphicFramePr>
          <p:nvPr/>
        </p:nvGraphicFramePr>
        <p:xfrm>
          <a:off x="10376452" y="1484243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549565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771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515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FD31-5D38-4305-9564-62F9C27B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ORDER BY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734D-3995-4091-9B1C-790146F5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ORDER BY keyword is used to sort the result-set in ascending or descending order.</a:t>
            </a:r>
          </a:p>
          <a:p>
            <a:r>
              <a:rPr lang="en-US" dirty="0"/>
              <a:t>The ORDER BY keyword sorts the records in ascending order by default. </a:t>
            </a:r>
          </a:p>
          <a:p>
            <a:r>
              <a:rPr lang="en-US" dirty="0"/>
              <a:t>To sort the records in descending order, use the DESC keyword.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Syntax:</a:t>
            </a:r>
          </a:p>
          <a:p>
            <a:r>
              <a:rPr lang="en-US" dirty="0"/>
              <a:t>SELECT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...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ORDER BY </a:t>
            </a:r>
            <a:r>
              <a:rPr lang="en-US" i="1" dirty="0"/>
              <a:t>column1, column2, ... </a:t>
            </a:r>
            <a:r>
              <a:rPr lang="en-US" dirty="0"/>
              <a:t>ASC|DESC;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31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F89E-0F54-4E75-A11D-9B6B94DD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Eg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3DA5-7D00-48FB-8C47-32E6562F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ORDER BY Country;</a:t>
            </a:r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ORDER BY Country DESC;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Order of the Select query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column_name</a:t>
            </a:r>
            <a:r>
              <a:rPr lang="en-US" dirty="0">
                <a:solidFill>
                  <a:srgbClr val="0070C0"/>
                </a:solidFill>
              </a:rPr>
              <a:t>(s)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 err="1">
                <a:solidFill>
                  <a:srgbClr val="0070C0"/>
                </a:solidFill>
              </a:rPr>
              <a:t>table_name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 condition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GROUP BY </a:t>
            </a:r>
            <a:r>
              <a:rPr lang="en-US" dirty="0" err="1">
                <a:solidFill>
                  <a:srgbClr val="0070C0"/>
                </a:solidFill>
              </a:rPr>
              <a:t>column_name</a:t>
            </a:r>
            <a:r>
              <a:rPr lang="en-US" dirty="0">
                <a:solidFill>
                  <a:srgbClr val="0070C0"/>
                </a:solidFill>
              </a:rPr>
              <a:t>(s)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HAVING condition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 err="1">
                <a:solidFill>
                  <a:srgbClr val="0070C0"/>
                </a:solidFill>
              </a:rPr>
              <a:t>column_name</a:t>
            </a:r>
            <a:r>
              <a:rPr lang="en-US" dirty="0">
                <a:solidFill>
                  <a:srgbClr val="0070C0"/>
                </a:solidFill>
              </a:rPr>
              <a:t>(s);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9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3208-5E7C-489D-B946-C1894A18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Operator</a:t>
            </a:r>
            <a:br>
              <a:rPr lang="en-IN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DF754-F499-4451-A014-871E4114D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1298713"/>
            <a:ext cx="10730948" cy="487825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operators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SELECT sum(Price*quantity),</a:t>
            </a:r>
            <a:r>
              <a:rPr lang="en-IN" dirty="0" err="1"/>
              <a:t>a.Productid</a:t>
            </a:r>
            <a:r>
              <a:rPr lang="en-IN" dirty="0"/>
              <a:t> FROM [</a:t>
            </a:r>
            <a:r>
              <a:rPr lang="en-IN" dirty="0" err="1"/>
              <a:t>OrderDetails</a:t>
            </a:r>
            <a:r>
              <a:rPr lang="en-IN" dirty="0"/>
              <a:t>] a inner join products b on </a:t>
            </a:r>
            <a:r>
              <a:rPr lang="en-IN" dirty="0" err="1"/>
              <a:t>a.productid</a:t>
            </a:r>
            <a:r>
              <a:rPr lang="en-IN" dirty="0"/>
              <a:t>=</a:t>
            </a:r>
            <a:r>
              <a:rPr lang="en-IN" dirty="0" err="1"/>
              <a:t>b.productid</a:t>
            </a:r>
            <a:r>
              <a:rPr lang="en-IN" dirty="0"/>
              <a:t> group by </a:t>
            </a:r>
            <a:r>
              <a:rPr lang="en-IN" dirty="0" err="1"/>
              <a:t>a.Productid</a:t>
            </a:r>
            <a:endParaRPr lang="en-IN" dirty="0"/>
          </a:p>
          <a:p>
            <a:endParaRPr lang="en-IN" dirty="0"/>
          </a:p>
          <a:p>
            <a:r>
              <a:rPr lang="en-IN" dirty="0"/>
              <a:t>Select * from products where price&gt;30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1.Display products whose price not in 30 and 40</a:t>
            </a:r>
          </a:p>
          <a:p>
            <a:pPr marL="0" indent="0">
              <a:buNone/>
            </a:pPr>
            <a:r>
              <a:rPr lang="en-IN" dirty="0"/>
              <a:t>2.Display products whose price less than 50</a:t>
            </a:r>
          </a:p>
          <a:p>
            <a:pPr marL="0" indent="0">
              <a:buNone/>
            </a:pPr>
            <a:r>
              <a:rPr lang="en-IN" dirty="0"/>
              <a:t>Between or and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https://www.tutorialspoint.com/sql/sql-operators.htm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629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8E07-222B-4E32-BB3C-8AAF31DD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Aggregate Functions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D312-7400-402F-A1E1-42EC87AC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aggregation function is used to perform the calculations on multiple rows of a single column of a table. It returns a single value.</a:t>
            </a:r>
          </a:p>
          <a:p>
            <a:r>
              <a:rPr lang="en-US" dirty="0"/>
              <a:t>It is also used to summarize the data.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Types of SQL Aggregation Function</a:t>
            </a:r>
          </a:p>
          <a:p>
            <a:r>
              <a:rPr lang="en-US" dirty="0"/>
              <a:t>Count</a:t>
            </a:r>
          </a:p>
          <a:p>
            <a:r>
              <a:rPr lang="en-US" dirty="0"/>
              <a:t>Min</a:t>
            </a:r>
          </a:p>
          <a:p>
            <a:r>
              <a:rPr lang="en-US" dirty="0"/>
              <a:t>Max</a:t>
            </a:r>
          </a:p>
          <a:p>
            <a:r>
              <a:rPr lang="en-US" dirty="0"/>
              <a:t>Avg</a:t>
            </a:r>
          </a:p>
          <a:p>
            <a:r>
              <a:rPr lang="en-US" dirty="0"/>
              <a:t>sum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2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B6AA6-EF09-450C-8A97-12584C18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count(distinct </a:t>
            </a:r>
            <a:r>
              <a:rPr lang="en-IN" dirty="0" err="1"/>
              <a:t>productname</a:t>
            </a:r>
            <a:r>
              <a:rPr lang="en-IN" dirty="0"/>
              <a:t>)from products</a:t>
            </a:r>
          </a:p>
          <a:p>
            <a:r>
              <a:rPr lang="en-IN" dirty="0"/>
              <a:t>Select min(price) from products</a:t>
            </a:r>
          </a:p>
          <a:p>
            <a:r>
              <a:rPr lang="en-IN" dirty="0"/>
              <a:t>Select max(price) from products</a:t>
            </a:r>
          </a:p>
          <a:p>
            <a:r>
              <a:rPr lang="en-IN" dirty="0"/>
              <a:t>Select </a:t>
            </a:r>
            <a:r>
              <a:rPr lang="en-IN" dirty="0" err="1"/>
              <a:t>avg</a:t>
            </a:r>
            <a:r>
              <a:rPr lang="en-IN" dirty="0"/>
              <a:t>(price) from products</a:t>
            </a:r>
          </a:p>
          <a:p>
            <a:r>
              <a:rPr lang="en-US" dirty="0"/>
              <a:t>Select sum(price) from products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271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59E7B-5FFA-422D-9CF0-531F2AED6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Total Product count in Product table </a:t>
            </a:r>
          </a:p>
          <a:p>
            <a:r>
              <a:rPr lang="en-US" dirty="0"/>
              <a:t>Display total suppliers whose product price in between 20 and 30</a:t>
            </a:r>
          </a:p>
          <a:p>
            <a:r>
              <a:rPr lang="en-US" dirty="0"/>
              <a:t>Display highest </a:t>
            </a:r>
            <a:r>
              <a:rPr lang="en-US" dirty="0" err="1"/>
              <a:t>no.of</a:t>
            </a:r>
            <a:r>
              <a:rPr lang="en-US" dirty="0"/>
              <a:t> customers along with country </a:t>
            </a:r>
          </a:p>
          <a:p>
            <a:r>
              <a:rPr lang="en-US" dirty="0"/>
              <a:t>Display Least </a:t>
            </a:r>
            <a:r>
              <a:rPr lang="en-US" dirty="0" err="1"/>
              <a:t>no.of</a:t>
            </a:r>
            <a:r>
              <a:rPr lang="en-US" dirty="0"/>
              <a:t> customers along with country </a:t>
            </a:r>
          </a:p>
          <a:p>
            <a:r>
              <a:rPr lang="en-US" dirty="0"/>
              <a:t>Display orders whose </a:t>
            </a:r>
            <a:r>
              <a:rPr lang="en-US"/>
              <a:t>cost  </a:t>
            </a:r>
            <a:r>
              <a:rPr lang="en-US" dirty="0"/>
              <a:t>between 3000 and 5000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749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6C98-F5C7-408D-A311-E9C89F6C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1AF2-B722-4ADF-A322-113F6D1DE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UNION operator is used to combine the result-set of two or more SELECT statements.</a:t>
            </a:r>
          </a:p>
          <a:p>
            <a:endParaRPr lang="en-US" dirty="0"/>
          </a:p>
          <a:p>
            <a:r>
              <a:rPr lang="en-US" dirty="0"/>
              <a:t>Every SELECT statement within UNION must have the same number of columns</a:t>
            </a:r>
          </a:p>
          <a:p>
            <a:r>
              <a:rPr lang="en-US" dirty="0"/>
              <a:t>The columns must also have similar data types</a:t>
            </a:r>
          </a:p>
          <a:p>
            <a:r>
              <a:rPr lang="en-US" dirty="0"/>
              <a:t>The columns in every SELECT statement must also be in the same order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Syntax:</a:t>
            </a:r>
          </a:p>
          <a:p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(s) FROM table1</a:t>
            </a:r>
          </a:p>
          <a:p>
            <a:pPr marL="0" indent="0">
              <a:buNone/>
            </a:pPr>
            <a:r>
              <a:rPr lang="en-US" dirty="0"/>
              <a:t>    UNION</a:t>
            </a:r>
          </a:p>
          <a:p>
            <a:pPr marL="0" indent="0">
              <a:buNone/>
            </a:pPr>
            <a:r>
              <a:rPr lang="en-US" dirty="0"/>
              <a:t>    SELECT </a:t>
            </a:r>
            <a:r>
              <a:rPr lang="en-US" dirty="0" err="1"/>
              <a:t>column_name</a:t>
            </a:r>
            <a:r>
              <a:rPr lang="en-US" dirty="0"/>
              <a:t>(s) FROM table2;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450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ED18-9D21-4732-9120-0B61B328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214CE-09F2-40E0-83D3-80FE0AB63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City FROM Customers</a:t>
            </a:r>
            <a:br>
              <a:rPr lang="en-US" dirty="0"/>
            </a:br>
            <a:r>
              <a:rPr lang="en-US" dirty="0"/>
              <a:t>UNION</a:t>
            </a:r>
            <a:br>
              <a:rPr lang="en-US" dirty="0"/>
            </a:br>
            <a:r>
              <a:rPr lang="en-US" dirty="0"/>
              <a:t>SELECT City FROM Suppliers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524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8F08-726E-498C-A69D-7901420E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UNION ALL(Duplicates)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56B37-5D39-4D85-BDE6-BDBAE473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City FROM Customers</a:t>
            </a:r>
            <a:br>
              <a:rPr lang="en-US" dirty="0"/>
            </a:br>
            <a:r>
              <a:rPr lang="en-US" dirty="0"/>
              <a:t>UNION ALL</a:t>
            </a:r>
            <a:br>
              <a:rPr lang="en-US" dirty="0"/>
            </a:br>
            <a:r>
              <a:rPr lang="en-US" dirty="0"/>
              <a:t>SELECT City FROM Suppliers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SQL UNION Operator (w3schools.com)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93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4396-1877-4C15-B30E-5049B320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65FE2-A28F-427A-8C74-2719409A2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Query Language (SQL) is </a:t>
            </a:r>
            <a:r>
              <a:rPr lang="en-US" b="1" dirty="0"/>
              <a:t>a standardized programming language that is used to manage relational databases and perform various operations on the data in them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771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1FC1-D677-44EC-BEB4-8B2A3EE3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365125"/>
            <a:ext cx="10492409" cy="98659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CASE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38AD-6207-4A5D-889D-04E16B90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0" y="1537252"/>
            <a:ext cx="10624930" cy="46397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CASE statement goes through conditions and returns a value when the first condition is met </a:t>
            </a:r>
          </a:p>
          <a:p>
            <a:r>
              <a:rPr lang="en-US" dirty="0"/>
              <a:t>So, once a condition is true, it will stop reading and return the result.</a:t>
            </a:r>
          </a:p>
          <a:p>
            <a:r>
              <a:rPr lang="en-US" dirty="0"/>
              <a:t> If no conditions are true, it returns the value in the ELSE clause.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/>
              <a:t> CASE</a:t>
            </a:r>
          </a:p>
          <a:p>
            <a:pPr marL="0" indent="0">
              <a:buNone/>
            </a:pPr>
            <a:r>
              <a:rPr lang="en-US" dirty="0"/>
              <a:t>    WHEN condition1 THEN result1</a:t>
            </a:r>
          </a:p>
          <a:p>
            <a:pPr marL="0" indent="0">
              <a:buNone/>
            </a:pPr>
            <a:r>
              <a:rPr lang="en-US" dirty="0"/>
              <a:t>    WHEN condition2 THEN result2</a:t>
            </a:r>
          </a:p>
          <a:p>
            <a:pPr marL="0" indent="0">
              <a:buNone/>
            </a:pPr>
            <a:r>
              <a:rPr lang="en-US" dirty="0"/>
              <a:t>    WHEN </a:t>
            </a:r>
            <a:r>
              <a:rPr lang="en-US" dirty="0" err="1"/>
              <a:t>conditionN</a:t>
            </a:r>
            <a:r>
              <a:rPr lang="en-US" dirty="0"/>
              <a:t> THEN </a:t>
            </a:r>
            <a:r>
              <a:rPr lang="en-US" dirty="0" err="1"/>
              <a:t>resultN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ELSE result</a:t>
            </a:r>
          </a:p>
          <a:p>
            <a:pPr marL="0" indent="0">
              <a:buNone/>
            </a:pPr>
            <a:r>
              <a:rPr lang="en-US" dirty="0"/>
              <a:t>END;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474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9E0D-84F0-404F-9692-6C1E8249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DD7C4-610B-4939-A6DF-471BDD7B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</a:t>
            </a:r>
            <a:r>
              <a:rPr lang="en-US" dirty="0" err="1"/>
              <a:t>OrderID</a:t>
            </a:r>
            <a:r>
              <a:rPr lang="en-US" dirty="0"/>
              <a:t>, Quantity,</a:t>
            </a:r>
            <a:br>
              <a:rPr lang="en-US" dirty="0"/>
            </a:br>
            <a:r>
              <a:rPr lang="en-US" dirty="0"/>
              <a:t>CASE</a:t>
            </a:r>
            <a:br>
              <a:rPr lang="en-US" dirty="0"/>
            </a:br>
            <a:r>
              <a:rPr lang="en-US" dirty="0"/>
              <a:t>    WHEN Quantity &gt; 30 THEN 'The quantity is greater than 30'</a:t>
            </a:r>
            <a:br>
              <a:rPr lang="en-US" dirty="0"/>
            </a:br>
            <a:r>
              <a:rPr lang="en-US" dirty="0"/>
              <a:t>    WHEN Quantity = 30 THEN 'The quantity is 30'</a:t>
            </a:r>
            <a:br>
              <a:rPr lang="en-US" dirty="0"/>
            </a:br>
            <a:r>
              <a:rPr lang="en-US" dirty="0"/>
              <a:t>    ELSE 'The quantity is under 30'</a:t>
            </a:r>
            <a:br>
              <a:rPr lang="en-US" dirty="0"/>
            </a:br>
            <a:r>
              <a:rPr lang="en-US" dirty="0"/>
              <a:t>END AS </a:t>
            </a:r>
            <a:r>
              <a:rPr lang="en-US" dirty="0" err="1"/>
              <a:t>QuantityText</a:t>
            </a:r>
            <a:br>
              <a:rPr lang="en-US" dirty="0"/>
            </a:br>
            <a:r>
              <a:rPr lang="en-US" dirty="0"/>
              <a:t>FROM </a:t>
            </a:r>
            <a:r>
              <a:rPr lang="en-US" dirty="0" err="1"/>
              <a:t>OrderDetails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Display the customers by City. However, if City is NULL, then order by Country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065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FCD0-25F3-4F24-8A22-7391D425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12582-9AF7-4503-9252-900790DE8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LIKE operator is used in a WHERE clause to search for a specified pattern in a column.</a:t>
            </a:r>
          </a:p>
          <a:p>
            <a:r>
              <a:rPr lang="en-US" dirty="0"/>
              <a:t>(%) represents zero, one, or multiple characters</a:t>
            </a:r>
          </a:p>
          <a:p>
            <a:r>
              <a:rPr lang="en-US" dirty="0"/>
              <a:t>  (_) represents one, single character</a:t>
            </a:r>
          </a:p>
          <a:p>
            <a:endParaRPr lang="en-US" dirty="0"/>
          </a:p>
          <a:p>
            <a:r>
              <a:rPr lang="en-US" b="1" dirty="0"/>
              <a:t>Display all Customer whose name starts with letter 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select distinct </a:t>
            </a:r>
            <a:r>
              <a:rPr lang="en-US" dirty="0" err="1"/>
              <a:t>customername</a:t>
            </a:r>
            <a:r>
              <a:rPr lang="en-US" dirty="0"/>
              <a:t> from customers where </a:t>
            </a:r>
            <a:r>
              <a:rPr lang="en-US" dirty="0" err="1"/>
              <a:t>customername</a:t>
            </a:r>
            <a:r>
              <a:rPr lang="en-US" dirty="0"/>
              <a:t> like 'a%'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562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D71A-9FA5-405E-A2A6-C4472431B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all Customers whose name has A as their last but one (2nd from the last/end)</a:t>
            </a:r>
          </a:p>
          <a:p>
            <a:pPr marL="0" indent="0">
              <a:buNone/>
            </a:pPr>
            <a:r>
              <a:rPr lang="en-US" dirty="0"/>
              <a:t>select distinct </a:t>
            </a:r>
            <a:r>
              <a:rPr lang="en-US" dirty="0" err="1"/>
              <a:t>customername</a:t>
            </a:r>
            <a:r>
              <a:rPr lang="en-US" dirty="0"/>
              <a:t> from customers where </a:t>
            </a:r>
            <a:r>
              <a:rPr lang="en-US" dirty="0" err="1"/>
              <a:t>customername</a:t>
            </a:r>
            <a:r>
              <a:rPr lang="en-US" dirty="0"/>
              <a:t> like '%A_’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Display all customers who name has letter R in their 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Display all customer whose name has A as their second letter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Display all Customers whose name has 5 letters/</a:t>
            </a:r>
            <a:r>
              <a:rPr lang="en-US" b="1" dirty="0" err="1"/>
              <a:t>charaters</a:t>
            </a:r>
            <a:r>
              <a:rPr lang="en-US" b="1" dirty="0"/>
              <a:t>/length of name is 5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200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7714-CFAE-4034-9657-E4B37B4C9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Display all customer whose name has AA in a row</a:t>
            </a:r>
            <a:r>
              <a:rPr lang="en-US" dirty="0"/>
              <a:t> </a:t>
            </a:r>
          </a:p>
          <a:p>
            <a:r>
              <a:rPr lang="en-US" b="1" dirty="0"/>
              <a:t>Display all customer whose name has starts with 'a' and ends with 's’</a:t>
            </a:r>
            <a:r>
              <a:rPr lang="en-US" dirty="0"/>
              <a:t> </a:t>
            </a:r>
          </a:p>
          <a:p>
            <a:r>
              <a:rPr lang="en-US" b="1" dirty="0"/>
              <a:t>Display all Customers whose name has A as their first but one (2nd from the first)</a:t>
            </a:r>
            <a:r>
              <a:rPr lang="en-US" dirty="0"/>
              <a:t> </a:t>
            </a:r>
          </a:p>
          <a:p>
            <a:r>
              <a:rPr lang="en-US" b="1" dirty="0"/>
              <a:t>Display all </a:t>
            </a:r>
            <a:r>
              <a:rPr lang="en-US" b="1" dirty="0" err="1"/>
              <a:t>categorynames</a:t>
            </a:r>
            <a:r>
              <a:rPr lang="en-US" b="1" dirty="0"/>
              <a:t> whose name has letter s in their name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934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A8A9-40C0-4AC5-A2BE-12FF43AA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DISTINCT</a:t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8B19B-3890-419A-B4DE-10946D152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SELECT DISTINCT statement is used to return only distinct (different) values.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Syntax:</a:t>
            </a:r>
          </a:p>
          <a:p>
            <a:r>
              <a:rPr lang="en-US" dirty="0"/>
              <a:t>SELECT DISTINCT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...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IN" dirty="0"/>
              <a:t>SELECT Distinct Country FROM Customers;</a:t>
            </a:r>
          </a:p>
        </p:txBody>
      </p:sp>
    </p:spTree>
    <p:extLst>
      <p:ext uri="{BB962C8B-B14F-4D97-AF65-F5344CB8AC3E}">
        <p14:creationId xmlns:p14="http://schemas.microsoft.com/office/powerpoint/2010/main" val="3378413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943C-040B-4311-9DA5-5EB035E4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18B70-2705-463D-8EA6-4FC8F3CDD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04" y="1825625"/>
            <a:ext cx="10412896" cy="4351338"/>
          </a:xfrm>
        </p:spPr>
        <p:txBody>
          <a:bodyPr/>
          <a:lstStyle/>
          <a:p>
            <a:r>
              <a:rPr lang="en-US" dirty="0"/>
              <a:t>UPDATE statement is used to modify the existing records in a table.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/>
              <a:t>        UPDATE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       SET </a:t>
            </a:r>
            <a:r>
              <a:rPr lang="en-US" i="1" dirty="0"/>
              <a:t>column1 </a:t>
            </a:r>
            <a:r>
              <a:rPr lang="en-US" dirty="0"/>
              <a:t>=</a:t>
            </a:r>
            <a:r>
              <a:rPr lang="en-US" i="1" dirty="0"/>
              <a:t> value1</a:t>
            </a:r>
            <a:r>
              <a:rPr lang="en-US" dirty="0"/>
              <a:t>,</a:t>
            </a:r>
            <a:r>
              <a:rPr lang="en-US" i="1" dirty="0"/>
              <a:t> column2 </a:t>
            </a:r>
            <a:r>
              <a:rPr lang="en-US" dirty="0"/>
              <a:t>=</a:t>
            </a:r>
            <a:r>
              <a:rPr lang="en-US" i="1" dirty="0"/>
              <a:t> value2</a:t>
            </a:r>
            <a:r>
              <a:rPr lang="en-US" dirty="0"/>
              <a:t>, ...</a:t>
            </a:r>
            <a:br>
              <a:rPr lang="en-US" dirty="0"/>
            </a:br>
            <a:r>
              <a:rPr lang="en-US" dirty="0"/>
              <a:t>        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UPDATE Customers</a:t>
            </a:r>
            <a:br>
              <a:rPr lang="en-US" dirty="0"/>
            </a:br>
            <a:r>
              <a:rPr lang="en-US" dirty="0"/>
              <a:t>      SET </a:t>
            </a:r>
            <a:r>
              <a:rPr lang="en-US" dirty="0" err="1"/>
              <a:t>ContactName</a:t>
            </a:r>
            <a:r>
              <a:rPr lang="en-US" dirty="0"/>
              <a:t> = 'Alfred Schmidt', City= 'Frankfurt’</a:t>
            </a:r>
            <a:br>
              <a:rPr lang="en-US" dirty="0"/>
            </a:br>
            <a:r>
              <a:rPr lang="en-US" dirty="0"/>
              <a:t>      WHERE </a:t>
            </a:r>
            <a:r>
              <a:rPr lang="en-US" dirty="0" err="1"/>
              <a:t>CustomerID</a:t>
            </a:r>
            <a:r>
              <a:rPr lang="en-US" dirty="0"/>
              <a:t> = 1;</a:t>
            </a:r>
          </a:p>
        </p:txBody>
      </p:sp>
    </p:spTree>
    <p:extLst>
      <p:ext uri="{BB962C8B-B14F-4D97-AF65-F5344CB8AC3E}">
        <p14:creationId xmlns:p14="http://schemas.microsoft.com/office/powerpoint/2010/main" val="2556507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9FF6-E1A3-4710-9772-18DA0A95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4755-42EE-4116-AAAF-03F4C8F8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statement is used to delete existing records in a table.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Syntax</a:t>
            </a:r>
          </a:p>
          <a:p>
            <a:pPr marL="0" indent="0">
              <a:buNone/>
            </a:pPr>
            <a:r>
              <a:rPr lang="en-US" dirty="0"/>
              <a:t>     DELETE FROM </a:t>
            </a:r>
            <a:r>
              <a:rPr lang="en-US" i="1" dirty="0" err="1"/>
              <a:t>table_name</a:t>
            </a:r>
            <a:r>
              <a:rPr lang="en-US" i="1" dirty="0"/>
              <a:t> </a:t>
            </a: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531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663C-D0CD-4827-9928-3D1DA4B3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3F7A-6822-48DC-953C-93F312143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868"/>
            <a:ext cx="10515600" cy="4176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JOIN clause is used to combine rows from two or more tables, based on a related column between them.</a:t>
            </a:r>
          </a:p>
          <a:p>
            <a:r>
              <a:rPr lang="en-US" dirty="0"/>
              <a:t>Different Types of SQL JOINs</a:t>
            </a:r>
          </a:p>
          <a:p>
            <a:r>
              <a:rPr lang="en-US" dirty="0"/>
              <a:t>(INNER) JOIN: Returns records that have matching values in both tables</a:t>
            </a:r>
          </a:p>
          <a:p>
            <a:r>
              <a:rPr lang="en-US" dirty="0"/>
              <a:t>LEFT (OUTER) JOIN: Returns all records from the left table, and the matched records from the right table</a:t>
            </a:r>
          </a:p>
          <a:p>
            <a:r>
              <a:rPr lang="en-US" dirty="0"/>
              <a:t>RIGHT (OUTER) JOIN: Returns all records from the right table, and the matched records from the left table</a:t>
            </a:r>
          </a:p>
          <a:p>
            <a:r>
              <a:rPr lang="en-US" dirty="0"/>
              <a:t>FULL (OUTER) JOIN: Returns all records when there is a match in either left or right table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285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CA1A-FFBA-48F8-B491-D60926F6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DB1E-42AB-495C-9627-FA746AA62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JOIN keyword selects records that have matching values in both tables.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(s)</a:t>
            </a:r>
          </a:p>
          <a:p>
            <a:pPr marL="0" indent="0">
              <a:buNone/>
            </a:pPr>
            <a:r>
              <a:rPr lang="en-US" dirty="0"/>
              <a:t>   FROM table1</a:t>
            </a:r>
          </a:p>
          <a:p>
            <a:pPr marL="0" indent="0">
              <a:buNone/>
            </a:pPr>
            <a:r>
              <a:rPr lang="en-US" dirty="0"/>
              <a:t>   INNER JOIN table2</a:t>
            </a:r>
          </a:p>
          <a:p>
            <a:pPr marL="0" indent="0">
              <a:buNone/>
            </a:pPr>
            <a:r>
              <a:rPr lang="en-US" dirty="0"/>
              <a:t>   ON table1.column_name = table2.column_name;</a:t>
            </a:r>
            <a:endParaRPr lang="en-IN" dirty="0"/>
          </a:p>
        </p:txBody>
      </p:sp>
      <p:pic>
        <p:nvPicPr>
          <p:cNvPr id="4098" name="Picture 2" descr="SQL INNER JOIN">
            <a:extLst>
              <a:ext uri="{FF2B5EF4-FFF2-40B4-BE49-F238E27FC236}">
                <a16:creationId xmlns:a16="http://schemas.microsoft.com/office/drawing/2014/main" id="{0086F76C-243D-4903-AB29-F4436A2F5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910716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6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FD0A-7858-4157-83B2-D647AF75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F20C-DA03-4F31-817F-3EBE9102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 SQL </a:t>
            </a:r>
            <a:r>
              <a:rPr lang="en-US" b="1" dirty="0"/>
              <a:t>SELECT</a:t>
            </a:r>
            <a:r>
              <a:rPr lang="en-US" dirty="0"/>
              <a:t> statement is used to fetch the data from a database table which returns this data in the form of a result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SYNTAX</a:t>
            </a:r>
            <a:r>
              <a:rPr lang="en-US" dirty="0"/>
              <a:t>: Select * from Table 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 err="1"/>
              <a:t>Eg</a:t>
            </a:r>
            <a:r>
              <a:rPr lang="en-US" dirty="0"/>
              <a:t> : </a:t>
            </a:r>
            <a:r>
              <a:rPr lang="en-IN" dirty="0"/>
              <a:t>Select * from customers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/>
              <a:t>Display customer </a:t>
            </a:r>
            <a:r>
              <a:rPr lang="en-US" b="1" dirty="0" err="1"/>
              <a:t>name,city,address</a:t>
            </a:r>
            <a:r>
              <a:rPr lang="en-US" b="1" dirty="0"/>
              <a:t>?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638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3945-99AC-4470-B845-07EEEEE9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Eg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C8AF9-D16B-4EE3-8993-D4787ACC2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</a:t>
            </a:r>
            <a:r>
              <a:rPr lang="en-US" dirty="0" err="1"/>
              <a:t>Orders.OrderID</a:t>
            </a:r>
            <a:r>
              <a:rPr lang="en-US" dirty="0"/>
              <a:t>, </a:t>
            </a:r>
            <a:r>
              <a:rPr lang="en-US" dirty="0" err="1"/>
              <a:t>Customers.CustomerName</a:t>
            </a:r>
            <a:br>
              <a:rPr lang="en-US" dirty="0"/>
            </a:br>
            <a:r>
              <a:rPr lang="en-US" dirty="0"/>
              <a:t>FROM Orders</a:t>
            </a:r>
            <a:br>
              <a:rPr lang="en-US" dirty="0"/>
            </a:br>
            <a:r>
              <a:rPr lang="en-US" dirty="0"/>
              <a:t>INNER JOIN Customers ON </a:t>
            </a:r>
            <a:r>
              <a:rPr lang="en-US" dirty="0" err="1"/>
              <a:t>Orders.CustomerID</a:t>
            </a:r>
            <a:r>
              <a:rPr lang="en-US" dirty="0"/>
              <a:t> = </a:t>
            </a:r>
            <a:r>
              <a:rPr lang="en-US" dirty="0" err="1"/>
              <a:t>Customers.CustomerID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Note: The INNER JOIN keyword selects all rows from both tables as long as there is a match between the columns.</a:t>
            </a:r>
          </a:p>
          <a:p>
            <a:r>
              <a:rPr lang="en-US" dirty="0"/>
              <a:t> If there are records in the "Orders" table that do not have matches in "Customers", these orders will not be shown!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334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90BA-F8B1-4077-8BD0-4898BB0A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LEFT JOIN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3E61-9284-4389-8F54-5BEB560C4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Syntax:</a:t>
            </a:r>
          </a:p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/>
              <a:t>table1</a:t>
            </a:r>
            <a:br>
              <a:rPr lang="en-US" dirty="0"/>
            </a:br>
            <a:r>
              <a:rPr lang="en-US" dirty="0"/>
              <a:t>LEFT JOIN </a:t>
            </a:r>
            <a:r>
              <a:rPr lang="en-US" i="1" dirty="0"/>
              <a:t>table2</a:t>
            </a:r>
            <a:br>
              <a:rPr lang="en-US" i="1" dirty="0"/>
            </a:br>
            <a:r>
              <a:rPr lang="en-US" dirty="0"/>
              <a:t>ON </a:t>
            </a:r>
            <a:r>
              <a:rPr lang="en-US" i="1" dirty="0"/>
              <a:t>table1.column_name </a:t>
            </a:r>
            <a:r>
              <a:rPr lang="en-US" dirty="0"/>
              <a:t>=</a:t>
            </a:r>
            <a:r>
              <a:rPr lang="en-US" i="1" dirty="0"/>
              <a:t> table2.column_name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614634-327E-453E-8124-A785C6BD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422" y="4143167"/>
            <a:ext cx="1905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73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0EA0-42D0-4DDA-9632-4F51C0FD4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</a:t>
            </a:r>
            <a:r>
              <a:rPr lang="en-US" dirty="0" err="1"/>
              <a:t>Customers.CustomerName</a:t>
            </a:r>
            <a:r>
              <a:rPr lang="en-US" dirty="0"/>
              <a:t>, </a:t>
            </a:r>
            <a:r>
              <a:rPr lang="en-US" dirty="0" err="1"/>
              <a:t>Orders.OrderID</a:t>
            </a:r>
            <a:br>
              <a:rPr lang="en-US" dirty="0"/>
            </a:br>
            <a:r>
              <a:rPr lang="en-US" dirty="0"/>
              <a:t>FROM Customers</a:t>
            </a:r>
            <a:br>
              <a:rPr lang="en-US" dirty="0"/>
            </a:br>
            <a:r>
              <a:rPr lang="en-US" dirty="0"/>
              <a:t>LEFT JOIN Orders ON </a:t>
            </a:r>
            <a:r>
              <a:rPr lang="en-US" dirty="0" err="1"/>
              <a:t>Customers.CustomerID</a:t>
            </a:r>
            <a:r>
              <a:rPr lang="en-US" dirty="0"/>
              <a:t> = </a:t>
            </a:r>
            <a:r>
              <a:rPr lang="en-US" dirty="0" err="1"/>
              <a:t>Orders.CustomerID</a:t>
            </a:r>
            <a:br>
              <a:rPr lang="en-US" dirty="0"/>
            </a:br>
            <a:r>
              <a:rPr lang="en-US" dirty="0"/>
              <a:t>ORDER BY </a:t>
            </a:r>
            <a:r>
              <a:rPr lang="en-US" dirty="0" err="1"/>
              <a:t>Customers.CustomerName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Note: The LEFT JOIN keyword returns all records from the left table (Customers),</a:t>
            </a:r>
          </a:p>
          <a:p>
            <a:pPr marL="0" indent="0">
              <a:buNone/>
            </a:pPr>
            <a:r>
              <a:rPr lang="en-US" dirty="0"/>
              <a:t> even if there are no matches in the right table (Orders).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222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65F9-2337-4D1F-81DB-51DB67E3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JOIN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56AD-49E5-4051-93CF-08FD4090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US" dirty="0"/>
              <a:t>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/>
              <a:t>table1</a:t>
            </a:r>
            <a:br>
              <a:rPr lang="en-US" dirty="0"/>
            </a:br>
            <a:r>
              <a:rPr lang="en-US" dirty="0"/>
              <a:t>RIGHT JOIN </a:t>
            </a:r>
            <a:r>
              <a:rPr lang="en-US" i="1" dirty="0"/>
              <a:t>table2</a:t>
            </a:r>
            <a:br>
              <a:rPr lang="en-US" i="1" dirty="0"/>
            </a:br>
            <a:r>
              <a:rPr lang="en-US" dirty="0"/>
              <a:t>ON </a:t>
            </a:r>
            <a:r>
              <a:rPr lang="en-US" i="1" dirty="0"/>
              <a:t>table1.column_name </a:t>
            </a:r>
            <a:r>
              <a:rPr lang="en-US" dirty="0"/>
              <a:t>=</a:t>
            </a:r>
            <a:r>
              <a:rPr lang="en-US" i="1" dirty="0"/>
              <a:t> table2.column_name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A1758-D48B-457B-9597-603490489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379" y="3666089"/>
            <a:ext cx="1905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15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B53F2-3D5B-4C48-9FA3-BD13B9B4A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</a:t>
            </a:r>
            <a:r>
              <a:rPr lang="en-US" dirty="0" err="1"/>
              <a:t>Orders.OrderID</a:t>
            </a:r>
            <a:r>
              <a:rPr lang="en-US" dirty="0"/>
              <a:t>, </a:t>
            </a:r>
            <a:r>
              <a:rPr lang="en-US" dirty="0" err="1"/>
              <a:t>Employees.LastName</a:t>
            </a:r>
            <a:r>
              <a:rPr lang="en-US" dirty="0"/>
              <a:t>, </a:t>
            </a:r>
            <a:r>
              <a:rPr lang="en-US" dirty="0" err="1"/>
              <a:t>Employees.FirstName</a:t>
            </a:r>
            <a:br>
              <a:rPr lang="en-US" dirty="0"/>
            </a:br>
            <a:r>
              <a:rPr lang="en-US" dirty="0"/>
              <a:t>FROM Orders</a:t>
            </a:r>
            <a:br>
              <a:rPr lang="en-US" dirty="0"/>
            </a:br>
            <a:r>
              <a:rPr lang="en-US" dirty="0"/>
              <a:t>RIGHT JOIN Employees ON </a:t>
            </a:r>
            <a:r>
              <a:rPr lang="en-US" dirty="0" err="1"/>
              <a:t>Orders.EmployeeID</a:t>
            </a:r>
            <a:r>
              <a:rPr lang="en-US" dirty="0"/>
              <a:t> = </a:t>
            </a:r>
            <a:r>
              <a:rPr lang="en-US" dirty="0" err="1"/>
              <a:t>Employees.EmployeeID</a:t>
            </a:r>
            <a:br>
              <a:rPr lang="en-US" dirty="0"/>
            </a:br>
            <a:r>
              <a:rPr lang="en-US" dirty="0"/>
              <a:t>ORDER BY </a:t>
            </a:r>
            <a:r>
              <a:rPr lang="en-US" dirty="0" err="1"/>
              <a:t>Orders.OrderID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Note: The RIGHT JOIN keyword returns all records from the right table (Employees), </a:t>
            </a:r>
          </a:p>
          <a:p>
            <a:pPr marL="0" indent="0">
              <a:buNone/>
            </a:pPr>
            <a:r>
              <a:rPr lang="en-US" dirty="0"/>
              <a:t>   even if there are no matches in the left table (Orders).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888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9629-E959-4A28-B15A-BA06FD10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FCBC-D42E-4595-B7F9-FF1771A71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/>
              <a:t>table1</a:t>
            </a:r>
            <a:br>
              <a:rPr lang="en-US" dirty="0"/>
            </a:br>
            <a:r>
              <a:rPr lang="en-US" dirty="0"/>
              <a:t>FULL OUTER JOIN </a:t>
            </a:r>
            <a:r>
              <a:rPr lang="en-US" i="1" dirty="0"/>
              <a:t>table2</a:t>
            </a:r>
            <a:br>
              <a:rPr lang="en-US" i="1" dirty="0"/>
            </a:br>
            <a:r>
              <a:rPr lang="en-US" dirty="0"/>
              <a:t>ON </a:t>
            </a:r>
            <a:r>
              <a:rPr lang="en-US" i="1" dirty="0"/>
              <a:t>table1.column_name </a:t>
            </a:r>
            <a:r>
              <a:rPr lang="en-US" dirty="0"/>
              <a:t>=</a:t>
            </a:r>
            <a:r>
              <a:rPr lang="en-US" i="1" dirty="0"/>
              <a:t> table2.column_name</a:t>
            </a:r>
            <a:br>
              <a:rPr lang="en-US" i="1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A2198-BC88-4A72-93AA-CB0B7582E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48" y="4103411"/>
            <a:ext cx="1905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55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7F2DF-9EBF-4E7E-A14E-8AF878E21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SELECT </a:t>
            </a:r>
            <a:r>
              <a:rPr lang="en-US" dirty="0" err="1"/>
              <a:t>Customers.CustomerName</a:t>
            </a:r>
            <a:r>
              <a:rPr lang="en-US" dirty="0"/>
              <a:t>, </a:t>
            </a:r>
            <a:r>
              <a:rPr lang="en-US" dirty="0" err="1"/>
              <a:t>Orders.OrderID</a:t>
            </a:r>
            <a:br>
              <a:rPr lang="en-US" dirty="0"/>
            </a:br>
            <a:r>
              <a:rPr lang="en-US" dirty="0"/>
              <a:t>FROM Customers</a:t>
            </a:r>
            <a:br>
              <a:rPr lang="en-US" dirty="0"/>
            </a:br>
            <a:r>
              <a:rPr lang="en-US" dirty="0"/>
              <a:t>FULL OUTER JOIN Orders ON </a:t>
            </a:r>
            <a:r>
              <a:rPr lang="en-US" dirty="0" err="1"/>
              <a:t>Customers.CustomerID</a:t>
            </a:r>
            <a:r>
              <a:rPr lang="en-US" dirty="0"/>
              <a:t>=</a:t>
            </a:r>
            <a:r>
              <a:rPr lang="en-US" dirty="0" err="1"/>
              <a:t>Orders.CustomerID</a:t>
            </a:r>
            <a:br>
              <a:rPr lang="en-US" dirty="0"/>
            </a:br>
            <a:r>
              <a:rPr lang="en-US" dirty="0"/>
              <a:t>ORDER BY </a:t>
            </a:r>
            <a:r>
              <a:rPr lang="en-US" dirty="0" err="1"/>
              <a:t>Customers.CustomerName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Note: The FULL OUTER JOIN keyword returns all matching records from both tables </a:t>
            </a:r>
          </a:p>
          <a:p>
            <a:r>
              <a:rPr lang="en-US" dirty="0"/>
              <a:t>whether the other table matches or not. So, if there are rows in "Customers" that do not have matches in "Orders", </a:t>
            </a:r>
          </a:p>
          <a:p>
            <a:r>
              <a:rPr lang="en-US" dirty="0"/>
              <a:t>or if there are rows in "Orders" that do not have matches in "Customers", those rows will be listed as well.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07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6202-AD3A-46D0-B21A-A074A0FE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1136-4528-4162-8D3A-691BA4E96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SQL </a:t>
            </a:r>
            <a:r>
              <a:rPr lang="en-US" b="1" dirty="0"/>
              <a:t>WHERE</a:t>
            </a:r>
            <a:r>
              <a:rPr lang="en-US" dirty="0"/>
              <a:t> clause is used to specify a condition while fetching the data from a single table or by joining with multiple tables. If the given condition is satisfied, then only it returns a specific value from the table.</a:t>
            </a:r>
          </a:p>
          <a:p>
            <a:endParaRPr lang="en-US" dirty="0"/>
          </a:p>
          <a:p>
            <a:r>
              <a:rPr lang="en-US" dirty="0"/>
              <a:t>SYNTAX:SELECT column1, column2, </a:t>
            </a:r>
            <a:r>
              <a:rPr lang="en-US" dirty="0" err="1"/>
              <a:t>columnN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FROM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WHERE [condition]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06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D016-34CF-4429-A170-9D359BF2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Eg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D0946-AF53-43FB-9D1E-DD3F49734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ID, NAME, SALARY FROM CUSTOMERS </a:t>
            </a:r>
          </a:p>
          <a:p>
            <a:pPr marL="0" indent="0">
              <a:buNone/>
            </a:pPr>
            <a:r>
              <a:rPr lang="en-US" dirty="0"/>
              <a:t>   WHERE NAME ='Hardik';</a:t>
            </a:r>
          </a:p>
          <a:p>
            <a:endParaRPr lang="en-US" dirty="0"/>
          </a:p>
          <a:p>
            <a:r>
              <a:rPr lang="en-US" dirty="0"/>
              <a:t>SELECT * FROM Customers WHERE Country='Mexico’; 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all the city names which belongs to Germany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Display all products whose price is less than 30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all cities which comes under “USA”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3F7A5F-D460-4597-A4DB-F9BE615A5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ELECT ID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SALARY FROM CUSTOMERS WHERE NAME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'Hardik'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60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5CDB-BB97-4B05-AC1E-EC3E95C1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6660-580C-488B-948B-FE8B618AC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It </a:t>
            </a:r>
            <a:r>
              <a:rPr lang="en-US" dirty="0"/>
              <a:t>groups rows that have the same values into summary rows.</a:t>
            </a:r>
          </a:p>
          <a:p>
            <a:r>
              <a:rPr lang="en-US" dirty="0"/>
              <a:t>It often used with aggregate functions (COUNT(), MAX(), MIN(), SUM(), AVG())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Syntax:SELECT</a:t>
            </a:r>
            <a:r>
              <a:rPr lang="en-US" dirty="0"/>
              <a:t> </a:t>
            </a:r>
            <a:r>
              <a:rPr lang="en-US" dirty="0" err="1"/>
              <a:t>column_name</a:t>
            </a:r>
            <a:r>
              <a:rPr lang="en-US" dirty="0"/>
              <a:t>(s)</a:t>
            </a:r>
          </a:p>
          <a:p>
            <a:pPr marL="0" indent="0">
              <a:buNone/>
            </a:pPr>
            <a:r>
              <a:rPr lang="en-US" dirty="0"/>
              <a:t>             FROM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WHERE condition</a:t>
            </a:r>
          </a:p>
          <a:p>
            <a:pPr marL="0" indent="0">
              <a:buNone/>
            </a:pPr>
            <a:r>
              <a:rPr lang="en-US" dirty="0"/>
              <a:t>              GROUP BY </a:t>
            </a:r>
            <a:r>
              <a:rPr lang="en-US" dirty="0" err="1"/>
              <a:t>column_name</a:t>
            </a:r>
            <a:r>
              <a:rPr lang="en-US" dirty="0"/>
              <a:t>(s)</a:t>
            </a:r>
          </a:p>
          <a:p>
            <a:pPr marL="0" indent="0">
              <a:buNone/>
            </a:pPr>
            <a:r>
              <a:rPr lang="en-US" b="1" dirty="0"/>
              <a:t>Display all the cities Country wise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city,country</a:t>
            </a:r>
            <a:r>
              <a:rPr lang="en-US" dirty="0"/>
              <a:t> FROM [Customers] group by country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75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A91C6-FF30-4608-90B2-5799E4963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no of customers city wise in Germany</a:t>
            </a:r>
          </a:p>
          <a:p>
            <a:r>
              <a:rPr lang="en-US" dirty="0"/>
              <a:t>list all the cities country wise </a:t>
            </a:r>
          </a:p>
          <a:p>
            <a:r>
              <a:rPr lang="en-US" dirty="0"/>
              <a:t>Display count no. of customer Country wise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17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A9B3-2F0F-4DEC-9EA7-EA1C003E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E4606-69CF-4270-A787-8792C894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clause was added to SQL because the WHERE keyword cannot be used with aggregate functions.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         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/>
              <a:t>         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         WHERE </a:t>
            </a:r>
            <a:r>
              <a:rPr lang="en-US" i="1" dirty="0"/>
              <a:t>condition</a:t>
            </a:r>
            <a:br>
              <a:rPr lang="en-US" dirty="0"/>
            </a:br>
            <a:r>
              <a:rPr lang="en-US" dirty="0"/>
              <a:t>         GROUP BY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i="1" dirty="0"/>
            </a:br>
            <a:r>
              <a:rPr lang="en-US" i="1" dirty="0"/>
              <a:t>         </a:t>
            </a:r>
            <a:r>
              <a:rPr lang="en-US" dirty="0"/>
              <a:t>HAVING </a:t>
            </a:r>
            <a:r>
              <a:rPr lang="en-US" i="1" dirty="0"/>
              <a:t>condition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81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B498-ED7D-4A20-B079-69146B4B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0002500" cy="8956675"/>
          </a:xfrm>
        </p:spPr>
        <p:txBody>
          <a:bodyPr/>
          <a:lstStyle/>
          <a:p>
            <a:r>
              <a:rPr lang="en-US" dirty="0"/>
              <a:t>SELECT COUNT(</a:t>
            </a:r>
            <a:r>
              <a:rPr lang="en-US" dirty="0" err="1"/>
              <a:t>CustomerID</a:t>
            </a:r>
            <a:r>
              <a:rPr lang="en-US" dirty="0"/>
              <a:t>), Country</a:t>
            </a:r>
            <a:br>
              <a:rPr lang="en-US" dirty="0"/>
            </a:br>
            <a:r>
              <a:rPr lang="en-US" dirty="0"/>
              <a:t>FROM Customers</a:t>
            </a:r>
            <a:br>
              <a:rPr lang="en-US" dirty="0"/>
            </a:br>
            <a:r>
              <a:rPr lang="en-US" dirty="0"/>
              <a:t>GROUP BY Country</a:t>
            </a:r>
            <a:br>
              <a:rPr lang="en-US" dirty="0"/>
            </a:br>
            <a:r>
              <a:rPr lang="en-US" dirty="0"/>
              <a:t>HAVING COUNT(</a:t>
            </a:r>
            <a:r>
              <a:rPr lang="en-US" dirty="0" err="1"/>
              <a:t>CustomerID</a:t>
            </a:r>
            <a:r>
              <a:rPr lang="en-US" dirty="0"/>
              <a:t>) &gt; 5;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dirty="0"/>
              <a:t>Display customer name who’s name is repeating more than once.</a:t>
            </a:r>
          </a:p>
          <a:p>
            <a:pPr marL="0" indent="0">
              <a:buNone/>
            </a:pPr>
            <a:r>
              <a:rPr lang="en-US" dirty="0"/>
              <a:t>lists the employees that have registered more than 10 orders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804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582D19D92B8649AAB8A7DF5C50C21E" ma:contentTypeVersion="9" ma:contentTypeDescription="Create a new document." ma:contentTypeScope="" ma:versionID="b1bf94800ae91a8631714c03064c2851">
  <xsd:schema xmlns:xsd="http://www.w3.org/2001/XMLSchema" xmlns:xs="http://www.w3.org/2001/XMLSchema" xmlns:p="http://schemas.microsoft.com/office/2006/metadata/properties" xmlns:ns2="4db6bfc8-de53-429a-8679-291947c20233" xmlns:ns3="95eec52f-5dbf-4cb0-b84a-c18c531d2e19" targetNamespace="http://schemas.microsoft.com/office/2006/metadata/properties" ma:root="true" ma:fieldsID="e6e471f5dcc352a8ecd1b5d9d948514d" ns2:_="" ns3:_="">
    <xsd:import namespace="4db6bfc8-de53-429a-8679-291947c20233"/>
    <xsd:import namespace="95eec52f-5dbf-4cb0-b84a-c18c531d2e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6bfc8-de53-429a-8679-291947c202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eec52f-5dbf-4cb0-b84a-c18c531d2e1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1CEBFC-C7F8-4305-A4D2-40EFE87AEB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D77FBE8-7593-47D9-9AD2-2FE13A947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b6bfc8-de53-429a-8679-291947c20233"/>
    <ds:schemaRef ds:uri="95eec52f-5dbf-4cb0-b84a-c18c531d2e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95C291-E3E6-4E9E-9326-66C055EBFE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2137</Words>
  <Application>Microsoft Office PowerPoint</Application>
  <PresentationFormat>Widescreen</PresentationFormat>
  <Paragraphs>231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SQL </vt:lpstr>
      <vt:lpstr>Definition</vt:lpstr>
      <vt:lpstr>SELECT</vt:lpstr>
      <vt:lpstr>WHERE</vt:lpstr>
      <vt:lpstr>Eg:</vt:lpstr>
      <vt:lpstr>Group by</vt:lpstr>
      <vt:lpstr>PowerPoint Presentation</vt:lpstr>
      <vt:lpstr>Having</vt:lpstr>
      <vt:lpstr>PowerPoint Presentation</vt:lpstr>
      <vt:lpstr>Difference between Where and Having Clause in SQL : </vt:lpstr>
      <vt:lpstr>ORDER BY </vt:lpstr>
      <vt:lpstr>Eg:</vt:lpstr>
      <vt:lpstr>Operator </vt:lpstr>
      <vt:lpstr>Aggregate Functions </vt:lpstr>
      <vt:lpstr>PowerPoint Presentation</vt:lpstr>
      <vt:lpstr>PowerPoint Presentation</vt:lpstr>
      <vt:lpstr>UNION</vt:lpstr>
      <vt:lpstr>EX:</vt:lpstr>
      <vt:lpstr>UNION ALL(Duplicates) </vt:lpstr>
      <vt:lpstr>CASE Statement </vt:lpstr>
      <vt:lpstr>EX:</vt:lpstr>
      <vt:lpstr>Like</vt:lpstr>
      <vt:lpstr>PowerPoint Presentation</vt:lpstr>
      <vt:lpstr>PowerPoint Presentation</vt:lpstr>
      <vt:lpstr>DISTINCT </vt:lpstr>
      <vt:lpstr>Update</vt:lpstr>
      <vt:lpstr>Delete</vt:lpstr>
      <vt:lpstr>JOINS</vt:lpstr>
      <vt:lpstr>Inner Join</vt:lpstr>
      <vt:lpstr>Eg:</vt:lpstr>
      <vt:lpstr>LEFT JOIN </vt:lpstr>
      <vt:lpstr>PowerPoint Presentation</vt:lpstr>
      <vt:lpstr>RIGHT JOIN </vt:lpstr>
      <vt:lpstr>PowerPoint Presentation</vt:lpstr>
      <vt:lpstr>FULL JOIN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Bramhini  Ramisetti</dc:creator>
  <cp:lastModifiedBy>Bramhini  Ramisetti</cp:lastModifiedBy>
  <cp:revision>43</cp:revision>
  <dcterms:created xsi:type="dcterms:W3CDTF">2022-06-01T07:14:53Z</dcterms:created>
  <dcterms:modified xsi:type="dcterms:W3CDTF">2022-09-28T04:59:36Z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0x01010033582D19D92B8649AAB8A7DF5C50C21E</vt:lpwstr>
  </property>
</Properties>
</file>