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99" r:id="rId2"/>
    <p:sldId id="3798" r:id="rId3"/>
    <p:sldId id="380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42" y="2655485"/>
            <a:ext cx="5798632" cy="154703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7" y="372175"/>
            <a:ext cx="3836260" cy="987552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210920" y="1367379"/>
            <a:ext cx="3245438" cy="39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IN" sz="1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www.speridian.com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0260214" y="0"/>
            <a:ext cx="1931787" cy="6858000"/>
          </a:xfrm>
          <a:prstGeom prst="rect">
            <a:avLst/>
          </a:prstGeom>
          <a:gradFill flip="none" rotWithShape="1">
            <a:gsLst>
              <a:gs pos="45500">
                <a:srgbClr val="F9AB13"/>
              </a:gs>
              <a:gs pos="2000">
                <a:srgbClr val="F49312"/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/>
          </a:p>
        </p:txBody>
      </p:sp>
      <p:grpSp>
        <p:nvGrpSpPr>
          <p:cNvPr id="248" name="Group 4"/>
          <p:cNvGrpSpPr>
            <a:grpSpLocks noChangeAspect="1"/>
          </p:cNvGrpSpPr>
          <p:nvPr/>
        </p:nvGrpSpPr>
        <p:grpSpPr bwMode="auto">
          <a:xfrm>
            <a:off x="6676367" y="0"/>
            <a:ext cx="5515633" cy="6853932"/>
            <a:chOff x="7430" y="542"/>
            <a:chExt cx="713" cy="886"/>
          </a:xfrm>
        </p:grpSpPr>
        <p:sp>
          <p:nvSpPr>
            <p:cNvPr id="249" name="Freeform 26"/>
            <p:cNvSpPr>
              <a:spLocks/>
            </p:cNvSpPr>
            <p:nvPr/>
          </p:nvSpPr>
          <p:spPr bwMode="auto">
            <a:xfrm>
              <a:off x="7430" y="1133"/>
              <a:ext cx="476" cy="295"/>
            </a:xfrm>
            <a:custGeom>
              <a:avLst/>
              <a:gdLst>
                <a:gd name="T0" fmla="*/ 265 w 529"/>
                <a:gd name="T1" fmla="*/ 0 h 323"/>
                <a:gd name="T2" fmla="*/ 265 w 529"/>
                <a:gd name="T3" fmla="*/ 0 h 323"/>
                <a:gd name="T4" fmla="*/ 0 w 529"/>
                <a:gd name="T5" fmla="*/ 323 h 323"/>
                <a:gd name="T6" fmla="*/ 529 w 529"/>
                <a:gd name="T7" fmla="*/ 323 h 323"/>
                <a:gd name="T8" fmla="*/ 265 w 529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5" y="0"/>
                  </a:moveTo>
                  <a:lnTo>
                    <a:pt x="265" y="0"/>
                  </a:lnTo>
                  <a:lnTo>
                    <a:pt x="0" y="323"/>
                  </a:lnTo>
                  <a:lnTo>
                    <a:pt x="529" y="323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/>
            </a:p>
          </p:txBody>
        </p:sp>
        <p:sp>
          <p:nvSpPr>
            <p:cNvPr id="250" name="Freeform 27"/>
            <p:cNvSpPr>
              <a:spLocks/>
            </p:cNvSpPr>
            <p:nvPr/>
          </p:nvSpPr>
          <p:spPr bwMode="auto">
            <a:xfrm>
              <a:off x="7667" y="838"/>
              <a:ext cx="476" cy="295"/>
            </a:xfrm>
            <a:custGeom>
              <a:avLst/>
              <a:gdLst>
                <a:gd name="T0" fmla="*/ 264 w 529"/>
                <a:gd name="T1" fmla="*/ 0 h 324"/>
                <a:gd name="T2" fmla="*/ 264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4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0"/>
                  </a:moveTo>
                  <a:lnTo>
                    <a:pt x="264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/>
            </a:p>
          </p:txBody>
        </p:sp>
        <p:sp>
          <p:nvSpPr>
            <p:cNvPr id="256" name="Freeform 28"/>
            <p:cNvSpPr>
              <a:spLocks/>
            </p:cNvSpPr>
            <p:nvPr/>
          </p:nvSpPr>
          <p:spPr bwMode="auto">
            <a:xfrm>
              <a:off x="7667" y="1133"/>
              <a:ext cx="476" cy="295"/>
            </a:xfrm>
            <a:custGeom>
              <a:avLst/>
              <a:gdLst>
                <a:gd name="T0" fmla="*/ 264 w 529"/>
                <a:gd name="T1" fmla="*/ 323 h 323"/>
                <a:gd name="T2" fmla="*/ 264 w 529"/>
                <a:gd name="T3" fmla="*/ 323 h 323"/>
                <a:gd name="T4" fmla="*/ 529 w 529"/>
                <a:gd name="T5" fmla="*/ 0 h 323"/>
                <a:gd name="T6" fmla="*/ 0 w 529"/>
                <a:gd name="T7" fmla="*/ 0 h 323"/>
                <a:gd name="T8" fmla="*/ 264 w 529"/>
                <a:gd name="T9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4" y="323"/>
                  </a:moveTo>
                  <a:lnTo>
                    <a:pt x="264" y="323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3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/>
            </a:p>
          </p:txBody>
        </p:sp>
        <p:sp>
          <p:nvSpPr>
            <p:cNvPr id="257" name="Freeform 29"/>
            <p:cNvSpPr>
              <a:spLocks/>
            </p:cNvSpPr>
            <p:nvPr/>
          </p:nvSpPr>
          <p:spPr bwMode="auto">
            <a:xfrm>
              <a:off x="7430" y="542"/>
              <a:ext cx="476" cy="296"/>
            </a:xfrm>
            <a:custGeom>
              <a:avLst/>
              <a:gdLst>
                <a:gd name="T0" fmla="*/ 265 w 529"/>
                <a:gd name="T1" fmla="*/ 0 h 324"/>
                <a:gd name="T2" fmla="*/ 265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5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0"/>
                  </a:moveTo>
                  <a:lnTo>
                    <a:pt x="265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/>
            </a:p>
          </p:txBody>
        </p:sp>
        <p:sp>
          <p:nvSpPr>
            <p:cNvPr id="259" name="Freeform 30"/>
            <p:cNvSpPr>
              <a:spLocks/>
            </p:cNvSpPr>
            <p:nvPr/>
          </p:nvSpPr>
          <p:spPr bwMode="auto">
            <a:xfrm>
              <a:off x="7430" y="838"/>
              <a:ext cx="476" cy="295"/>
            </a:xfrm>
            <a:custGeom>
              <a:avLst/>
              <a:gdLst>
                <a:gd name="T0" fmla="*/ 265 w 529"/>
                <a:gd name="T1" fmla="*/ 324 h 324"/>
                <a:gd name="T2" fmla="*/ 265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5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324"/>
                  </a:moveTo>
                  <a:lnTo>
                    <a:pt x="265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5" y="324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/>
            </a:p>
          </p:txBody>
        </p:sp>
        <p:sp>
          <p:nvSpPr>
            <p:cNvPr id="260" name="Freeform 31"/>
            <p:cNvSpPr>
              <a:spLocks/>
            </p:cNvSpPr>
            <p:nvPr/>
          </p:nvSpPr>
          <p:spPr bwMode="auto">
            <a:xfrm>
              <a:off x="7667" y="542"/>
              <a:ext cx="476" cy="296"/>
            </a:xfrm>
            <a:custGeom>
              <a:avLst/>
              <a:gdLst>
                <a:gd name="T0" fmla="*/ 264 w 529"/>
                <a:gd name="T1" fmla="*/ 324 h 324"/>
                <a:gd name="T2" fmla="*/ 264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4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324"/>
                  </a:moveTo>
                  <a:lnTo>
                    <a:pt x="264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4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418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6"/>
            <a:ext cx="11582400" cy="1325563"/>
          </a:xfrm>
        </p:spPr>
        <p:txBody>
          <a:bodyPr>
            <a:normAutofit/>
          </a:bodyPr>
          <a:lstStyle>
            <a:lvl1pPr algn="ctr">
              <a:defRPr lang="en-US" sz="3300" dirty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70363"/>
            <a:ext cx="11582400" cy="4306600"/>
          </a:xfrm>
        </p:spPr>
        <p:txBody>
          <a:bodyPr/>
          <a:lstStyle>
            <a:lvl1pPr marL="457200" indent="-457200">
              <a:buClr>
                <a:schemeClr val="accent6"/>
              </a:buClr>
              <a:buFont typeface="Arial" panose="020B0604020202020204" pitchFamily="34" charset="0"/>
              <a:buChar char="•"/>
              <a:defRPr/>
            </a:lvl1pPr>
            <a:lvl2pPr marL="914400" indent="-457200">
              <a:buClr>
                <a:schemeClr val="accent6"/>
              </a:buClr>
              <a:buFont typeface="Arial" panose="020B0604020202020204" pitchFamily="34" charset="0"/>
              <a:buChar char="•"/>
              <a:defRPr/>
            </a:lvl2pPr>
            <a:lvl3pPr marL="1257300" indent="-342900">
              <a:buClr>
                <a:schemeClr val="accent6"/>
              </a:buClr>
              <a:buFont typeface="Arial" panose="020B0604020202020204" pitchFamily="34" charset="0"/>
              <a:buChar char="•"/>
              <a:defRPr/>
            </a:lvl3pPr>
            <a:lvl4pPr marL="1714500" indent="-342900">
              <a:buClr>
                <a:schemeClr val="accent6"/>
              </a:buClr>
              <a:buFont typeface="Arial" panose="020B0604020202020204" pitchFamily="34" charset="0"/>
              <a:buChar char="•"/>
              <a:defRPr/>
            </a:lvl4pPr>
            <a:lvl5pPr marL="2171700" indent="-342900">
              <a:buClr>
                <a:schemeClr val="accent6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F7E3-D3C5-4FEC-9384-871C142B9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147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355" y="492924"/>
            <a:ext cx="11021291" cy="616373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F7E3-D3C5-4FEC-9384-871C142B98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8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s://www.speridian.com/wp-content/uploads/2019/03/brand-backgroun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"/>
          <a:stretch/>
        </p:blipFill>
        <p:spPr bwMode="auto">
          <a:xfrm>
            <a:off x="6898822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-4" y="2295525"/>
            <a:ext cx="7721601" cy="2266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08614" y="2066926"/>
            <a:ext cx="3026861" cy="2724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35476" y="2295525"/>
            <a:ext cx="1456524" cy="2266938"/>
          </a:xfrm>
          <a:prstGeom prst="rect">
            <a:avLst/>
          </a:prstGeom>
          <a:solidFill>
            <a:srgbClr val="077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6519" y="2556196"/>
            <a:ext cx="7308557" cy="69645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518" y="3437119"/>
            <a:ext cx="7308558" cy="89606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7921881" y="2295525"/>
            <a:ext cx="2600325" cy="22669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95130721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9C0C-6DD2-452D-8F96-38DA7CC8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6D31-4C09-4BD5-A884-A723F7603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407EF-E9B0-4C00-81FA-7D21312BA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57DC6-B06A-4B55-ABEE-6FF3603F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88DA-B001-48A4-BA78-6342A7CCF1AC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88215-A1A9-4ADD-AF13-B1776D27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8874D-C2E5-4197-847C-1FD97358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3ABB-CFC7-44AC-9E64-FFC62B3A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4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1381F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365" y="804976"/>
            <a:ext cx="10228330" cy="2548952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365" y="3446003"/>
            <a:ext cx="10228330" cy="13151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82" y="1630928"/>
            <a:ext cx="3044400" cy="7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7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6368" y="6489140"/>
            <a:ext cx="284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100" b="0" i="0" smtClean="0">
                <a:latin typeface="Montserrat" pitchFamily="2" charset="77"/>
                <a:cs typeface="Arial" pitchFamily="34" charset="0"/>
              </a:defRPr>
            </a:lvl1pPr>
          </a:lstStyle>
          <a:p>
            <a:pPr>
              <a:defRPr/>
            </a:pP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" y="412954"/>
            <a:ext cx="10972800" cy="609600"/>
          </a:xfrm>
          <a:prstGeom prst="rect">
            <a:avLst/>
          </a:prstGeom>
        </p:spPr>
        <p:txBody>
          <a:bodyPr/>
          <a:lstStyle>
            <a:lvl1pPr algn="l">
              <a:defRPr sz="3200" b="0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9600" y="1219200"/>
            <a:ext cx="10972800" cy="4648200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FF9900"/>
              </a:buClr>
              <a:buSzPct val="85000"/>
              <a:buFont typeface="Wingdings" panose="05000000000000000000" pitchFamily="2" charset="2"/>
              <a:buChar char="§"/>
              <a:defRPr sz="2800" b="0" i="0">
                <a:latin typeface="Montserrat" pitchFamily="2" charset="77"/>
              </a:defRPr>
            </a:lvl1pPr>
            <a:lvl2pPr marL="742932" indent="-285744">
              <a:buClr>
                <a:srgbClr val="FF9933"/>
              </a:buClr>
              <a:buSzPct val="85000"/>
              <a:buFont typeface="Arial" panose="020B0604020202020204" pitchFamily="34" charset="0"/>
              <a:buChar char="•"/>
              <a:defRPr b="0" i="0">
                <a:latin typeface="Montserrat" pitchFamily="2" charset="77"/>
              </a:defRPr>
            </a:lvl2pPr>
            <a:lvl3pPr marL="1142971" indent="-228594">
              <a:buClr>
                <a:srgbClr val="FF9933"/>
              </a:buClr>
              <a:buSzPct val="65000"/>
              <a:buFont typeface="Courier New" panose="02070309020205020404" pitchFamily="49" charset="0"/>
              <a:buChar char="o"/>
              <a:defRPr b="0" i="0">
                <a:latin typeface="Montserrat" pitchFamily="2" charset="77"/>
              </a:defRPr>
            </a:lvl3pPr>
            <a:lvl4pPr marL="1714457" indent="-342891">
              <a:buClr>
                <a:srgbClr val="FF9933"/>
              </a:buClr>
              <a:buSzPct val="50000"/>
              <a:buFont typeface="Wingdings" panose="05000000000000000000" pitchFamily="2" charset="2"/>
              <a:buChar char="v"/>
              <a:defRPr b="0" i="0">
                <a:latin typeface="Montserrat" pitchFamily="2" charset="77"/>
              </a:defRPr>
            </a:lvl4pPr>
            <a:lvl5pPr>
              <a:buClr>
                <a:srgbClr val="FF9933"/>
              </a:buClr>
              <a:buSzPct val="65000"/>
              <a:defRPr sz="1800" b="0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02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speridian.com/wp-content/uploads/2019/03/brand-background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"/>
          <a:stretch/>
        </p:blipFill>
        <p:spPr bwMode="auto">
          <a:xfrm>
            <a:off x="6898822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6158" y="6356351"/>
            <a:ext cx="5353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dirty="0" smtClean="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9273" y="6356351"/>
            <a:ext cx="692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r>
              <a:rPr lang="en-US" dirty="0"/>
              <a:t>1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6356351"/>
            <a:ext cx="1533236" cy="3946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-4" y="0"/>
            <a:ext cx="12192003" cy="174788"/>
            <a:chOff x="269223" y="284441"/>
            <a:chExt cx="11922777" cy="181725"/>
          </a:xfrm>
        </p:grpSpPr>
        <p:sp>
          <p:nvSpPr>
            <p:cNvPr id="10" name="Rectangle 9"/>
            <p:cNvSpPr/>
            <p:nvPr/>
          </p:nvSpPr>
          <p:spPr>
            <a:xfrm>
              <a:off x="269223" y="284441"/>
              <a:ext cx="7551091" cy="181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07617" y="284442"/>
              <a:ext cx="2960021" cy="181724"/>
            </a:xfrm>
            <a:prstGeom prst="rect">
              <a:avLst/>
            </a:prstGeom>
            <a:solidFill>
              <a:srgbClr val="1C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67639" y="284441"/>
              <a:ext cx="1424361" cy="181724"/>
            </a:xfrm>
            <a:prstGeom prst="rect">
              <a:avLst/>
            </a:prstGeom>
            <a:solidFill>
              <a:srgbClr val="077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83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spd="slow">
    <p:push/>
  </p:transition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Arial" panose="020B0604020202020204" pitchFamily="34" charset="0"/>
        <a:buNone/>
        <a:defRPr lang="en-US" sz="1800" kern="120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9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4D15-9156-668C-DE8A-9607674CB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Fishbone</a:t>
            </a:r>
          </a:p>
        </p:txBody>
      </p:sp>
    </p:spTree>
    <p:extLst>
      <p:ext uri="{BB962C8B-B14F-4D97-AF65-F5344CB8AC3E}">
        <p14:creationId xmlns:p14="http://schemas.microsoft.com/office/powerpoint/2010/main" val="189164323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E6D72-CAE1-8544-2651-792D3A0B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82F7E3-D3C5-4FEC-9384-871C142B982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AD3"/>
                </a:solidFill>
                <a:effectLst/>
                <a:uLnTx/>
                <a:uFillTx/>
                <a:latin typeface="Montserrat Medium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003AD3"/>
              </a:solidFill>
              <a:effectLst/>
              <a:uLnTx/>
              <a:uFillTx/>
              <a:latin typeface="Montserrat Medium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B9ACC7-425C-21C7-5898-B77D463721A1}"/>
              </a:ext>
            </a:extLst>
          </p:cNvPr>
          <p:cNvCxnSpPr/>
          <p:nvPr/>
        </p:nvCxnSpPr>
        <p:spPr>
          <a:xfrm>
            <a:off x="885825" y="3543300"/>
            <a:ext cx="10220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185335-6D2D-C793-ED85-AEE344C0BCDA}"/>
              </a:ext>
            </a:extLst>
          </p:cNvPr>
          <p:cNvCxnSpPr/>
          <p:nvPr/>
        </p:nvCxnSpPr>
        <p:spPr>
          <a:xfrm flipH="1" flipV="1">
            <a:off x="7067550" y="1543050"/>
            <a:ext cx="1971675" cy="200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91E885-FE94-84F3-4DD2-FA1A2BDFF835}"/>
              </a:ext>
            </a:extLst>
          </p:cNvPr>
          <p:cNvCxnSpPr/>
          <p:nvPr/>
        </p:nvCxnSpPr>
        <p:spPr>
          <a:xfrm flipH="1" flipV="1">
            <a:off x="4048125" y="1762125"/>
            <a:ext cx="1533525" cy="1781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B176CC-641E-5DFB-6F56-987FD7B643DD}"/>
              </a:ext>
            </a:extLst>
          </p:cNvPr>
          <p:cNvCxnSpPr/>
          <p:nvPr/>
        </p:nvCxnSpPr>
        <p:spPr>
          <a:xfrm flipH="1" flipV="1">
            <a:off x="1247775" y="1638300"/>
            <a:ext cx="1209675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7D97F7-C6D0-47F3-DB0F-1D115ED4CDF9}"/>
              </a:ext>
            </a:extLst>
          </p:cNvPr>
          <p:cNvCxnSpPr/>
          <p:nvPr/>
        </p:nvCxnSpPr>
        <p:spPr>
          <a:xfrm flipH="1">
            <a:off x="7677150" y="3609975"/>
            <a:ext cx="1362075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BD7439-ECDE-9AE4-2129-61747B67D5D9}"/>
              </a:ext>
            </a:extLst>
          </p:cNvPr>
          <p:cNvCxnSpPr/>
          <p:nvPr/>
        </p:nvCxnSpPr>
        <p:spPr>
          <a:xfrm flipH="1">
            <a:off x="4124325" y="3619500"/>
            <a:ext cx="1457325" cy="212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099C7-F675-12C4-68D5-80859D706CCC}"/>
              </a:ext>
            </a:extLst>
          </p:cNvPr>
          <p:cNvCxnSpPr/>
          <p:nvPr/>
        </p:nvCxnSpPr>
        <p:spPr>
          <a:xfrm flipH="1">
            <a:off x="1314450" y="3514725"/>
            <a:ext cx="1143000" cy="180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989C7FC-6F38-BBFF-9477-388AC2E9146B}"/>
              </a:ext>
            </a:extLst>
          </p:cNvPr>
          <p:cNvSpPr/>
          <p:nvPr/>
        </p:nvSpPr>
        <p:spPr>
          <a:xfrm>
            <a:off x="10485726" y="2905125"/>
            <a:ext cx="1640898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Traffic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50377" y="1056730"/>
            <a:ext cx="2417173" cy="53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 of Proper roads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016137" y="1906019"/>
            <a:ext cx="2409432" cy="535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Obeying Traffic rules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571852" y="2652712"/>
            <a:ext cx="2600717" cy="547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Lack of Traffic Management System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311526" y="3800780"/>
            <a:ext cx="3257823" cy="611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Delay in Completion of Government Projects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296052" y="4745508"/>
            <a:ext cx="2790672" cy="44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 of Festival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016137" y="5499462"/>
            <a:ext cx="2661013" cy="548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Lack of Public Transport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541417" y="1200420"/>
            <a:ext cx="2506708" cy="561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Lack of improper planning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736954" y="2015025"/>
            <a:ext cx="2547256" cy="425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condition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156831" y="2764174"/>
            <a:ext cx="2765380" cy="495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Accident leads to High Traffic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886074" y="3838746"/>
            <a:ext cx="2247629" cy="382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Disasters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2156831" y="4585063"/>
            <a:ext cx="2493546" cy="35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Strike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541418" y="5324475"/>
            <a:ext cx="2582908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Drainage Overflow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70024" y="3682410"/>
            <a:ext cx="1966338" cy="796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Lack of Alternative Sub roads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70024" y="2567299"/>
            <a:ext cx="1796975" cy="74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VIP visits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91411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Increase Public Transportation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Implement intelligent Traffic Management Systems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Expanding the Roads and Improving Infrastructure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2F7E3-D3C5-4FEC-9384-871C142B982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66420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Speridian Theme">
  <a:themeElements>
    <a:clrScheme name="Custom 909">
      <a:dk1>
        <a:sysClr val="windowText" lastClr="000000"/>
      </a:dk1>
      <a:lt1>
        <a:sysClr val="window" lastClr="FFFFFF"/>
      </a:lt1>
      <a:dk2>
        <a:srgbClr val="49494C"/>
      </a:dk2>
      <a:lt2>
        <a:srgbClr val="FFFFFF"/>
      </a:lt2>
      <a:accent1>
        <a:srgbClr val="003AD3"/>
      </a:accent1>
      <a:accent2>
        <a:srgbClr val="1CA3FF"/>
      </a:accent2>
      <a:accent3>
        <a:srgbClr val="0075D4"/>
      </a:accent3>
      <a:accent4>
        <a:srgbClr val="028CD9"/>
      </a:accent4>
      <a:accent5>
        <a:srgbClr val="EB6510"/>
      </a:accent5>
      <a:accent6>
        <a:srgbClr val="FFC124"/>
      </a:accent6>
      <a:hlink>
        <a:srgbClr val="000000"/>
      </a:hlink>
      <a:folHlink>
        <a:srgbClr val="000000"/>
      </a:folHlink>
    </a:clrScheme>
    <a:fontScheme name="Custom 769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eridian Theme" id="{888996D2-2E16-4F48-AD23-9649EAF30B47}" vid="{93FED8CD-C447-4C80-847F-D6947008BA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Courier New</vt:lpstr>
      <vt:lpstr>Montserrat</vt:lpstr>
      <vt:lpstr>Montserrat Medium</vt:lpstr>
      <vt:lpstr>Wingdings</vt:lpstr>
      <vt:lpstr>Speridian Theme</vt:lpstr>
      <vt:lpstr>Fishbone</vt:lpstr>
      <vt:lpstr>PowerPoint Presentation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Aruna Krishnaswamy</dc:creator>
  <cp:lastModifiedBy>Anandhakumar Radhakrishnan</cp:lastModifiedBy>
  <cp:revision>8</cp:revision>
  <dcterms:created xsi:type="dcterms:W3CDTF">2023-04-14T10:30:10Z</dcterms:created>
  <dcterms:modified xsi:type="dcterms:W3CDTF">2024-02-14T08:23:20Z</dcterms:modified>
</cp:coreProperties>
</file>