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notesMasterIdLst>
    <p:notesMasterId r:id="rId29"/>
  </p:notesMasterIdLst>
  <p:handoutMasterIdLst>
    <p:handoutMasterId r:id="rId30"/>
  </p:handoutMasterIdLst>
  <p:sldIdLst>
    <p:sldId id="256" r:id="rId2"/>
    <p:sldId id="257" r:id="rId3"/>
    <p:sldId id="281" r:id="rId4"/>
    <p:sldId id="283" r:id="rId5"/>
    <p:sldId id="301" r:id="rId6"/>
    <p:sldId id="274" r:id="rId7"/>
    <p:sldId id="271" r:id="rId8"/>
    <p:sldId id="264" r:id="rId9"/>
    <p:sldId id="294" r:id="rId10"/>
    <p:sldId id="292" r:id="rId11"/>
    <p:sldId id="265" r:id="rId12"/>
    <p:sldId id="297" r:id="rId13"/>
    <p:sldId id="262" r:id="rId14"/>
    <p:sldId id="284" r:id="rId15"/>
    <p:sldId id="302" r:id="rId16"/>
    <p:sldId id="286" r:id="rId17"/>
    <p:sldId id="293" r:id="rId18"/>
    <p:sldId id="287" r:id="rId19"/>
    <p:sldId id="288" r:id="rId20"/>
    <p:sldId id="289" r:id="rId21"/>
    <p:sldId id="303" r:id="rId22"/>
    <p:sldId id="290" r:id="rId23"/>
    <p:sldId id="291" r:id="rId24"/>
    <p:sldId id="285" r:id="rId25"/>
    <p:sldId id="259" r:id="rId26"/>
    <p:sldId id="304" r:id="rId27"/>
    <p:sldId id="258"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906" autoAdjust="0"/>
  </p:normalViewPr>
  <p:slideViewPr>
    <p:cSldViewPr snapToGrid="0" snapToObjects="1">
      <p:cViewPr>
        <p:scale>
          <a:sx n="75" d="100"/>
          <a:sy n="75" d="100"/>
        </p:scale>
        <p:origin x="-2032" y="-80"/>
      </p:cViewPr>
      <p:guideLst>
        <p:guide orient="horz" pos="2160"/>
        <p:guide pos="2880"/>
      </p:guideLst>
    </p:cSldViewPr>
  </p:slideViewPr>
  <p:notesTextViewPr>
    <p:cViewPr>
      <p:scale>
        <a:sx n="100" d="100"/>
        <a:sy n="100" d="100"/>
      </p:scale>
      <p:origin x="0" y="80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handoutMaster" Target="handoutMasters/handoutMaster1.xml"/><Relationship Id="rId31" Type="http://schemas.openxmlformats.org/officeDocument/2006/relationships/printerSettings" Target="printerSettings/printerSettings1.bin"/><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934BC3E-AD8F-B846-B452-0EBFF333C751}" type="datetimeFigureOut">
              <a:rPr lang="en-US" smtClean="0"/>
              <a:t>3/13/15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ACBD2E-A8FE-9C4B-BFEE-9A3339DF7F07}" type="slidenum">
              <a:rPr lang="en-US" smtClean="0"/>
              <a:t>‹#›</a:t>
            </a:fld>
            <a:endParaRPr lang="en-US"/>
          </a:p>
        </p:txBody>
      </p:sp>
    </p:spTree>
    <p:extLst>
      <p:ext uri="{BB962C8B-B14F-4D97-AF65-F5344CB8AC3E}">
        <p14:creationId xmlns:p14="http://schemas.microsoft.com/office/powerpoint/2010/main" val="99745890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4A714A0-4CC2-0346-87A7-FCA702725C1D}" type="datetimeFigureOut">
              <a:rPr lang="en-US" smtClean="0"/>
              <a:t>3/13/15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45A20EE-5291-124D-BBB3-E93C22ECB9AB}" type="slidenum">
              <a:rPr lang="en-US" smtClean="0"/>
              <a:t>‹#›</a:t>
            </a:fld>
            <a:endParaRPr lang="en-US"/>
          </a:p>
        </p:txBody>
      </p:sp>
    </p:spTree>
    <p:extLst>
      <p:ext uri="{BB962C8B-B14F-4D97-AF65-F5344CB8AC3E}">
        <p14:creationId xmlns:p14="http://schemas.microsoft.com/office/powerpoint/2010/main" val="361734702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5A20EE-5291-124D-BBB3-E93C22ECB9AB}" type="slidenum">
              <a:rPr lang="en-US" smtClean="0"/>
              <a:t>1</a:t>
            </a:fld>
            <a:endParaRPr lang="en-US"/>
          </a:p>
        </p:txBody>
      </p:sp>
    </p:spTree>
    <p:extLst>
      <p:ext uri="{BB962C8B-B14F-4D97-AF65-F5344CB8AC3E}">
        <p14:creationId xmlns:p14="http://schemas.microsoft.com/office/powerpoint/2010/main" val="31785549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baseline="0" dirty="0" smtClean="0"/>
              <a:t>Finally we show cost efficiency of this workload in these two environments, </a:t>
            </a:r>
          </a:p>
          <a:p>
            <a:r>
              <a:rPr lang="en-US" b="1" baseline="0" dirty="0" smtClean="0"/>
              <a:t>Cost </a:t>
            </a:r>
            <a:r>
              <a:rPr lang="en-US" b="1" baseline="0" dirty="0" err="1" smtClean="0"/>
              <a:t>ef</a:t>
            </a:r>
            <a:r>
              <a:rPr lang="en-US" b="1" baseline="0" dirty="0" smtClean="0"/>
              <a:t> is computed by.</a:t>
            </a:r>
          </a:p>
          <a:p>
            <a:r>
              <a:rPr lang="en-US" b="1" baseline="0" dirty="0" smtClean="0"/>
              <a:t>Intuitively, cost </a:t>
            </a:r>
            <a:r>
              <a:rPr lang="en-US" b="1" baseline="0" dirty="0" err="1" smtClean="0"/>
              <a:t>ef</a:t>
            </a:r>
            <a:r>
              <a:rPr lang="en-US" b="1" baseline="0" dirty="0" smtClean="0"/>
              <a:t> means..</a:t>
            </a:r>
          </a:p>
          <a:p>
            <a:endParaRPr lang="en-US" dirty="0" smtClean="0"/>
          </a:p>
          <a:p>
            <a:endParaRPr lang="en-US" dirty="0" smtClean="0"/>
          </a:p>
          <a:p>
            <a:r>
              <a:rPr lang="en-US" b="1" dirty="0" smtClean="0"/>
              <a:t>As</a:t>
            </a:r>
            <a:r>
              <a:rPr lang="en-US" b="1" baseline="0" dirty="0" smtClean="0"/>
              <a:t> its turned out, unlike throughput, cost efficiency of wimpy cluster is higher than beefy server under light workload</a:t>
            </a:r>
          </a:p>
          <a:p>
            <a:r>
              <a:rPr lang="en-US" b="1" baseline="0" dirty="0" smtClean="0"/>
              <a:t>Under heavy workload</a:t>
            </a:r>
            <a:endParaRPr lang="en-US" b="1" dirty="0" smtClean="0"/>
          </a:p>
        </p:txBody>
      </p:sp>
      <p:sp>
        <p:nvSpPr>
          <p:cNvPr id="4" name="Slide Number Placeholder 3"/>
          <p:cNvSpPr>
            <a:spLocks noGrp="1"/>
          </p:cNvSpPr>
          <p:nvPr>
            <p:ph type="sldNum" sz="quarter" idx="10"/>
          </p:nvPr>
        </p:nvSpPr>
        <p:spPr/>
        <p:txBody>
          <a:bodyPr/>
          <a:lstStyle/>
          <a:p>
            <a:fld id="{B45A20EE-5291-124D-BBB3-E93C22ECB9AB}" type="slidenum">
              <a:rPr lang="en-US" smtClean="0"/>
              <a:t>10</a:t>
            </a:fld>
            <a:endParaRPr lang="en-US"/>
          </a:p>
        </p:txBody>
      </p:sp>
    </p:spTree>
    <p:extLst>
      <p:ext uri="{BB962C8B-B14F-4D97-AF65-F5344CB8AC3E}">
        <p14:creationId xmlns:p14="http://schemas.microsoft.com/office/powerpoint/2010/main" val="29385593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We</a:t>
            </a:r>
            <a:r>
              <a:rPr lang="en-US" b="1" baseline="0" dirty="0" smtClean="0"/>
              <a:t> run a few more experiments </a:t>
            </a:r>
            <a:r>
              <a:rPr lang="en-US" baseline="0" dirty="0" smtClean="0"/>
              <a:t>to further show this observations: </a:t>
            </a:r>
          </a:p>
          <a:p>
            <a:r>
              <a:rPr lang="en-US" b="1" baseline="0" dirty="0" smtClean="0"/>
              <a:t>in this plot, </a:t>
            </a:r>
            <a:r>
              <a:rPr lang="en-US" baseline="0" dirty="0" smtClean="0"/>
              <a:t>we focus on the impact of workload intensity to the cost efficiency of these settings</a:t>
            </a:r>
          </a:p>
          <a:p>
            <a:endParaRPr lang="en-US" baseline="0" dirty="0" smtClean="0"/>
          </a:p>
          <a:p>
            <a:r>
              <a:rPr lang="en-US" b="1" baseline="0" dirty="0" smtClean="0"/>
              <a:t>Similar to the previous plot</a:t>
            </a:r>
          </a:p>
          <a:p>
            <a:r>
              <a:rPr lang="en-US" dirty="0" smtClean="0"/>
              <a:t>	1. </a:t>
            </a:r>
            <a:r>
              <a:rPr lang="en-US" b="1" dirty="0" smtClean="0"/>
              <a:t>While work</a:t>
            </a:r>
            <a:r>
              <a:rPr lang="en-US" b="1" baseline="0" dirty="0" smtClean="0"/>
              <a:t>load is light (number of users is small), </a:t>
            </a:r>
            <a:r>
              <a:rPr lang="en-US" baseline="0" dirty="0" smtClean="0"/>
              <a:t>scale out with small number of machines (4, 8) has better cost efficiency than scale up</a:t>
            </a:r>
          </a:p>
          <a:p>
            <a:r>
              <a:rPr lang="en-US" baseline="0" dirty="0" smtClean="0"/>
              <a:t>	2. </a:t>
            </a:r>
            <a:r>
              <a:rPr lang="en-US" b="1" baseline="0" dirty="0" smtClean="0"/>
              <a:t>Under heavy workload</a:t>
            </a:r>
            <a:r>
              <a:rPr lang="en-US" baseline="0" dirty="0" smtClean="0"/>
              <a:t>,  the c/e of the wimpy cluster start to go down, </a:t>
            </a:r>
            <a:r>
              <a:rPr lang="en-US" baseline="0" dirty="0" err="1" smtClean="0"/>
              <a:t>beeft</a:t>
            </a:r>
            <a:r>
              <a:rPr lang="en-US" baseline="0" dirty="0" smtClean="0"/>
              <a:t> is always better in terms of throughput /dollar</a:t>
            </a:r>
          </a:p>
          <a:p>
            <a:r>
              <a:rPr lang="en-US" baseline="0" dirty="0" smtClean="0"/>
              <a:t>	3. </a:t>
            </a:r>
            <a:r>
              <a:rPr lang="en-US" b="1" baseline="0" dirty="0" smtClean="0"/>
              <a:t>In terms of scale out size</a:t>
            </a:r>
            <a:r>
              <a:rPr lang="en-US" baseline="0" dirty="0" smtClean="0"/>
              <a:t>, small is better under any workload. Because the cost of the cluster grows faster than the throughput</a:t>
            </a:r>
          </a:p>
          <a:p>
            <a:endParaRPr lang="en-US" baseline="0" dirty="0" smtClean="0"/>
          </a:p>
        </p:txBody>
      </p:sp>
      <p:sp>
        <p:nvSpPr>
          <p:cNvPr id="4" name="Slide Number Placeholder 3"/>
          <p:cNvSpPr>
            <a:spLocks noGrp="1"/>
          </p:cNvSpPr>
          <p:nvPr>
            <p:ph type="sldNum" sz="quarter" idx="10"/>
          </p:nvPr>
        </p:nvSpPr>
        <p:spPr/>
        <p:txBody>
          <a:bodyPr/>
          <a:lstStyle/>
          <a:p>
            <a:fld id="{B45A20EE-5291-124D-BBB3-E93C22ECB9AB}" type="slidenum">
              <a:rPr lang="en-US" smtClean="0"/>
              <a:t>11</a:t>
            </a:fld>
            <a:endParaRPr lang="en-US"/>
          </a:p>
        </p:txBody>
      </p:sp>
    </p:spTree>
    <p:extLst>
      <p:ext uri="{BB962C8B-B14F-4D97-AF65-F5344CB8AC3E}">
        <p14:creationId xmlns:p14="http://schemas.microsoft.com/office/powerpoint/2010/main" val="23403957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Users</a:t>
            </a:r>
            <a:r>
              <a:rPr lang="en-US" baseline="0" dirty="0" smtClean="0"/>
              <a:t> care about the performance generated by each dollar</a:t>
            </a:r>
            <a:endParaRPr lang="en-US" dirty="0"/>
          </a:p>
        </p:txBody>
      </p:sp>
      <p:sp>
        <p:nvSpPr>
          <p:cNvPr id="4" name="Slide Number Placeholder 3"/>
          <p:cNvSpPr>
            <a:spLocks noGrp="1"/>
          </p:cNvSpPr>
          <p:nvPr>
            <p:ph type="sldNum" sz="quarter" idx="10"/>
          </p:nvPr>
        </p:nvSpPr>
        <p:spPr/>
        <p:txBody>
          <a:bodyPr/>
          <a:lstStyle/>
          <a:p>
            <a:fld id="{B45A20EE-5291-124D-BBB3-E93C22ECB9AB}" type="slidenum">
              <a:rPr lang="en-US" smtClean="0"/>
              <a:t>12</a:t>
            </a:fld>
            <a:endParaRPr lang="en-US"/>
          </a:p>
        </p:txBody>
      </p:sp>
    </p:spTree>
    <p:extLst>
      <p:ext uri="{BB962C8B-B14F-4D97-AF65-F5344CB8AC3E}">
        <p14:creationId xmlns:p14="http://schemas.microsoft.com/office/powerpoint/2010/main" val="20858024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In</a:t>
            </a:r>
            <a:r>
              <a:rPr lang="en-US" b="1" baseline="0" dirty="0" smtClean="0"/>
              <a:t> our next section, we explore the deployment options for the users who want to use machines with mixed configurations in their cluster….</a:t>
            </a:r>
          </a:p>
          <a:p>
            <a:r>
              <a:rPr lang="en-US" b="1" baseline="0" dirty="0" smtClean="0"/>
              <a:t>In the first experiment here, we start with 16 wimpy nodes, then…</a:t>
            </a:r>
          </a:p>
          <a:p>
            <a:endParaRPr lang="en-US" b="1" dirty="0" smtClean="0"/>
          </a:p>
          <a:p>
            <a:endParaRPr lang="en-US" dirty="0" smtClean="0"/>
          </a:p>
          <a:p>
            <a:r>
              <a:rPr lang="en-US" dirty="0" smtClean="0"/>
              <a:t>For the heterogeneous</a:t>
            </a:r>
            <a:r>
              <a:rPr lang="en-US" baseline="0" dirty="0" smtClean="0"/>
              <a:t> environment, the main variables we tuned are the machine ratio, </a:t>
            </a:r>
            <a:r>
              <a:rPr lang="en-US" baseline="0" dirty="0" err="1" smtClean="0"/>
              <a:t>vnode</a:t>
            </a:r>
            <a:r>
              <a:rPr lang="en-US" baseline="0" dirty="0" smtClean="0"/>
              <a:t> ratio and workload intensity. The machine ratio stands for the ratio of beefy nodes versus the number of wimpy nodes, the </a:t>
            </a:r>
            <a:r>
              <a:rPr lang="en-US" baseline="0" dirty="0" err="1" smtClean="0"/>
              <a:t>vnode</a:t>
            </a:r>
            <a:r>
              <a:rPr lang="en-US" baseline="0" dirty="0" smtClean="0"/>
              <a:t> ratio shows the ratio of the number of virtual nodes we set on each wimpy node versus that number of beefy node. In Cassandra, this ratio implies the ratio of size of data being stored on each machine.</a:t>
            </a:r>
          </a:p>
          <a:p>
            <a:endParaRPr lang="en-US" baseline="0" dirty="0" smtClean="0"/>
          </a:p>
          <a:p>
            <a:r>
              <a:rPr lang="en-US" baseline="0" dirty="0" smtClean="0"/>
              <a:t>For the first plot we tune the change the machine ratio under </a:t>
            </a:r>
            <a:r>
              <a:rPr lang="en-US" baseline="0" dirty="0" err="1" smtClean="0"/>
              <a:t>vnode</a:t>
            </a:r>
            <a:r>
              <a:rPr lang="en-US" baseline="0" dirty="0" smtClean="0"/>
              <a:t> ratio of 1:4: from left to right we gradually increase the number of beefy nodes in the system and reduce the number of wimpy nodes in the system and keep the cluster cost unchanged. </a:t>
            </a:r>
          </a:p>
          <a:p>
            <a:r>
              <a:rPr lang="en-US" baseline="0" dirty="0" smtClean="0"/>
              <a:t>It is clear that with the cluster cost unchanged, adding one beefy node to the cluster significantly improves the throughput as we presume that the beefy node serve as a contact. </a:t>
            </a:r>
          </a:p>
          <a:p>
            <a:endParaRPr lang="en-US" baseline="0" dirty="0" smtClean="0"/>
          </a:p>
          <a:p>
            <a:r>
              <a:rPr lang="en-US" baseline="0" dirty="0" smtClean="0"/>
              <a:t>As the number of beefy nodes increases, we gain less marginal </a:t>
            </a:r>
            <a:r>
              <a:rPr lang="en-US" baseline="0" dirty="0" err="1" smtClean="0"/>
              <a:t>benfit</a:t>
            </a:r>
            <a:r>
              <a:rPr lang="en-US" baseline="0" dirty="0" smtClean="0"/>
              <a:t> in terms of cost efficiency because the most requests still have to be passed through the network.</a:t>
            </a:r>
            <a:endParaRPr lang="en-US" dirty="0" smtClean="0"/>
          </a:p>
          <a:p>
            <a:endParaRPr lang="en-US"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B45A20EE-5291-124D-BBB3-E93C22ECB9AB}" type="slidenum">
              <a:rPr lang="en-US" smtClean="0"/>
              <a:t>13</a:t>
            </a:fld>
            <a:endParaRPr lang="en-US"/>
          </a:p>
        </p:txBody>
      </p:sp>
    </p:spTree>
    <p:extLst>
      <p:ext uri="{BB962C8B-B14F-4D97-AF65-F5344CB8AC3E}">
        <p14:creationId xmlns:p14="http://schemas.microsoft.com/office/powerpoint/2010/main" val="15172682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baseline="0" dirty="0" smtClean="0"/>
              <a:t>In the second experiment we tune the </a:t>
            </a:r>
            <a:r>
              <a:rPr lang="en-US" b="1" baseline="0" dirty="0" err="1" smtClean="0"/>
              <a:t>vnode</a:t>
            </a:r>
            <a:r>
              <a:rPr lang="en-US" b="1" baseline="0" dirty="0" smtClean="0"/>
              <a:t> ratio between wimpy server and beefy server. </a:t>
            </a:r>
          </a:p>
          <a:p>
            <a:r>
              <a:rPr lang="en-US" b="1" baseline="0" dirty="0" smtClean="0"/>
              <a:t>The </a:t>
            </a:r>
            <a:r>
              <a:rPr lang="en-US" b="1" baseline="0" dirty="0" err="1" smtClean="0"/>
              <a:t>vnode</a:t>
            </a:r>
            <a:r>
              <a:rPr lang="en-US" b="1" baseline="0" dirty="0" smtClean="0"/>
              <a:t> stands for virtual nodes on Cassandra’s ring. </a:t>
            </a:r>
          </a:p>
          <a:p>
            <a:r>
              <a:rPr lang="en-US" b="1" baseline="0" dirty="0" smtClean="0"/>
              <a:t>The </a:t>
            </a:r>
            <a:r>
              <a:rPr lang="en-US" b="1" baseline="0" dirty="0" err="1" smtClean="0"/>
              <a:t>vnode</a:t>
            </a:r>
            <a:r>
              <a:rPr lang="en-US" b="1" baseline="0" dirty="0" smtClean="0"/>
              <a:t> ratio between wimpy server and beefy server is  </a:t>
            </a:r>
            <a:r>
              <a:rPr lang="en-US" b="0" baseline="0" dirty="0" smtClean="0"/>
              <a:t>the ratio between the size of data partition on these two nodes.</a:t>
            </a:r>
            <a:endParaRPr lang="en-US" b="1" baseline="0" dirty="0" smtClean="0"/>
          </a:p>
          <a:p>
            <a:endParaRPr lang="en-US" b="1" baseline="0" dirty="0" smtClean="0"/>
          </a:p>
          <a:p>
            <a:r>
              <a:rPr lang="en-US" baseline="0" dirty="0" smtClean="0"/>
              <a:t>In this plot we tune the ratio of </a:t>
            </a:r>
            <a:r>
              <a:rPr lang="en-US" baseline="0" dirty="0" err="1" smtClean="0"/>
              <a:t>vnodes</a:t>
            </a:r>
            <a:r>
              <a:rPr lang="en-US" baseline="0" dirty="0" smtClean="0"/>
              <a:t> (which is the ratio of data size assigned on wimpy nodes versus beefy node)</a:t>
            </a:r>
          </a:p>
          <a:p>
            <a:endParaRPr lang="en-US" baseline="0" dirty="0" smtClean="0"/>
          </a:p>
          <a:p>
            <a:r>
              <a:rPr lang="en-US" baseline="0" dirty="0" smtClean="0"/>
              <a:t>From left to right we increase the partition size we assigned to the beefy node with machine ratio of 1:12. </a:t>
            </a:r>
          </a:p>
          <a:p>
            <a:endParaRPr lang="en-US" baseline="0" dirty="0" smtClean="0"/>
          </a:p>
          <a:p>
            <a:r>
              <a:rPr lang="en-US" b="1" baseline="0" dirty="0" smtClean="0"/>
              <a:t>We found that under light workload intensity</a:t>
            </a:r>
            <a:r>
              <a:rPr lang="en-US" baseline="0" dirty="0" smtClean="0"/>
              <a:t>, storing more data on beefy node can be beneficial, </a:t>
            </a:r>
          </a:p>
          <a:p>
            <a:r>
              <a:rPr lang="en-US" b="1" baseline="0" dirty="0" smtClean="0"/>
              <a:t>but as the workload gets intense</a:t>
            </a:r>
            <a:r>
              <a:rPr lang="en-US" baseline="0" dirty="0" smtClean="0"/>
              <a:t>, beefy node can become the bottleneck of the system while storing too much data. We also perform the similar experiments on the clusters with different machine ratio and getting the similar results.</a:t>
            </a:r>
          </a:p>
        </p:txBody>
      </p:sp>
      <p:sp>
        <p:nvSpPr>
          <p:cNvPr id="4" name="Slide Number Placeholder 3"/>
          <p:cNvSpPr>
            <a:spLocks noGrp="1"/>
          </p:cNvSpPr>
          <p:nvPr>
            <p:ph type="sldNum" sz="quarter" idx="10"/>
          </p:nvPr>
        </p:nvSpPr>
        <p:spPr/>
        <p:txBody>
          <a:bodyPr/>
          <a:lstStyle/>
          <a:p>
            <a:fld id="{B45A20EE-5291-124D-BBB3-E93C22ECB9AB}" type="slidenum">
              <a:rPr lang="en-US" smtClean="0"/>
              <a:t>14</a:t>
            </a:fld>
            <a:endParaRPr lang="en-US"/>
          </a:p>
        </p:txBody>
      </p:sp>
    </p:spTree>
    <p:extLst>
      <p:ext uri="{BB962C8B-B14F-4D97-AF65-F5344CB8AC3E}">
        <p14:creationId xmlns:p14="http://schemas.microsoft.com/office/powerpoint/2010/main" val="15172682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smtClean="0"/>
              <a:t>Next we</a:t>
            </a:r>
            <a:r>
              <a:rPr lang="en-US" b="1" baseline="0" dirty="0" smtClean="0"/>
              <a:t> move on to graph processing system…</a:t>
            </a:r>
            <a:endParaRPr lang="en-US" b="1" dirty="0" smtClean="0"/>
          </a:p>
          <a:p>
            <a:endParaRPr lang="en-US" dirty="0"/>
          </a:p>
        </p:txBody>
      </p:sp>
      <p:sp>
        <p:nvSpPr>
          <p:cNvPr id="4" name="Slide Number Placeholder 3"/>
          <p:cNvSpPr>
            <a:spLocks noGrp="1"/>
          </p:cNvSpPr>
          <p:nvPr>
            <p:ph type="sldNum" sz="quarter" idx="10"/>
          </p:nvPr>
        </p:nvSpPr>
        <p:spPr/>
        <p:txBody>
          <a:bodyPr/>
          <a:lstStyle/>
          <a:p>
            <a:fld id="{B45A20EE-5291-124D-BBB3-E93C22ECB9AB}" type="slidenum">
              <a:rPr lang="en-US" smtClean="0"/>
              <a:t>15</a:t>
            </a:fld>
            <a:endParaRPr lang="en-US"/>
          </a:p>
        </p:txBody>
      </p:sp>
    </p:spTree>
    <p:extLst>
      <p:ext uri="{BB962C8B-B14F-4D97-AF65-F5344CB8AC3E}">
        <p14:creationId xmlns:p14="http://schemas.microsoft.com/office/powerpoint/2010/main" val="8462517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Next we</a:t>
            </a:r>
            <a:r>
              <a:rPr lang="en-US" b="1" baseline="0" dirty="0" smtClean="0"/>
              <a:t> move on to graph processing system…</a:t>
            </a:r>
            <a:endParaRPr lang="en-US" b="1" dirty="0" smtClean="0"/>
          </a:p>
          <a:p>
            <a:r>
              <a:rPr lang="en-US" b="1" dirty="0" smtClean="0"/>
              <a:t>For graph processing</a:t>
            </a:r>
            <a:r>
              <a:rPr lang="en-US" b="1" baseline="0" dirty="0" smtClean="0"/>
              <a:t> system</a:t>
            </a:r>
            <a:r>
              <a:rPr lang="en-US" dirty="0" smtClean="0"/>
              <a:t>, the</a:t>
            </a:r>
            <a:r>
              <a:rPr lang="en-US" baseline="0" dirty="0" smtClean="0"/>
              <a:t> data we presented here is generated by running </a:t>
            </a:r>
            <a:r>
              <a:rPr lang="en-US" baseline="0" dirty="0" err="1" smtClean="0"/>
              <a:t>pagerank</a:t>
            </a:r>
            <a:r>
              <a:rPr lang="en-US" baseline="0" dirty="0" smtClean="0"/>
              <a:t> on two </a:t>
            </a:r>
            <a:r>
              <a:rPr lang="en-US" baseline="0" dirty="0" err="1" smtClean="0"/>
              <a:t>graphes</a:t>
            </a:r>
            <a:r>
              <a:rPr lang="en-US" baseline="0" dirty="0" smtClean="0"/>
              <a:t>, a small Live Journal social graph and a large twitter one. Same as Cassandra experiments, we have the three metrics: performance, cost and throughput per dollar. </a:t>
            </a:r>
          </a:p>
          <a:p>
            <a:endParaRPr lang="en-US" baseline="0" dirty="0" smtClean="0"/>
          </a:p>
          <a:p>
            <a:r>
              <a:rPr lang="en-US" baseline="0" dirty="0" smtClean="0"/>
              <a:t>For homogeneous experiments, </a:t>
            </a:r>
            <a:r>
              <a:rPr lang="en-US" dirty="0" smtClean="0"/>
              <a:t>we choose one</a:t>
            </a:r>
            <a:r>
              <a:rPr lang="en-US" baseline="0" dirty="0" smtClean="0"/>
              <a:t> scale up machine, and two scale out clusters, one is a weaker configuration where each machine has only one core, the other is a strong configuration where each node has 4 cores. </a:t>
            </a:r>
          </a:p>
          <a:p>
            <a:endParaRPr lang="en-US" baseline="0" dirty="0" smtClean="0"/>
          </a:p>
          <a:p>
            <a:r>
              <a:rPr lang="en-US" sz="1200" kern="1200" baseline="0" dirty="0" smtClean="0">
                <a:solidFill>
                  <a:schemeClr val="tx1"/>
                </a:solidFill>
                <a:effectLst/>
                <a:latin typeface="+mn-lt"/>
                <a:ea typeface="+mn-ea"/>
                <a:cs typeface="+mn-cs"/>
              </a:rPr>
              <a:t>For the </a:t>
            </a:r>
            <a:r>
              <a:rPr lang="en-US" sz="1200" kern="1200" baseline="0" dirty="0" err="1" smtClean="0">
                <a:solidFill>
                  <a:schemeClr val="tx1"/>
                </a:solidFill>
                <a:effectLst/>
                <a:latin typeface="+mn-lt"/>
                <a:ea typeface="+mn-ea"/>
                <a:cs typeface="+mn-cs"/>
              </a:rPr>
              <a:t>heteo</a:t>
            </a:r>
            <a:r>
              <a:rPr lang="en-US" sz="1200" kern="1200" baseline="0" dirty="0" smtClean="0">
                <a:solidFill>
                  <a:schemeClr val="tx1"/>
                </a:solidFill>
                <a:effectLst/>
                <a:latin typeface="+mn-lt"/>
                <a:ea typeface="+mn-ea"/>
                <a:cs typeface="+mn-cs"/>
              </a:rPr>
              <a:t> experiment we use a cluster composed by a mixture of beefy and wimpy nodes.</a:t>
            </a:r>
            <a:endParaRPr lang="en-US" dirty="0"/>
          </a:p>
        </p:txBody>
      </p:sp>
      <p:sp>
        <p:nvSpPr>
          <p:cNvPr id="4" name="Slide Number Placeholder 3"/>
          <p:cNvSpPr>
            <a:spLocks noGrp="1"/>
          </p:cNvSpPr>
          <p:nvPr>
            <p:ph type="sldNum" sz="quarter" idx="10"/>
          </p:nvPr>
        </p:nvSpPr>
        <p:spPr/>
        <p:txBody>
          <a:bodyPr/>
          <a:lstStyle/>
          <a:p>
            <a:fld id="{9A56C024-64CB-4B24-AAA1-8735CCF4A8B2}" type="slidenum">
              <a:rPr lang="en-US" smtClean="0"/>
              <a:t>16</a:t>
            </a:fld>
            <a:endParaRPr lang="en-US"/>
          </a:p>
        </p:txBody>
      </p:sp>
    </p:spTree>
    <p:extLst>
      <p:ext uri="{BB962C8B-B14F-4D97-AF65-F5344CB8AC3E}">
        <p14:creationId xmlns:p14="http://schemas.microsoft.com/office/powerpoint/2010/main" val="17635192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Here is the</a:t>
            </a:r>
            <a:r>
              <a:rPr lang="en-US" b="1" baseline="0" dirty="0" smtClean="0"/>
              <a:t> recommendations we provided for the graph processing users choosing beefy node and wimpy cluster based on our experiment results. </a:t>
            </a:r>
          </a:p>
          <a:p>
            <a:r>
              <a:rPr lang="en-US" b="1" baseline="0" dirty="0" smtClean="0"/>
              <a:t>I’m going to introduce each of them…</a:t>
            </a:r>
            <a:endParaRPr lang="en-US" dirty="0"/>
          </a:p>
        </p:txBody>
      </p:sp>
      <p:sp>
        <p:nvSpPr>
          <p:cNvPr id="4" name="Slide Number Placeholder 3"/>
          <p:cNvSpPr>
            <a:spLocks noGrp="1"/>
          </p:cNvSpPr>
          <p:nvPr>
            <p:ph type="sldNum" sz="quarter" idx="10"/>
          </p:nvPr>
        </p:nvSpPr>
        <p:spPr/>
        <p:txBody>
          <a:bodyPr/>
          <a:lstStyle/>
          <a:p>
            <a:fld id="{B45A20EE-5291-124D-BBB3-E93C22ECB9AB}" type="slidenum">
              <a:rPr lang="en-US" smtClean="0"/>
              <a:t>17</a:t>
            </a:fld>
            <a:endParaRPr lang="en-US"/>
          </a:p>
        </p:txBody>
      </p:sp>
    </p:spTree>
    <p:extLst>
      <p:ext uri="{BB962C8B-B14F-4D97-AF65-F5344CB8AC3E}">
        <p14:creationId xmlns:p14="http://schemas.microsoft.com/office/powerpoint/2010/main" val="40245723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Here</a:t>
            </a:r>
            <a:r>
              <a:rPr lang="en-US" b="1" baseline="0" dirty="0" smtClean="0"/>
              <a:t> we first present </a:t>
            </a:r>
            <a:r>
              <a:rPr lang="en-US" baseline="0" dirty="0" smtClean="0"/>
              <a:t>the throughput performance result for small graph and large graph.</a:t>
            </a:r>
          </a:p>
          <a:p>
            <a:endParaRPr lang="en-US" baseline="0" dirty="0" smtClean="0"/>
          </a:p>
          <a:p>
            <a:r>
              <a:rPr lang="en-US" b="1" baseline="0" dirty="0" smtClean="0"/>
              <a:t>One interesting observation </a:t>
            </a:r>
            <a:r>
              <a:rPr lang="en-US" baseline="0" dirty="0" smtClean="0"/>
              <a:t>is that graph processing system has some minimum requirement for hardware configuration and cluster size. for small graph on the left, the weak scale out cluster perform worst. This is because </a:t>
            </a:r>
            <a:r>
              <a:rPr lang="en-US" sz="1200" b="0" i="0" u="none" strike="noStrike" kern="1200" baseline="0" dirty="0" smtClean="0">
                <a:solidFill>
                  <a:schemeClr val="tx1"/>
                </a:solidFill>
                <a:latin typeface="+mn-lt"/>
                <a:ea typeface="+mn-ea"/>
                <a:cs typeface="+mn-cs"/>
              </a:rPr>
              <a:t>under this configuration, each machine only has one core which is not optimal for </a:t>
            </a:r>
            <a:r>
              <a:rPr lang="en-US" sz="1200" b="0" i="0" u="none" strike="noStrike" kern="1200" baseline="0" dirty="0" err="1" smtClean="0">
                <a:solidFill>
                  <a:schemeClr val="tx1"/>
                </a:solidFill>
                <a:latin typeface="+mn-lt"/>
                <a:ea typeface="+mn-ea"/>
                <a:cs typeface="+mn-cs"/>
              </a:rPr>
              <a:t>GraphLab</a:t>
            </a:r>
            <a:r>
              <a:rPr lang="en-US" sz="1200" b="0" i="0" u="none" strike="noStrike" kern="1200" baseline="0" dirty="0" smtClean="0">
                <a:solidFill>
                  <a:schemeClr val="tx1"/>
                </a:solidFill>
                <a:latin typeface="+mn-lt"/>
                <a:ea typeface="+mn-ea"/>
                <a:cs typeface="+mn-cs"/>
              </a:rPr>
              <a:t>.  For large graph on the right side, </a:t>
            </a:r>
            <a:r>
              <a:rPr lang="en-US" sz="1200" b="0" i="0" u="none" strike="noStrike" kern="1200" baseline="0" dirty="0" err="1" smtClean="0">
                <a:solidFill>
                  <a:schemeClr val="tx1"/>
                </a:solidFill>
                <a:latin typeface="+mn-lt"/>
                <a:ea typeface="+mn-ea"/>
                <a:cs typeface="+mn-cs"/>
              </a:rPr>
              <a:t>GraphLab</a:t>
            </a:r>
            <a:r>
              <a:rPr lang="en-US" sz="1200" b="0" i="0" u="none" strike="noStrike" kern="1200" baseline="0" dirty="0" smtClean="0">
                <a:solidFill>
                  <a:schemeClr val="tx1"/>
                </a:solidFill>
                <a:latin typeface="+mn-lt"/>
                <a:ea typeface="+mn-ea"/>
                <a:cs typeface="+mn-cs"/>
              </a:rPr>
              <a:t> could only load graph to a strong scale out cluster with larger size. The reason for this is that a scale out cluster with a small number of machines may suffer out-of-memory when loading graph.</a:t>
            </a:r>
          </a:p>
          <a:p>
            <a:endParaRPr lang="en-US" sz="1200" b="0"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Compared scale out vs scale up</a:t>
            </a:r>
            <a:r>
              <a:rPr lang="en-US" sz="1200" b="0" i="0" u="none" strike="noStrike" kern="1200" baseline="0" dirty="0" smtClean="0">
                <a:solidFill>
                  <a:schemeClr val="tx1"/>
                </a:solidFill>
                <a:latin typeface="+mn-lt"/>
                <a:ea typeface="+mn-ea"/>
                <a:cs typeface="+mn-cs"/>
              </a:rPr>
              <a:t>, we found that scale out has better throughput than scale up machine.</a:t>
            </a: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 Since scale out cluster which parses data in parallel is faster than scale up.</a:t>
            </a:r>
          </a:p>
          <a:p>
            <a:endParaRPr lang="en-US"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A56C024-64CB-4B24-AAA1-8735CCF4A8B2}" type="slidenum">
              <a:rPr lang="en-US" smtClean="0"/>
              <a:t>18</a:t>
            </a:fld>
            <a:endParaRPr lang="en-US"/>
          </a:p>
        </p:txBody>
      </p:sp>
    </p:spTree>
    <p:extLst>
      <p:ext uri="{BB962C8B-B14F-4D97-AF65-F5344CB8AC3E}">
        <p14:creationId xmlns:p14="http://schemas.microsoft.com/office/powerpoint/2010/main" val="9396643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 </a:t>
            </a:r>
            <a:r>
              <a:rPr lang="en-US" baseline="0" dirty="0" smtClean="0"/>
              <a:t>, different from our Cassandra experiment, here we compute cost by unit time price * the time we complete each job.</a:t>
            </a:r>
          </a:p>
          <a:p>
            <a:endParaRPr lang="en-US" baseline="0" dirty="0" smtClean="0"/>
          </a:p>
          <a:p>
            <a:r>
              <a:rPr lang="en-US" b="1" baseline="0" dirty="0" smtClean="0"/>
              <a:t>Surprisingly,  in our experiment</a:t>
            </a:r>
            <a:r>
              <a:rPr lang="en-US" baseline="0" dirty="0" smtClean="0"/>
              <a:t>, wimpy node cluster is not the cheaper choice. The experiment shows that renting beefy nodes for </a:t>
            </a:r>
            <a:r>
              <a:rPr lang="en-US" baseline="0" dirty="0" err="1" smtClean="0"/>
              <a:t>GraphLab</a:t>
            </a:r>
            <a:r>
              <a:rPr lang="en-US" baseline="0" dirty="0" smtClean="0"/>
              <a:t> can even be cheaper.  This is caused by the fact that</a:t>
            </a:r>
          </a:p>
          <a:p>
            <a:endParaRPr lang="en-US" baseline="0" dirty="0" smtClean="0"/>
          </a:p>
          <a:p>
            <a:pPr marL="228600" indent="-228600">
              <a:buAutoNum type="arabicPeriod"/>
            </a:pPr>
            <a:r>
              <a:rPr lang="en-US" baseline="0" dirty="0" smtClean="0"/>
              <a:t>For small graph, even though the weak scale out cluster has lower unit price, it generates a longer completion time while running the same job. It ended up cost more than both scale up and stronger scale out cluster.</a:t>
            </a:r>
          </a:p>
          <a:p>
            <a:pPr marL="228600" indent="-228600">
              <a:buAutoNum type="arabicPeriod" startAt="2"/>
            </a:pPr>
            <a:r>
              <a:rPr lang="en-US" baseline="0" dirty="0" smtClean="0"/>
              <a:t>For large graph, scale up machine becomes a cheaper choice because of its lower unit price</a:t>
            </a:r>
          </a:p>
          <a:p>
            <a:pPr marL="228600" indent="-228600">
              <a:buAutoNum type="arabicPeriod" startAt="2"/>
            </a:pPr>
            <a:endParaRPr lang="en-US" baseline="0" dirty="0" smtClean="0"/>
          </a:p>
          <a:p>
            <a:pPr marL="228600" indent="-228600">
              <a:buAutoNum type="arabicPeriod" startAt="2"/>
            </a:pPr>
            <a:endParaRPr lang="en-US" dirty="0" smtClean="0"/>
          </a:p>
          <a:p>
            <a:r>
              <a:rPr lang="en-US" dirty="0" smtClean="0"/>
              <a:t>=======</a:t>
            </a:r>
          </a:p>
          <a:p>
            <a:r>
              <a:rPr lang="en-US" dirty="0" smtClean="0"/>
              <a:t>Next</a:t>
            </a:r>
            <a:r>
              <a:rPr lang="en-US" baseline="0" dirty="0" smtClean="0"/>
              <a:t> lets look at the cost we rent such cluster or single machine. Here we calculate the job completion time multiplying the unit price of each setting)</a:t>
            </a:r>
          </a:p>
          <a:p>
            <a:endParaRPr lang="en-US" baseline="0" dirty="0" smtClean="0"/>
          </a:p>
          <a:p>
            <a:r>
              <a:rPr lang="en-US" baseline="0" dirty="0" smtClean="0"/>
              <a:t>Our key insight here is that, in contrast to the traditional view that a cluster consists a bunch of wimpy nodes is cheaper to rent, our experiment result shows that renting beefy nodes for graph processing is actually cheaper. The meaning of this is two folds:</a:t>
            </a:r>
          </a:p>
          <a:p>
            <a:endParaRPr lang="en-US" baseline="0" dirty="0" smtClean="0"/>
          </a:p>
          <a:p>
            <a:r>
              <a:rPr lang="en-US" baseline="0" dirty="0" smtClean="0"/>
              <a:t>First, for small graph, strong scale out cluster is in general cheaper than weak configuration. Although </a:t>
            </a:r>
            <a:r>
              <a:rPr lang="en-US" dirty="0" smtClean="0"/>
              <a:t>the weak cluster that has the lowest unit price, however, has a longer job completion time which generates a higher total cost. </a:t>
            </a:r>
          </a:p>
          <a:p>
            <a:endParaRPr lang="en-US" baseline="0" dirty="0" smtClean="0"/>
          </a:p>
          <a:p>
            <a:r>
              <a:rPr lang="en-US" baseline="0" dirty="0" smtClean="0"/>
              <a:t>Second, compared scale up vs scale out cluster for large graph, scale up is cheaper since its unit price is cheaper than scale out cluster.</a:t>
            </a:r>
          </a:p>
          <a:p>
            <a:endParaRPr lang="en-US" dirty="0" smtClean="0"/>
          </a:p>
        </p:txBody>
      </p:sp>
      <p:sp>
        <p:nvSpPr>
          <p:cNvPr id="4" name="Slide Number Placeholder 3"/>
          <p:cNvSpPr>
            <a:spLocks noGrp="1"/>
          </p:cNvSpPr>
          <p:nvPr>
            <p:ph type="sldNum" sz="quarter" idx="10"/>
          </p:nvPr>
        </p:nvSpPr>
        <p:spPr/>
        <p:txBody>
          <a:bodyPr/>
          <a:lstStyle/>
          <a:p>
            <a:fld id="{9A56C024-64CB-4B24-AAA1-8735CCF4A8B2}" type="slidenum">
              <a:rPr lang="en-US" smtClean="0"/>
              <a:t>19</a:t>
            </a:fld>
            <a:endParaRPr lang="en-US"/>
          </a:p>
        </p:txBody>
      </p:sp>
    </p:spTree>
    <p:extLst>
      <p:ext uri="{BB962C8B-B14F-4D97-AF65-F5344CB8AC3E}">
        <p14:creationId xmlns:p14="http://schemas.microsoft.com/office/powerpoint/2010/main" val="36641343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Todays</a:t>
            </a:r>
            <a:r>
              <a:rPr lang="en-US" b="1" baseline="0" dirty="0" smtClean="0">
                <a:solidFill>
                  <a:srgbClr val="FF0000"/>
                </a:solidFill>
              </a:rPr>
              <a:t> cloud providers </a:t>
            </a:r>
            <a:r>
              <a:rPr lang="en-US" baseline="0" dirty="0" smtClean="0"/>
              <a:t>provide a variety of choices of instances. </a:t>
            </a:r>
          </a:p>
          <a:p>
            <a:r>
              <a:rPr lang="en-US" b="1" baseline="0" dirty="0" smtClean="0"/>
              <a:t>It is challenging for the cloud users to </a:t>
            </a:r>
            <a:r>
              <a:rPr lang="en-US" baseline="0" dirty="0" smtClean="0"/>
              <a:t>figure out which instances are best for their applications. </a:t>
            </a:r>
          </a:p>
          <a:p>
            <a:r>
              <a:rPr lang="en-US" b="1" baseline="0" dirty="0" smtClean="0"/>
              <a:t>They have to make decision between </a:t>
            </a:r>
            <a:r>
              <a:rPr lang="en-US" baseline="0" dirty="0" smtClean="0"/>
              <a:t>a scale up</a:t>
            </a:r>
            <a:r>
              <a:rPr lang="en-US" b="1" baseline="0" dirty="0" smtClean="0"/>
              <a:t>. A scale up node i</a:t>
            </a:r>
            <a:r>
              <a:rPr lang="en-US" baseline="0" dirty="0" smtClean="0"/>
              <a:t>s a single server with powerful CPU and large memory </a:t>
            </a:r>
            <a:r>
              <a:rPr lang="en-US" b="1" baseline="0" dirty="0" smtClean="0"/>
              <a:t>and</a:t>
            </a:r>
            <a:r>
              <a:rPr lang="en-US" baseline="0" dirty="0" smtClean="0"/>
              <a:t> </a:t>
            </a:r>
            <a:r>
              <a:rPr lang="en-US" b="1" baseline="0" dirty="0" smtClean="0"/>
              <a:t>A scale out </a:t>
            </a:r>
            <a:r>
              <a:rPr lang="en-US" baseline="0" dirty="0" smtClean="0"/>
              <a:t>cluster is a cluster composed by wimpy servers that have relatively lower </a:t>
            </a:r>
            <a:r>
              <a:rPr lang="en-US" baseline="0" dirty="0" err="1" smtClean="0"/>
              <a:t>cpu</a:t>
            </a:r>
            <a:r>
              <a:rPr lang="en-US" baseline="0" dirty="0" smtClean="0"/>
              <a:t> power and memory size but also come with a cheaper price. </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1" dirty="0" smtClean="0"/>
              <a:t>Question for the cloud</a:t>
            </a:r>
            <a:r>
              <a:rPr lang="en-US" b="1" baseline="0" dirty="0" smtClean="0"/>
              <a:t> users that 1. </a:t>
            </a:r>
            <a:r>
              <a:rPr lang="en-US" b="0" baseline="0" dirty="0" smtClean="0"/>
              <a:t>which should I choose base on my application and different constraints I have</a:t>
            </a:r>
            <a:endParaRPr lang="en-US" b="1" dirty="0" smtClean="0"/>
          </a:p>
          <a:p>
            <a:endParaRPr lang="en-US" b="1" baseline="0" dirty="0" smtClean="0"/>
          </a:p>
        </p:txBody>
      </p:sp>
      <p:sp>
        <p:nvSpPr>
          <p:cNvPr id="4" name="Slide Number Placeholder 3"/>
          <p:cNvSpPr>
            <a:spLocks noGrp="1"/>
          </p:cNvSpPr>
          <p:nvPr>
            <p:ph type="sldNum" sz="quarter" idx="10"/>
          </p:nvPr>
        </p:nvSpPr>
        <p:spPr/>
        <p:txBody>
          <a:bodyPr/>
          <a:lstStyle/>
          <a:p>
            <a:fld id="{B45A20EE-5291-124D-BBB3-E93C22ECB9AB}" type="slidenum">
              <a:rPr lang="en-US" smtClean="0"/>
              <a:t>2</a:t>
            </a:fld>
            <a:endParaRPr lang="en-US"/>
          </a:p>
        </p:txBody>
      </p:sp>
    </p:spTree>
    <p:extLst>
      <p:ext uri="{BB962C8B-B14F-4D97-AF65-F5344CB8AC3E}">
        <p14:creationId xmlns:p14="http://schemas.microsoft.com/office/powerpoint/2010/main" val="33474237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Finally</a:t>
            </a:r>
            <a:r>
              <a:rPr lang="en-US" b="1" baseline="0" dirty="0" smtClean="0"/>
              <a:t> we show the results </a:t>
            </a:r>
            <a:r>
              <a:rPr lang="en-US" baseline="0" dirty="0" smtClean="0"/>
              <a:t>for cost efficiency for </a:t>
            </a:r>
            <a:r>
              <a:rPr lang="en-US" baseline="0" dirty="0" err="1" smtClean="0"/>
              <a:t>GraphLab</a:t>
            </a:r>
            <a:r>
              <a:rPr lang="en-US" baseline="0" dirty="0" smtClean="0"/>
              <a:t> under in both scenarios</a:t>
            </a:r>
          </a:p>
          <a:p>
            <a:endParaRPr lang="en-US" b="1" baseline="0" dirty="0" smtClean="0"/>
          </a:p>
          <a:p>
            <a:r>
              <a:rPr lang="en-US" b="1" baseline="0" dirty="0" smtClean="0"/>
              <a:t>In both cases, a strong scale out cluster satisfying minimum configuration requirements </a:t>
            </a:r>
            <a:r>
              <a:rPr lang="en-US" baseline="0" dirty="0" smtClean="0"/>
              <a:t>has the best cost efficiency., scale up machine is less cost efficient </a:t>
            </a:r>
          </a:p>
          <a:p>
            <a:pPr marL="0" indent="0">
              <a:buNone/>
            </a:pPr>
            <a:r>
              <a:rPr lang="en-US" baseline="0" dirty="0" smtClean="0"/>
              <a:t>For the small jobs running on scale up machine doesn’t fully utilize the powerful CPU and large SSD storage.</a:t>
            </a:r>
          </a:p>
          <a:p>
            <a:pPr marL="0" indent="0">
              <a:buNone/>
            </a:pPr>
            <a:r>
              <a:rPr lang="en-US" baseline="0" dirty="0" smtClean="0"/>
              <a:t>For the large jobs, scale out machine achieves better cost efficiency by further parallelizing the computation.</a:t>
            </a:r>
            <a:endParaRPr lang="en-US" dirty="0" smtClean="0"/>
          </a:p>
          <a:p>
            <a:endParaRPr lang="en-US" dirty="0" smtClean="0"/>
          </a:p>
          <a:p>
            <a:r>
              <a:rPr lang="en-US" dirty="0" smtClean="0"/>
              <a:t>===</a:t>
            </a:r>
          </a:p>
          <a:p>
            <a:endParaRPr lang="en-US" dirty="0" smtClean="0"/>
          </a:p>
          <a:p>
            <a:endParaRPr lang="en-US" dirty="0" smtClean="0"/>
          </a:p>
          <a:p>
            <a:endParaRPr lang="en-US" dirty="0" smtClean="0"/>
          </a:p>
          <a:p>
            <a:r>
              <a:rPr lang="en-US" dirty="0" smtClean="0"/>
              <a:t>And finally</a:t>
            </a:r>
            <a:r>
              <a:rPr lang="en-US" baseline="0" dirty="0" smtClean="0"/>
              <a:t> we calculate the cost efficiency for </a:t>
            </a:r>
            <a:r>
              <a:rPr lang="en-US" baseline="0" dirty="0" err="1" smtClean="0"/>
              <a:t>GraphLab</a:t>
            </a:r>
            <a:endParaRPr lang="en-US" baseline="0" dirty="0" smtClean="0"/>
          </a:p>
          <a:p>
            <a:endParaRPr lang="en-US" baseline="0" dirty="0" smtClean="0"/>
          </a:p>
          <a:p>
            <a:r>
              <a:rPr lang="en-US" baseline="0" dirty="0" smtClean="0"/>
              <a:t>Our conclusion for cost efficiency is scale out cluster which satisfy the minimum quantity and quality requirement has the best cost efficiency. Scale up machine in both cases, small graph and large graph is less cost efficient. </a:t>
            </a:r>
            <a:r>
              <a:rPr lang="en-US" dirty="0" smtClean="0"/>
              <a:t>One reason is that for small job running on the scale up machine does not make the best use of powerful and expensive CPUs.  For large graph, Although the scale</a:t>
            </a:r>
            <a:r>
              <a:rPr lang="en-US" baseline="0" dirty="0" smtClean="0"/>
              <a:t> out</a:t>
            </a:r>
            <a:r>
              <a:rPr lang="en-US" dirty="0" smtClean="0"/>
              <a:t> cluster is more expensive than the scale up machine, it achieves a better performance on the large graph by parallelizing the computation</a:t>
            </a:r>
            <a:endParaRPr lang="en-US" dirty="0"/>
          </a:p>
        </p:txBody>
      </p:sp>
      <p:sp>
        <p:nvSpPr>
          <p:cNvPr id="4" name="Slide Number Placeholder 3"/>
          <p:cNvSpPr>
            <a:spLocks noGrp="1"/>
          </p:cNvSpPr>
          <p:nvPr>
            <p:ph type="sldNum" sz="quarter" idx="10"/>
          </p:nvPr>
        </p:nvSpPr>
        <p:spPr/>
        <p:txBody>
          <a:bodyPr/>
          <a:lstStyle/>
          <a:p>
            <a:fld id="{9A56C024-64CB-4B24-AAA1-8735CCF4A8B2}" type="slidenum">
              <a:rPr lang="en-US" smtClean="0"/>
              <a:t>20</a:t>
            </a:fld>
            <a:endParaRPr lang="en-US"/>
          </a:p>
        </p:txBody>
      </p:sp>
    </p:spTree>
    <p:extLst>
      <p:ext uri="{BB962C8B-B14F-4D97-AF65-F5344CB8AC3E}">
        <p14:creationId xmlns:p14="http://schemas.microsoft.com/office/powerpoint/2010/main" val="25531717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Here is the</a:t>
            </a:r>
            <a:r>
              <a:rPr lang="en-US" b="1" baseline="0" dirty="0" smtClean="0"/>
              <a:t> recommendations we provided for the graph processing users choosing beefy node and wimpy cluster based on our experiment results. </a:t>
            </a:r>
          </a:p>
          <a:p>
            <a:r>
              <a:rPr lang="en-US" b="1" baseline="0" dirty="0" smtClean="0"/>
              <a:t>I’m going to introduce each of them…</a:t>
            </a:r>
            <a:endParaRPr lang="en-US" dirty="0"/>
          </a:p>
        </p:txBody>
      </p:sp>
      <p:sp>
        <p:nvSpPr>
          <p:cNvPr id="4" name="Slide Number Placeholder 3"/>
          <p:cNvSpPr>
            <a:spLocks noGrp="1"/>
          </p:cNvSpPr>
          <p:nvPr>
            <p:ph type="sldNum" sz="quarter" idx="10"/>
          </p:nvPr>
        </p:nvSpPr>
        <p:spPr/>
        <p:txBody>
          <a:bodyPr/>
          <a:lstStyle/>
          <a:p>
            <a:fld id="{B45A20EE-5291-124D-BBB3-E93C22ECB9AB}" type="slidenum">
              <a:rPr lang="en-US" smtClean="0"/>
              <a:t>21</a:t>
            </a:fld>
            <a:endParaRPr lang="en-US"/>
          </a:p>
        </p:txBody>
      </p:sp>
    </p:spTree>
    <p:extLst>
      <p:ext uri="{BB962C8B-B14F-4D97-AF65-F5344CB8AC3E}">
        <p14:creationId xmlns:p14="http://schemas.microsoft.com/office/powerpoint/2010/main" val="40245723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the heterogeneous environment, the main variables we tuned are the process ratio and the machine ratio. The machine ratio, similar to the experiments before, is the ratio of the number of wimpy machines versus the number of beefy machines. The process ratio, in this case, is the ratio of processes we allocate on wimpy machines versus the processes we allocate on beefy machine.</a:t>
            </a:r>
          </a:p>
          <a:p>
            <a:endParaRPr lang="en-US" baseline="0" dirty="0" smtClean="0"/>
          </a:p>
          <a:p>
            <a:r>
              <a:rPr lang="en-US" baseline="0" dirty="0" smtClean="0"/>
              <a:t>On the left side, we gradually increase the number of processes we allocate on beefy machine. As we can see, the cost efficiency increases as the number of beefy nodes increases. </a:t>
            </a:r>
          </a:p>
          <a:p>
            <a:endParaRPr lang="en-US" baseline="0" dirty="0" smtClean="0"/>
          </a:p>
          <a:p>
            <a:r>
              <a:rPr lang="en-US" baseline="0" dirty="0" smtClean="0"/>
              <a:t>On the right side, we replace the wimpy machines in the cluster by beefy machine and keep the cluster cost on changed. Apparently, the cost efficiency only increases while all the wimpy machines are replaced by the beefy machine. This is because as a graph processing system, the performance of </a:t>
            </a:r>
            <a:r>
              <a:rPr lang="en-US" baseline="0" dirty="0" err="1" smtClean="0"/>
              <a:t>GraphLab</a:t>
            </a:r>
            <a:r>
              <a:rPr lang="en-US" baseline="0" dirty="0" smtClean="0"/>
              <a:t> heavily depends on the </a:t>
            </a:r>
            <a:r>
              <a:rPr lang="en-US" baseline="0" dirty="0" err="1" smtClean="0"/>
              <a:t>parallization</a:t>
            </a:r>
            <a:r>
              <a:rPr lang="en-US" baseline="0" dirty="0" smtClean="0"/>
              <a:t> level. Wimpy nodes can easily become the straggler of the system to slow down the job.</a:t>
            </a:r>
            <a:endParaRPr lang="en-US" dirty="0" smtClean="0"/>
          </a:p>
          <a:p>
            <a:endParaRPr lang="en-US" dirty="0" smtClean="0"/>
          </a:p>
          <a:p>
            <a:r>
              <a:rPr lang="en-US" dirty="0" smtClean="0"/>
              <a:t>We also investigate how graph</a:t>
            </a:r>
            <a:r>
              <a:rPr lang="en-US" baseline="0" dirty="0" smtClean="0"/>
              <a:t> processing system perform in a </a:t>
            </a:r>
            <a:r>
              <a:rPr lang="en-US" baseline="0" dirty="0" err="1" smtClean="0"/>
              <a:t>heterogenerous</a:t>
            </a:r>
            <a:r>
              <a:rPr lang="en-US" baseline="0" dirty="0" smtClean="0"/>
              <a:t> cluster. </a:t>
            </a:r>
          </a:p>
          <a:p>
            <a:r>
              <a:rPr lang="en-US" baseline="0" dirty="0" smtClean="0"/>
              <a:t>The goal for this part is to give a guidance for application </a:t>
            </a:r>
            <a:r>
              <a:rPr lang="en-US" baseline="0" dirty="0" err="1" smtClean="0"/>
              <a:t>deployers</a:t>
            </a:r>
            <a:r>
              <a:rPr lang="en-US" baseline="0" dirty="0" smtClean="0"/>
              <a:t> who wants to run graph processing system in a heterogeneous cluster.</a:t>
            </a:r>
          </a:p>
          <a:p>
            <a:endParaRPr lang="en-US" baseline="0" dirty="0" smtClean="0"/>
          </a:p>
          <a:p>
            <a:r>
              <a:rPr lang="en-US" baseline="0" dirty="0" smtClean="0"/>
              <a:t>By experiment we show that, a better cost efficiency can be achieved in either way: 1) running more process on the beefy </a:t>
            </a:r>
            <a:r>
              <a:rPr lang="en-US" baseline="0" dirty="0" err="1" smtClean="0"/>
              <a:t>mahine</a:t>
            </a:r>
            <a:r>
              <a:rPr lang="en-US" baseline="0" dirty="0" smtClean="0"/>
              <a:t> in the cluster and 2) having fewer wimpy </a:t>
            </a:r>
            <a:r>
              <a:rPr lang="en-US" baseline="0" dirty="0" err="1" smtClean="0"/>
              <a:t>mahcines</a:t>
            </a:r>
            <a:r>
              <a:rPr lang="en-US" baseline="0" dirty="0" smtClean="0"/>
              <a:t> participate in the computation.</a:t>
            </a:r>
          </a:p>
          <a:p>
            <a:endParaRPr lang="en-US" dirty="0" smtClean="0"/>
          </a:p>
          <a:p>
            <a:r>
              <a:rPr lang="en-US" dirty="0" smtClean="0"/>
              <a:t>The 1</a:t>
            </a:r>
            <a:r>
              <a:rPr lang="en-US" baseline="30000" dirty="0" smtClean="0"/>
              <a:t>st</a:t>
            </a:r>
            <a:r>
              <a:rPr lang="en-US" baseline="0" dirty="0" smtClean="0"/>
              <a:t> experiment we vary process ratio. By process ratio, we mean </a:t>
            </a:r>
            <a:r>
              <a:rPr lang="en-US" dirty="0" smtClean="0"/>
              <a:t>the number of processes running on wimpy/weak</a:t>
            </a:r>
            <a:r>
              <a:rPr lang="en-US" baseline="0" dirty="0" smtClean="0"/>
              <a:t> </a:t>
            </a:r>
            <a:r>
              <a:rPr lang="en-US" dirty="0" smtClean="0"/>
              <a:t>machine by the number</a:t>
            </a:r>
            <a:r>
              <a:rPr lang="en-US" baseline="0" dirty="0" smtClean="0"/>
              <a:t> of processes on a beefy machines</a:t>
            </a:r>
            <a:r>
              <a:rPr lang="en-US" dirty="0" smtClean="0"/>
              <a:t>. AS we run more computation processes in the powerful machine,</a:t>
            </a:r>
            <a:r>
              <a:rPr lang="en-US" baseline="0" dirty="0" smtClean="0"/>
              <a:t> the </a:t>
            </a:r>
            <a:r>
              <a:rPr lang="en-US" dirty="0" err="1" smtClean="0"/>
              <a:t>costefficiency</a:t>
            </a:r>
            <a:r>
              <a:rPr lang="en-US" dirty="0" smtClean="0"/>
              <a:t> is improved because the beefy node in the cluster is better utilized. </a:t>
            </a:r>
          </a:p>
          <a:p>
            <a:endParaRPr lang="en-US" dirty="0" smtClean="0"/>
          </a:p>
          <a:p>
            <a:r>
              <a:rPr lang="en-US" dirty="0" smtClean="0"/>
              <a:t>The 2</a:t>
            </a:r>
            <a:r>
              <a:rPr lang="en-US" baseline="30000" dirty="0" smtClean="0"/>
              <a:t>nd</a:t>
            </a:r>
            <a:r>
              <a:rPr lang="en-US" dirty="0" smtClean="0"/>
              <a:t> experiment we vary the machine ratio with a fixed budget.</a:t>
            </a:r>
            <a:r>
              <a:rPr lang="en-US" baseline="0" dirty="0" smtClean="0"/>
              <a:t> In out settings, a beefy machine is</a:t>
            </a:r>
            <a:r>
              <a:rPr lang="en-US" dirty="0" smtClean="0"/>
              <a:t> four times as expensive as wimpy machine. With a fixed budget ,</a:t>
            </a:r>
            <a:r>
              <a:rPr lang="en-US" baseline="0" dirty="0" smtClean="0"/>
              <a:t> we could </a:t>
            </a:r>
            <a:r>
              <a:rPr lang="en-US" dirty="0" smtClean="0"/>
              <a:t>rent a weak cluster with 16 weak</a:t>
            </a:r>
            <a:r>
              <a:rPr lang="en-US" baseline="0" dirty="0" smtClean="0"/>
              <a:t> machines</a:t>
            </a:r>
            <a:r>
              <a:rPr lang="en-US" dirty="0" smtClean="0"/>
              <a:t>, or a cluster with 4 beefy machines, or a heterogeneous cluster with a mix of these two</a:t>
            </a:r>
            <a:r>
              <a:rPr lang="en-US" baseline="0" dirty="0" smtClean="0"/>
              <a:t> type</a:t>
            </a:r>
            <a:r>
              <a:rPr lang="en-US" dirty="0" smtClean="0"/>
              <a:t>. So in this way we vary</a:t>
            </a:r>
            <a:r>
              <a:rPr lang="en-US" baseline="0" dirty="0" smtClean="0"/>
              <a:t> the machine ratio. </a:t>
            </a:r>
            <a:r>
              <a:rPr lang="en-US" dirty="0" smtClean="0"/>
              <a:t>The experimental result shows that a cluster with all</a:t>
            </a:r>
            <a:r>
              <a:rPr lang="en-US" baseline="0" dirty="0" smtClean="0"/>
              <a:t> strong machines</a:t>
            </a:r>
            <a:r>
              <a:rPr lang="en-US" dirty="0" smtClean="0"/>
              <a:t> provides the best cost efficiency. The reason is similar as previously mentioned. That is, weak</a:t>
            </a:r>
            <a:r>
              <a:rPr lang="en-US" baseline="0" dirty="0" smtClean="0"/>
              <a:t> machine </a:t>
            </a:r>
            <a:r>
              <a:rPr lang="en-US" dirty="0" smtClean="0"/>
              <a:t>in a heterogeneous cluster become stragglers which slow down the whole computation process.</a:t>
            </a:r>
            <a:endParaRPr lang="en-US" dirty="0"/>
          </a:p>
        </p:txBody>
      </p:sp>
      <p:sp>
        <p:nvSpPr>
          <p:cNvPr id="4" name="Slide Number Placeholder 3"/>
          <p:cNvSpPr>
            <a:spLocks noGrp="1"/>
          </p:cNvSpPr>
          <p:nvPr>
            <p:ph type="sldNum" sz="quarter" idx="10"/>
          </p:nvPr>
        </p:nvSpPr>
        <p:spPr/>
        <p:txBody>
          <a:bodyPr/>
          <a:lstStyle/>
          <a:p>
            <a:fld id="{9A56C024-64CB-4B24-AAA1-8735CCF4A8B2}" type="slidenum">
              <a:rPr lang="en-US" smtClean="0"/>
              <a:t>22</a:t>
            </a:fld>
            <a:endParaRPr lang="en-US"/>
          </a:p>
        </p:txBody>
      </p:sp>
    </p:spTree>
    <p:extLst>
      <p:ext uri="{BB962C8B-B14F-4D97-AF65-F5344CB8AC3E}">
        <p14:creationId xmlns:p14="http://schemas.microsoft.com/office/powerpoint/2010/main" val="42903199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Base</a:t>
            </a:r>
            <a:r>
              <a:rPr lang="en-US" b="1" baseline="0" dirty="0" smtClean="0"/>
              <a:t> on the work we have now, </a:t>
            </a:r>
            <a:r>
              <a:rPr lang="en-US" b="1" dirty="0" smtClean="0"/>
              <a:t>We</a:t>
            </a:r>
            <a:r>
              <a:rPr lang="en-US" b="1" baseline="0" dirty="0" smtClean="0"/>
              <a:t> think it would be interesting to develop</a:t>
            </a:r>
            <a:r>
              <a:rPr lang="en-US" baseline="0" dirty="0" smtClean="0"/>
              <a:t> a quantitative way to map hardware configuration to cost efficiency level, that </a:t>
            </a:r>
            <a:r>
              <a:rPr lang="en-US" baseline="0" dirty="0" err="1" smtClean="0"/>
              <a:t>weill</a:t>
            </a:r>
            <a:r>
              <a:rPr lang="en-US" baseline="0" dirty="0" smtClean="0"/>
              <a:t> involves a more detailed resource profiling</a:t>
            </a:r>
          </a:p>
          <a:p>
            <a:r>
              <a:rPr lang="en-US" b="1" baseline="0" dirty="0" smtClean="0"/>
              <a:t>Also we think it will make our work more complete to include more factors in to consideration</a:t>
            </a:r>
            <a:endParaRPr lang="en-US" b="1" dirty="0" smtClean="0"/>
          </a:p>
          <a:p>
            <a:endParaRPr lang="en-US" dirty="0" smtClean="0"/>
          </a:p>
          <a:p>
            <a:endParaRPr lang="en-US" dirty="0" smtClean="0"/>
          </a:p>
          <a:p>
            <a:r>
              <a:rPr lang="en-US" dirty="0" smtClean="0"/>
              <a:t>To sum</a:t>
            </a:r>
            <a:r>
              <a:rPr lang="en-US" baseline="0" dirty="0" smtClean="0"/>
              <a:t> it up: For this work we provide a general guidance between choosing scale up and scale out for storage / graph processing users, using the pricing model we derived from major cloud providers. We also explore some possible deployment plans for these systems in heterogeneous cluster. There are many more directions where this work can be extend to such as resource utilization, fault tolerance and quantitative way to map hardware configurations to cost efficiency.</a:t>
            </a:r>
            <a:endParaRPr lang="en-US" dirty="0"/>
          </a:p>
        </p:txBody>
      </p:sp>
      <p:sp>
        <p:nvSpPr>
          <p:cNvPr id="4" name="Slide Number Placeholder 3"/>
          <p:cNvSpPr>
            <a:spLocks noGrp="1"/>
          </p:cNvSpPr>
          <p:nvPr>
            <p:ph type="sldNum" sz="quarter" idx="10"/>
          </p:nvPr>
        </p:nvSpPr>
        <p:spPr/>
        <p:txBody>
          <a:bodyPr/>
          <a:lstStyle/>
          <a:p>
            <a:fld id="{B45A20EE-5291-124D-BBB3-E93C22ECB9AB}" type="slidenum">
              <a:rPr lang="en-US" smtClean="0"/>
              <a:t>23</a:t>
            </a:fld>
            <a:endParaRPr lang="en-US"/>
          </a:p>
        </p:txBody>
      </p:sp>
    </p:spTree>
    <p:extLst>
      <p:ext uri="{BB962C8B-B14F-4D97-AF65-F5344CB8AC3E}">
        <p14:creationId xmlns:p14="http://schemas.microsoft.com/office/powerpoint/2010/main" val="10654977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B45A20EE-5291-124D-BBB3-E93C22ECB9AB}" type="slidenum">
              <a:rPr lang="en-US" smtClean="0"/>
              <a:t>24</a:t>
            </a:fld>
            <a:endParaRPr lang="en-US"/>
          </a:p>
        </p:txBody>
      </p:sp>
    </p:spTree>
    <p:extLst>
      <p:ext uri="{BB962C8B-B14F-4D97-AF65-F5344CB8AC3E}">
        <p14:creationId xmlns:p14="http://schemas.microsoft.com/office/powerpoint/2010/main" val="31851329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price</a:t>
            </a:r>
            <a:r>
              <a:rPr lang="en-US" baseline="0" dirty="0" smtClean="0"/>
              <a:t> an instance of an arbitrary configuration, we derive pricing schemes from major cloud providers. Here is an example of Amazon’s AWS pricing on March 2014. The total price scales linearly with the hardware configurations. It became intuitive for us that the linear model will be a good fit in this situation. As a result, we use linear least square fit algorithm to construct a model to estimate machine cost based on CPU power, memory and storage size. </a:t>
            </a:r>
            <a:endParaRPr lang="en-US" dirty="0"/>
          </a:p>
        </p:txBody>
      </p:sp>
      <p:sp>
        <p:nvSpPr>
          <p:cNvPr id="4" name="Slide Number Placeholder 3"/>
          <p:cNvSpPr>
            <a:spLocks noGrp="1"/>
          </p:cNvSpPr>
          <p:nvPr>
            <p:ph type="sldNum" sz="quarter" idx="10"/>
          </p:nvPr>
        </p:nvSpPr>
        <p:spPr/>
        <p:txBody>
          <a:bodyPr/>
          <a:lstStyle/>
          <a:p>
            <a:fld id="{B45A20EE-5291-124D-BBB3-E93C22ECB9AB}" type="slidenum">
              <a:rPr lang="en-US" smtClean="0"/>
              <a:t>25</a:t>
            </a:fld>
            <a:endParaRPr lang="en-US"/>
          </a:p>
        </p:txBody>
      </p:sp>
    </p:spTree>
    <p:extLst>
      <p:ext uri="{BB962C8B-B14F-4D97-AF65-F5344CB8AC3E}">
        <p14:creationId xmlns:p14="http://schemas.microsoft.com/office/powerpoint/2010/main" val="18079867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a:t>
            </a:r>
            <a:r>
              <a:rPr lang="en-US" baseline="0" dirty="0" smtClean="0"/>
              <a:t> the top we have the pricing model we constructed</a:t>
            </a:r>
            <a:endParaRPr lang="en-US" dirty="0"/>
          </a:p>
        </p:txBody>
      </p:sp>
      <p:sp>
        <p:nvSpPr>
          <p:cNvPr id="4" name="Slide Number Placeholder 3"/>
          <p:cNvSpPr>
            <a:spLocks noGrp="1"/>
          </p:cNvSpPr>
          <p:nvPr>
            <p:ph type="sldNum" sz="quarter" idx="10"/>
          </p:nvPr>
        </p:nvSpPr>
        <p:spPr/>
        <p:txBody>
          <a:bodyPr/>
          <a:lstStyle/>
          <a:p>
            <a:fld id="{B45A20EE-5291-124D-BBB3-E93C22ECB9AB}" type="slidenum">
              <a:rPr lang="en-US" smtClean="0"/>
              <a:t>26</a:t>
            </a:fld>
            <a:endParaRPr lang="en-US"/>
          </a:p>
        </p:txBody>
      </p:sp>
    </p:spTree>
    <p:extLst>
      <p:ext uri="{BB962C8B-B14F-4D97-AF65-F5344CB8AC3E}">
        <p14:creationId xmlns:p14="http://schemas.microsoft.com/office/powerpoint/2010/main" val="38443210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Even the public cloud providers have their own pricing scheme, for users to price arbitrary configuration on local machines or private cloud, such pricing model doesn’t exist</a:t>
            </a:r>
          </a:p>
          <a:p>
            <a:endParaRPr lang="en-US" dirty="0"/>
          </a:p>
        </p:txBody>
      </p:sp>
      <p:sp>
        <p:nvSpPr>
          <p:cNvPr id="4" name="Slide Number Placeholder 3"/>
          <p:cNvSpPr>
            <a:spLocks noGrp="1"/>
          </p:cNvSpPr>
          <p:nvPr>
            <p:ph type="sldNum" sz="quarter" idx="10"/>
          </p:nvPr>
        </p:nvSpPr>
        <p:spPr/>
        <p:txBody>
          <a:bodyPr/>
          <a:lstStyle/>
          <a:p>
            <a:fld id="{B45A20EE-5291-124D-BBB3-E93C22ECB9AB}" type="slidenum">
              <a:rPr lang="en-US" smtClean="0"/>
              <a:t>27</a:t>
            </a:fld>
            <a:endParaRPr lang="en-US"/>
          </a:p>
        </p:txBody>
      </p:sp>
    </p:spTree>
    <p:extLst>
      <p:ext uri="{BB962C8B-B14F-4D97-AF65-F5344CB8AC3E}">
        <p14:creationId xmlns:p14="http://schemas.microsoft.com/office/powerpoint/2010/main" val="9839289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b="1" dirty="0" smtClean="0"/>
              <a:t>It is well known that</a:t>
            </a:r>
            <a:r>
              <a:rPr lang="en-US" dirty="0" smtClean="0"/>
              <a:t> the industry rule of thumb of applying</a:t>
            </a:r>
            <a:r>
              <a:rPr lang="en-US" baseline="0" dirty="0" smtClean="0"/>
              <a:t> large cloud computing system is to distribute the computing unit over a cluster…. </a:t>
            </a:r>
          </a:p>
          <a:p>
            <a:r>
              <a:rPr lang="en-US" b="1" baseline="0" dirty="0" smtClean="0"/>
              <a:t>In fact many systems are designed </a:t>
            </a:r>
            <a:r>
              <a:rPr lang="en-US" baseline="0" dirty="0" smtClean="0"/>
              <a:t>in a way that has high scalability to keeps a good performance during cluster’s scales.</a:t>
            </a:r>
          </a:p>
          <a:p>
            <a:r>
              <a:rPr lang="en-US" b="1" baseline="0" dirty="0" smtClean="0"/>
              <a:t>For example, </a:t>
            </a:r>
            <a:r>
              <a:rPr lang="en-US" b="1" baseline="0" dirty="0" err="1" smtClean="0"/>
              <a:t>hadoop</a:t>
            </a:r>
            <a:r>
              <a:rPr lang="en-US" b="1" baseline="0" dirty="0" smtClean="0"/>
              <a:t> speeds up computation by </a:t>
            </a:r>
            <a:r>
              <a:rPr lang="en-US" b="1" baseline="0" dirty="0" err="1" smtClean="0"/>
              <a:t>parallizing</a:t>
            </a:r>
            <a:r>
              <a:rPr lang="en-US" b="1" baseline="0" dirty="0" smtClean="0"/>
              <a:t> </a:t>
            </a:r>
            <a:r>
              <a:rPr lang="en-US" b="1" baseline="0" dirty="0" err="1" smtClean="0"/>
              <a:t>mr</a:t>
            </a:r>
            <a:r>
              <a:rPr lang="en-US" b="1" baseline="0" dirty="0" smtClean="0"/>
              <a:t> jobs over a large number of instances</a:t>
            </a:r>
          </a:p>
          <a:p>
            <a:r>
              <a:rPr lang="en-US" b="1" baseline="0" dirty="0" smtClean="0"/>
              <a:t>So our question regarding this is…..</a:t>
            </a:r>
          </a:p>
          <a:p>
            <a:r>
              <a:rPr lang="en-US" baseline="0" dirty="0" smtClean="0"/>
              <a:t>However, a recent research from MSR shows that a single scale up server can perform as well as or even better than a cluster running a Hadoop jobs in terms of performance, cost</a:t>
            </a:r>
          </a:p>
          <a:p>
            <a:r>
              <a:rPr lang="en-US" baseline="0" dirty="0" smtClean="0"/>
              <a:t>This leads us to think whether the condition still holds for other systems such as storage/ graph processing </a:t>
            </a:r>
          </a:p>
        </p:txBody>
      </p:sp>
      <p:sp>
        <p:nvSpPr>
          <p:cNvPr id="4" name="Slide Number Placeholder 3"/>
          <p:cNvSpPr>
            <a:spLocks noGrp="1"/>
          </p:cNvSpPr>
          <p:nvPr>
            <p:ph type="sldNum" sz="quarter" idx="10"/>
          </p:nvPr>
        </p:nvSpPr>
        <p:spPr/>
        <p:txBody>
          <a:bodyPr/>
          <a:lstStyle/>
          <a:p>
            <a:fld id="{B45A20EE-5291-124D-BBB3-E93C22ECB9AB}" type="slidenum">
              <a:rPr lang="en-US" smtClean="0"/>
              <a:t>3</a:t>
            </a:fld>
            <a:endParaRPr lang="en-US"/>
          </a:p>
        </p:txBody>
      </p:sp>
    </p:spTree>
    <p:extLst>
      <p:ext uri="{BB962C8B-B14F-4D97-AF65-F5344CB8AC3E}">
        <p14:creationId xmlns:p14="http://schemas.microsoft.com/office/powerpoint/2010/main" val="33474237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main contribution of our work is:</a:t>
            </a:r>
          </a:p>
          <a:p>
            <a:pPr marL="228600" marR="0" indent="-228600" algn="l" defTabSz="457200" rtl="0" eaLnBrk="1" fontAlgn="auto" latinLnBrk="0" hangingPunct="1">
              <a:lnSpc>
                <a:spcPct val="100000"/>
              </a:lnSpc>
              <a:spcBef>
                <a:spcPts val="0"/>
              </a:spcBef>
              <a:spcAft>
                <a:spcPts val="0"/>
              </a:spcAft>
              <a:buClrTx/>
              <a:buSzTx/>
              <a:buFontTx/>
              <a:buAutoNum type="arabicPeriod"/>
              <a:tabLst/>
              <a:defRPr/>
            </a:pPr>
            <a:r>
              <a:rPr lang="en-US" baseline="0" dirty="0" smtClean="0"/>
              <a:t>Set up a pricing model using the pricing scheme provided by major public cloud providers: such as… This is due to the fact that even the public cloud providers have their own pricing scheme, for users to price arbitrary configuration on local machines or private cloud, such pricing model doesn’t exist</a:t>
            </a:r>
          </a:p>
          <a:p>
            <a:pPr marL="228600" marR="0" indent="-228600" algn="l" defTabSz="457200" rtl="0" eaLnBrk="1" fontAlgn="auto" latinLnBrk="0" hangingPunct="1">
              <a:lnSpc>
                <a:spcPct val="100000"/>
              </a:lnSpc>
              <a:spcBef>
                <a:spcPts val="0"/>
              </a:spcBef>
              <a:spcAft>
                <a:spcPts val="0"/>
              </a:spcAft>
              <a:buClrTx/>
              <a:buSzTx/>
              <a:buFontTx/>
              <a:buAutoNum type="arabicPeriod"/>
              <a:tabLst/>
              <a:defRPr/>
            </a:pPr>
            <a:r>
              <a:rPr lang="en-US" baseline="0" dirty="0" smtClean="0"/>
              <a:t>We provide a guidance for choosing between scale up or scale out instances for users who have dollar budget or min throughput requirements. In particular, we choose to explore storage system, Cassandra and graph processing system, </a:t>
            </a:r>
            <a:r>
              <a:rPr lang="en-US" baseline="0" dirty="0" err="1" smtClean="0"/>
              <a:t>graphlab</a:t>
            </a:r>
            <a:r>
              <a:rPr lang="en-US" baseline="0" dirty="0" smtClean="0"/>
              <a:t>. Both of these systems are popular and typical in their own areas</a:t>
            </a:r>
          </a:p>
          <a:p>
            <a:pPr marL="228600" marR="0" indent="-228600" algn="l" defTabSz="457200" rtl="0" eaLnBrk="1" fontAlgn="auto" latinLnBrk="0" hangingPunct="1">
              <a:lnSpc>
                <a:spcPct val="100000"/>
              </a:lnSpc>
              <a:spcBef>
                <a:spcPts val="0"/>
              </a:spcBef>
              <a:spcAft>
                <a:spcPts val="0"/>
              </a:spcAft>
              <a:buClrTx/>
              <a:buSzTx/>
              <a:buFontTx/>
              <a:buAutoNum type="arabicPeriod"/>
              <a:tabLst/>
              <a:defRPr/>
            </a:pPr>
            <a:r>
              <a:rPr lang="en-US" baseline="0" dirty="0" smtClean="0"/>
              <a:t>We explore users’ deployment options in heterogeneous environment for these systems. Heterogeneous environment is the environment that composed by both beefy and wimpy servers </a:t>
            </a:r>
          </a:p>
          <a:p>
            <a:pPr marL="0" marR="0" indent="0" algn="l" defTabSz="457200" rtl="0" eaLnBrk="1" fontAlgn="auto" latinLnBrk="0" hangingPunct="1">
              <a:lnSpc>
                <a:spcPct val="100000"/>
              </a:lnSpc>
              <a:spcBef>
                <a:spcPts val="0"/>
              </a:spcBef>
              <a:spcAft>
                <a:spcPts val="0"/>
              </a:spcAft>
              <a:buClrTx/>
              <a:buSzTx/>
              <a:buFontTx/>
              <a:buNone/>
              <a:tabLst/>
              <a:defRPr/>
            </a:pPr>
            <a:r>
              <a:rPr lang="en-US" b="1" baseline="0" dirty="0" smtClean="0"/>
              <a:t>In some cases, users have so much data so </a:t>
            </a:r>
            <a:r>
              <a:rPr lang="en-US" b="0" baseline="0" dirty="0" smtClean="0"/>
              <a:t>that a cluster with machines of same configurations doesn’t fit their needs</a:t>
            </a:r>
            <a:r>
              <a:rPr lang="en-US" b="1" baseline="0" dirty="0" smtClean="0"/>
              <a:t>, or the simply don’t have  </a:t>
            </a:r>
          </a:p>
          <a:p>
            <a:pPr marL="0" marR="0" indent="0" algn="l" defTabSz="457200" rtl="0" eaLnBrk="1" fontAlgn="auto" latinLnBrk="0" hangingPunct="1">
              <a:lnSpc>
                <a:spcPct val="100000"/>
              </a:lnSpc>
              <a:spcBef>
                <a:spcPts val="0"/>
              </a:spcBef>
              <a:spcAft>
                <a:spcPts val="0"/>
              </a:spcAft>
              <a:buClrTx/>
              <a:buSzTx/>
              <a:buFontTx/>
              <a:buNone/>
              <a:tabLst/>
              <a:defRPr/>
            </a:pPr>
            <a:r>
              <a:rPr lang="en-US" b="1" baseline="0" dirty="0" smtClean="0"/>
              <a:t>For those users, we explore……in which machines have…</a:t>
            </a:r>
          </a:p>
          <a:p>
            <a:pPr marL="0" marR="0" indent="0" algn="l" defTabSz="457200" rtl="0" eaLnBrk="1" fontAlgn="auto" latinLnBrk="0" hangingPunct="1">
              <a:lnSpc>
                <a:spcPct val="100000"/>
              </a:lnSpc>
              <a:spcBef>
                <a:spcPts val="0"/>
              </a:spcBef>
              <a:spcAft>
                <a:spcPts val="0"/>
              </a:spcAft>
              <a:buClrTx/>
              <a:buSzTx/>
              <a:buFontTx/>
              <a:buNone/>
              <a:tabLst/>
              <a:defRPr/>
            </a:pPr>
            <a:endParaRPr lang="en-US" b="1"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1" baseline="0" dirty="0" smtClean="0"/>
              <a:t>For the rest of the talk, </a:t>
            </a:r>
            <a:r>
              <a:rPr lang="en-US" b="1" baseline="0" dirty="0" err="1" smtClean="0"/>
              <a:t>im</a:t>
            </a:r>
            <a:r>
              <a:rPr lang="en-US" b="1" baseline="0" dirty="0" smtClean="0"/>
              <a:t> going to introduce the performance of these systems in </a:t>
            </a:r>
            <a:endParaRPr lang="en-US" b="1"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For the rest of the talk </a:t>
            </a:r>
            <a:r>
              <a:rPr lang="en-US" baseline="0" dirty="0" err="1" smtClean="0"/>
              <a:t>im</a:t>
            </a:r>
            <a:r>
              <a:rPr lang="en-US" baseline="0" dirty="0" smtClean="0"/>
              <a:t> going to discuss how we set up the pricing model and how Cassandra/</a:t>
            </a:r>
            <a:r>
              <a:rPr lang="en-US" baseline="0" dirty="0" err="1" smtClean="0"/>
              <a:t>graphlab</a:t>
            </a:r>
            <a:r>
              <a:rPr lang="en-US" baseline="0" dirty="0" smtClean="0"/>
              <a:t> perform under both homo/</a:t>
            </a:r>
            <a:r>
              <a:rPr lang="en-US" baseline="0" dirty="0" err="1" smtClean="0"/>
              <a:t>hetro</a:t>
            </a:r>
            <a:r>
              <a:rPr lang="en-US" baseline="0" dirty="0" smtClean="0"/>
              <a:t> </a:t>
            </a:r>
            <a:r>
              <a:rPr lang="en-US" baseline="0" dirty="0" err="1" smtClean="0"/>
              <a:t>enviroment</a:t>
            </a:r>
            <a:endParaRPr lang="en-US" baseline="0" dirty="0" smtClean="0"/>
          </a:p>
        </p:txBody>
      </p:sp>
      <p:sp>
        <p:nvSpPr>
          <p:cNvPr id="4" name="Slide Number Placeholder 3"/>
          <p:cNvSpPr>
            <a:spLocks noGrp="1"/>
          </p:cNvSpPr>
          <p:nvPr>
            <p:ph type="sldNum" sz="quarter" idx="10"/>
          </p:nvPr>
        </p:nvSpPr>
        <p:spPr/>
        <p:txBody>
          <a:bodyPr/>
          <a:lstStyle/>
          <a:p>
            <a:fld id="{B45A20EE-5291-124D-BBB3-E93C22ECB9AB}" type="slidenum">
              <a:rPr lang="en-US" smtClean="0"/>
              <a:t>4</a:t>
            </a:fld>
            <a:endParaRPr lang="en-US"/>
          </a:p>
        </p:txBody>
      </p:sp>
    </p:spTree>
    <p:extLst>
      <p:ext uri="{BB962C8B-B14F-4D97-AF65-F5344CB8AC3E}">
        <p14:creationId xmlns:p14="http://schemas.microsoft.com/office/powerpoint/2010/main" val="33474237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b="1" dirty="0" smtClean="0"/>
              <a:t>For scale up</a:t>
            </a:r>
            <a:r>
              <a:rPr lang="en-US" altLang="zh-CN" b="1" baseline="0" dirty="0" smtClean="0"/>
              <a:t> and scale out metrics </a:t>
            </a:r>
            <a:endParaRPr lang="en-US" b="1" dirty="0"/>
          </a:p>
        </p:txBody>
      </p:sp>
      <p:sp>
        <p:nvSpPr>
          <p:cNvPr id="4" name="Slide Number Placeholder 3"/>
          <p:cNvSpPr>
            <a:spLocks noGrp="1"/>
          </p:cNvSpPr>
          <p:nvPr>
            <p:ph type="sldNum" sz="quarter" idx="10"/>
          </p:nvPr>
        </p:nvSpPr>
        <p:spPr/>
        <p:txBody>
          <a:bodyPr/>
          <a:lstStyle/>
          <a:p>
            <a:fld id="{B45A20EE-5291-124D-BBB3-E93C22ECB9AB}" type="slidenum">
              <a:rPr lang="en-US" smtClean="0"/>
              <a:t>5</a:t>
            </a:fld>
            <a:endParaRPr lang="en-US"/>
          </a:p>
        </p:txBody>
      </p:sp>
    </p:spTree>
    <p:extLst>
      <p:ext uri="{BB962C8B-B14F-4D97-AF65-F5344CB8AC3E}">
        <p14:creationId xmlns:p14="http://schemas.microsoft.com/office/powerpoint/2010/main" val="40060597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Let’s start with</a:t>
            </a:r>
            <a:r>
              <a:rPr lang="en-US" b="1" baseline="0" dirty="0" smtClean="0"/>
              <a:t> the performance </a:t>
            </a:r>
            <a:r>
              <a:rPr lang="en-US" b="1" baseline="0" dirty="0" err="1" smtClean="0"/>
              <a:t>comparision</a:t>
            </a:r>
            <a:r>
              <a:rPr lang="en-US" b="1" baseline="0" dirty="0" smtClean="0"/>
              <a:t> of a storage, in this case </a:t>
            </a:r>
            <a:r>
              <a:rPr lang="en-US" b="1" baseline="0" dirty="0" err="1" smtClean="0"/>
              <a:t>cassandra</a:t>
            </a:r>
            <a:r>
              <a:rPr lang="en-US" b="1" baseline="0" dirty="0" smtClean="0"/>
              <a:t>, on a beefy node and a wimpy cluster</a:t>
            </a:r>
            <a:endParaRPr lang="en-US" b="1" dirty="0" smtClean="0"/>
          </a:p>
          <a:p>
            <a:endParaRPr lang="en-US" dirty="0" smtClean="0"/>
          </a:p>
          <a:p>
            <a:r>
              <a:rPr lang="en-US" b="1" dirty="0" smtClean="0"/>
              <a:t>For our</a:t>
            </a:r>
            <a:r>
              <a:rPr lang="en-US" b="1" baseline="0" dirty="0" smtClean="0"/>
              <a:t> experiment on storage system</a:t>
            </a:r>
            <a:r>
              <a:rPr lang="en-US" baseline="0" dirty="0" smtClean="0"/>
              <a:t>, we use Yahoo…</a:t>
            </a:r>
          </a:p>
          <a:p>
            <a:r>
              <a:rPr lang="en-US" sz="1200" b="1" kern="1200" baseline="0" dirty="0" smtClean="0">
                <a:solidFill>
                  <a:schemeClr val="tx1"/>
                </a:solidFill>
                <a:effectLst/>
                <a:latin typeface="+mn-lt"/>
                <a:ea typeface="+mn-ea"/>
                <a:cs typeface="+mn-cs"/>
              </a:rPr>
              <a:t>We perform both read heavy / write heavy workload… in this slide..</a:t>
            </a:r>
          </a:p>
          <a:p>
            <a:r>
              <a:rPr lang="en-US" sz="1200" b="1" kern="1200" baseline="0" dirty="0" smtClean="0">
                <a:solidFill>
                  <a:schemeClr val="tx1"/>
                </a:solidFill>
                <a:effectLst/>
                <a:latin typeface="+mn-lt"/>
                <a:ea typeface="+mn-ea"/>
                <a:cs typeface="+mn-cs"/>
              </a:rPr>
              <a:t>All </a:t>
            </a:r>
            <a:r>
              <a:rPr lang="en-US" sz="1200" b="1" kern="1200" baseline="0" dirty="0" err="1" smtClean="0">
                <a:solidFill>
                  <a:schemeClr val="tx1"/>
                </a:solidFill>
                <a:effectLst/>
                <a:latin typeface="+mn-lt"/>
                <a:ea typeface="+mn-ea"/>
                <a:cs typeface="+mn-cs"/>
              </a:rPr>
              <a:t>experimets</a:t>
            </a:r>
            <a:r>
              <a:rPr lang="en-US" sz="1200" b="1" kern="1200" baseline="0" dirty="0" smtClean="0">
                <a:solidFill>
                  <a:schemeClr val="tx1"/>
                </a:solidFill>
                <a:effectLst/>
                <a:latin typeface="+mn-lt"/>
                <a:ea typeface="+mn-ea"/>
                <a:cs typeface="+mn-cs"/>
              </a:rPr>
              <a:t> are done…</a:t>
            </a:r>
            <a:endParaRPr lang="en-US" sz="1200" b="1"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The</a:t>
            </a:r>
            <a:r>
              <a:rPr lang="en-US" sz="1200" b="1" kern="1200" baseline="0" dirty="0" smtClean="0">
                <a:solidFill>
                  <a:schemeClr val="tx1"/>
                </a:solidFill>
                <a:effectLst/>
                <a:latin typeface="+mn-lt"/>
                <a:ea typeface="+mn-ea"/>
                <a:cs typeface="+mn-cs"/>
              </a:rPr>
              <a:t> main metric we use to evaluate different deployment </a:t>
            </a:r>
            <a:r>
              <a:rPr lang="en-US" sz="1200" kern="1200" baseline="0" dirty="0" smtClean="0">
                <a:solidFill>
                  <a:schemeClr val="tx1"/>
                </a:solidFill>
                <a:effectLst/>
                <a:latin typeface="+mn-lt"/>
                <a:ea typeface="+mn-ea"/>
                <a:cs typeface="+mn-cs"/>
              </a:rPr>
              <a:t>choices are cost (cost per hour), performance (throughput), cost efficiency (throughput you gain over each dollar you spent)</a:t>
            </a:r>
          </a:p>
          <a:p>
            <a:endParaRPr lang="en-US" sz="1200" kern="1200" baseline="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b="1" kern="1200" baseline="0" dirty="0" smtClean="0">
                <a:solidFill>
                  <a:schemeClr val="tx1"/>
                </a:solidFill>
                <a:effectLst/>
                <a:latin typeface="+mn-lt"/>
                <a:ea typeface="+mn-ea"/>
                <a:cs typeface="+mn-cs"/>
              </a:rPr>
              <a:t>For the homo experiment </a:t>
            </a:r>
            <a:r>
              <a:rPr lang="en-US" sz="1200" kern="1200" baseline="0" dirty="0" smtClean="0">
                <a:solidFill>
                  <a:schemeClr val="tx1"/>
                </a:solidFill>
                <a:effectLst/>
                <a:latin typeface="+mn-lt"/>
                <a:ea typeface="+mn-ea"/>
                <a:cs typeface="+mn-cs"/>
              </a:rPr>
              <a:t>we use a </a:t>
            </a:r>
            <a:r>
              <a:rPr lang="en-US" sz="1200" kern="1200" baseline="0" dirty="0" err="1" smtClean="0">
                <a:solidFill>
                  <a:schemeClr val="tx1"/>
                </a:solidFill>
                <a:effectLst/>
                <a:latin typeface="+mn-lt"/>
                <a:ea typeface="+mn-ea"/>
                <a:cs typeface="+mn-cs"/>
              </a:rPr>
              <a:t>sinlgle</a:t>
            </a:r>
            <a:r>
              <a:rPr lang="en-US" sz="1200" kern="1200" baseline="0" dirty="0" smtClean="0">
                <a:solidFill>
                  <a:schemeClr val="tx1"/>
                </a:solidFill>
                <a:effectLst/>
                <a:latin typeface="+mn-lt"/>
                <a:ea typeface="+mn-ea"/>
                <a:cs typeface="+mn-cs"/>
              </a:rPr>
              <a:t> scale up beefy server and cluster with 4, 8, 16 wimpy machines.</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r>
              <a:rPr lang="en-US" sz="1200" b="1" kern="1200" baseline="0" dirty="0" smtClean="0">
                <a:solidFill>
                  <a:schemeClr val="tx1"/>
                </a:solidFill>
                <a:effectLst/>
                <a:latin typeface="+mn-lt"/>
                <a:ea typeface="+mn-ea"/>
                <a:cs typeface="+mn-cs"/>
              </a:rPr>
              <a:t>For the </a:t>
            </a:r>
            <a:r>
              <a:rPr lang="en-US" sz="1200" b="1" kern="1200" baseline="0" dirty="0" err="1" smtClean="0">
                <a:solidFill>
                  <a:schemeClr val="tx1"/>
                </a:solidFill>
                <a:effectLst/>
                <a:latin typeface="+mn-lt"/>
                <a:ea typeface="+mn-ea"/>
                <a:cs typeface="+mn-cs"/>
              </a:rPr>
              <a:t>heteo</a:t>
            </a:r>
            <a:r>
              <a:rPr lang="en-US" sz="1200" b="1" kern="1200" baseline="0" dirty="0" smtClean="0">
                <a:solidFill>
                  <a:schemeClr val="tx1"/>
                </a:solidFill>
                <a:effectLst/>
                <a:latin typeface="+mn-lt"/>
                <a:ea typeface="+mn-ea"/>
                <a:cs typeface="+mn-cs"/>
              </a:rPr>
              <a:t> experiment </a:t>
            </a:r>
            <a:r>
              <a:rPr lang="en-US" sz="1200" kern="1200" baseline="0" dirty="0" smtClean="0">
                <a:solidFill>
                  <a:schemeClr val="tx1"/>
                </a:solidFill>
                <a:effectLst/>
                <a:latin typeface="+mn-lt"/>
                <a:ea typeface="+mn-ea"/>
                <a:cs typeface="+mn-cs"/>
              </a:rPr>
              <a:t>we use a cluster composed by a mixture of beefy and wimpy nodes. In this experiment the beefy node is almost 4 times as powerful as wimpy node thus the cost ratio between these two machines is 4:1</a:t>
            </a:r>
            <a:endParaRPr lang="en-US" dirty="0"/>
          </a:p>
        </p:txBody>
      </p:sp>
      <p:sp>
        <p:nvSpPr>
          <p:cNvPr id="4" name="Slide Number Placeholder 3"/>
          <p:cNvSpPr>
            <a:spLocks noGrp="1"/>
          </p:cNvSpPr>
          <p:nvPr>
            <p:ph type="sldNum" sz="quarter" idx="10"/>
          </p:nvPr>
        </p:nvSpPr>
        <p:spPr/>
        <p:txBody>
          <a:bodyPr/>
          <a:lstStyle/>
          <a:p>
            <a:fld id="{B45A20EE-5291-124D-BBB3-E93C22ECB9AB}" type="slidenum">
              <a:rPr lang="en-US" smtClean="0"/>
              <a:t>6</a:t>
            </a:fld>
            <a:endParaRPr lang="en-US"/>
          </a:p>
        </p:txBody>
      </p:sp>
    </p:spTree>
    <p:extLst>
      <p:ext uri="{BB962C8B-B14F-4D97-AF65-F5344CB8AC3E}">
        <p14:creationId xmlns:p14="http://schemas.microsoft.com/office/powerpoint/2010/main" val="14668222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Here is the</a:t>
            </a:r>
            <a:r>
              <a:rPr lang="en-US" b="1" baseline="0" dirty="0" smtClean="0"/>
              <a:t> recommendations we provided for the storage users choosing beefy node and wimpy cluster based on our experiment results. </a:t>
            </a:r>
          </a:p>
          <a:p>
            <a:r>
              <a:rPr lang="en-US" b="1" baseline="0" dirty="0" smtClean="0"/>
              <a:t>I’m going to introduce each of them…</a:t>
            </a:r>
            <a:endParaRPr lang="en-US" b="1" dirty="0"/>
          </a:p>
        </p:txBody>
      </p:sp>
      <p:sp>
        <p:nvSpPr>
          <p:cNvPr id="4" name="Slide Number Placeholder 3"/>
          <p:cNvSpPr>
            <a:spLocks noGrp="1"/>
          </p:cNvSpPr>
          <p:nvPr>
            <p:ph type="sldNum" sz="quarter" idx="10"/>
          </p:nvPr>
        </p:nvSpPr>
        <p:spPr/>
        <p:txBody>
          <a:bodyPr/>
          <a:lstStyle/>
          <a:p>
            <a:fld id="{B45A20EE-5291-124D-BBB3-E93C22ECB9AB}" type="slidenum">
              <a:rPr lang="en-US" smtClean="0"/>
              <a:t>7</a:t>
            </a:fld>
            <a:endParaRPr lang="en-US"/>
          </a:p>
        </p:txBody>
      </p:sp>
    </p:spTree>
    <p:extLst>
      <p:ext uri="{BB962C8B-B14F-4D97-AF65-F5344CB8AC3E}">
        <p14:creationId xmlns:p14="http://schemas.microsoft.com/office/powerpoint/2010/main" val="31974243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Let’s start with</a:t>
            </a:r>
            <a:r>
              <a:rPr lang="en-US" b="1" baseline="0" dirty="0" smtClean="0"/>
              <a:t> the throughput performance…</a:t>
            </a:r>
            <a:endParaRPr lang="en-US" b="1" dirty="0" smtClean="0"/>
          </a:p>
          <a:p>
            <a:endParaRPr lang="en-US" dirty="0" smtClean="0"/>
          </a:p>
          <a:p>
            <a:r>
              <a:rPr lang="en-US" b="1" baseline="0" dirty="0" smtClean="0"/>
              <a:t>In this experiment, the major </a:t>
            </a:r>
            <a:r>
              <a:rPr lang="en-US" b="1" baseline="0" dirty="0" err="1" smtClean="0"/>
              <a:t>params</a:t>
            </a:r>
            <a:r>
              <a:rPr lang="en-US" b="1" baseline="0" dirty="0" smtClean="0"/>
              <a:t> we tuned </a:t>
            </a:r>
            <a:r>
              <a:rPr lang="en-US" baseline="0" dirty="0" smtClean="0"/>
              <a:t>are workload intensity in terms of  the number of client threads and scale out cluster size. </a:t>
            </a:r>
          </a:p>
          <a:p>
            <a:endParaRPr lang="en-US" baseline="0" dirty="0" smtClean="0"/>
          </a:p>
          <a:p>
            <a:r>
              <a:rPr lang="en-US" b="1" baseline="0" dirty="0" smtClean="0"/>
              <a:t>In our plot, </a:t>
            </a:r>
            <a:r>
              <a:rPr lang="en-US" baseline="0" dirty="0" smtClean="0"/>
              <a:t>the dash lines stand for the data we collected for the scale up machine and the bars are for the scale out cluster of different sizes.</a:t>
            </a:r>
          </a:p>
          <a:p>
            <a:endParaRPr lang="en-US" baseline="0" dirty="0" smtClean="0"/>
          </a:p>
          <a:p>
            <a:r>
              <a:rPr lang="en-US" baseline="0" dirty="0" smtClean="0"/>
              <a:t>	1. Under any workload intensity scale up always generate much higher throughput than scale out cluster of any sizes. </a:t>
            </a:r>
          </a:p>
          <a:p>
            <a:r>
              <a:rPr lang="en-US" baseline="0" dirty="0" smtClean="0"/>
              <a:t>	2. Under a certain workload intensity scale out throughput increases as the cluster size increases. </a:t>
            </a:r>
            <a:endParaRPr lang="en-US" b="1" baseline="0" dirty="0" smtClean="0"/>
          </a:p>
          <a:p>
            <a:r>
              <a:rPr lang="en-US" b="1" baseline="0" dirty="0" smtClean="0"/>
              <a:t>From this plot we could see that with ….</a:t>
            </a:r>
            <a:endParaRPr lang="en-US" dirty="0" smtClean="0"/>
          </a:p>
        </p:txBody>
      </p:sp>
      <p:sp>
        <p:nvSpPr>
          <p:cNvPr id="4" name="Slide Number Placeholder 3"/>
          <p:cNvSpPr>
            <a:spLocks noGrp="1"/>
          </p:cNvSpPr>
          <p:nvPr>
            <p:ph type="sldNum" sz="quarter" idx="10"/>
          </p:nvPr>
        </p:nvSpPr>
        <p:spPr/>
        <p:txBody>
          <a:bodyPr/>
          <a:lstStyle/>
          <a:p>
            <a:fld id="{B45A20EE-5291-124D-BBB3-E93C22ECB9AB}" type="slidenum">
              <a:rPr lang="en-US" smtClean="0"/>
              <a:t>8</a:t>
            </a:fld>
            <a:endParaRPr lang="en-US"/>
          </a:p>
        </p:txBody>
      </p:sp>
    </p:spTree>
    <p:extLst>
      <p:ext uri="{BB962C8B-B14F-4D97-AF65-F5344CB8AC3E}">
        <p14:creationId xmlns:p14="http://schemas.microsoft.com/office/powerpoint/2010/main" val="1220781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In this</a:t>
            </a:r>
            <a:r>
              <a:rPr lang="en-US" b="1" baseline="0" dirty="0" smtClean="0"/>
              <a:t> plot, we show the unit time cost</a:t>
            </a:r>
            <a:r>
              <a:rPr lang="en-US" b="0" baseline="0" dirty="0" smtClean="0"/>
              <a:t>…</a:t>
            </a:r>
          </a:p>
          <a:p>
            <a:r>
              <a:rPr lang="en-US" b="1" baseline="0" dirty="0" smtClean="0"/>
              <a:t>Since we’re using a </a:t>
            </a:r>
            <a:r>
              <a:rPr lang="en-US" b="1" baseline="0" dirty="0" err="1" smtClean="0"/>
              <a:t>linear..</a:t>
            </a:r>
            <a:r>
              <a:rPr lang="en-US" b="0" baseline="0" dirty="0" err="1" smtClean="0"/>
              <a:t>when</a:t>
            </a:r>
            <a:r>
              <a:rPr lang="en-US" b="0" baseline="0" dirty="0" smtClean="0"/>
              <a:t> the wimpy cluster double its size, the cost also doubles.</a:t>
            </a:r>
            <a:endParaRPr lang="en-US" b="1" dirty="0"/>
          </a:p>
        </p:txBody>
      </p:sp>
      <p:sp>
        <p:nvSpPr>
          <p:cNvPr id="4" name="Slide Number Placeholder 3"/>
          <p:cNvSpPr>
            <a:spLocks noGrp="1"/>
          </p:cNvSpPr>
          <p:nvPr>
            <p:ph type="sldNum" sz="quarter" idx="10"/>
          </p:nvPr>
        </p:nvSpPr>
        <p:spPr/>
        <p:txBody>
          <a:bodyPr/>
          <a:lstStyle/>
          <a:p>
            <a:fld id="{B45A20EE-5291-124D-BBB3-E93C22ECB9AB}" type="slidenum">
              <a:rPr lang="en-US" smtClean="0"/>
              <a:t>9</a:t>
            </a:fld>
            <a:endParaRPr lang="en-US"/>
          </a:p>
        </p:txBody>
      </p:sp>
    </p:spTree>
    <p:extLst>
      <p:ext uri="{BB962C8B-B14F-4D97-AF65-F5344CB8AC3E}">
        <p14:creationId xmlns:p14="http://schemas.microsoft.com/office/powerpoint/2010/main" val="28440155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7B8450A-05EE-E041-919D-57813528EADC}" type="datetime2">
              <a:rPr lang="en-US" smtClean="0"/>
              <a:t>Friday, March 13, 15</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053A1E-F231-9E41-95E8-56A1E7E6081E}" type="datetime2">
              <a:rPr lang="en-US" smtClean="0"/>
              <a:t>Friday, March 13, 15</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E40C96F-7E06-5444-A851-305A285D0121}" type="datetime2">
              <a:rPr lang="en-US" smtClean="0"/>
              <a:t>Friday, March 13, 15</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A8B46A-E85E-FE4D-B80E-D6985EBB1CC3}" type="datetime2">
              <a:rPr lang="en-US" smtClean="0"/>
              <a:t>Friday, March 13, 15</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0AF7EF9-6D71-8941-8B92-5A1846C8FD0A}" type="datetime2">
              <a:rPr lang="en-US" smtClean="0"/>
              <a:t>Friday, March 13, 15</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4CC2914-6A8C-C942-85B6-F1D2900AA020}" type="datetime2">
              <a:rPr lang="en-US" smtClean="0"/>
              <a:t>Friday, March 13, 15</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B4FFF42-31CA-8F4B-A4CB-E2C4C1199306}" type="datetime2">
              <a:rPr lang="en-US" smtClean="0"/>
              <a:t>Friday, March 13, 15</a:t>
            </a:fld>
            <a:endParaRPr lang="en-US"/>
          </a:p>
        </p:txBody>
      </p:sp>
      <p:sp>
        <p:nvSpPr>
          <p:cNvPr id="8" name="Footer Placeholder 7"/>
          <p:cNvSpPr>
            <a:spLocks noGrp="1"/>
          </p:cNvSpPr>
          <p:nvPr>
            <p:ph type="ftr" sz="quarter" idx="11"/>
          </p:nvPr>
        </p:nvSpPr>
        <p:spPr/>
        <p:txBody>
          <a:bodyPr/>
          <a:lstStyle/>
          <a:p>
            <a:pPr algn="r"/>
            <a:endParaRPr lang="en-US" dirty="0"/>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E7EED30-5B0A-4D4E-9613-C51DE46171F2}" type="datetime2">
              <a:rPr lang="en-US" smtClean="0"/>
              <a:t>Friday, March 13, 15</a:t>
            </a:fld>
            <a:endParaRPr lang="en-US"/>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67AD71-A66D-8F49-A72F-3E39424D7B8A}" type="datetime2">
              <a:rPr lang="en-US" smtClean="0"/>
              <a:t>Friday, March 13, 15</a:t>
            </a:fld>
            <a:endParaRPr lang="en-US"/>
          </a:p>
        </p:txBody>
      </p:sp>
      <p:sp>
        <p:nvSpPr>
          <p:cNvPr id="3" name="Footer Placeholder 2"/>
          <p:cNvSpPr>
            <a:spLocks noGrp="1"/>
          </p:cNvSpPr>
          <p:nvPr>
            <p:ph type="ftr" sz="quarter" idx="11"/>
          </p:nvPr>
        </p:nvSpPr>
        <p:spPr/>
        <p:txBody>
          <a:bodyPr/>
          <a:lstStyle/>
          <a:p>
            <a:pPr algn="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23B317-5DE0-0045-AC92-70F8A57E0B88}" type="datetime2">
              <a:rPr lang="en-US" smtClean="0"/>
              <a:t>Friday, March 13, 15</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BE5E3F-2E34-764C-98C7-7083DE2F2525}" type="datetime2">
              <a:rPr lang="en-US" smtClean="0"/>
              <a:t>Friday, March 13, 15</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79BCEE16-2352-D947-845D-BD78A0CE1810}" type="datetime2">
              <a:rPr lang="en-US" smtClean="0"/>
              <a:t>Friday, March 13, 15</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lgn="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CFEC368-1D7A-4F81-ABF6-AE0E36BAF64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hf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1" Type="http://schemas.openxmlformats.org/officeDocument/2006/relationships/image" Target="../media/image5.png"/><Relationship Id="rId12" Type="http://schemas.microsoft.com/office/2007/relationships/hdphoto" Target="../media/hdphoto6.wdp"/><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microsoft.com/office/2007/relationships/hdphoto" Target="../media/hdphoto1.wdp"/><Relationship Id="rId7" Type="http://schemas.microsoft.com/office/2007/relationships/hdphoto" Target="../media/hdphoto2.wdp"/><Relationship Id="rId8" Type="http://schemas.microsoft.com/office/2007/relationships/hdphoto" Target="../media/hdphoto3.wdp"/><Relationship Id="rId9" Type="http://schemas.microsoft.com/office/2007/relationships/hdphoto" Target="../media/hdphoto4.wdp"/><Relationship Id="rId10" Type="http://schemas.microsoft.com/office/2007/relationships/hdphoto" Target="../media/hdphoto5.wdp"/></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0.jpe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190.png"/><Relationship Id="rId7" Type="http://schemas.openxmlformats.org/officeDocument/2006/relationships/image" Target="../media/image210.png"/><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a:t>Scale up Vs. Scale out in Cloud Storage and Graph Processing Systems</a:t>
            </a:r>
          </a:p>
        </p:txBody>
      </p:sp>
      <p:sp>
        <p:nvSpPr>
          <p:cNvPr id="3" name="Subtitle 2"/>
          <p:cNvSpPr>
            <a:spLocks noGrp="1"/>
          </p:cNvSpPr>
          <p:nvPr>
            <p:ph type="subTitle" idx="1"/>
          </p:nvPr>
        </p:nvSpPr>
        <p:spPr>
          <a:xfrm>
            <a:off x="685800" y="3505200"/>
            <a:ext cx="6400800" cy="2311940"/>
          </a:xfrm>
        </p:spPr>
        <p:txBody>
          <a:bodyPr>
            <a:normAutofit/>
          </a:bodyPr>
          <a:lstStyle/>
          <a:p>
            <a:r>
              <a:rPr lang="en-US" sz="2000" dirty="0"/>
              <a:t>Wenting </a:t>
            </a:r>
            <a:r>
              <a:rPr lang="en-US" sz="2000" dirty="0" smtClean="0"/>
              <a:t>Wang</a:t>
            </a:r>
          </a:p>
          <a:p>
            <a:r>
              <a:rPr lang="en-US" sz="2000" b="1" dirty="0" smtClean="0">
                <a:solidFill>
                  <a:schemeClr val="tx1"/>
                </a:solidFill>
              </a:rPr>
              <a:t>Le Xu</a:t>
            </a:r>
          </a:p>
          <a:p>
            <a:r>
              <a:rPr lang="en-US" sz="2000" dirty="0" smtClean="0"/>
              <a:t>Indranil Gupta</a:t>
            </a:r>
          </a:p>
          <a:p>
            <a:r>
              <a:rPr lang="en-US" sz="2000" dirty="0"/>
              <a:t/>
            </a:r>
            <a:br>
              <a:rPr lang="en-US" sz="2000" dirty="0"/>
            </a:br>
            <a:r>
              <a:rPr lang="en-US" sz="2000" dirty="0"/>
              <a:t>Department of Computer Science, University of Illinois, Urbana Champaign </a:t>
            </a:r>
          </a:p>
          <a:p>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1</a:t>
            </a:fld>
            <a:endParaRPr lang="en-US"/>
          </a:p>
        </p:txBody>
      </p:sp>
    </p:spTree>
    <p:extLst>
      <p:ext uri="{BB962C8B-B14F-4D97-AF65-F5344CB8AC3E}">
        <p14:creationId xmlns:p14="http://schemas.microsoft.com/office/powerpoint/2010/main" val="97779844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Homogeneous - Cassandra</a:t>
            </a:r>
            <a:endParaRPr lang="en-US" dirty="0"/>
          </a:p>
        </p:txBody>
      </p:sp>
      <p:sp>
        <p:nvSpPr>
          <p:cNvPr id="5" name="Content Placeholder 4"/>
          <p:cNvSpPr>
            <a:spLocks noGrp="1"/>
          </p:cNvSpPr>
          <p:nvPr>
            <p:ph idx="1"/>
          </p:nvPr>
        </p:nvSpPr>
        <p:spPr/>
        <p:txBody>
          <a:bodyPr/>
          <a:lstStyle/>
          <a:p>
            <a:r>
              <a:rPr lang="en-US" dirty="0" smtClean="0"/>
              <a:t>Cost Efficiency</a:t>
            </a:r>
          </a:p>
          <a:p>
            <a:pPr lvl="1"/>
            <a:r>
              <a:rPr lang="en-US" dirty="0"/>
              <a:t>Main variable tuned: Workload intensity, scale out cluster size</a:t>
            </a:r>
          </a:p>
          <a:p>
            <a:pPr lvl="1"/>
            <a:endParaRPr lang="en-US" dirty="0"/>
          </a:p>
        </p:txBody>
      </p:sp>
      <p:sp>
        <p:nvSpPr>
          <p:cNvPr id="3" name="Slide Number Placeholder 2"/>
          <p:cNvSpPr>
            <a:spLocks noGrp="1"/>
          </p:cNvSpPr>
          <p:nvPr>
            <p:ph type="sldNum" sz="quarter" idx="12"/>
          </p:nvPr>
        </p:nvSpPr>
        <p:spPr/>
        <p:txBody>
          <a:bodyPr/>
          <a:lstStyle/>
          <a:p>
            <a:fld id="{0CFEC368-1D7A-4F81-ABF6-AE0E36BAF64C}" type="slidenum">
              <a:rPr lang="en-US" smtClean="0"/>
              <a:pPr/>
              <a:t>10</a:t>
            </a:fld>
            <a:endParaRPr lang="en-US"/>
          </a:p>
        </p:txBody>
      </p:sp>
      <p:pic>
        <p:nvPicPr>
          <p:cNvPr id="6" name="Picture 5" descr="CE.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033503" y="2552231"/>
            <a:ext cx="4722005" cy="3545425"/>
          </a:xfrm>
          <a:prstGeom prst="rect">
            <a:avLst/>
          </a:prstGeom>
        </p:spPr>
      </p:pic>
      <p:cxnSp>
        <p:nvCxnSpPr>
          <p:cNvPr id="11" name="Straight Arrow Connector 10"/>
          <p:cNvCxnSpPr/>
          <p:nvPr/>
        </p:nvCxnSpPr>
        <p:spPr>
          <a:xfrm>
            <a:off x="3138592" y="4004473"/>
            <a:ext cx="0" cy="401118"/>
          </a:xfrm>
          <a:prstGeom prst="straightConnector1">
            <a:avLst/>
          </a:prstGeom>
          <a:ln>
            <a:solidFill>
              <a:srgbClr val="00B050"/>
            </a:solidFill>
            <a:tailEnd type="arrow"/>
          </a:ln>
        </p:spPr>
        <p:style>
          <a:lnRef idx="3">
            <a:schemeClr val="dk1"/>
          </a:lnRef>
          <a:fillRef idx="0">
            <a:schemeClr val="dk1"/>
          </a:fillRef>
          <a:effectRef idx="2">
            <a:schemeClr val="dk1"/>
          </a:effectRef>
          <a:fontRef idx="minor">
            <a:schemeClr val="tx1"/>
          </a:fontRef>
        </p:style>
      </p:cxnSp>
      <p:cxnSp>
        <p:nvCxnSpPr>
          <p:cNvPr id="13" name="Straight Arrow Connector 12"/>
          <p:cNvCxnSpPr/>
          <p:nvPr/>
        </p:nvCxnSpPr>
        <p:spPr>
          <a:xfrm>
            <a:off x="2867633" y="4357432"/>
            <a:ext cx="0" cy="401118"/>
          </a:xfrm>
          <a:prstGeom prst="straightConnector1">
            <a:avLst/>
          </a:prstGeom>
          <a:ln>
            <a:solidFill>
              <a:srgbClr val="00B050"/>
            </a:solidFill>
            <a:tailEnd type="arrow"/>
          </a:ln>
        </p:spPr>
        <p:style>
          <a:lnRef idx="3">
            <a:schemeClr val="dk1"/>
          </a:lnRef>
          <a:fillRef idx="0">
            <a:schemeClr val="dk1"/>
          </a:fillRef>
          <a:effectRef idx="2">
            <a:schemeClr val="dk1"/>
          </a:effectRef>
          <a:fontRef idx="minor">
            <a:schemeClr val="tx1"/>
          </a:fontRef>
        </p:style>
      </p:cxnSp>
      <p:cxnSp>
        <p:nvCxnSpPr>
          <p:cNvPr id="14" name="Straight Arrow Connector 13"/>
          <p:cNvCxnSpPr/>
          <p:nvPr/>
        </p:nvCxnSpPr>
        <p:spPr>
          <a:xfrm>
            <a:off x="4181810" y="2579553"/>
            <a:ext cx="0" cy="401118"/>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cxnSp>
        <p:nvCxnSpPr>
          <p:cNvPr id="15" name="Straight Arrow Connector 14"/>
          <p:cNvCxnSpPr/>
          <p:nvPr/>
        </p:nvCxnSpPr>
        <p:spPr>
          <a:xfrm>
            <a:off x="3669787" y="3310069"/>
            <a:ext cx="0" cy="401118"/>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73230518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Homogeneous - Cassandra</a:t>
            </a:r>
            <a:endParaRPr lang="en-US" dirty="0"/>
          </a:p>
        </p:txBody>
      </p:sp>
      <p:pic>
        <p:nvPicPr>
          <p:cNvPr id="3" name="Picture 2" descr="T1.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0" y="2044699"/>
            <a:ext cx="4307038" cy="3233856"/>
          </a:xfrm>
          <a:prstGeom prst="rect">
            <a:avLst/>
          </a:prstGeom>
        </p:spPr>
      </p:pic>
      <p:sp>
        <p:nvSpPr>
          <p:cNvPr id="5" name="Rectangle 4"/>
          <p:cNvSpPr/>
          <p:nvPr/>
        </p:nvSpPr>
        <p:spPr>
          <a:xfrm>
            <a:off x="457200" y="5509597"/>
            <a:ext cx="4379760" cy="646331"/>
          </a:xfrm>
          <a:prstGeom prst="rect">
            <a:avLst/>
          </a:prstGeom>
        </p:spPr>
        <p:txBody>
          <a:bodyPr wrap="square">
            <a:spAutoFit/>
          </a:bodyPr>
          <a:lstStyle/>
          <a:p>
            <a:r>
              <a:rPr lang="en-US" dirty="0" smtClean="0"/>
              <a:t>Scale up &amp; Scale out under different workload intensity</a:t>
            </a:r>
            <a:endParaRPr lang="en-US" dirty="0"/>
          </a:p>
        </p:txBody>
      </p:sp>
      <p:sp>
        <p:nvSpPr>
          <p:cNvPr id="9" name="TextBox 8"/>
          <p:cNvSpPr txBox="1"/>
          <p:nvPr/>
        </p:nvSpPr>
        <p:spPr>
          <a:xfrm>
            <a:off x="4836960" y="2066045"/>
            <a:ext cx="3563314" cy="3693319"/>
          </a:xfrm>
          <a:prstGeom prst="rect">
            <a:avLst/>
          </a:prstGeom>
          <a:noFill/>
          <a:ln>
            <a:solidFill>
              <a:schemeClr val="accent1"/>
            </a:solidFill>
          </a:ln>
        </p:spPr>
        <p:txBody>
          <a:bodyPr wrap="square" rtlCol="0">
            <a:spAutoFit/>
          </a:bodyPr>
          <a:lstStyle/>
          <a:p>
            <a:pPr marL="285750" indent="-285750">
              <a:buFontTx/>
              <a:buChar char="-"/>
            </a:pPr>
            <a:r>
              <a:rPr lang="en-US" b="1" dirty="0" smtClean="0"/>
              <a:t>Light workload: Scale out cluster has a better cost efficiency comparing to scale up while cluster size is small. </a:t>
            </a:r>
          </a:p>
          <a:p>
            <a:pPr marL="285750" indent="-285750">
              <a:buFontTx/>
              <a:buChar char="-"/>
            </a:pPr>
            <a:endParaRPr lang="en-US" b="1" dirty="0" smtClean="0"/>
          </a:p>
          <a:p>
            <a:pPr marL="285750" indent="-285750">
              <a:buFontTx/>
              <a:buChar char="-"/>
            </a:pPr>
            <a:r>
              <a:rPr lang="en-US" b="1" dirty="0" smtClean="0"/>
              <a:t>Heavy workload: scale up is always better in terms of cost efficiency</a:t>
            </a:r>
          </a:p>
          <a:p>
            <a:pPr marL="285750" indent="-285750">
              <a:buFontTx/>
              <a:buChar char="-"/>
            </a:pPr>
            <a:endParaRPr lang="en-US" b="1" dirty="0" smtClean="0"/>
          </a:p>
          <a:p>
            <a:pPr marL="285750" indent="-285750">
              <a:buFontTx/>
              <a:buChar char="-"/>
            </a:pPr>
            <a:r>
              <a:rPr lang="en-US" b="1" dirty="0" smtClean="0"/>
              <a:t>In terms of scale out size, small is always better</a:t>
            </a:r>
          </a:p>
          <a:p>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11</a:t>
            </a:fld>
            <a:endParaRPr lang="en-US"/>
          </a:p>
        </p:txBody>
      </p:sp>
      <p:sp>
        <p:nvSpPr>
          <p:cNvPr id="6" name="Rectangle 5"/>
          <p:cNvSpPr/>
          <p:nvPr/>
        </p:nvSpPr>
        <p:spPr>
          <a:xfrm>
            <a:off x="846716" y="3539482"/>
            <a:ext cx="1582027" cy="994127"/>
          </a:xfrm>
          <a:prstGeom prst="rect">
            <a:avLst/>
          </a:prstGeom>
          <a:noFill/>
          <a:ln w="38100" cmpd="sng">
            <a:solidFill>
              <a:srgbClr val="00B05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2959937" y="1871884"/>
            <a:ext cx="939423" cy="2661726"/>
          </a:xfrm>
          <a:prstGeom prst="rect">
            <a:avLst/>
          </a:prstGeom>
          <a:noFill/>
          <a:ln w="38100" cmpd="sng">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078653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Homogeneous - Cassandra</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038481462"/>
              </p:ext>
            </p:extLst>
          </p:nvPr>
        </p:nvGraphicFramePr>
        <p:xfrm>
          <a:off x="1012677" y="2204720"/>
          <a:ext cx="7547838" cy="4389119"/>
        </p:xfrm>
        <a:graphic>
          <a:graphicData uri="http://schemas.openxmlformats.org/drawingml/2006/table">
            <a:tbl>
              <a:tblPr firstRow="1" bandRow="1">
                <a:tableStyleId>{5940675A-B579-460E-94D1-54222C63F5DA}</a:tableStyleId>
              </a:tblPr>
              <a:tblGrid>
                <a:gridCol w="2515946"/>
                <a:gridCol w="2515946"/>
                <a:gridCol w="2515946"/>
              </a:tblGrid>
              <a:tr h="742809">
                <a:tc>
                  <a:txBody>
                    <a:bodyPr/>
                    <a:lstStyle/>
                    <a:p>
                      <a:endParaRPr lang="en-US" dirty="0"/>
                    </a:p>
                  </a:txBody>
                  <a:tcPr marL="137160" marR="137160" marT="137160" marB="1371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effectLst/>
                        </a:rPr>
                        <a:t>Budget-constrained </a:t>
                      </a:r>
                      <a:endParaRPr lang="en-US" dirty="0" smtClean="0"/>
                    </a:p>
                    <a:p>
                      <a:endParaRPr lang="en-US" dirty="0"/>
                    </a:p>
                  </a:txBody>
                  <a:tcPr marL="137160" marR="137160" marT="137160" marB="1371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effectLst/>
                        </a:rPr>
                        <a:t>Min throughput requirement </a:t>
                      </a:r>
                      <a:endParaRPr lang="en-US" dirty="0" smtClean="0"/>
                    </a:p>
                    <a:p>
                      <a:endParaRPr lang="en-US" dirty="0"/>
                    </a:p>
                  </a:txBody>
                  <a:tcPr marL="137160" marR="137160" marT="137160" marB="137160"/>
                </a:tc>
              </a:tr>
              <a:tr h="7531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effectLst/>
                        </a:rPr>
                        <a:t>Light workloads</a:t>
                      </a:r>
                      <a:endParaRPr lang="en-US" dirty="0" smtClean="0"/>
                    </a:p>
                    <a:p>
                      <a:endParaRPr lang="en-US" dirty="0"/>
                    </a:p>
                  </a:txBody>
                  <a:tcPr marL="137160" marR="137160" marT="137160" marB="1371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effectLst/>
                          <a:latin typeface="+mn-lt"/>
                          <a:ea typeface="+mn-ea"/>
                          <a:cs typeface="+mn-cs"/>
                        </a:rPr>
                        <a:t>Scale out with</a:t>
                      </a:r>
                      <a:br>
                        <a:rPr lang="en-US" sz="1800" kern="1200" dirty="0" smtClean="0">
                          <a:solidFill>
                            <a:schemeClr val="tx1"/>
                          </a:solidFill>
                          <a:effectLst/>
                          <a:latin typeface="+mn-lt"/>
                          <a:ea typeface="+mn-ea"/>
                          <a:cs typeface="+mn-cs"/>
                        </a:rPr>
                      </a:br>
                      <a:r>
                        <a:rPr lang="en-US" sz="1800" kern="1200" dirty="0" smtClean="0">
                          <a:solidFill>
                            <a:schemeClr val="tx1"/>
                          </a:solidFill>
                          <a:effectLst/>
                          <a:latin typeface="+mn-lt"/>
                          <a:ea typeface="+mn-ea"/>
                          <a:cs typeface="+mn-cs"/>
                        </a:rPr>
                        <a:t>small number of nodes </a:t>
                      </a:r>
                      <a:endParaRPr lang="en-US" dirty="0" smtClean="0"/>
                    </a:p>
                    <a:p>
                      <a:endParaRPr lang="en-US" dirty="0"/>
                    </a:p>
                  </a:txBody>
                  <a:tcPr marL="137160" marR="137160" marT="137160" marB="1371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effectLst/>
                          <a:latin typeface="+mn-lt"/>
                          <a:ea typeface="+mn-ea"/>
                          <a:cs typeface="+mn-cs"/>
                        </a:rPr>
                        <a:t>If throughput low</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effectLst/>
                          <a:latin typeface="+mn-lt"/>
                          <a:ea typeface="+mn-ea"/>
                          <a:cs typeface="+mn-cs"/>
                        </a:rPr>
                        <a:t> Scale out</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effectLst/>
                          <a:latin typeface="+mn-lt"/>
                          <a:ea typeface="+mn-ea"/>
                          <a:cs typeface="+mn-cs"/>
                        </a:rPr>
                        <a:t>Else</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effectLst/>
                          <a:latin typeface="+mn-lt"/>
                          <a:ea typeface="+mn-ea"/>
                          <a:cs typeface="+mn-cs"/>
                        </a:rPr>
                        <a:t> Scale up </a:t>
                      </a:r>
                      <a:endParaRPr lang="en-US" sz="2000" dirty="0" smtClean="0">
                        <a:solidFill>
                          <a:srgbClr val="FF0000"/>
                        </a:solidFill>
                      </a:endParaRPr>
                    </a:p>
                  </a:txBody>
                  <a:tcPr marL="137160" marR="137160" marT="137160" marB="137160"/>
                </a:tc>
              </a:tr>
              <a:tr h="753126">
                <a:tc>
                  <a:txBody>
                    <a:bodyPr/>
                    <a:lstStyle/>
                    <a:p>
                      <a:r>
                        <a:rPr lang="en-US" dirty="0" smtClean="0"/>
                        <a:t>Heavy workloads</a:t>
                      </a:r>
                      <a:endParaRPr lang="en-US" dirty="0"/>
                    </a:p>
                  </a:txBody>
                  <a:tcPr marL="137160" marR="137160" marT="137160" marB="1371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effectLst/>
                          <a:latin typeface="+mn-lt"/>
                          <a:ea typeface="+mn-ea"/>
                          <a:cs typeface="+mn-cs"/>
                        </a:rPr>
                        <a:t>If $</a:t>
                      </a:r>
                      <a:r>
                        <a:rPr lang="en-US" sz="1800" kern="1200" baseline="0" dirty="0" smtClean="0">
                          <a:solidFill>
                            <a:schemeClr val="tx1"/>
                          </a:solidFill>
                          <a:effectLst/>
                          <a:latin typeface="+mn-lt"/>
                          <a:ea typeface="+mn-ea"/>
                          <a:cs typeface="+mn-cs"/>
                        </a:rPr>
                        <a:t> constraint low</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solidFill>
                            <a:schemeClr val="tx1"/>
                          </a:solidFill>
                          <a:effectLst/>
                          <a:latin typeface="+mn-lt"/>
                          <a:ea typeface="+mn-ea"/>
                          <a:cs typeface="+mn-cs"/>
                        </a:rPr>
                        <a:t> Scale out is only option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solidFill>
                            <a:schemeClr val="tx1"/>
                          </a:solidFill>
                          <a:effectLst/>
                          <a:latin typeface="+mn-lt"/>
                          <a:ea typeface="+mn-ea"/>
                          <a:cs typeface="+mn-cs"/>
                        </a:rPr>
                        <a:t>Else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effectLst/>
                          <a:latin typeface="+mn-lt"/>
                          <a:ea typeface="+mn-ea"/>
                          <a:cs typeface="+mn-cs"/>
                        </a:rPr>
                        <a:t> Scale up </a:t>
                      </a:r>
                      <a:endParaRPr lang="en-US" dirty="0" smtClean="0"/>
                    </a:p>
                    <a:p>
                      <a:endParaRPr lang="en-US" dirty="0"/>
                    </a:p>
                  </a:txBody>
                  <a:tcPr marL="137160" marR="137160" marT="137160" marB="1371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effectLst/>
                          <a:latin typeface="+mn-lt"/>
                          <a:ea typeface="+mn-ea"/>
                          <a:cs typeface="+mn-cs"/>
                        </a:rPr>
                        <a:t>Scale up </a:t>
                      </a:r>
                      <a:endParaRPr lang="en-US" dirty="0" smtClean="0"/>
                    </a:p>
                    <a:p>
                      <a:endParaRPr lang="en-US" dirty="0"/>
                    </a:p>
                  </a:txBody>
                  <a:tcPr marL="137160" marR="137160" marT="137160" marB="137160"/>
                </a:tc>
              </a:tr>
            </a:tbl>
          </a:graphicData>
        </a:graphic>
      </p:graphicFrame>
      <p:sp>
        <p:nvSpPr>
          <p:cNvPr id="3" name="Slide Number Placeholder 2"/>
          <p:cNvSpPr>
            <a:spLocks noGrp="1"/>
          </p:cNvSpPr>
          <p:nvPr>
            <p:ph type="sldNum" sz="quarter" idx="12"/>
          </p:nvPr>
        </p:nvSpPr>
        <p:spPr/>
        <p:txBody>
          <a:bodyPr/>
          <a:lstStyle/>
          <a:p>
            <a:fld id="{0CFEC368-1D7A-4F81-ABF6-AE0E36BAF64C}" type="slidenum">
              <a:rPr lang="en-US" smtClean="0"/>
              <a:pPr/>
              <a:t>12</a:t>
            </a:fld>
            <a:endParaRPr lang="en-US"/>
          </a:p>
        </p:txBody>
      </p:sp>
      <p:pic>
        <p:nvPicPr>
          <p:cNvPr id="5" name="Picture 4"/>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866256" y="4018414"/>
            <a:ext cx="574288" cy="544931"/>
          </a:xfrm>
          <a:prstGeom prst="rect">
            <a:avLst/>
          </a:prstGeom>
        </p:spPr>
      </p:pic>
      <p:pic>
        <p:nvPicPr>
          <p:cNvPr id="6" name="Picture 5"/>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866256" y="4797666"/>
            <a:ext cx="574288" cy="544931"/>
          </a:xfrm>
          <a:prstGeom prst="rect">
            <a:avLst/>
          </a:prstGeom>
        </p:spPr>
      </p:pic>
      <p:pic>
        <p:nvPicPr>
          <p:cNvPr id="7" name="Picture 6"/>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435784" y="4809506"/>
            <a:ext cx="574288" cy="544931"/>
          </a:xfrm>
          <a:prstGeom prst="rect">
            <a:avLst/>
          </a:prstGeom>
        </p:spPr>
      </p:pic>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435784" y="4061789"/>
            <a:ext cx="574288" cy="544931"/>
          </a:xfrm>
          <a:prstGeom prst="rect">
            <a:avLst/>
          </a:prstGeom>
        </p:spPr>
      </p:pic>
    </p:spTree>
    <p:extLst>
      <p:ext uri="{BB962C8B-B14F-4D97-AF65-F5344CB8AC3E}">
        <p14:creationId xmlns:p14="http://schemas.microsoft.com/office/powerpoint/2010/main" val="307902689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Heterogeneous - Cassandra </a:t>
            </a:r>
            <a:endParaRPr lang="en-US" dirty="0"/>
          </a:p>
        </p:txBody>
      </p:sp>
      <p:pic>
        <p:nvPicPr>
          <p:cNvPr id="4" name="Content Placeholder 3" descr="H-CE1.png"/>
          <p:cNvPicPr>
            <a:picLocks noGrp="1" noChangeAspect="1"/>
          </p:cNvPicPr>
          <p:nvPr>
            <p:ph idx="1"/>
          </p:nvPr>
        </p:nvPicPr>
        <p:blipFill rotWithShape="1">
          <a:blip r:embed="rId3" cstate="email">
            <a:extLst>
              <a:ext uri="{28A0092B-C50C-407E-A947-70E740481C1C}">
                <a14:useLocalDpi xmlns:a14="http://schemas.microsoft.com/office/drawing/2010/main" val="0"/>
              </a:ext>
            </a:extLst>
          </a:blip>
          <a:srcRect l="-129" r="-564"/>
          <a:stretch/>
        </p:blipFill>
        <p:spPr>
          <a:xfrm>
            <a:off x="-1" y="2111560"/>
            <a:ext cx="5342439" cy="4201014"/>
          </a:xfrm>
        </p:spPr>
      </p:pic>
      <p:sp>
        <p:nvSpPr>
          <p:cNvPr id="7" name="TextBox 6"/>
          <p:cNvSpPr txBox="1"/>
          <p:nvPr/>
        </p:nvSpPr>
        <p:spPr>
          <a:xfrm>
            <a:off x="457200" y="6027003"/>
            <a:ext cx="4885238" cy="830997"/>
          </a:xfrm>
          <a:prstGeom prst="rect">
            <a:avLst/>
          </a:prstGeom>
          <a:noFill/>
        </p:spPr>
        <p:txBody>
          <a:bodyPr wrap="square" rtlCol="0">
            <a:spAutoFit/>
          </a:bodyPr>
          <a:lstStyle/>
          <a:p>
            <a:r>
              <a:rPr lang="en-US" sz="1600" dirty="0" smtClean="0"/>
              <a:t>Machine Ratio (# of beefy nodes : # of wimpy nodes) VS. Cost Efficiency under different workload intensity </a:t>
            </a:r>
            <a:endParaRPr lang="en-US" sz="1600" dirty="0"/>
          </a:p>
        </p:txBody>
      </p:sp>
      <p:sp>
        <p:nvSpPr>
          <p:cNvPr id="3" name="Rectangle 2"/>
          <p:cNvSpPr/>
          <p:nvPr/>
        </p:nvSpPr>
        <p:spPr>
          <a:xfrm>
            <a:off x="358275" y="1625022"/>
            <a:ext cx="7742964" cy="369332"/>
          </a:xfrm>
          <a:prstGeom prst="rect">
            <a:avLst/>
          </a:prstGeom>
        </p:spPr>
        <p:txBody>
          <a:bodyPr wrap="square">
            <a:spAutoFit/>
          </a:bodyPr>
          <a:lstStyle/>
          <a:p>
            <a:pPr marL="560070" lvl="1" indent="-285750">
              <a:buFont typeface="Arial"/>
              <a:buChar char="•"/>
            </a:pPr>
            <a:r>
              <a:rPr lang="en-US" dirty="0"/>
              <a:t>Main variable tuned: machine ratio, </a:t>
            </a:r>
            <a:r>
              <a:rPr lang="en-US" dirty="0" smtClean="0"/>
              <a:t> </a:t>
            </a:r>
            <a:r>
              <a:rPr lang="en-US" dirty="0"/>
              <a:t>workload intensity</a:t>
            </a:r>
            <a:endParaRPr lang="en-US" altLang="zh-CN" dirty="0"/>
          </a:p>
        </p:txBody>
      </p:sp>
      <p:sp>
        <p:nvSpPr>
          <p:cNvPr id="9" name="TextBox 8"/>
          <p:cNvSpPr txBox="1"/>
          <p:nvPr/>
        </p:nvSpPr>
        <p:spPr>
          <a:xfrm>
            <a:off x="5517600" y="2416881"/>
            <a:ext cx="3344362" cy="2862323"/>
          </a:xfrm>
          <a:prstGeom prst="rect">
            <a:avLst/>
          </a:prstGeom>
          <a:noFill/>
          <a:ln>
            <a:solidFill>
              <a:schemeClr val="accent1"/>
            </a:solidFill>
          </a:ln>
        </p:spPr>
        <p:txBody>
          <a:bodyPr wrap="square" rtlCol="0">
            <a:spAutoFit/>
          </a:bodyPr>
          <a:lstStyle/>
          <a:p>
            <a:pPr marL="285750" indent="-285750">
              <a:buFontTx/>
              <a:buChar char="-"/>
            </a:pPr>
            <a:r>
              <a:rPr lang="en-US" b="1" dirty="0" smtClean="0"/>
              <a:t>Adding one beefy node to the cluster significantly improves throughput, as the node serves as a contact point</a:t>
            </a:r>
          </a:p>
          <a:p>
            <a:pPr marL="285750" indent="-285750">
              <a:buFontTx/>
              <a:buChar char="-"/>
            </a:pPr>
            <a:endParaRPr lang="en-US" b="1" dirty="0" smtClean="0"/>
          </a:p>
          <a:p>
            <a:pPr marL="285750" indent="-285750">
              <a:buFontTx/>
              <a:buChar char="-"/>
            </a:pPr>
            <a:endParaRPr lang="en-US" b="1" dirty="0" smtClean="0"/>
          </a:p>
          <a:p>
            <a:pPr marL="285750" indent="-285750">
              <a:buFontTx/>
              <a:buChar char="-"/>
            </a:pPr>
            <a:r>
              <a:rPr lang="en-US" b="1" dirty="0" smtClean="0"/>
              <a:t>Lower </a:t>
            </a:r>
            <a:r>
              <a:rPr lang="en-US" b="1" dirty="0"/>
              <a:t>marginal </a:t>
            </a:r>
            <a:r>
              <a:rPr lang="en-US" b="1" dirty="0" smtClean="0"/>
              <a:t>benefits </a:t>
            </a:r>
            <a:r>
              <a:rPr lang="en-US" b="1" dirty="0"/>
              <a:t>while the number of beefy nodes increases</a:t>
            </a:r>
          </a:p>
        </p:txBody>
      </p:sp>
      <p:sp>
        <p:nvSpPr>
          <p:cNvPr id="5" name="Slide Number Placeholder 4"/>
          <p:cNvSpPr>
            <a:spLocks noGrp="1"/>
          </p:cNvSpPr>
          <p:nvPr>
            <p:ph type="sldNum" sz="quarter" idx="12"/>
          </p:nvPr>
        </p:nvSpPr>
        <p:spPr/>
        <p:txBody>
          <a:bodyPr/>
          <a:lstStyle/>
          <a:p>
            <a:fld id="{0CFEC368-1D7A-4F81-ABF6-AE0E36BAF64C}" type="slidenum">
              <a:rPr lang="en-US" smtClean="0"/>
              <a:pPr/>
              <a:t>13</a:t>
            </a:fld>
            <a:endParaRPr lang="en-US"/>
          </a:p>
        </p:txBody>
      </p:sp>
    </p:spTree>
    <p:extLst>
      <p:ext uri="{BB962C8B-B14F-4D97-AF65-F5344CB8AC3E}">
        <p14:creationId xmlns:p14="http://schemas.microsoft.com/office/powerpoint/2010/main" val="72599178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Heterogeneous - Cassandra </a:t>
            </a:r>
            <a:endParaRPr lang="en-US" dirty="0"/>
          </a:p>
        </p:txBody>
      </p:sp>
      <p:pic>
        <p:nvPicPr>
          <p:cNvPr id="5" name="Picture 4" descr="H-CE2.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155040" y="1994354"/>
            <a:ext cx="5531759" cy="3994148"/>
          </a:xfrm>
          <a:prstGeom prst="rect">
            <a:avLst/>
          </a:prstGeom>
        </p:spPr>
      </p:pic>
      <p:sp>
        <p:nvSpPr>
          <p:cNvPr id="8" name="TextBox 7"/>
          <p:cNvSpPr txBox="1"/>
          <p:nvPr/>
        </p:nvSpPr>
        <p:spPr>
          <a:xfrm>
            <a:off x="3065334" y="5988502"/>
            <a:ext cx="5396406" cy="830997"/>
          </a:xfrm>
          <a:prstGeom prst="rect">
            <a:avLst/>
          </a:prstGeom>
          <a:noFill/>
        </p:spPr>
        <p:txBody>
          <a:bodyPr wrap="square" rtlCol="0">
            <a:spAutoFit/>
          </a:bodyPr>
          <a:lstStyle/>
          <a:p>
            <a:r>
              <a:rPr lang="en-US" sz="1600" dirty="0" err="1" smtClean="0"/>
              <a:t>Vnode</a:t>
            </a:r>
            <a:r>
              <a:rPr lang="en-US" sz="1600" dirty="0" smtClean="0"/>
              <a:t> Rate (# of wimpy nodes </a:t>
            </a:r>
            <a:r>
              <a:rPr lang="en-US" sz="1600" dirty="0" err="1" smtClean="0"/>
              <a:t>Vnode</a:t>
            </a:r>
            <a:r>
              <a:rPr lang="en-US" sz="1600" dirty="0" smtClean="0"/>
              <a:t> : # of beefy nodes </a:t>
            </a:r>
            <a:r>
              <a:rPr lang="en-US" sz="1600" dirty="0" err="1" smtClean="0"/>
              <a:t>Vnode</a:t>
            </a:r>
            <a:r>
              <a:rPr lang="en-US" sz="1600" dirty="0" smtClean="0"/>
              <a:t>) VS. Cost Efficiency under different workload intensity (machine ratio 1:12)</a:t>
            </a:r>
            <a:endParaRPr lang="en-US" sz="1600" dirty="0"/>
          </a:p>
        </p:txBody>
      </p:sp>
      <p:sp>
        <p:nvSpPr>
          <p:cNvPr id="3" name="Rectangle 2"/>
          <p:cNvSpPr/>
          <p:nvPr/>
        </p:nvSpPr>
        <p:spPr>
          <a:xfrm>
            <a:off x="358275" y="1625022"/>
            <a:ext cx="7742964" cy="369332"/>
          </a:xfrm>
          <a:prstGeom prst="rect">
            <a:avLst/>
          </a:prstGeom>
        </p:spPr>
        <p:txBody>
          <a:bodyPr wrap="square">
            <a:spAutoFit/>
          </a:bodyPr>
          <a:lstStyle/>
          <a:p>
            <a:pPr marL="560070" lvl="1" indent="-285750">
              <a:buFont typeface="Arial"/>
              <a:buChar char="•"/>
            </a:pPr>
            <a:r>
              <a:rPr lang="en-US" dirty="0"/>
              <a:t>Main variable tuned: </a:t>
            </a:r>
            <a:r>
              <a:rPr lang="en-US" dirty="0" smtClean="0"/>
              <a:t> </a:t>
            </a:r>
            <a:r>
              <a:rPr lang="en-US" dirty="0" err="1"/>
              <a:t>vnode</a:t>
            </a:r>
            <a:r>
              <a:rPr lang="en-US" dirty="0"/>
              <a:t> ratio, workload intensity</a:t>
            </a:r>
            <a:endParaRPr lang="en-US" altLang="zh-CN" dirty="0"/>
          </a:p>
        </p:txBody>
      </p:sp>
      <p:sp>
        <p:nvSpPr>
          <p:cNvPr id="9" name="TextBox 8"/>
          <p:cNvSpPr txBox="1"/>
          <p:nvPr/>
        </p:nvSpPr>
        <p:spPr>
          <a:xfrm>
            <a:off x="358275" y="2381740"/>
            <a:ext cx="2707059" cy="3416320"/>
          </a:xfrm>
          <a:prstGeom prst="rect">
            <a:avLst/>
          </a:prstGeom>
          <a:noFill/>
          <a:ln>
            <a:solidFill>
              <a:schemeClr val="accent1"/>
            </a:solidFill>
          </a:ln>
        </p:spPr>
        <p:txBody>
          <a:bodyPr wrap="square" rtlCol="0">
            <a:spAutoFit/>
          </a:bodyPr>
          <a:lstStyle/>
          <a:p>
            <a:pPr marL="285750" indent="-285750" defTabSz="457200">
              <a:buFontTx/>
              <a:buChar char="-"/>
              <a:defRPr/>
            </a:pPr>
            <a:r>
              <a:rPr lang="en-US" b="1" dirty="0" smtClean="0"/>
              <a:t>Under light workload, performance increases as the beefy node partition grows</a:t>
            </a:r>
          </a:p>
          <a:p>
            <a:pPr marL="285750" indent="-285750" defTabSz="457200">
              <a:buFontTx/>
              <a:buChar char="-"/>
              <a:defRPr/>
            </a:pPr>
            <a:endParaRPr lang="en-US" b="1" dirty="0" smtClean="0"/>
          </a:p>
          <a:p>
            <a:pPr marL="285750" indent="-285750" defTabSz="457200">
              <a:buFontTx/>
              <a:buChar char="-"/>
              <a:defRPr/>
            </a:pPr>
            <a:r>
              <a:rPr lang="en-US" b="1" dirty="0"/>
              <a:t>Under intense workload, beefy node </a:t>
            </a:r>
            <a:r>
              <a:rPr lang="en-US" b="1" dirty="0" smtClean="0"/>
              <a:t>becomes </a:t>
            </a:r>
            <a:r>
              <a:rPr lang="en-US" b="1" dirty="0"/>
              <a:t>the bottleneck for the entire system. </a:t>
            </a:r>
          </a:p>
        </p:txBody>
      </p:sp>
      <p:sp>
        <p:nvSpPr>
          <p:cNvPr id="4" name="Slide Number Placeholder 3"/>
          <p:cNvSpPr>
            <a:spLocks noGrp="1"/>
          </p:cNvSpPr>
          <p:nvPr>
            <p:ph type="sldNum" sz="quarter" idx="12"/>
          </p:nvPr>
        </p:nvSpPr>
        <p:spPr/>
        <p:txBody>
          <a:bodyPr/>
          <a:lstStyle/>
          <a:p>
            <a:fld id="{0CFEC368-1D7A-4F81-ABF6-AE0E36BAF64C}" type="slidenum">
              <a:rPr lang="en-US" smtClean="0"/>
              <a:pPr/>
              <a:t>14</a:t>
            </a:fld>
            <a:endParaRPr lang="en-US"/>
          </a:p>
        </p:txBody>
      </p:sp>
      <p:cxnSp>
        <p:nvCxnSpPr>
          <p:cNvPr id="7" name="Straight Arrow Connector 6"/>
          <p:cNvCxnSpPr/>
          <p:nvPr/>
        </p:nvCxnSpPr>
        <p:spPr>
          <a:xfrm>
            <a:off x="4790643" y="1994354"/>
            <a:ext cx="3310596" cy="387386"/>
          </a:xfrm>
          <a:prstGeom prst="straightConnector1">
            <a:avLst/>
          </a:prstGeom>
          <a:ln w="57150">
            <a:solidFill>
              <a:srgbClr val="FF0000"/>
            </a:solidFill>
            <a:tailEnd type="arrow"/>
          </a:ln>
        </p:spPr>
        <p:style>
          <a:lnRef idx="3">
            <a:schemeClr val="dk1"/>
          </a:lnRef>
          <a:fillRef idx="0">
            <a:schemeClr val="dk1"/>
          </a:fillRef>
          <a:effectRef idx="2">
            <a:schemeClr val="dk1"/>
          </a:effectRef>
          <a:fontRef idx="minor">
            <a:schemeClr val="tx1"/>
          </a:fontRef>
        </p:style>
      </p:cxnSp>
      <p:cxnSp>
        <p:nvCxnSpPr>
          <p:cNvPr id="11" name="Straight Arrow Connector 10"/>
          <p:cNvCxnSpPr/>
          <p:nvPr/>
        </p:nvCxnSpPr>
        <p:spPr>
          <a:xfrm flipV="1">
            <a:off x="4790643" y="3721482"/>
            <a:ext cx="3462996" cy="423402"/>
          </a:xfrm>
          <a:prstGeom prst="straightConnector1">
            <a:avLst/>
          </a:prstGeom>
          <a:ln w="76200">
            <a:solidFill>
              <a:srgbClr val="00B050"/>
            </a:solidFill>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27242734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Scale up VS. Scale out  - </a:t>
            </a:r>
            <a:r>
              <a:rPr lang="en-US" dirty="0" err="1"/>
              <a:t>GraphLab</a:t>
            </a:r>
            <a:endParaRPr lang="en-US" dirty="0"/>
          </a:p>
        </p:txBody>
      </p:sp>
      <p:sp>
        <p:nvSpPr>
          <p:cNvPr id="3" name="Content Placeholder 2"/>
          <p:cNvSpPr>
            <a:spLocks noGrp="1"/>
          </p:cNvSpPr>
          <p:nvPr>
            <p:ph idx="1"/>
          </p:nvPr>
        </p:nvSpPr>
        <p:spPr/>
        <p:txBody>
          <a:bodyPr>
            <a:normAutofit/>
          </a:bodyPr>
          <a:lstStyle/>
          <a:p>
            <a:endParaRPr lang="en-US" sz="3200" dirty="0"/>
          </a:p>
          <a:p>
            <a:r>
              <a:rPr lang="en-US" sz="3200" dirty="0" err="1" smtClean="0"/>
              <a:t>GraphLab</a:t>
            </a:r>
            <a:r>
              <a:rPr lang="en-US" sz="3200" dirty="0" smtClean="0"/>
              <a:t> Metrics</a:t>
            </a:r>
          </a:p>
          <a:p>
            <a:pPr lvl="1"/>
            <a:r>
              <a:rPr lang="en-US" sz="2800" dirty="0" smtClean="0"/>
              <a:t>Throughput: MB per sec</a:t>
            </a:r>
          </a:p>
          <a:p>
            <a:pPr lvl="1"/>
            <a:r>
              <a:rPr lang="en-US" sz="2800" dirty="0" smtClean="0"/>
              <a:t>Cost: Total $ for a workload </a:t>
            </a:r>
          </a:p>
          <a:p>
            <a:pPr lvl="2"/>
            <a:r>
              <a:rPr lang="en-US" sz="2600" dirty="0" smtClean="0"/>
              <a:t>since batch processing system</a:t>
            </a:r>
          </a:p>
          <a:p>
            <a:pPr lvl="1"/>
            <a:r>
              <a:rPr lang="en-US" sz="2800" dirty="0" smtClean="0"/>
              <a:t>Normalized metric</a:t>
            </a:r>
          </a:p>
          <a:p>
            <a:pPr lvl="2"/>
            <a:r>
              <a:rPr lang="en-US" sz="2400" dirty="0" smtClean="0"/>
              <a:t>Cost efficiency = Throughput / Cost</a:t>
            </a:r>
            <a:endParaRPr lang="en-US" sz="2400"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15</a:t>
            </a:fld>
            <a:endParaRPr lang="en-US"/>
          </a:p>
        </p:txBody>
      </p:sp>
    </p:spTree>
    <p:extLst>
      <p:ext uri="{BB962C8B-B14F-4D97-AF65-F5344CB8AC3E}">
        <p14:creationId xmlns:p14="http://schemas.microsoft.com/office/powerpoint/2010/main" val="346777583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Settings</a:t>
            </a:r>
            <a:endParaRPr lang="en-US" dirty="0"/>
          </a:p>
        </p:txBody>
      </p:sp>
      <p:sp>
        <p:nvSpPr>
          <p:cNvPr id="3" name="Content Placeholder 2"/>
          <p:cNvSpPr>
            <a:spLocks noGrp="1"/>
          </p:cNvSpPr>
          <p:nvPr>
            <p:ph idx="1"/>
          </p:nvPr>
        </p:nvSpPr>
        <p:spPr/>
        <p:txBody>
          <a:bodyPr/>
          <a:lstStyle/>
          <a:p>
            <a:r>
              <a:rPr lang="en-US" altLang="zh-CN" dirty="0"/>
              <a:t>Page </a:t>
            </a:r>
            <a:r>
              <a:rPr lang="en-US" altLang="zh-CN" dirty="0" smtClean="0"/>
              <a:t>Rank</a:t>
            </a:r>
            <a:endParaRPr lang="en-US" altLang="zh-CN" dirty="0"/>
          </a:p>
          <a:p>
            <a:endParaRPr lang="en-US" altLang="zh-CN" dirty="0" smtClean="0"/>
          </a:p>
          <a:p>
            <a:endParaRPr lang="en-US" altLang="zh-CN" dirty="0"/>
          </a:p>
          <a:p>
            <a:endParaRPr lang="en-US" altLang="zh-CN" dirty="0" smtClean="0"/>
          </a:p>
          <a:p>
            <a:r>
              <a:rPr lang="en-US" altLang="zh-CN" dirty="0" smtClean="0"/>
              <a:t>Homogeneous Settings</a:t>
            </a:r>
          </a:p>
          <a:p>
            <a:pPr lvl="1"/>
            <a:r>
              <a:rPr lang="en-US" altLang="zh-CN" dirty="0" smtClean="0"/>
              <a:t>One scale up machine(3.34$/hour)</a:t>
            </a:r>
          </a:p>
          <a:p>
            <a:pPr lvl="1"/>
            <a:r>
              <a:rPr lang="en-US" altLang="zh-CN" dirty="0" smtClean="0"/>
              <a:t>Two scale out clusters with 4, 8, 16 machines</a:t>
            </a:r>
          </a:p>
          <a:p>
            <a:pPr lvl="2"/>
            <a:r>
              <a:rPr lang="en-US" altLang="zh-CN" dirty="0" smtClean="0"/>
              <a:t>Weak configuration (1 core/machine) – pc3000 (0.09$/hour)</a:t>
            </a:r>
          </a:p>
          <a:p>
            <a:pPr lvl="2"/>
            <a:r>
              <a:rPr lang="en-US" altLang="zh-CN" dirty="0" smtClean="0"/>
              <a:t>Strong configuration (4 cores/machine) – d710 (0.34$/hour)</a:t>
            </a:r>
          </a:p>
          <a:p>
            <a:r>
              <a:rPr lang="en-US" dirty="0" smtClean="0"/>
              <a:t>Heterogeneous Settings</a:t>
            </a:r>
          </a:p>
          <a:p>
            <a:pPr lvl="1"/>
            <a:r>
              <a:rPr lang="en-US" dirty="0" smtClean="0"/>
              <a:t>A mixture of beefy and wimpy machines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767638015"/>
              </p:ext>
            </p:extLst>
          </p:nvPr>
        </p:nvGraphicFramePr>
        <p:xfrm>
          <a:off x="1481328" y="2154871"/>
          <a:ext cx="6431280" cy="1147064"/>
        </p:xfrm>
        <a:graphic>
          <a:graphicData uri="http://schemas.openxmlformats.org/drawingml/2006/table">
            <a:tbl>
              <a:tblPr firstRow="1" bandRow="1">
                <a:tableStyleId>{5C22544A-7EE6-4342-B048-85BDC9FD1C3A}</a:tableStyleId>
              </a:tblPr>
              <a:tblGrid>
                <a:gridCol w="1133856"/>
                <a:gridCol w="1639824"/>
                <a:gridCol w="1219200"/>
                <a:gridCol w="1219200"/>
                <a:gridCol w="1219200"/>
              </a:tblGrid>
              <a:tr h="405384">
                <a:tc>
                  <a:txBody>
                    <a:bodyPr/>
                    <a:lstStyle/>
                    <a:p>
                      <a:r>
                        <a:rPr lang="en-US" dirty="0" smtClean="0"/>
                        <a:t>Job</a:t>
                      </a:r>
                      <a:endParaRPr lang="en-US" dirty="0"/>
                    </a:p>
                  </a:txBody>
                  <a:tcPr/>
                </a:tc>
                <a:tc>
                  <a:txBody>
                    <a:bodyPr/>
                    <a:lstStyle/>
                    <a:p>
                      <a:r>
                        <a:rPr lang="en-US" dirty="0" smtClean="0"/>
                        <a:t>Data set</a:t>
                      </a:r>
                      <a:endParaRPr lang="en-US" dirty="0"/>
                    </a:p>
                  </a:txBody>
                  <a:tcPr/>
                </a:tc>
                <a:tc>
                  <a:txBody>
                    <a:bodyPr/>
                    <a:lstStyle/>
                    <a:p>
                      <a:r>
                        <a:rPr lang="en-US" dirty="0" smtClean="0"/>
                        <a:t>Input</a:t>
                      </a:r>
                      <a:endParaRPr lang="en-US" dirty="0"/>
                    </a:p>
                  </a:txBody>
                  <a:tcPr/>
                </a:tc>
                <a:tc>
                  <a:txBody>
                    <a:bodyPr/>
                    <a:lstStyle/>
                    <a:p>
                      <a:r>
                        <a:rPr lang="en-US" dirty="0" smtClean="0"/>
                        <a:t>|V|</a:t>
                      </a:r>
                      <a:endParaRPr lang="en-US" dirty="0"/>
                    </a:p>
                  </a:txBody>
                  <a:tcPr/>
                </a:tc>
                <a:tc>
                  <a:txBody>
                    <a:bodyPr/>
                    <a:lstStyle/>
                    <a:p>
                      <a:r>
                        <a:rPr lang="en-US" dirty="0" smtClean="0"/>
                        <a:t>|E|</a:t>
                      </a:r>
                      <a:endParaRPr lang="en-US" dirty="0"/>
                    </a:p>
                  </a:txBody>
                  <a:tcPr/>
                </a:tc>
              </a:tr>
              <a:tr h="370840">
                <a:tc>
                  <a:txBody>
                    <a:bodyPr/>
                    <a:lstStyle/>
                    <a:p>
                      <a:r>
                        <a:rPr lang="en-US" dirty="0" smtClean="0"/>
                        <a:t>Small</a:t>
                      </a:r>
                      <a:endParaRPr lang="en-US" dirty="0"/>
                    </a:p>
                  </a:txBody>
                  <a:tcPr/>
                </a:tc>
                <a:tc>
                  <a:txBody>
                    <a:bodyPr/>
                    <a:lstStyle/>
                    <a:p>
                      <a:r>
                        <a:rPr lang="en-US" dirty="0" smtClean="0"/>
                        <a:t>Live </a:t>
                      </a:r>
                      <a:r>
                        <a:rPr lang="en-US" altLang="zh-CN" dirty="0" smtClean="0"/>
                        <a:t>Journal</a:t>
                      </a:r>
                      <a:endParaRPr lang="en-US" dirty="0"/>
                    </a:p>
                  </a:txBody>
                  <a:tcPr/>
                </a:tc>
                <a:tc>
                  <a:txBody>
                    <a:bodyPr/>
                    <a:lstStyle/>
                    <a:p>
                      <a:r>
                        <a:rPr lang="en-US" dirty="0" smtClean="0"/>
                        <a:t>1</a:t>
                      </a:r>
                      <a:r>
                        <a:rPr lang="en-US" altLang="zh-CN" dirty="0" smtClean="0"/>
                        <a:t>G</a:t>
                      </a:r>
                      <a:endParaRPr lang="en-US" dirty="0"/>
                    </a:p>
                  </a:txBody>
                  <a:tcPr/>
                </a:tc>
                <a:tc>
                  <a:txBody>
                    <a:bodyPr/>
                    <a:lstStyle/>
                    <a:p>
                      <a:r>
                        <a:rPr lang="en-US" dirty="0" smtClean="0"/>
                        <a:t>4.8M</a:t>
                      </a:r>
                      <a:endParaRPr lang="en-US" dirty="0"/>
                    </a:p>
                  </a:txBody>
                  <a:tcPr/>
                </a:tc>
                <a:tc>
                  <a:txBody>
                    <a:bodyPr/>
                    <a:lstStyle/>
                    <a:p>
                      <a:r>
                        <a:rPr lang="en-US" dirty="0" smtClean="0"/>
                        <a:t>68M</a:t>
                      </a:r>
                      <a:endParaRPr lang="en-US" dirty="0"/>
                    </a:p>
                  </a:txBody>
                  <a:tcPr/>
                </a:tc>
              </a:tr>
              <a:tr h="370840">
                <a:tc>
                  <a:txBody>
                    <a:bodyPr/>
                    <a:lstStyle/>
                    <a:p>
                      <a:r>
                        <a:rPr lang="en-US" dirty="0" smtClean="0"/>
                        <a:t>Large</a:t>
                      </a:r>
                      <a:endParaRPr lang="en-US" dirty="0"/>
                    </a:p>
                  </a:txBody>
                  <a:tcPr/>
                </a:tc>
                <a:tc>
                  <a:txBody>
                    <a:bodyPr/>
                    <a:lstStyle/>
                    <a:p>
                      <a:r>
                        <a:rPr lang="en-US" dirty="0" smtClean="0"/>
                        <a:t>Twitter</a:t>
                      </a:r>
                      <a:endParaRPr lang="en-US" dirty="0"/>
                    </a:p>
                  </a:txBody>
                  <a:tcPr/>
                </a:tc>
                <a:tc>
                  <a:txBody>
                    <a:bodyPr/>
                    <a:lstStyle/>
                    <a:p>
                      <a:r>
                        <a:rPr lang="en-US" dirty="0" smtClean="0"/>
                        <a:t>6G</a:t>
                      </a:r>
                      <a:endParaRPr lang="en-US" dirty="0"/>
                    </a:p>
                  </a:txBody>
                  <a:tcPr/>
                </a:tc>
                <a:tc>
                  <a:txBody>
                    <a:bodyPr/>
                    <a:lstStyle/>
                    <a:p>
                      <a:r>
                        <a:rPr lang="en-US" dirty="0" smtClean="0"/>
                        <a:t>41.6M</a:t>
                      </a:r>
                      <a:endParaRPr lang="en-US" dirty="0"/>
                    </a:p>
                  </a:txBody>
                  <a:tcPr/>
                </a:tc>
                <a:tc>
                  <a:txBody>
                    <a:bodyPr/>
                    <a:lstStyle/>
                    <a:p>
                      <a:r>
                        <a:rPr lang="en-US" dirty="0" smtClean="0"/>
                        <a:t>1.5G</a:t>
                      </a:r>
                      <a:endParaRPr lang="en-US" dirty="0"/>
                    </a:p>
                  </a:txBody>
                  <a:tcPr/>
                </a:tc>
              </a:tr>
            </a:tbl>
          </a:graphicData>
        </a:graphic>
      </p:graphicFrame>
      <p:sp>
        <p:nvSpPr>
          <p:cNvPr id="5" name="Slide Number Placeholder 4"/>
          <p:cNvSpPr>
            <a:spLocks noGrp="1"/>
          </p:cNvSpPr>
          <p:nvPr>
            <p:ph type="sldNum" sz="quarter" idx="12"/>
          </p:nvPr>
        </p:nvSpPr>
        <p:spPr/>
        <p:txBody>
          <a:bodyPr/>
          <a:lstStyle/>
          <a:p>
            <a:fld id="{0CFEC368-1D7A-4F81-ABF6-AE0E36BAF64C}" type="slidenum">
              <a:rPr lang="en-US" smtClean="0"/>
              <a:pPr/>
              <a:t>16</a:t>
            </a:fld>
            <a:endParaRPr lang="en-US"/>
          </a:p>
        </p:txBody>
      </p:sp>
    </p:spTree>
    <p:extLst>
      <p:ext uri="{BB962C8B-B14F-4D97-AF65-F5344CB8AC3E}">
        <p14:creationId xmlns:p14="http://schemas.microsoft.com/office/powerpoint/2010/main" val="322545916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Homogeneous - </a:t>
            </a:r>
            <a:r>
              <a:rPr lang="en-US" dirty="0" err="1" smtClean="0"/>
              <a:t>GraphLab</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846589503"/>
              </p:ext>
            </p:extLst>
          </p:nvPr>
        </p:nvGraphicFramePr>
        <p:xfrm>
          <a:off x="1012677" y="2204720"/>
          <a:ext cx="7547838" cy="3437322"/>
        </p:xfrm>
        <a:graphic>
          <a:graphicData uri="http://schemas.openxmlformats.org/drawingml/2006/table">
            <a:tbl>
              <a:tblPr firstRow="1" bandRow="1">
                <a:tableStyleId>{5940675A-B579-460E-94D1-54222C63F5DA}</a:tableStyleId>
              </a:tblPr>
              <a:tblGrid>
                <a:gridCol w="2515946"/>
                <a:gridCol w="2515946"/>
                <a:gridCol w="2515946"/>
              </a:tblGrid>
              <a:tr h="742809">
                <a:tc>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effectLst/>
                        </a:rPr>
                        <a:t>Budget-constrained </a:t>
                      </a:r>
                      <a:endParaRPr lang="en-US" dirty="0" smtClean="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effectLst/>
                        </a:rPr>
                        <a:t>Min throughput requirement </a:t>
                      </a:r>
                      <a:endParaRPr lang="en-US" dirty="0" smtClean="0"/>
                    </a:p>
                    <a:p>
                      <a:endParaRPr lang="en-US" dirty="0"/>
                    </a:p>
                  </a:txBody>
                  <a:tcPr/>
                </a:tc>
              </a:tr>
              <a:tr h="1219416">
                <a:tc>
                  <a:txBody>
                    <a:bodyPr/>
                    <a:lstStyle/>
                    <a:p>
                      <a:r>
                        <a:rPr lang="en-US" sz="1800" kern="1200" dirty="0" smtClean="0">
                          <a:solidFill>
                            <a:schemeClr val="tx1"/>
                          </a:solidFill>
                          <a:effectLst/>
                          <a:latin typeface="+mn-lt"/>
                          <a:ea typeface="+mn-ea"/>
                          <a:cs typeface="+mn-cs"/>
                        </a:rPr>
                        <a:t>Small Jobs </a:t>
                      </a:r>
                      <a:endParaRPr lang="en-US" dirty="0" smtClean="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effectLst/>
                          <a:latin typeface="+mn-lt"/>
                          <a:ea typeface="+mn-ea"/>
                          <a:cs typeface="+mn-cs"/>
                        </a:rPr>
                        <a:t>Scale out with</a:t>
                      </a:r>
                      <a:br>
                        <a:rPr lang="en-US" sz="1800" kern="1200" dirty="0" smtClean="0">
                          <a:solidFill>
                            <a:schemeClr val="tx1"/>
                          </a:solidFill>
                          <a:effectLst/>
                          <a:latin typeface="+mn-lt"/>
                          <a:ea typeface="+mn-ea"/>
                          <a:cs typeface="+mn-cs"/>
                        </a:rPr>
                      </a:br>
                      <a:r>
                        <a:rPr lang="en-US" sz="1800" kern="1200" dirty="0" smtClean="0">
                          <a:solidFill>
                            <a:schemeClr val="tx1"/>
                          </a:solidFill>
                          <a:effectLst/>
                          <a:latin typeface="+mn-lt"/>
                          <a:ea typeface="+mn-ea"/>
                          <a:cs typeface="+mn-cs"/>
                        </a:rPr>
                        <a:t>small number of nodes (allow parallelization) </a:t>
                      </a:r>
                      <a:endParaRPr lang="en-US" dirty="0" smtClean="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effectLst/>
                          <a:latin typeface="+mn-lt"/>
                          <a:ea typeface="+mn-ea"/>
                          <a:cs typeface="+mn-cs"/>
                        </a:rPr>
                        <a:t>Scale out with</a:t>
                      </a:r>
                      <a:br>
                        <a:rPr lang="en-US" sz="1800" kern="1200" dirty="0" smtClean="0">
                          <a:solidFill>
                            <a:schemeClr val="tx1"/>
                          </a:solidFill>
                          <a:effectLst/>
                          <a:latin typeface="+mn-lt"/>
                          <a:ea typeface="+mn-ea"/>
                          <a:cs typeface="+mn-cs"/>
                        </a:rPr>
                      </a:br>
                      <a:r>
                        <a:rPr lang="en-US" sz="1800" kern="1200" dirty="0" smtClean="0">
                          <a:solidFill>
                            <a:schemeClr val="tx1"/>
                          </a:solidFill>
                          <a:effectLst/>
                          <a:latin typeface="+mn-lt"/>
                          <a:ea typeface="+mn-ea"/>
                          <a:cs typeface="+mn-cs"/>
                        </a:rPr>
                        <a:t>small number of nodes </a:t>
                      </a:r>
                      <a:endParaRPr lang="en-US" dirty="0" smtClean="0"/>
                    </a:p>
                    <a:p>
                      <a:endParaRPr lang="en-US" dirty="0"/>
                    </a:p>
                  </a:txBody>
                  <a:tcPr/>
                </a:tc>
              </a:tr>
              <a:tr h="1303507">
                <a:tc>
                  <a:txBody>
                    <a:bodyPr/>
                    <a:lstStyle/>
                    <a:p>
                      <a:r>
                        <a:rPr lang="en-US" sz="1800" kern="1200" dirty="0" smtClean="0">
                          <a:solidFill>
                            <a:schemeClr val="tx1"/>
                          </a:solidFill>
                          <a:effectLst/>
                          <a:latin typeface="+mn-lt"/>
                          <a:ea typeface="+mn-ea"/>
                          <a:cs typeface="+mn-cs"/>
                        </a:rPr>
                        <a:t>Large jobs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effectLst/>
                          <a:latin typeface="+mn-lt"/>
                          <a:ea typeface="+mn-ea"/>
                          <a:cs typeface="+mn-cs"/>
                        </a:rPr>
                        <a:t>Scale up </a:t>
                      </a:r>
                      <a:endParaRPr lang="en-US" dirty="0" smtClean="0"/>
                    </a:p>
                    <a:p>
                      <a:endParaRPr lang="en-US" dirty="0"/>
                    </a:p>
                  </a:txBody>
                  <a:tcPr/>
                </a:tc>
                <a:tc>
                  <a:txBody>
                    <a:bodyPr/>
                    <a:lstStyle/>
                    <a:p>
                      <a:r>
                        <a:rPr lang="en-US" sz="1800" kern="1200" dirty="0" smtClean="0">
                          <a:solidFill>
                            <a:schemeClr val="tx1"/>
                          </a:solidFill>
                          <a:effectLst/>
                          <a:latin typeface="+mn-lt"/>
                          <a:ea typeface="+mn-ea"/>
                          <a:cs typeface="+mn-cs"/>
                        </a:rPr>
                        <a:t>Scale out</a:t>
                      </a:r>
                      <a:br>
                        <a:rPr lang="en-US" sz="1800" kern="1200" dirty="0" smtClean="0">
                          <a:solidFill>
                            <a:schemeClr val="tx1"/>
                          </a:solidFill>
                          <a:effectLst/>
                          <a:latin typeface="+mn-lt"/>
                          <a:ea typeface="+mn-ea"/>
                          <a:cs typeface="+mn-cs"/>
                        </a:rPr>
                      </a:br>
                      <a:r>
                        <a:rPr lang="en-US" sz="1800" kern="1200" dirty="0" smtClean="0">
                          <a:solidFill>
                            <a:schemeClr val="tx1"/>
                          </a:solidFill>
                          <a:effectLst/>
                          <a:latin typeface="+mn-lt"/>
                          <a:ea typeface="+mn-ea"/>
                          <a:cs typeface="+mn-cs"/>
                        </a:rPr>
                        <a:t>with large number of nodes </a:t>
                      </a:r>
                      <a:endParaRPr lang="en-US" dirty="0" smtClean="0"/>
                    </a:p>
                  </a:txBody>
                  <a:tcPr/>
                </a:tc>
              </a:tr>
            </a:tbl>
          </a:graphicData>
        </a:graphic>
      </p:graphicFrame>
      <p:sp>
        <p:nvSpPr>
          <p:cNvPr id="3" name="Slide Number Placeholder 2"/>
          <p:cNvSpPr>
            <a:spLocks noGrp="1"/>
          </p:cNvSpPr>
          <p:nvPr>
            <p:ph type="sldNum" sz="quarter" idx="12"/>
          </p:nvPr>
        </p:nvSpPr>
        <p:spPr/>
        <p:txBody>
          <a:bodyPr/>
          <a:lstStyle/>
          <a:p>
            <a:fld id="{0CFEC368-1D7A-4F81-ABF6-AE0E36BAF64C}" type="slidenum">
              <a:rPr lang="en-US" smtClean="0"/>
              <a:pPr/>
              <a:t>17</a:t>
            </a:fld>
            <a:endParaRPr lang="en-US"/>
          </a:p>
        </p:txBody>
      </p:sp>
    </p:spTree>
    <p:extLst>
      <p:ext uri="{BB962C8B-B14F-4D97-AF65-F5344CB8AC3E}">
        <p14:creationId xmlns:p14="http://schemas.microsoft.com/office/powerpoint/2010/main" val="170223497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Homogeneous - </a:t>
            </a:r>
            <a:r>
              <a:rPr lang="en-US" dirty="0" err="1" smtClean="0"/>
              <a:t>GraphLab</a:t>
            </a:r>
            <a:endParaRPr lang="en-US" dirty="0"/>
          </a:p>
        </p:txBody>
      </p:sp>
      <p:sp>
        <p:nvSpPr>
          <p:cNvPr id="5" name="Content Placeholder 4"/>
          <p:cNvSpPr>
            <a:spLocks noGrp="1"/>
          </p:cNvSpPr>
          <p:nvPr>
            <p:ph idx="1"/>
          </p:nvPr>
        </p:nvSpPr>
        <p:spPr/>
        <p:txBody>
          <a:bodyPr/>
          <a:lstStyle/>
          <a:p>
            <a:r>
              <a:rPr lang="en-US" dirty="0" smtClean="0"/>
              <a:t>Performance(MB/s)</a:t>
            </a:r>
          </a:p>
          <a:p>
            <a:pPr lvl="1"/>
            <a:endParaRPr lang="en-US" dirty="0"/>
          </a:p>
        </p:txBody>
      </p:sp>
      <p:pic>
        <p:nvPicPr>
          <p:cNvPr id="3" name="Picture 2" descr="L-T.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48775" y="2158514"/>
            <a:ext cx="4423225" cy="3365821"/>
          </a:xfrm>
          <a:prstGeom prst="rect">
            <a:avLst/>
          </a:prstGeom>
        </p:spPr>
      </p:pic>
      <p:pic>
        <p:nvPicPr>
          <p:cNvPr id="4" name="Picture 3" descr="T-T.pn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4572000" y="2158515"/>
            <a:ext cx="4430670" cy="3365820"/>
          </a:xfrm>
          <a:prstGeom prst="rect">
            <a:avLst/>
          </a:prstGeom>
        </p:spPr>
      </p:pic>
      <p:sp>
        <p:nvSpPr>
          <p:cNvPr id="6" name="TextBox 5"/>
          <p:cNvSpPr txBox="1"/>
          <p:nvPr/>
        </p:nvSpPr>
        <p:spPr>
          <a:xfrm>
            <a:off x="1720308" y="5669984"/>
            <a:ext cx="2724912" cy="369332"/>
          </a:xfrm>
          <a:prstGeom prst="rect">
            <a:avLst/>
          </a:prstGeom>
          <a:noFill/>
        </p:spPr>
        <p:txBody>
          <a:bodyPr wrap="square" rtlCol="0">
            <a:spAutoFit/>
          </a:bodyPr>
          <a:lstStyle/>
          <a:p>
            <a:r>
              <a:rPr lang="en-US" dirty="0" smtClean="0"/>
              <a:t>Small job</a:t>
            </a:r>
            <a:endParaRPr lang="en-US" dirty="0"/>
          </a:p>
        </p:txBody>
      </p:sp>
      <p:sp>
        <p:nvSpPr>
          <p:cNvPr id="7" name="TextBox 6"/>
          <p:cNvSpPr txBox="1"/>
          <p:nvPr/>
        </p:nvSpPr>
        <p:spPr>
          <a:xfrm>
            <a:off x="5959317" y="5670962"/>
            <a:ext cx="2724912" cy="369332"/>
          </a:xfrm>
          <a:prstGeom prst="rect">
            <a:avLst/>
          </a:prstGeom>
          <a:noFill/>
        </p:spPr>
        <p:txBody>
          <a:bodyPr wrap="square" rtlCol="0">
            <a:spAutoFit/>
          </a:bodyPr>
          <a:lstStyle/>
          <a:p>
            <a:r>
              <a:rPr lang="en-US" dirty="0" smtClean="0"/>
              <a:t>Large job</a:t>
            </a:r>
            <a:endParaRPr lang="en-US" dirty="0"/>
          </a:p>
        </p:txBody>
      </p:sp>
      <p:sp>
        <p:nvSpPr>
          <p:cNvPr id="13" name="TextBox 12"/>
          <p:cNvSpPr txBox="1"/>
          <p:nvPr/>
        </p:nvSpPr>
        <p:spPr>
          <a:xfrm>
            <a:off x="457200" y="6049022"/>
            <a:ext cx="8219936" cy="646331"/>
          </a:xfrm>
          <a:prstGeom prst="rect">
            <a:avLst/>
          </a:prstGeom>
          <a:noFill/>
          <a:ln>
            <a:solidFill>
              <a:schemeClr val="accent1"/>
            </a:solidFill>
          </a:ln>
        </p:spPr>
        <p:txBody>
          <a:bodyPr wrap="square" rtlCol="0">
            <a:spAutoFit/>
          </a:bodyPr>
          <a:lstStyle/>
          <a:p>
            <a:pPr marL="285750" lvl="1" indent="-285750">
              <a:buFontTx/>
              <a:buChar char="-"/>
            </a:pPr>
            <a:r>
              <a:rPr lang="en-US" altLang="zh-CN" b="1" dirty="0" smtClean="0"/>
              <a:t>Minimum requirement for the quality of scale out cluster</a:t>
            </a:r>
          </a:p>
          <a:p>
            <a:pPr marL="285750" lvl="1" indent="-285750">
              <a:buFontTx/>
              <a:buChar char="-"/>
            </a:pPr>
            <a:r>
              <a:rPr lang="en-US" altLang="zh-CN" b="1" dirty="0" smtClean="0"/>
              <a:t>Scale out performs better than scale up</a:t>
            </a:r>
          </a:p>
        </p:txBody>
      </p:sp>
      <p:sp>
        <p:nvSpPr>
          <p:cNvPr id="8" name="Slide Number Placeholder 7"/>
          <p:cNvSpPr>
            <a:spLocks noGrp="1"/>
          </p:cNvSpPr>
          <p:nvPr>
            <p:ph type="sldNum" sz="quarter" idx="12"/>
          </p:nvPr>
        </p:nvSpPr>
        <p:spPr/>
        <p:txBody>
          <a:bodyPr/>
          <a:lstStyle/>
          <a:p>
            <a:fld id="{0CFEC368-1D7A-4F81-ABF6-AE0E36BAF64C}" type="slidenum">
              <a:rPr lang="en-US" smtClean="0"/>
              <a:pPr/>
              <a:t>18</a:t>
            </a:fld>
            <a:endParaRPr lang="en-US"/>
          </a:p>
        </p:txBody>
      </p:sp>
      <p:cxnSp>
        <p:nvCxnSpPr>
          <p:cNvPr id="11" name="Straight Arrow Connector 10"/>
          <p:cNvCxnSpPr/>
          <p:nvPr/>
        </p:nvCxnSpPr>
        <p:spPr>
          <a:xfrm>
            <a:off x="2405199" y="4001215"/>
            <a:ext cx="0" cy="401118"/>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cxnSp>
        <p:nvCxnSpPr>
          <p:cNvPr id="12" name="Straight Arrow Connector 11"/>
          <p:cNvCxnSpPr/>
          <p:nvPr/>
        </p:nvCxnSpPr>
        <p:spPr>
          <a:xfrm>
            <a:off x="1234638" y="4201774"/>
            <a:ext cx="0" cy="401118"/>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cxnSp>
        <p:nvCxnSpPr>
          <p:cNvPr id="14" name="Straight Arrow Connector 13"/>
          <p:cNvCxnSpPr/>
          <p:nvPr/>
        </p:nvCxnSpPr>
        <p:spPr>
          <a:xfrm>
            <a:off x="3627643" y="3600097"/>
            <a:ext cx="0" cy="401118"/>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cxnSp>
        <p:nvCxnSpPr>
          <p:cNvPr id="15" name="Straight Arrow Connector 14"/>
          <p:cNvCxnSpPr/>
          <p:nvPr/>
        </p:nvCxnSpPr>
        <p:spPr>
          <a:xfrm>
            <a:off x="5803395" y="4402333"/>
            <a:ext cx="0" cy="401118"/>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cxnSp>
        <p:nvCxnSpPr>
          <p:cNvPr id="16" name="Straight Arrow Connector 15"/>
          <p:cNvCxnSpPr/>
          <p:nvPr/>
        </p:nvCxnSpPr>
        <p:spPr>
          <a:xfrm>
            <a:off x="6990170" y="4402333"/>
            <a:ext cx="0" cy="401118"/>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33012561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Homogeneous - </a:t>
            </a:r>
            <a:r>
              <a:rPr lang="en-US" dirty="0" err="1" smtClean="0"/>
              <a:t>GraphLab</a:t>
            </a:r>
            <a:endParaRPr lang="en-US" dirty="0"/>
          </a:p>
        </p:txBody>
      </p:sp>
      <p:sp>
        <p:nvSpPr>
          <p:cNvPr id="3" name="Content Placeholder 2"/>
          <p:cNvSpPr>
            <a:spLocks noGrp="1"/>
          </p:cNvSpPr>
          <p:nvPr>
            <p:ph idx="1"/>
          </p:nvPr>
        </p:nvSpPr>
        <p:spPr/>
        <p:txBody>
          <a:bodyPr>
            <a:normAutofit/>
          </a:bodyPr>
          <a:lstStyle/>
          <a:p>
            <a:pPr marL="182880" lvl="1"/>
            <a:r>
              <a:rPr lang="en-US" sz="2400" dirty="0" smtClean="0"/>
              <a:t>Cost= completion </a:t>
            </a:r>
            <a:r>
              <a:rPr lang="en-US" sz="2400" dirty="0"/>
              <a:t>time * cluster/ scale up machine </a:t>
            </a:r>
            <a:r>
              <a:rPr lang="en-US" sz="2400" dirty="0" smtClean="0"/>
              <a:t>unit price</a:t>
            </a:r>
          </a:p>
          <a:p>
            <a:pPr marL="182880" lvl="1"/>
            <a:endParaRPr lang="en-US" sz="2400" dirty="0" smtClean="0"/>
          </a:p>
        </p:txBody>
      </p:sp>
      <p:pic>
        <p:nvPicPr>
          <p:cNvPr id="6" name="Picture 5" descr="L-C.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0" y="2416094"/>
            <a:ext cx="4503371" cy="3415308"/>
          </a:xfrm>
          <a:prstGeom prst="rect">
            <a:avLst/>
          </a:prstGeom>
        </p:spPr>
      </p:pic>
      <p:sp>
        <p:nvSpPr>
          <p:cNvPr id="8" name="TextBox 7"/>
          <p:cNvSpPr txBox="1"/>
          <p:nvPr/>
        </p:nvSpPr>
        <p:spPr>
          <a:xfrm>
            <a:off x="1715363" y="5831402"/>
            <a:ext cx="2724912" cy="369332"/>
          </a:xfrm>
          <a:prstGeom prst="rect">
            <a:avLst/>
          </a:prstGeom>
          <a:noFill/>
        </p:spPr>
        <p:txBody>
          <a:bodyPr wrap="square" rtlCol="0">
            <a:spAutoFit/>
          </a:bodyPr>
          <a:lstStyle/>
          <a:p>
            <a:r>
              <a:rPr lang="en-US" dirty="0" smtClean="0"/>
              <a:t>Small job</a:t>
            </a:r>
            <a:endParaRPr lang="en-US" dirty="0"/>
          </a:p>
        </p:txBody>
      </p:sp>
      <p:sp>
        <p:nvSpPr>
          <p:cNvPr id="9" name="TextBox 8"/>
          <p:cNvSpPr txBox="1"/>
          <p:nvPr/>
        </p:nvSpPr>
        <p:spPr>
          <a:xfrm>
            <a:off x="5961888" y="5871097"/>
            <a:ext cx="2724912" cy="369332"/>
          </a:xfrm>
          <a:prstGeom prst="rect">
            <a:avLst/>
          </a:prstGeom>
          <a:noFill/>
        </p:spPr>
        <p:txBody>
          <a:bodyPr wrap="square" rtlCol="0">
            <a:spAutoFit/>
          </a:bodyPr>
          <a:lstStyle/>
          <a:p>
            <a:r>
              <a:rPr lang="en-US" dirty="0" smtClean="0"/>
              <a:t>Large job</a:t>
            </a:r>
            <a:endParaRPr lang="en-US" dirty="0"/>
          </a:p>
        </p:txBody>
      </p:sp>
      <p:sp>
        <p:nvSpPr>
          <p:cNvPr id="12" name="TextBox 11"/>
          <p:cNvSpPr txBox="1"/>
          <p:nvPr/>
        </p:nvSpPr>
        <p:spPr>
          <a:xfrm>
            <a:off x="1068683" y="6334089"/>
            <a:ext cx="6869376" cy="369332"/>
          </a:xfrm>
          <a:prstGeom prst="rect">
            <a:avLst/>
          </a:prstGeom>
          <a:noFill/>
          <a:ln>
            <a:solidFill>
              <a:schemeClr val="accent1"/>
            </a:solidFill>
          </a:ln>
        </p:spPr>
        <p:txBody>
          <a:bodyPr wrap="square" rtlCol="0">
            <a:spAutoFit/>
          </a:bodyPr>
          <a:lstStyle/>
          <a:p>
            <a:pPr marL="285750" lvl="1" indent="-285750" defTabSz="457200">
              <a:buFontTx/>
              <a:buChar char="-"/>
              <a:defRPr/>
            </a:pPr>
            <a:r>
              <a:rPr lang="en-US" b="1" dirty="0"/>
              <a:t>Beefy </a:t>
            </a:r>
            <a:r>
              <a:rPr lang="en-US" b="1" dirty="0" smtClean="0"/>
              <a:t>machine is </a:t>
            </a:r>
            <a:r>
              <a:rPr lang="en-US" b="1" dirty="0"/>
              <a:t>sometimes the cheapest choice</a:t>
            </a:r>
          </a:p>
        </p:txBody>
      </p:sp>
      <p:sp>
        <p:nvSpPr>
          <p:cNvPr id="4" name="Slide Number Placeholder 3"/>
          <p:cNvSpPr>
            <a:spLocks noGrp="1"/>
          </p:cNvSpPr>
          <p:nvPr>
            <p:ph type="sldNum" sz="quarter" idx="12"/>
          </p:nvPr>
        </p:nvSpPr>
        <p:spPr/>
        <p:txBody>
          <a:bodyPr/>
          <a:lstStyle/>
          <a:p>
            <a:fld id="{0CFEC368-1D7A-4F81-ABF6-AE0E36BAF64C}" type="slidenum">
              <a:rPr lang="en-US" smtClean="0"/>
              <a:pPr/>
              <a:t>19</a:t>
            </a:fld>
            <a:endParaRPr lang="en-US"/>
          </a:p>
        </p:txBody>
      </p:sp>
      <p:cxnSp>
        <p:nvCxnSpPr>
          <p:cNvPr id="10" name="Straight Arrow Connector 9"/>
          <p:cNvCxnSpPr/>
          <p:nvPr/>
        </p:nvCxnSpPr>
        <p:spPr>
          <a:xfrm>
            <a:off x="1510255" y="4001215"/>
            <a:ext cx="0" cy="401118"/>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pic>
        <p:nvPicPr>
          <p:cNvPr id="5" name="Picture 4"/>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4525966" y="2421276"/>
            <a:ext cx="4442936" cy="3375139"/>
          </a:xfrm>
          <a:prstGeom prst="rect">
            <a:avLst/>
          </a:prstGeom>
        </p:spPr>
      </p:pic>
      <p:cxnSp>
        <p:nvCxnSpPr>
          <p:cNvPr id="11" name="Straight Arrow Connector 10"/>
          <p:cNvCxnSpPr/>
          <p:nvPr/>
        </p:nvCxnSpPr>
        <p:spPr>
          <a:xfrm>
            <a:off x="1234638" y="3151187"/>
            <a:ext cx="0" cy="401118"/>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cxnSp>
        <p:nvCxnSpPr>
          <p:cNvPr id="13" name="Straight Arrow Connector 12"/>
          <p:cNvCxnSpPr/>
          <p:nvPr/>
        </p:nvCxnSpPr>
        <p:spPr>
          <a:xfrm>
            <a:off x="8292830" y="2416094"/>
            <a:ext cx="0" cy="401118"/>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cxnSp>
        <p:nvCxnSpPr>
          <p:cNvPr id="14" name="Straight Arrow Connector 13"/>
          <p:cNvCxnSpPr/>
          <p:nvPr/>
        </p:nvCxnSpPr>
        <p:spPr>
          <a:xfrm>
            <a:off x="7620000" y="2851346"/>
            <a:ext cx="0" cy="401118"/>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21896435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Scale up VS. Scale out</a:t>
            </a:r>
            <a:endParaRPr lang="en-US" dirty="0"/>
          </a:p>
        </p:txBody>
      </p:sp>
      <p:sp>
        <p:nvSpPr>
          <p:cNvPr id="4" name="TextBox 3"/>
          <p:cNvSpPr txBox="1"/>
          <p:nvPr/>
        </p:nvSpPr>
        <p:spPr>
          <a:xfrm>
            <a:off x="1567826" y="1890267"/>
            <a:ext cx="6405201" cy="1077218"/>
          </a:xfrm>
          <a:prstGeom prst="rect">
            <a:avLst/>
          </a:prstGeom>
          <a:noFill/>
        </p:spPr>
        <p:txBody>
          <a:bodyPr wrap="square" rtlCol="0">
            <a:spAutoFit/>
          </a:bodyPr>
          <a:lstStyle/>
          <a:p>
            <a:r>
              <a:rPr lang="en-US" sz="3200" dirty="0" smtClean="0">
                <a:solidFill>
                  <a:schemeClr val="tx2"/>
                </a:solidFill>
              </a:rPr>
              <a:t>A dilemma for cloud application users: scale up or scale out? </a:t>
            </a:r>
            <a:endParaRPr lang="en-US" sz="3200" dirty="0">
              <a:solidFill>
                <a:schemeClr val="tx2"/>
              </a:solidFill>
            </a:endParaRPr>
          </a:p>
        </p:txBody>
      </p:sp>
      <p:sp>
        <p:nvSpPr>
          <p:cNvPr id="6" name="TextBox 5"/>
          <p:cNvSpPr txBox="1"/>
          <p:nvPr/>
        </p:nvSpPr>
        <p:spPr>
          <a:xfrm>
            <a:off x="520019" y="5734515"/>
            <a:ext cx="3565598" cy="646331"/>
          </a:xfrm>
          <a:prstGeom prst="rect">
            <a:avLst/>
          </a:prstGeom>
          <a:noFill/>
        </p:spPr>
        <p:txBody>
          <a:bodyPr wrap="square" rtlCol="0">
            <a:spAutoFit/>
          </a:bodyPr>
          <a:lstStyle/>
          <a:p>
            <a:pPr algn="ctr"/>
            <a:r>
              <a:rPr lang="en-US" b="1" dirty="0" smtClean="0"/>
              <a:t>Scale up</a:t>
            </a:r>
            <a:r>
              <a:rPr lang="en-US" dirty="0" smtClean="0"/>
              <a:t>: one machine with high hardware configuration</a:t>
            </a:r>
          </a:p>
        </p:txBody>
      </p:sp>
      <p:sp>
        <p:nvSpPr>
          <p:cNvPr id="7" name="TextBox 6"/>
          <p:cNvSpPr txBox="1"/>
          <p:nvPr/>
        </p:nvSpPr>
        <p:spPr>
          <a:xfrm>
            <a:off x="4340837" y="5739184"/>
            <a:ext cx="4122228" cy="641662"/>
          </a:xfrm>
          <a:prstGeom prst="rect">
            <a:avLst/>
          </a:prstGeom>
          <a:noFill/>
        </p:spPr>
        <p:txBody>
          <a:bodyPr wrap="square" rtlCol="0">
            <a:spAutoFit/>
          </a:bodyPr>
          <a:lstStyle/>
          <a:p>
            <a:pPr algn="ctr"/>
            <a:r>
              <a:rPr lang="en-US" b="1" dirty="0" smtClean="0"/>
              <a:t>Scale out</a:t>
            </a:r>
            <a:r>
              <a:rPr lang="en-US" dirty="0" smtClean="0"/>
              <a:t>: cluster composed by wimpy machines </a:t>
            </a:r>
          </a:p>
        </p:txBody>
      </p:sp>
      <p:grpSp>
        <p:nvGrpSpPr>
          <p:cNvPr id="8" name="Group 7"/>
          <p:cNvGrpSpPr/>
          <p:nvPr/>
        </p:nvGrpSpPr>
        <p:grpSpPr>
          <a:xfrm>
            <a:off x="1227518" y="2940974"/>
            <a:ext cx="2110555" cy="2872177"/>
            <a:chOff x="1369732" y="2156762"/>
            <a:chExt cx="2110555" cy="2872177"/>
          </a:xfrm>
        </p:grpSpPr>
        <p:pic>
          <p:nvPicPr>
            <p:cNvPr id="9" name="Picture 8"/>
            <p:cNvPicPr>
              <a:picLocks noChangeAspect="1"/>
            </p:cNvPicPr>
            <p:nvPr/>
          </p:nvPicPr>
          <p:blipFill>
            <a:blip r:embed="rId3"/>
            <a:stretch>
              <a:fillRect/>
            </a:stretch>
          </p:blipFill>
          <p:spPr>
            <a:xfrm>
              <a:off x="1866524" y="2866497"/>
              <a:ext cx="1613763" cy="2162442"/>
            </a:xfrm>
            <a:prstGeom prst="rect">
              <a:avLst/>
            </a:prstGeom>
          </p:spPr>
        </p:pic>
        <p:pic>
          <p:nvPicPr>
            <p:cNvPr id="10" name="Picture 9"/>
            <p:cNvPicPr>
              <a:picLocks noChangeAspect="1"/>
            </p:cNvPicPr>
            <p:nvPr/>
          </p:nvPicPr>
          <p:blipFill>
            <a:blip r:embed="rId4"/>
            <a:stretch>
              <a:fillRect/>
            </a:stretch>
          </p:blipFill>
          <p:spPr>
            <a:xfrm flipH="1">
              <a:off x="1369732" y="2965176"/>
              <a:ext cx="993584" cy="1366178"/>
            </a:xfrm>
            <a:prstGeom prst="rect">
              <a:avLst/>
            </a:prstGeom>
          </p:spPr>
        </p:pic>
        <p:grpSp>
          <p:nvGrpSpPr>
            <p:cNvPr id="11" name="Group 10"/>
            <p:cNvGrpSpPr/>
            <p:nvPr/>
          </p:nvGrpSpPr>
          <p:grpSpPr>
            <a:xfrm>
              <a:off x="1974898" y="2156762"/>
              <a:ext cx="1279677" cy="541402"/>
              <a:chOff x="1974898" y="2156762"/>
              <a:chExt cx="1279677" cy="541402"/>
            </a:xfrm>
          </p:grpSpPr>
          <p:pic>
            <p:nvPicPr>
              <p:cNvPr id="12" name="Picture 11"/>
              <p:cNvPicPr>
                <a:picLocks noChangeAspect="1"/>
              </p:cNvPicPr>
              <p:nvPr/>
            </p:nvPicPr>
            <p:blipFill>
              <a:blip r:embed="rId5">
                <a:extLst>
                  <a:ext uri="{BEBA8EAE-BF5A-486C-A8C5-ECC9F3942E4B}">
                    <a14:imgProps xmlns:a14="http://schemas.microsoft.com/office/drawing/2010/main">
                      <a14:imgLayer r:embed="rId6">
                        <a14:imgEffect>
                          <a14:backgroundRemoval t="0" b="89899" l="9402" r="100000"/>
                        </a14:imgEffect>
                      </a14:imgLayer>
                    </a14:imgProps>
                  </a:ext>
                </a:extLst>
              </a:blip>
              <a:stretch>
                <a:fillRect/>
              </a:stretch>
            </p:blipFill>
            <p:spPr>
              <a:xfrm>
                <a:off x="2401457" y="2156762"/>
                <a:ext cx="426559" cy="541402"/>
              </a:xfrm>
              <a:prstGeom prst="rect">
                <a:avLst/>
              </a:prstGeom>
            </p:spPr>
          </p:pic>
          <p:pic>
            <p:nvPicPr>
              <p:cNvPr id="13" name="Picture 12"/>
              <p:cNvPicPr>
                <a:picLocks noChangeAspect="1"/>
              </p:cNvPicPr>
              <p:nvPr/>
            </p:nvPicPr>
            <p:blipFill>
              <a:blip r:embed="rId5">
                <a:extLst>
                  <a:ext uri="{BEBA8EAE-BF5A-486C-A8C5-ECC9F3942E4B}">
                    <a14:imgProps xmlns:a14="http://schemas.microsoft.com/office/drawing/2010/main">
                      <a14:imgLayer r:embed="rId7">
                        <a14:imgEffect>
                          <a14:backgroundRemoval t="0" b="89899" l="9402" r="100000"/>
                        </a14:imgEffect>
                      </a14:imgLayer>
                    </a14:imgProps>
                  </a:ext>
                </a:extLst>
              </a:blip>
              <a:stretch>
                <a:fillRect/>
              </a:stretch>
            </p:blipFill>
            <p:spPr>
              <a:xfrm>
                <a:off x="2188177" y="2156762"/>
                <a:ext cx="426559" cy="541402"/>
              </a:xfrm>
              <a:prstGeom prst="rect">
                <a:avLst/>
              </a:prstGeom>
            </p:spPr>
          </p:pic>
          <p:pic>
            <p:nvPicPr>
              <p:cNvPr id="14" name="Picture 13"/>
              <p:cNvPicPr>
                <a:picLocks noChangeAspect="1"/>
              </p:cNvPicPr>
              <p:nvPr/>
            </p:nvPicPr>
            <p:blipFill>
              <a:blip r:embed="rId5">
                <a:extLst>
                  <a:ext uri="{BEBA8EAE-BF5A-486C-A8C5-ECC9F3942E4B}">
                    <a14:imgProps xmlns:a14="http://schemas.microsoft.com/office/drawing/2010/main">
                      <a14:imgLayer r:embed="rId8">
                        <a14:imgEffect>
                          <a14:backgroundRemoval t="0" b="89899" l="9402" r="100000"/>
                        </a14:imgEffect>
                      </a14:imgLayer>
                    </a14:imgProps>
                  </a:ext>
                </a:extLst>
              </a:blip>
              <a:stretch>
                <a:fillRect/>
              </a:stretch>
            </p:blipFill>
            <p:spPr>
              <a:xfrm>
                <a:off x="1974898" y="2156762"/>
                <a:ext cx="426559" cy="541402"/>
              </a:xfrm>
              <a:prstGeom prst="rect">
                <a:avLst/>
              </a:prstGeom>
            </p:spPr>
          </p:pic>
          <p:pic>
            <p:nvPicPr>
              <p:cNvPr id="15" name="Picture 14"/>
              <p:cNvPicPr>
                <a:picLocks noChangeAspect="1"/>
              </p:cNvPicPr>
              <p:nvPr/>
            </p:nvPicPr>
            <p:blipFill>
              <a:blip r:embed="rId5">
                <a:extLst>
                  <a:ext uri="{BEBA8EAE-BF5A-486C-A8C5-ECC9F3942E4B}">
                    <a14:imgProps xmlns:a14="http://schemas.microsoft.com/office/drawing/2010/main">
                      <a14:imgLayer r:embed="rId9">
                        <a14:imgEffect>
                          <a14:backgroundRemoval t="0" b="89899" l="9402" r="100000"/>
                        </a14:imgEffect>
                      </a14:imgLayer>
                    </a14:imgProps>
                  </a:ext>
                </a:extLst>
              </a:blip>
              <a:stretch>
                <a:fillRect/>
              </a:stretch>
            </p:blipFill>
            <p:spPr>
              <a:xfrm>
                <a:off x="2614736" y="2156762"/>
                <a:ext cx="426559" cy="541402"/>
              </a:xfrm>
              <a:prstGeom prst="rect">
                <a:avLst/>
              </a:prstGeom>
            </p:spPr>
          </p:pic>
          <p:pic>
            <p:nvPicPr>
              <p:cNvPr id="16" name="Picture 15"/>
              <p:cNvPicPr>
                <a:picLocks noChangeAspect="1"/>
              </p:cNvPicPr>
              <p:nvPr/>
            </p:nvPicPr>
            <p:blipFill>
              <a:blip r:embed="rId5">
                <a:extLst>
                  <a:ext uri="{BEBA8EAE-BF5A-486C-A8C5-ECC9F3942E4B}">
                    <a14:imgProps xmlns:a14="http://schemas.microsoft.com/office/drawing/2010/main">
                      <a14:imgLayer r:embed="rId10">
                        <a14:imgEffect>
                          <a14:backgroundRemoval t="0" b="89899" l="9402" r="100000"/>
                        </a14:imgEffect>
                      </a14:imgLayer>
                    </a14:imgProps>
                  </a:ext>
                </a:extLst>
              </a:blip>
              <a:stretch>
                <a:fillRect/>
              </a:stretch>
            </p:blipFill>
            <p:spPr>
              <a:xfrm>
                <a:off x="2828016" y="2156762"/>
                <a:ext cx="426559" cy="541402"/>
              </a:xfrm>
              <a:prstGeom prst="rect">
                <a:avLst/>
              </a:prstGeom>
            </p:spPr>
          </p:pic>
        </p:grpSp>
      </p:grpSp>
      <p:grpSp>
        <p:nvGrpSpPr>
          <p:cNvPr id="17" name="Group 16"/>
          <p:cNvGrpSpPr/>
          <p:nvPr/>
        </p:nvGrpSpPr>
        <p:grpSpPr>
          <a:xfrm>
            <a:off x="4612582" y="2967485"/>
            <a:ext cx="3265908" cy="2666198"/>
            <a:chOff x="4787993" y="2215648"/>
            <a:chExt cx="3265908" cy="2666198"/>
          </a:xfrm>
        </p:grpSpPr>
        <p:grpSp>
          <p:nvGrpSpPr>
            <p:cNvPr id="18" name="Group 17"/>
            <p:cNvGrpSpPr/>
            <p:nvPr/>
          </p:nvGrpSpPr>
          <p:grpSpPr>
            <a:xfrm>
              <a:off x="4787993" y="3102407"/>
              <a:ext cx="2194305" cy="1733037"/>
              <a:chOff x="4787993" y="3295902"/>
              <a:chExt cx="2194305" cy="1733037"/>
            </a:xfrm>
          </p:grpSpPr>
          <p:pic>
            <p:nvPicPr>
              <p:cNvPr id="21" name="Picture 20"/>
              <p:cNvPicPr>
                <a:picLocks noChangeAspect="1"/>
              </p:cNvPicPr>
              <p:nvPr/>
            </p:nvPicPr>
            <p:blipFill>
              <a:blip r:embed="rId3"/>
              <a:stretch>
                <a:fillRect/>
              </a:stretch>
            </p:blipFill>
            <p:spPr>
              <a:xfrm>
                <a:off x="5408788" y="3295902"/>
                <a:ext cx="950041" cy="1273055"/>
              </a:xfrm>
              <a:prstGeom prst="rect">
                <a:avLst/>
              </a:prstGeom>
            </p:spPr>
          </p:pic>
          <p:pic>
            <p:nvPicPr>
              <p:cNvPr id="22" name="Picture 21"/>
              <p:cNvPicPr>
                <a:picLocks noChangeAspect="1"/>
              </p:cNvPicPr>
              <p:nvPr/>
            </p:nvPicPr>
            <p:blipFill>
              <a:blip r:embed="rId3"/>
              <a:stretch>
                <a:fillRect/>
              </a:stretch>
            </p:blipFill>
            <p:spPr>
              <a:xfrm>
                <a:off x="4787993" y="3366972"/>
                <a:ext cx="950041" cy="1273055"/>
              </a:xfrm>
              <a:prstGeom prst="rect">
                <a:avLst/>
              </a:prstGeom>
            </p:spPr>
          </p:pic>
          <p:pic>
            <p:nvPicPr>
              <p:cNvPr id="23" name="Picture 22"/>
              <p:cNvPicPr>
                <a:picLocks noChangeAspect="1"/>
              </p:cNvPicPr>
              <p:nvPr/>
            </p:nvPicPr>
            <p:blipFill>
              <a:blip r:embed="rId3"/>
              <a:stretch>
                <a:fillRect/>
              </a:stretch>
            </p:blipFill>
            <p:spPr>
              <a:xfrm>
                <a:off x="5082216" y="3755884"/>
                <a:ext cx="950041" cy="1273055"/>
              </a:xfrm>
              <a:prstGeom prst="rect">
                <a:avLst/>
              </a:prstGeom>
            </p:spPr>
          </p:pic>
          <p:pic>
            <p:nvPicPr>
              <p:cNvPr id="24" name="Picture 23"/>
              <p:cNvPicPr>
                <a:picLocks noChangeAspect="1"/>
              </p:cNvPicPr>
              <p:nvPr/>
            </p:nvPicPr>
            <p:blipFill>
              <a:blip r:embed="rId3"/>
              <a:stretch>
                <a:fillRect/>
              </a:stretch>
            </p:blipFill>
            <p:spPr>
              <a:xfrm>
                <a:off x="6032257" y="3345389"/>
                <a:ext cx="950041" cy="1273055"/>
              </a:xfrm>
              <a:prstGeom prst="rect">
                <a:avLst/>
              </a:prstGeom>
            </p:spPr>
          </p:pic>
          <p:pic>
            <p:nvPicPr>
              <p:cNvPr id="25" name="Picture 24"/>
              <p:cNvPicPr>
                <a:picLocks noChangeAspect="1"/>
              </p:cNvPicPr>
              <p:nvPr/>
            </p:nvPicPr>
            <p:blipFill>
              <a:blip r:embed="rId3"/>
              <a:stretch>
                <a:fillRect/>
              </a:stretch>
            </p:blipFill>
            <p:spPr>
              <a:xfrm>
                <a:off x="5738034" y="3755884"/>
                <a:ext cx="950041" cy="1273055"/>
              </a:xfrm>
              <a:prstGeom prst="rect">
                <a:avLst/>
              </a:prstGeom>
            </p:spPr>
          </p:pic>
        </p:grpSp>
        <p:pic>
          <p:nvPicPr>
            <p:cNvPr id="19" name="Picture 18"/>
            <p:cNvPicPr>
              <a:picLocks noChangeAspect="1"/>
            </p:cNvPicPr>
            <p:nvPr/>
          </p:nvPicPr>
          <p:blipFill>
            <a:blip r:embed="rId11"/>
            <a:stretch>
              <a:fillRect/>
            </a:stretch>
          </p:blipFill>
          <p:spPr>
            <a:xfrm>
              <a:off x="7116879" y="2975006"/>
              <a:ext cx="937022" cy="1906840"/>
            </a:xfrm>
            <a:prstGeom prst="rect">
              <a:avLst/>
            </a:prstGeom>
          </p:spPr>
        </p:pic>
        <p:pic>
          <p:nvPicPr>
            <p:cNvPr id="20" name="Picture 19"/>
            <p:cNvPicPr>
              <a:picLocks noChangeAspect="1"/>
            </p:cNvPicPr>
            <p:nvPr/>
          </p:nvPicPr>
          <p:blipFill>
            <a:blip r:embed="rId5">
              <a:extLst>
                <a:ext uri="{BEBA8EAE-BF5A-486C-A8C5-ECC9F3942E4B}">
                  <a14:imgProps xmlns:a14="http://schemas.microsoft.com/office/drawing/2010/main">
                    <a14:imgLayer r:embed="rId12">
                      <a14:imgEffect>
                        <a14:backgroundRemoval t="0" b="89899" l="9402" r="100000"/>
                      </a14:imgEffect>
                    </a14:imgLayer>
                  </a14:imgProps>
                </a:ext>
              </a:extLst>
            </a:blip>
            <a:stretch>
              <a:fillRect/>
            </a:stretch>
          </p:blipFill>
          <p:spPr>
            <a:xfrm>
              <a:off x="5818977" y="2215648"/>
              <a:ext cx="426559" cy="541402"/>
            </a:xfrm>
            <a:prstGeom prst="rect">
              <a:avLst/>
            </a:prstGeom>
          </p:spPr>
        </p:pic>
      </p:grpSp>
      <p:sp>
        <p:nvSpPr>
          <p:cNvPr id="3" name="Slide Number Placeholder 2"/>
          <p:cNvSpPr>
            <a:spLocks noGrp="1"/>
          </p:cNvSpPr>
          <p:nvPr>
            <p:ph type="sldNum" sz="quarter" idx="12"/>
          </p:nvPr>
        </p:nvSpPr>
        <p:spPr/>
        <p:txBody>
          <a:bodyPr/>
          <a:lstStyle/>
          <a:p>
            <a:fld id="{0CFEC368-1D7A-4F81-ABF6-AE0E36BAF64C}" type="slidenum">
              <a:rPr lang="en-US" smtClean="0"/>
              <a:pPr/>
              <a:t>2</a:t>
            </a:fld>
            <a:endParaRPr lang="en-US"/>
          </a:p>
        </p:txBody>
      </p:sp>
    </p:spTree>
    <p:extLst>
      <p:ext uri="{BB962C8B-B14F-4D97-AF65-F5344CB8AC3E}">
        <p14:creationId xmlns:p14="http://schemas.microsoft.com/office/powerpoint/2010/main" val="2749940662"/>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Homogeneous - </a:t>
            </a:r>
            <a:r>
              <a:rPr lang="en-US" dirty="0" err="1" smtClean="0"/>
              <a:t>GraphLab</a:t>
            </a:r>
            <a:endParaRPr lang="en-US" dirty="0"/>
          </a:p>
        </p:txBody>
      </p:sp>
      <p:sp>
        <p:nvSpPr>
          <p:cNvPr id="3" name="Content Placeholder 2"/>
          <p:cNvSpPr>
            <a:spLocks noGrp="1"/>
          </p:cNvSpPr>
          <p:nvPr>
            <p:ph idx="1"/>
          </p:nvPr>
        </p:nvSpPr>
        <p:spPr/>
        <p:txBody>
          <a:bodyPr/>
          <a:lstStyle/>
          <a:p>
            <a:r>
              <a:rPr lang="en-US" dirty="0" smtClean="0"/>
              <a:t>Cost Efficiency (Throughput/$)</a:t>
            </a:r>
          </a:p>
        </p:txBody>
      </p:sp>
      <p:pic>
        <p:nvPicPr>
          <p:cNvPr id="5" name="Picture 4" descr="L-CE.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97900" y="2146647"/>
            <a:ext cx="4474100" cy="3398812"/>
          </a:xfrm>
          <a:prstGeom prst="rect">
            <a:avLst/>
          </a:prstGeom>
        </p:spPr>
      </p:pic>
      <p:pic>
        <p:nvPicPr>
          <p:cNvPr id="6" name="Picture 5" descr="T-CE.pn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4572000" y="2146647"/>
            <a:ext cx="4474100" cy="3398812"/>
          </a:xfrm>
          <a:prstGeom prst="rect">
            <a:avLst/>
          </a:prstGeom>
        </p:spPr>
      </p:pic>
      <p:sp>
        <p:nvSpPr>
          <p:cNvPr id="7" name="TextBox 6"/>
          <p:cNvSpPr txBox="1"/>
          <p:nvPr/>
        </p:nvSpPr>
        <p:spPr>
          <a:xfrm>
            <a:off x="1715363" y="5605721"/>
            <a:ext cx="2724912" cy="369332"/>
          </a:xfrm>
          <a:prstGeom prst="rect">
            <a:avLst/>
          </a:prstGeom>
          <a:noFill/>
        </p:spPr>
        <p:txBody>
          <a:bodyPr wrap="square" rtlCol="0">
            <a:spAutoFit/>
          </a:bodyPr>
          <a:lstStyle/>
          <a:p>
            <a:r>
              <a:rPr lang="en-US" dirty="0" smtClean="0"/>
              <a:t>Small job</a:t>
            </a:r>
            <a:endParaRPr lang="en-US" dirty="0"/>
          </a:p>
        </p:txBody>
      </p:sp>
      <p:sp>
        <p:nvSpPr>
          <p:cNvPr id="8" name="TextBox 7"/>
          <p:cNvSpPr txBox="1"/>
          <p:nvPr/>
        </p:nvSpPr>
        <p:spPr>
          <a:xfrm>
            <a:off x="5961888" y="5605721"/>
            <a:ext cx="2724912" cy="369332"/>
          </a:xfrm>
          <a:prstGeom prst="rect">
            <a:avLst/>
          </a:prstGeom>
          <a:noFill/>
        </p:spPr>
        <p:txBody>
          <a:bodyPr wrap="square" rtlCol="0">
            <a:spAutoFit/>
          </a:bodyPr>
          <a:lstStyle/>
          <a:p>
            <a:r>
              <a:rPr lang="en-US" dirty="0" smtClean="0"/>
              <a:t>Large job</a:t>
            </a:r>
            <a:endParaRPr lang="en-US" dirty="0"/>
          </a:p>
        </p:txBody>
      </p:sp>
      <p:sp>
        <p:nvSpPr>
          <p:cNvPr id="12" name="TextBox 11"/>
          <p:cNvSpPr txBox="1"/>
          <p:nvPr/>
        </p:nvSpPr>
        <p:spPr>
          <a:xfrm>
            <a:off x="646287" y="6127717"/>
            <a:ext cx="8040513" cy="369332"/>
          </a:xfrm>
          <a:prstGeom prst="rect">
            <a:avLst/>
          </a:prstGeom>
          <a:noFill/>
          <a:ln>
            <a:solidFill>
              <a:schemeClr val="accent1"/>
            </a:solidFill>
          </a:ln>
        </p:spPr>
        <p:txBody>
          <a:bodyPr wrap="square" rtlCol="0">
            <a:spAutoFit/>
          </a:bodyPr>
          <a:lstStyle/>
          <a:p>
            <a:pPr marL="285750" lvl="1" indent="-285750">
              <a:buFontTx/>
              <a:buChar char="-"/>
            </a:pPr>
            <a:r>
              <a:rPr lang="en-US" b="1" dirty="0"/>
              <a:t>Scale out cluster in small size achieves best cost efficiency</a:t>
            </a:r>
          </a:p>
        </p:txBody>
      </p:sp>
      <p:sp>
        <p:nvSpPr>
          <p:cNvPr id="4" name="Slide Number Placeholder 3"/>
          <p:cNvSpPr>
            <a:spLocks noGrp="1"/>
          </p:cNvSpPr>
          <p:nvPr>
            <p:ph type="sldNum" sz="quarter" idx="12"/>
          </p:nvPr>
        </p:nvSpPr>
        <p:spPr/>
        <p:txBody>
          <a:bodyPr/>
          <a:lstStyle/>
          <a:p>
            <a:fld id="{0CFEC368-1D7A-4F81-ABF6-AE0E36BAF64C}" type="slidenum">
              <a:rPr lang="en-US" smtClean="0"/>
              <a:pPr/>
              <a:t>20</a:t>
            </a:fld>
            <a:endParaRPr lang="en-US"/>
          </a:p>
        </p:txBody>
      </p:sp>
      <p:cxnSp>
        <p:nvCxnSpPr>
          <p:cNvPr id="11" name="Straight Arrow Connector 10"/>
          <p:cNvCxnSpPr/>
          <p:nvPr/>
        </p:nvCxnSpPr>
        <p:spPr>
          <a:xfrm>
            <a:off x="1715363" y="2334064"/>
            <a:ext cx="0" cy="401118"/>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cxnSp>
        <p:nvCxnSpPr>
          <p:cNvPr id="13" name="Straight Arrow Connector 12"/>
          <p:cNvCxnSpPr/>
          <p:nvPr/>
        </p:nvCxnSpPr>
        <p:spPr>
          <a:xfrm>
            <a:off x="1128460" y="3595417"/>
            <a:ext cx="0" cy="401118"/>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cxnSp>
        <p:nvCxnSpPr>
          <p:cNvPr id="14" name="Straight Arrow Connector 13"/>
          <p:cNvCxnSpPr/>
          <p:nvPr/>
        </p:nvCxnSpPr>
        <p:spPr>
          <a:xfrm>
            <a:off x="8424206" y="2085346"/>
            <a:ext cx="0" cy="401118"/>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cxnSp>
        <p:nvCxnSpPr>
          <p:cNvPr id="15" name="Straight Arrow Connector 14"/>
          <p:cNvCxnSpPr/>
          <p:nvPr/>
        </p:nvCxnSpPr>
        <p:spPr>
          <a:xfrm>
            <a:off x="7837303" y="2486464"/>
            <a:ext cx="0" cy="401118"/>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19739554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Homogeneous - </a:t>
            </a:r>
            <a:r>
              <a:rPr lang="en-US" dirty="0" err="1" smtClean="0"/>
              <a:t>GraphLab</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116866450"/>
              </p:ext>
            </p:extLst>
          </p:nvPr>
        </p:nvGraphicFramePr>
        <p:xfrm>
          <a:off x="1012677" y="2204720"/>
          <a:ext cx="7547838" cy="3437322"/>
        </p:xfrm>
        <a:graphic>
          <a:graphicData uri="http://schemas.openxmlformats.org/drawingml/2006/table">
            <a:tbl>
              <a:tblPr firstRow="1" bandRow="1">
                <a:tableStyleId>{5940675A-B579-460E-94D1-54222C63F5DA}</a:tableStyleId>
              </a:tblPr>
              <a:tblGrid>
                <a:gridCol w="2515946"/>
                <a:gridCol w="2515946"/>
                <a:gridCol w="2515946"/>
              </a:tblGrid>
              <a:tr h="742809">
                <a:tc>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effectLst/>
                        </a:rPr>
                        <a:t>Budget-constrained </a:t>
                      </a:r>
                      <a:endParaRPr lang="en-US" dirty="0" smtClean="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effectLst/>
                        </a:rPr>
                        <a:t>Min throughput requirement </a:t>
                      </a:r>
                      <a:endParaRPr lang="en-US" dirty="0" smtClean="0"/>
                    </a:p>
                    <a:p>
                      <a:endParaRPr lang="en-US" dirty="0"/>
                    </a:p>
                  </a:txBody>
                  <a:tcPr/>
                </a:tc>
              </a:tr>
              <a:tr h="1219416">
                <a:tc>
                  <a:txBody>
                    <a:bodyPr/>
                    <a:lstStyle/>
                    <a:p>
                      <a:r>
                        <a:rPr lang="en-US" sz="1800" kern="1200" dirty="0" smtClean="0">
                          <a:solidFill>
                            <a:schemeClr val="tx1"/>
                          </a:solidFill>
                          <a:effectLst/>
                          <a:latin typeface="+mn-lt"/>
                          <a:ea typeface="+mn-ea"/>
                          <a:cs typeface="+mn-cs"/>
                        </a:rPr>
                        <a:t>Small Jobs </a:t>
                      </a:r>
                      <a:endParaRPr lang="en-US" dirty="0" smtClean="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effectLst/>
                          <a:latin typeface="+mn-lt"/>
                          <a:ea typeface="+mn-ea"/>
                          <a:cs typeface="+mn-cs"/>
                        </a:rPr>
                        <a:t>Scale out with</a:t>
                      </a:r>
                      <a:br>
                        <a:rPr lang="en-US" sz="1800" kern="1200" dirty="0" smtClean="0">
                          <a:solidFill>
                            <a:schemeClr val="tx1"/>
                          </a:solidFill>
                          <a:effectLst/>
                          <a:latin typeface="+mn-lt"/>
                          <a:ea typeface="+mn-ea"/>
                          <a:cs typeface="+mn-cs"/>
                        </a:rPr>
                      </a:br>
                      <a:r>
                        <a:rPr lang="en-US" sz="1800" kern="1200" dirty="0" smtClean="0">
                          <a:solidFill>
                            <a:schemeClr val="tx1"/>
                          </a:solidFill>
                          <a:effectLst/>
                          <a:latin typeface="+mn-lt"/>
                          <a:ea typeface="+mn-ea"/>
                          <a:cs typeface="+mn-cs"/>
                        </a:rPr>
                        <a:t>small number of nodes (allow parallelization) </a:t>
                      </a:r>
                      <a:endParaRPr lang="en-US" dirty="0" smtClean="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effectLst/>
                          <a:latin typeface="+mn-lt"/>
                          <a:ea typeface="+mn-ea"/>
                          <a:cs typeface="+mn-cs"/>
                        </a:rPr>
                        <a:t>Scale out with</a:t>
                      </a:r>
                      <a:br>
                        <a:rPr lang="en-US" sz="1800" kern="1200" dirty="0" smtClean="0">
                          <a:solidFill>
                            <a:schemeClr val="tx1"/>
                          </a:solidFill>
                          <a:effectLst/>
                          <a:latin typeface="+mn-lt"/>
                          <a:ea typeface="+mn-ea"/>
                          <a:cs typeface="+mn-cs"/>
                        </a:rPr>
                      </a:br>
                      <a:r>
                        <a:rPr lang="en-US" sz="1800" kern="1200" dirty="0" smtClean="0">
                          <a:solidFill>
                            <a:schemeClr val="tx1"/>
                          </a:solidFill>
                          <a:effectLst/>
                          <a:latin typeface="+mn-lt"/>
                          <a:ea typeface="+mn-ea"/>
                          <a:cs typeface="+mn-cs"/>
                        </a:rPr>
                        <a:t>small number of nodes </a:t>
                      </a:r>
                      <a:endParaRPr lang="en-US" dirty="0" smtClean="0"/>
                    </a:p>
                    <a:p>
                      <a:endParaRPr lang="en-US" dirty="0"/>
                    </a:p>
                  </a:txBody>
                  <a:tcPr/>
                </a:tc>
              </a:tr>
              <a:tr h="1303507">
                <a:tc>
                  <a:txBody>
                    <a:bodyPr/>
                    <a:lstStyle/>
                    <a:p>
                      <a:r>
                        <a:rPr lang="en-US" sz="1800" kern="1200" dirty="0" smtClean="0">
                          <a:solidFill>
                            <a:schemeClr val="tx1"/>
                          </a:solidFill>
                          <a:effectLst/>
                          <a:latin typeface="+mn-lt"/>
                          <a:ea typeface="+mn-ea"/>
                          <a:cs typeface="+mn-cs"/>
                        </a:rPr>
                        <a:t>Large jobs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effectLst/>
                          <a:latin typeface="+mn-lt"/>
                          <a:ea typeface="+mn-ea"/>
                          <a:cs typeface="+mn-cs"/>
                        </a:rPr>
                        <a:t>Scale up </a:t>
                      </a:r>
                      <a:endParaRPr lang="en-US" dirty="0" smtClean="0"/>
                    </a:p>
                    <a:p>
                      <a:endParaRPr lang="en-US" dirty="0"/>
                    </a:p>
                  </a:txBody>
                  <a:tcPr/>
                </a:tc>
                <a:tc>
                  <a:txBody>
                    <a:bodyPr/>
                    <a:lstStyle/>
                    <a:p>
                      <a:r>
                        <a:rPr lang="en-US" sz="1800" kern="1200" dirty="0" smtClean="0">
                          <a:solidFill>
                            <a:schemeClr val="tx1"/>
                          </a:solidFill>
                          <a:effectLst/>
                          <a:latin typeface="+mn-lt"/>
                          <a:ea typeface="+mn-ea"/>
                          <a:cs typeface="+mn-cs"/>
                        </a:rPr>
                        <a:t>Scale out</a:t>
                      </a:r>
                      <a:br>
                        <a:rPr lang="en-US" sz="1800" kern="1200" dirty="0" smtClean="0">
                          <a:solidFill>
                            <a:schemeClr val="tx1"/>
                          </a:solidFill>
                          <a:effectLst/>
                          <a:latin typeface="+mn-lt"/>
                          <a:ea typeface="+mn-ea"/>
                          <a:cs typeface="+mn-cs"/>
                        </a:rPr>
                      </a:br>
                      <a:r>
                        <a:rPr lang="en-US" sz="1800" kern="1200" dirty="0" smtClean="0">
                          <a:solidFill>
                            <a:schemeClr val="tx1"/>
                          </a:solidFill>
                          <a:effectLst/>
                          <a:latin typeface="+mn-lt"/>
                          <a:ea typeface="+mn-ea"/>
                          <a:cs typeface="+mn-cs"/>
                        </a:rPr>
                        <a:t>with large number of nodes </a:t>
                      </a:r>
                      <a:endParaRPr lang="en-US" dirty="0" smtClean="0"/>
                    </a:p>
                  </a:txBody>
                  <a:tcPr/>
                </a:tc>
              </a:tr>
            </a:tbl>
          </a:graphicData>
        </a:graphic>
      </p:graphicFrame>
      <p:sp>
        <p:nvSpPr>
          <p:cNvPr id="3" name="Slide Number Placeholder 2"/>
          <p:cNvSpPr>
            <a:spLocks noGrp="1"/>
          </p:cNvSpPr>
          <p:nvPr>
            <p:ph type="sldNum" sz="quarter" idx="12"/>
          </p:nvPr>
        </p:nvSpPr>
        <p:spPr/>
        <p:txBody>
          <a:bodyPr/>
          <a:lstStyle/>
          <a:p>
            <a:fld id="{0CFEC368-1D7A-4F81-ABF6-AE0E36BAF64C}" type="slidenum">
              <a:rPr lang="en-US" smtClean="0"/>
              <a:pPr/>
              <a:t>21</a:t>
            </a:fld>
            <a:endParaRPr lang="en-US"/>
          </a:p>
        </p:txBody>
      </p:sp>
      <p:pic>
        <p:nvPicPr>
          <p:cNvPr id="5" name="Picture 4"/>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435784" y="3909389"/>
            <a:ext cx="574288" cy="544931"/>
          </a:xfrm>
          <a:prstGeom prst="rect">
            <a:avLst/>
          </a:prstGeom>
        </p:spPr>
      </p:pic>
      <p:pic>
        <p:nvPicPr>
          <p:cNvPr id="6" name="Picture 5"/>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435784" y="5097111"/>
            <a:ext cx="574288" cy="544931"/>
          </a:xfrm>
          <a:prstGeom prst="rect">
            <a:avLst/>
          </a:prstGeom>
        </p:spPr>
      </p:pic>
      <p:pic>
        <p:nvPicPr>
          <p:cNvPr id="7" name="Picture 6"/>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840317" y="3909389"/>
            <a:ext cx="574288" cy="544931"/>
          </a:xfrm>
          <a:prstGeom prst="rect">
            <a:avLst/>
          </a:prstGeom>
        </p:spPr>
      </p:pic>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840317" y="5097111"/>
            <a:ext cx="574288" cy="544931"/>
          </a:xfrm>
          <a:prstGeom prst="rect">
            <a:avLst/>
          </a:prstGeom>
        </p:spPr>
      </p:pic>
    </p:spTree>
    <p:extLst>
      <p:ext uri="{BB962C8B-B14F-4D97-AF65-F5344CB8AC3E}">
        <p14:creationId xmlns:p14="http://schemas.microsoft.com/office/powerpoint/2010/main" val="2663547181"/>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Heterogeneous - </a:t>
            </a:r>
            <a:r>
              <a:rPr lang="en-US" dirty="0" err="1" smtClean="0"/>
              <a:t>GraphLab</a:t>
            </a:r>
            <a:endParaRPr lang="en-US" dirty="0"/>
          </a:p>
        </p:txBody>
      </p:sp>
      <p:sp>
        <p:nvSpPr>
          <p:cNvPr id="6" name="Content Placeholder 5"/>
          <p:cNvSpPr>
            <a:spLocks noGrp="1"/>
          </p:cNvSpPr>
          <p:nvPr>
            <p:ph idx="1"/>
          </p:nvPr>
        </p:nvSpPr>
        <p:spPr/>
        <p:txBody>
          <a:bodyPr/>
          <a:lstStyle/>
          <a:p>
            <a:endParaRPr lang="en-US" dirty="0"/>
          </a:p>
        </p:txBody>
      </p:sp>
      <p:pic>
        <p:nvPicPr>
          <p:cNvPr id="5" name="Picture 4" descr="H-R-CE.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45356" y="1663567"/>
            <a:ext cx="4426644" cy="3323660"/>
          </a:xfrm>
          <a:prstGeom prst="rect">
            <a:avLst/>
          </a:prstGeom>
        </p:spPr>
      </p:pic>
      <p:pic>
        <p:nvPicPr>
          <p:cNvPr id="3" name="Picture 2"/>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4572000" y="1663567"/>
            <a:ext cx="4426644" cy="3323660"/>
          </a:xfrm>
          <a:prstGeom prst="rect">
            <a:avLst/>
          </a:prstGeom>
        </p:spPr>
      </p:pic>
      <mc:AlternateContent xmlns:mc="http://schemas.openxmlformats.org/markup-compatibility/2006" xmlns:a14="http://schemas.microsoft.com/office/drawing/2010/main">
        <mc:Choice Requires="a14">
          <p:sp>
            <p:nvSpPr>
              <p:cNvPr id="4" name="TextBox 3"/>
              <p:cNvSpPr txBox="1"/>
              <p:nvPr/>
            </p:nvSpPr>
            <p:spPr>
              <a:xfrm>
                <a:off x="145356" y="5112775"/>
                <a:ext cx="4489230" cy="526554"/>
              </a:xfrm>
              <a:prstGeom prst="rect">
                <a:avLst/>
              </a:prstGeom>
              <a:solidFill>
                <a:schemeClr val="bg1"/>
              </a:solidFill>
            </p:spPr>
            <p:txBody>
              <a:bodyPr wrap="square" rtlCol="0">
                <a:spAutoFit/>
              </a:bodyPr>
              <a:lstStyle/>
              <a:p>
                <a:r>
                  <a:rPr lang="en-US" dirty="0" smtClean="0"/>
                  <a:t>Vary </a:t>
                </a:r>
                <a14:m>
                  <m:oMath xmlns=""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𝑡h𝑒</m:t>
                        </m:r>
                        <m:r>
                          <a:rPr lang="en-US" b="0" i="1" smtClean="0">
                            <a:latin typeface="Cambria Math" panose="02040503050406030204" pitchFamily="18" charset="0"/>
                          </a:rPr>
                          <m:t> #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𝑝𝑟𝑜𝑐𝑒𝑠𝑠𝑒𝑠</m:t>
                        </m:r>
                        <m:r>
                          <a:rPr lang="en-US" b="0" i="1" smtClean="0">
                            <a:latin typeface="Cambria Math" panose="02040503050406030204" pitchFamily="18" charset="0"/>
                          </a:rPr>
                          <m:t> </m:t>
                        </m:r>
                        <m:r>
                          <a:rPr lang="en-US" b="0" i="1" smtClean="0">
                            <a:latin typeface="Cambria Math" panose="02040503050406030204" pitchFamily="18" charset="0"/>
                          </a:rPr>
                          <m:t>𝑖𝑛</m:t>
                        </m:r>
                        <m:r>
                          <a:rPr lang="en-US" b="0" i="1" smtClean="0">
                            <a:latin typeface="Cambria Math" panose="02040503050406030204" pitchFamily="18" charset="0"/>
                          </a:rPr>
                          <m:t> </m:t>
                        </m:r>
                        <m:r>
                          <a:rPr lang="en-US" b="0" i="1" smtClean="0">
                            <a:latin typeface="Cambria Math" panose="02040503050406030204" pitchFamily="18" charset="0"/>
                          </a:rPr>
                          <m:t>𝑤h𝑖𝑚𝑝𝑦</m:t>
                        </m:r>
                        <m:r>
                          <a:rPr lang="en-US" b="0" i="1" smtClean="0">
                            <a:latin typeface="Cambria Math" panose="02040503050406030204" pitchFamily="18" charset="0"/>
                          </a:rPr>
                          <m:t> </m:t>
                        </m:r>
                        <m:r>
                          <a:rPr lang="en-US" b="0" i="1" smtClean="0">
                            <a:latin typeface="Cambria Math" panose="02040503050406030204" pitchFamily="18" charset="0"/>
                          </a:rPr>
                          <m:t>𝑚𝑎𝑐h𝑖𝑛𝑒</m:t>
                        </m:r>
                      </m:num>
                      <m:den>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𝑝𝑟𝑜𝑐𝑒𝑠𝑠𝑒𝑠</m:t>
                        </m:r>
                        <m:r>
                          <a:rPr lang="en-US" b="0" i="1" smtClean="0">
                            <a:latin typeface="Cambria Math" panose="02040503050406030204" pitchFamily="18" charset="0"/>
                          </a:rPr>
                          <m:t> </m:t>
                        </m:r>
                        <m:r>
                          <a:rPr lang="en-US" b="0" i="1" smtClean="0">
                            <a:latin typeface="Cambria Math" panose="02040503050406030204" pitchFamily="18" charset="0"/>
                          </a:rPr>
                          <m:t>𝑖𝑛</m:t>
                        </m:r>
                        <m:r>
                          <a:rPr lang="en-US" b="0" i="1" smtClean="0">
                            <a:latin typeface="Cambria Math" panose="02040503050406030204" pitchFamily="18" charset="0"/>
                          </a:rPr>
                          <m:t> </m:t>
                        </m:r>
                        <m:r>
                          <a:rPr lang="en-US" b="0" i="1" smtClean="0">
                            <a:latin typeface="Cambria Math" panose="02040503050406030204" pitchFamily="18" charset="0"/>
                          </a:rPr>
                          <m:t>𝑏𝑒𝑒𝑓𝑦</m:t>
                        </m:r>
                        <m:r>
                          <a:rPr lang="en-US" b="0" i="1" smtClean="0">
                            <a:latin typeface="Cambria Math" panose="02040503050406030204" pitchFamily="18" charset="0"/>
                          </a:rPr>
                          <m:t> </m:t>
                        </m:r>
                        <m:r>
                          <a:rPr lang="en-US" b="0" i="1" smtClean="0">
                            <a:latin typeface="Cambria Math" panose="02040503050406030204" pitchFamily="18" charset="0"/>
                          </a:rPr>
                          <m:t>𝑚𝑎𝑐h𝑖𝑛𝑒</m:t>
                        </m:r>
                      </m:den>
                    </m:f>
                  </m:oMath>
                </a14:m>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145356" y="5112775"/>
                <a:ext cx="4489230" cy="526554"/>
              </a:xfrm>
              <a:prstGeom prst="rect">
                <a:avLst/>
              </a:prstGeom>
              <a:blipFill rotWithShape="0">
                <a:blip r:embed="rId5"/>
                <a:stretch>
                  <a:fillRect l="-1223" b="-58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4957907" y="5112775"/>
                <a:ext cx="4052214" cy="430054"/>
              </a:xfrm>
              <a:prstGeom prst="rect">
                <a:avLst/>
              </a:prstGeom>
              <a:solidFill>
                <a:schemeClr val="bg1"/>
              </a:solidFill>
            </p:spPr>
            <p:txBody>
              <a:bodyPr wrap="square" rtlCol="0">
                <a:spAutoFit/>
              </a:bodyPr>
              <a:lstStyle/>
              <a:p>
                <a:r>
                  <a:rPr lang="en-US" sz="1400" dirty="0" smtClean="0"/>
                  <a:t>Vary </a:t>
                </a:r>
                <a14:m>
                  <m:oMath xmlns="" xmlns:m="http://schemas.openxmlformats.org/officeDocument/2006/math">
                    <m:f>
                      <m:fPr>
                        <m:ctrlPr>
                          <a:rPr lang="en-US" sz="1400" i="1" smtClean="0">
                            <a:latin typeface="Cambria Math" panose="02040503050406030204" pitchFamily="18" charset="0"/>
                          </a:rPr>
                        </m:ctrlPr>
                      </m:fPr>
                      <m:num>
                        <m:r>
                          <a:rPr lang="en-US" sz="1400" b="0" i="1" smtClean="0">
                            <a:latin typeface="Cambria Math" panose="02040503050406030204" pitchFamily="18" charset="0"/>
                          </a:rPr>
                          <m:t>𝑡h𝑒</m:t>
                        </m:r>
                        <m:r>
                          <a:rPr lang="en-US" sz="1400" b="0" i="1" smtClean="0">
                            <a:latin typeface="Cambria Math" panose="02040503050406030204" pitchFamily="18" charset="0"/>
                          </a:rPr>
                          <m:t> #  </m:t>
                        </m:r>
                        <m:r>
                          <a:rPr lang="en-US" sz="1400" b="0" i="1" smtClean="0">
                            <a:latin typeface="Cambria Math" panose="02040503050406030204" pitchFamily="18" charset="0"/>
                          </a:rPr>
                          <m:t>𝑜𝑓𝑤h𝑖𝑚𝑝𝑦</m:t>
                        </m:r>
                        <m:r>
                          <a:rPr lang="en-US" sz="1400" b="0" i="1" smtClean="0">
                            <a:latin typeface="Cambria Math" panose="02040503050406030204" pitchFamily="18" charset="0"/>
                          </a:rPr>
                          <m:t> </m:t>
                        </m:r>
                        <m:r>
                          <a:rPr lang="en-US" sz="1400" b="0" i="1" smtClean="0">
                            <a:latin typeface="Cambria Math" panose="02040503050406030204" pitchFamily="18" charset="0"/>
                          </a:rPr>
                          <m:t>𝑚𝑎𝑐h𝑖𝑛𝑒𝑠</m:t>
                        </m:r>
                      </m:num>
                      <m:den>
                        <m:r>
                          <a:rPr lang="en-US" sz="1400" b="0" i="1" smtClean="0">
                            <a:latin typeface="Cambria Math" panose="02040503050406030204" pitchFamily="18" charset="0"/>
                          </a:rPr>
                          <m:t>𝑡h𝑒</m:t>
                        </m:r>
                        <m:r>
                          <a:rPr lang="en-US" sz="1400" b="0" i="1" smtClean="0">
                            <a:latin typeface="Cambria Math" panose="02040503050406030204" pitchFamily="18" charset="0"/>
                          </a:rPr>
                          <m:t> </m:t>
                        </m:r>
                        <m:r>
                          <a:rPr lang="en-US" sz="1400" b="0" i="1" smtClean="0">
                            <a:latin typeface="Cambria Math" panose="02040503050406030204" pitchFamily="18" charset="0"/>
                          </a:rPr>
                          <m:t>𝑛𝑢𝑚𝑏𝑒𝑟</m:t>
                        </m:r>
                        <m:r>
                          <a:rPr lang="en-US" sz="1400" b="0" i="1" smtClean="0">
                            <a:latin typeface="Cambria Math" panose="02040503050406030204" pitchFamily="18" charset="0"/>
                          </a:rPr>
                          <m:t> </m:t>
                        </m:r>
                        <m:r>
                          <a:rPr lang="en-US" sz="1400" b="0" i="1" smtClean="0">
                            <a:latin typeface="Cambria Math" panose="02040503050406030204" pitchFamily="18" charset="0"/>
                          </a:rPr>
                          <m:t>𝑜𝑓</m:t>
                        </m:r>
                        <m:r>
                          <a:rPr lang="en-US" sz="1400" b="0" i="1" smtClean="0">
                            <a:latin typeface="Cambria Math" panose="02040503050406030204" pitchFamily="18" charset="0"/>
                          </a:rPr>
                          <m:t> </m:t>
                        </m:r>
                        <m:r>
                          <a:rPr lang="en-US" sz="1400" b="0" i="1" smtClean="0">
                            <a:latin typeface="Cambria Math" panose="02040503050406030204" pitchFamily="18" charset="0"/>
                          </a:rPr>
                          <m:t>𝑏𝑒𝑒𝑓𝑦</m:t>
                        </m:r>
                        <m:r>
                          <a:rPr lang="en-US" sz="1400" b="0" i="1" smtClean="0">
                            <a:latin typeface="Cambria Math" panose="02040503050406030204" pitchFamily="18" charset="0"/>
                          </a:rPr>
                          <m:t> </m:t>
                        </m:r>
                        <m:r>
                          <a:rPr lang="en-US" sz="1400" b="0" i="1" smtClean="0">
                            <a:latin typeface="Cambria Math" panose="02040503050406030204" pitchFamily="18" charset="0"/>
                          </a:rPr>
                          <m:t>𝑚𝑎𝑐h𝑖𝑛𝑒𝑠</m:t>
                        </m:r>
                      </m:den>
                    </m:f>
                    <m:r>
                      <a:rPr lang="en-US" sz="1400" b="0" i="1" smtClean="0">
                        <a:latin typeface="Cambria Math" panose="02040503050406030204" pitchFamily="18" charset="0"/>
                      </a:rPr>
                      <m:t> </m:t>
                    </m:r>
                  </m:oMath>
                </a14:m>
                <a:r>
                  <a:rPr lang="en-US" sz="1400" dirty="0" smtClean="0"/>
                  <a:t> with fixed budget</a:t>
                </a:r>
                <a:endParaRPr lang="en-US" sz="1400" dirty="0"/>
              </a:p>
            </p:txBody>
          </p:sp>
        </mc:Choice>
        <mc:Fallback xmlns="">
          <p:sp>
            <p:nvSpPr>
              <p:cNvPr id="7" name="TextBox 6"/>
              <p:cNvSpPr txBox="1">
                <a:spLocks noRot="1" noChangeAspect="1" noMove="1" noResize="1" noEditPoints="1" noAdjustHandles="1" noChangeArrowheads="1" noChangeShapeType="1" noTextEdit="1"/>
              </p:cNvSpPr>
              <p:nvPr/>
            </p:nvSpPr>
            <p:spPr>
              <a:xfrm>
                <a:off x="4957907" y="5112775"/>
                <a:ext cx="4052214" cy="430054"/>
              </a:xfrm>
              <a:prstGeom prst="rect">
                <a:avLst/>
              </a:prstGeom>
              <a:blipFill rotWithShape="1">
                <a:blip r:embed="rId7"/>
                <a:stretch>
                  <a:fillRect b="-91667"/>
                </a:stretch>
              </a:blipFill>
            </p:spPr>
            <p:txBody>
              <a:bodyPr/>
              <a:lstStyle/>
              <a:p>
                <a:r>
                  <a:rPr lang="en-US">
                    <a:noFill/>
                  </a:rPr>
                  <a:t> </a:t>
                </a:r>
              </a:p>
            </p:txBody>
          </p:sp>
        </mc:Fallback>
      </mc:AlternateContent>
      <p:sp>
        <p:nvSpPr>
          <p:cNvPr id="10" name="Right Arrow 9"/>
          <p:cNvSpPr/>
          <p:nvPr/>
        </p:nvSpPr>
        <p:spPr>
          <a:xfrm rot="20207882">
            <a:off x="970399" y="3044651"/>
            <a:ext cx="2950008" cy="195473"/>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Bent Arrow 14"/>
          <p:cNvSpPr/>
          <p:nvPr/>
        </p:nvSpPr>
        <p:spPr>
          <a:xfrm rot="16200000" flipV="1">
            <a:off x="6421332" y="1553896"/>
            <a:ext cx="877824" cy="2708778"/>
          </a:xfrm>
          <a:prstGeom prst="bentArrow">
            <a:avLst>
              <a:gd name="adj1" fmla="val 10416"/>
              <a:gd name="adj2" fmla="val 15625"/>
              <a:gd name="adj3" fmla="val 25000"/>
              <a:gd name="adj4" fmla="val 4375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Box 10"/>
          <p:cNvSpPr txBox="1"/>
          <p:nvPr/>
        </p:nvSpPr>
        <p:spPr>
          <a:xfrm>
            <a:off x="815476" y="5934670"/>
            <a:ext cx="7871324" cy="923330"/>
          </a:xfrm>
          <a:prstGeom prst="rect">
            <a:avLst/>
          </a:prstGeom>
          <a:noFill/>
          <a:ln>
            <a:solidFill>
              <a:schemeClr val="accent1"/>
            </a:solidFill>
          </a:ln>
        </p:spPr>
        <p:txBody>
          <a:bodyPr wrap="square" rtlCol="0">
            <a:spAutoFit/>
          </a:bodyPr>
          <a:lstStyle/>
          <a:p>
            <a:pPr marL="285750" lvl="1" indent="-285750" defTabSz="457200">
              <a:buFontTx/>
              <a:buChar char="-"/>
              <a:defRPr/>
            </a:pPr>
            <a:r>
              <a:rPr lang="en-US" b="1" dirty="0"/>
              <a:t>Better cost efficiency can be achieved by</a:t>
            </a:r>
          </a:p>
          <a:p>
            <a:pPr marL="742950" lvl="2" indent="-285750" defTabSz="457200">
              <a:buFontTx/>
              <a:buChar char="-"/>
              <a:defRPr/>
            </a:pPr>
            <a:r>
              <a:rPr lang="en-US" b="1" dirty="0"/>
              <a:t>More processes running on beefy machine</a:t>
            </a:r>
          </a:p>
          <a:p>
            <a:pPr marL="742950" lvl="2" indent="-285750" defTabSz="457200">
              <a:buFontTx/>
              <a:buChar char="-"/>
              <a:defRPr/>
            </a:pPr>
            <a:r>
              <a:rPr lang="en-US" b="1" dirty="0"/>
              <a:t>Fewer wimpy machines(stragglers)</a:t>
            </a:r>
          </a:p>
        </p:txBody>
      </p:sp>
      <p:sp>
        <p:nvSpPr>
          <p:cNvPr id="8" name="Slide Number Placeholder 7"/>
          <p:cNvSpPr>
            <a:spLocks noGrp="1"/>
          </p:cNvSpPr>
          <p:nvPr>
            <p:ph type="sldNum" sz="quarter" idx="12"/>
          </p:nvPr>
        </p:nvSpPr>
        <p:spPr/>
        <p:txBody>
          <a:bodyPr/>
          <a:lstStyle/>
          <a:p>
            <a:fld id="{0CFEC368-1D7A-4F81-ABF6-AE0E36BAF64C}" type="slidenum">
              <a:rPr lang="en-US" smtClean="0"/>
              <a:pPr/>
              <a:t>22</a:t>
            </a:fld>
            <a:endParaRPr lang="en-US"/>
          </a:p>
        </p:txBody>
      </p:sp>
    </p:spTree>
    <p:extLst>
      <p:ext uri="{BB962C8B-B14F-4D97-AF65-F5344CB8AC3E}">
        <p14:creationId xmlns:p14="http://schemas.microsoft.com/office/powerpoint/2010/main" val="254862010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sum up…</a:t>
            </a:r>
            <a:endParaRPr lang="en-US" dirty="0"/>
          </a:p>
        </p:txBody>
      </p:sp>
      <p:sp>
        <p:nvSpPr>
          <p:cNvPr id="3" name="Content Placeholder 2"/>
          <p:cNvSpPr>
            <a:spLocks noGrp="1"/>
          </p:cNvSpPr>
          <p:nvPr>
            <p:ph idx="1"/>
          </p:nvPr>
        </p:nvSpPr>
        <p:spPr/>
        <p:txBody>
          <a:bodyPr>
            <a:normAutofit lnSpcReduction="10000"/>
          </a:bodyPr>
          <a:lstStyle/>
          <a:p>
            <a:r>
              <a:rPr lang="en-US" dirty="0" smtClean="0"/>
              <a:t>What have we done:</a:t>
            </a:r>
          </a:p>
          <a:p>
            <a:pPr lvl="1"/>
            <a:r>
              <a:rPr lang="en-US" b="1" u="sng" dirty="0" smtClean="0"/>
              <a:t>Pricing model </a:t>
            </a:r>
            <a:r>
              <a:rPr lang="en-US" dirty="0" smtClean="0"/>
              <a:t>based on major cloud providers</a:t>
            </a:r>
          </a:p>
          <a:p>
            <a:pPr lvl="1"/>
            <a:r>
              <a:rPr lang="en-US" b="1" u="sng" dirty="0" smtClean="0"/>
              <a:t>General guidance between scale up vs. scale out</a:t>
            </a:r>
          </a:p>
          <a:p>
            <a:pPr lvl="2"/>
            <a:r>
              <a:rPr lang="en-US" dirty="0" smtClean="0"/>
              <a:t>The choice is sensitive </a:t>
            </a:r>
            <a:r>
              <a:rPr lang="en-US" dirty="0"/>
              <a:t>to workload intensity, job size, dollar budget, and throughput </a:t>
            </a:r>
            <a:r>
              <a:rPr lang="en-US" dirty="0" smtClean="0"/>
              <a:t>requirements</a:t>
            </a:r>
          </a:p>
          <a:p>
            <a:pPr lvl="1"/>
            <a:r>
              <a:rPr lang="en-US" dirty="0" smtClean="0"/>
              <a:t>Explore </a:t>
            </a:r>
            <a:r>
              <a:rPr lang="en-US" dirty="0"/>
              <a:t>implications </a:t>
            </a:r>
            <a:r>
              <a:rPr lang="en-US" dirty="0" smtClean="0"/>
              <a:t>when using </a:t>
            </a:r>
            <a:r>
              <a:rPr lang="en-US" b="1" u="sng" dirty="0" smtClean="0"/>
              <a:t>heterogeneous </a:t>
            </a:r>
            <a:r>
              <a:rPr lang="en-US" b="1" u="sng" dirty="0"/>
              <a:t>mix of </a:t>
            </a:r>
            <a:r>
              <a:rPr lang="en-US" b="1" u="sng" dirty="0" smtClean="0"/>
              <a:t>machines</a:t>
            </a:r>
          </a:p>
          <a:p>
            <a:pPr lvl="1"/>
            <a:endParaRPr lang="en-US" dirty="0" smtClean="0"/>
          </a:p>
          <a:p>
            <a:r>
              <a:rPr lang="en-US" dirty="0" smtClean="0"/>
              <a:t>Future work</a:t>
            </a:r>
          </a:p>
          <a:p>
            <a:pPr lvl="1"/>
            <a:r>
              <a:rPr lang="en-US" dirty="0" smtClean="0"/>
              <a:t>A quantitative way to map hardware configuration to cost efficiency</a:t>
            </a:r>
          </a:p>
          <a:p>
            <a:pPr lvl="1"/>
            <a:r>
              <a:rPr lang="en-US" dirty="0"/>
              <a:t>Latency</a:t>
            </a:r>
            <a:r>
              <a:rPr lang="en-US" dirty="0" smtClean="0"/>
              <a:t>, network usage, </a:t>
            </a:r>
            <a:r>
              <a:rPr lang="en-US" dirty="0"/>
              <a:t>resource </a:t>
            </a:r>
            <a:r>
              <a:rPr lang="en-US" dirty="0" smtClean="0"/>
              <a:t>utilization/profiling, </a:t>
            </a:r>
            <a:r>
              <a:rPr lang="en-US" dirty="0"/>
              <a:t>fault </a:t>
            </a:r>
            <a:r>
              <a:rPr lang="en-US" dirty="0" smtClean="0"/>
              <a:t>tolerance</a:t>
            </a:r>
          </a:p>
          <a:p>
            <a:pPr lvl="1"/>
            <a:r>
              <a:rPr lang="en-US" dirty="0" smtClean="0"/>
              <a:t>And many more…</a:t>
            </a:r>
          </a:p>
          <a:p>
            <a:pPr lvl="1"/>
            <a:endParaRPr lang="en-US" dirty="0" smtClean="0"/>
          </a:p>
          <a:p>
            <a:r>
              <a:rPr lang="en-US" dirty="0" smtClean="0"/>
              <a:t>Find our </a:t>
            </a:r>
            <a:r>
              <a:rPr lang="en-US" dirty="0"/>
              <a:t>work at </a:t>
            </a:r>
            <a:r>
              <a:rPr lang="en-US" u="sng" dirty="0" smtClean="0">
                <a:solidFill>
                  <a:srgbClr val="000090"/>
                </a:solidFill>
              </a:rPr>
              <a:t>http</a:t>
            </a:r>
            <a:r>
              <a:rPr lang="en-US" u="sng" dirty="0">
                <a:solidFill>
                  <a:srgbClr val="000090"/>
                </a:solidFill>
              </a:rPr>
              <a:t>://</a:t>
            </a:r>
            <a:r>
              <a:rPr lang="en-US" u="sng" dirty="0" err="1">
                <a:solidFill>
                  <a:srgbClr val="000090"/>
                </a:solidFill>
              </a:rPr>
              <a:t>dprg.cs.uiuc.edu</a:t>
            </a:r>
            <a:endParaRPr lang="en-US" u="sng" dirty="0" smtClean="0">
              <a:solidFill>
                <a:srgbClr val="000090"/>
              </a:solidFill>
            </a:endParaRPr>
          </a:p>
          <a:p>
            <a:pPr lvl="1"/>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23</a:t>
            </a:fld>
            <a:endParaRPr lang="en-US"/>
          </a:p>
        </p:txBody>
      </p:sp>
    </p:spTree>
    <p:extLst>
      <p:ext uri="{BB962C8B-B14F-4D97-AF65-F5344CB8AC3E}">
        <p14:creationId xmlns:p14="http://schemas.microsoft.com/office/powerpoint/2010/main" val="3749075168"/>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 up</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0CFEC368-1D7A-4F81-ABF6-AE0E36BAF64C}" type="slidenum">
              <a:rPr lang="en-US" smtClean="0"/>
              <a:pPr/>
              <a:t>24</a:t>
            </a:fld>
            <a:endParaRPr lang="en-US"/>
          </a:p>
        </p:txBody>
      </p:sp>
    </p:spTree>
    <p:extLst>
      <p:ext uri="{BB962C8B-B14F-4D97-AF65-F5344CB8AC3E}">
        <p14:creationId xmlns:p14="http://schemas.microsoft.com/office/powerpoint/2010/main" val="1717113353"/>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set up the pricing model</a:t>
            </a:r>
            <a:endParaRPr lang="en-US" dirty="0"/>
          </a:p>
        </p:txBody>
      </p:sp>
      <p:sp>
        <p:nvSpPr>
          <p:cNvPr id="3" name="Content Placeholder 2"/>
          <p:cNvSpPr>
            <a:spLocks noGrp="1"/>
          </p:cNvSpPr>
          <p:nvPr>
            <p:ph idx="1"/>
          </p:nvPr>
        </p:nvSpPr>
        <p:spPr/>
        <p:txBody>
          <a:bodyPr/>
          <a:lstStyle/>
          <a:p>
            <a:r>
              <a:rPr lang="en-US" dirty="0" smtClean="0"/>
              <a:t>From AWS pricing March -2014</a:t>
            </a:r>
          </a:p>
          <a:p>
            <a:endParaRPr lang="en-US" dirty="0"/>
          </a:p>
          <a:p>
            <a:endParaRPr lang="en-US" dirty="0" smtClean="0"/>
          </a:p>
          <a:p>
            <a:endParaRPr lang="en-US" dirty="0"/>
          </a:p>
          <a:p>
            <a:endParaRPr lang="en-US" dirty="0" smtClean="0"/>
          </a:p>
          <a:p>
            <a:endParaRPr lang="en-US" dirty="0"/>
          </a:p>
          <a:p>
            <a:endParaRPr lang="en-US" dirty="0" smtClean="0"/>
          </a:p>
          <a:p>
            <a:r>
              <a:rPr lang="en-US" dirty="0" smtClean="0"/>
              <a:t>Linear </a:t>
            </a:r>
            <a:r>
              <a:rPr lang="en-US" dirty="0"/>
              <a:t>least square fit, using three variables: CPU, </a:t>
            </a:r>
            <a:r>
              <a:rPr lang="en-US" dirty="0" smtClean="0"/>
              <a:t>memory</a:t>
            </a:r>
            <a:r>
              <a:rPr lang="en-US" dirty="0"/>
              <a:t>, storage</a:t>
            </a:r>
          </a:p>
          <a:p>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3816810426"/>
              </p:ext>
            </p:extLst>
          </p:nvPr>
        </p:nvGraphicFramePr>
        <p:xfrm>
          <a:off x="523369" y="2310437"/>
          <a:ext cx="8141632" cy="1920240"/>
        </p:xfrm>
        <a:graphic>
          <a:graphicData uri="http://schemas.openxmlformats.org/drawingml/2006/table">
            <a:tbl>
              <a:tblPr firstRow="1" bandRow="1">
                <a:tableStyleId>{5A111915-BE36-4E01-A7E5-04B1672EAD32}</a:tableStyleId>
              </a:tblPr>
              <a:tblGrid>
                <a:gridCol w="2035408"/>
                <a:gridCol w="2035408"/>
                <a:gridCol w="2035408"/>
                <a:gridCol w="2035408"/>
              </a:tblGrid>
              <a:tr h="465364">
                <a:tc>
                  <a:txBody>
                    <a:bodyPr/>
                    <a:lstStyle/>
                    <a:p>
                      <a:r>
                        <a:rPr lang="en-US" sz="1600" b="0" dirty="0" smtClean="0"/>
                        <a:t>VCPU</a:t>
                      </a:r>
                      <a:r>
                        <a:rPr lang="en-US" sz="1600" baseline="0" dirty="0" smtClean="0"/>
                        <a:t> </a:t>
                      </a:r>
                      <a:r>
                        <a:rPr lang="en-US" sz="1600" b="0" baseline="0" dirty="0" smtClean="0"/>
                        <a:t>count</a:t>
                      </a:r>
                      <a:endParaRPr lang="en-US" sz="1600" b="0" dirty="0"/>
                    </a:p>
                  </a:txBody>
                  <a:tcPr/>
                </a:tc>
                <a:tc>
                  <a:txBody>
                    <a:bodyPr/>
                    <a:lstStyle/>
                    <a:p>
                      <a:r>
                        <a:rPr lang="en-US" sz="1600" b="0" dirty="0" smtClean="0"/>
                        <a:t>Memory</a:t>
                      </a:r>
                      <a:r>
                        <a:rPr lang="en-US" sz="1600" baseline="0" dirty="0" smtClean="0"/>
                        <a:t> </a:t>
                      </a:r>
                      <a:r>
                        <a:rPr lang="en-US" sz="1600" b="0" baseline="0" dirty="0" smtClean="0"/>
                        <a:t>Size</a:t>
                      </a:r>
                      <a:r>
                        <a:rPr lang="en-US" sz="1600" baseline="0" dirty="0" smtClean="0"/>
                        <a:t> (</a:t>
                      </a:r>
                      <a:r>
                        <a:rPr lang="en-US" sz="1600" b="0" baseline="0" dirty="0" err="1" smtClean="0"/>
                        <a:t>GiB</a:t>
                      </a:r>
                      <a:r>
                        <a:rPr lang="en-US" sz="1600" baseline="0" dirty="0" smtClean="0"/>
                        <a:t>)</a:t>
                      </a:r>
                      <a:endParaRPr lang="en-US" sz="1600" dirty="0"/>
                    </a:p>
                  </a:txBody>
                  <a:tcPr/>
                </a:tc>
                <a:tc>
                  <a:txBody>
                    <a:bodyPr/>
                    <a:lstStyle/>
                    <a:p>
                      <a:r>
                        <a:rPr lang="en-US" sz="1600" b="0" dirty="0" smtClean="0"/>
                        <a:t>SSD Storage</a:t>
                      </a:r>
                      <a:r>
                        <a:rPr lang="en-US" sz="1600" dirty="0" smtClean="0"/>
                        <a:t> </a:t>
                      </a:r>
                      <a:r>
                        <a:rPr lang="en-US" sz="1600" b="0" dirty="0" smtClean="0"/>
                        <a:t>Size (</a:t>
                      </a:r>
                      <a:r>
                        <a:rPr lang="en-US" sz="1600" b="0" dirty="0" err="1" smtClean="0"/>
                        <a:t>GiB</a:t>
                      </a:r>
                      <a:r>
                        <a:rPr lang="en-US" sz="1600" b="0" dirty="0" smtClean="0"/>
                        <a:t>)</a:t>
                      </a:r>
                      <a:endParaRPr lang="en-US" sz="1600" b="0" dirty="0"/>
                    </a:p>
                  </a:txBody>
                  <a:tcPr/>
                </a:tc>
                <a:tc>
                  <a:txBody>
                    <a:bodyPr/>
                    <a:lstStyle/>
                    <a:p>
                      <a:r>
                        <a:rPr lang="en-US" sz="1600" b="0" dirty="0" smtClean="0"/>
                        <a:t>Price</a:t>
                      </a:r>
                      <a:r>
                        <a:rPr lang="en-US" sz="1600" b="0" baseline="0" dirty="0" smtClean="0"/>
                        <a:t> per hour ($)</a:t>
                      </a:r>
                      <a:endParaRPr lang="en-US" sz="1600" b="0" dirty="0"/>
                    </a:p>
                  </a:txBody>
                  <a:tcPr/>
                </a:tc>
              </a:tr>
              <a:tr h="265922">
                <a:tc>
                  <a:txBody>
                    <a:bodyPr/>
                    <a:lstStyle/>
                    <a:p>
                      <a:r>
                        <a:rPr lang="en-US" sz="1600" dirty="0" smtClean="0"/>
                        <a:t>7</a:t>
                      </a:r>
                      <a:endParaRPr lang="en-US" sz="1600" dirty="0"/>
                    </a:p>
                  </a:txBody>
                  <a:tcPr/>
                </a:tc>
                <a:tc>
                  <a:txBody>
                    <a:bodyPr/>
                    <a:lstStyle/>
                    <a:p>
                      <a:r>
                        <a:rPr lang="en-US" sz="1600" dirty="0" smtClean="0"/>
                        <a:t>3.75</a:t>
                      </a:r>
                      <a:endParaRPr lang="en-US" sz="1600" dirty="0"/>
                    </a:p>
                  </a:txBody>
                  <a:tcPr/>
                </a:tc>
                <a:tc>
                  <a:txBody>
                    <a:bodyPr/>
                    <a:lstStyle/>
                    <a:p>
                      <a:r>
                        <a:rPr lang="en-US" sz="1600" dirty="0" smtClean="0"/>
                        <a:t>32</a:t>
                      </a:r>
                      <a:endParaRPr lang="en-US" sz="1600" dirty="0"/>
                    </a:p>
                  </a:txBody>
                  <a:tcPr/>
                </a:tc>
                <a:tc>
                  <a:txBody>
                    <a:bodyPr/>
                    <a:lstStyle/>
                    <a:p>
                      <a:r>
                        <a:rPr lang="en-US" sz="1600" dirty="0" smtClean="0"/>
                        <a:t>0.15</a:t>
                      </a:r>
                      <a:endParaRPr lang="en-US" sz="1600" dirty="0"/>
                    </a:p>
                  </a:txBody>
                  <a:tcPr/>
                </a:tc>
              </a:tr>
              <a:tr h="265922">
                <a:tc>
                  <a:txBody>
                    <a:bodyPr/>
                    <a:lstStyle/>
                    <a:p>
                      <a:r>
                        <a:rPr lang="en-US" sz="1600" dirty="0" smtClean="0"/>
                        <a:t>14</a:t>
                      </a:r>
                      <a:endParaRPr lang="en-US" sz="1600" dirty="0"/>
                    </a:p>
                  </a:txBody>
                  <a:tcPr/>
                </a:tc>
                <a:tc>
                  <a:txBody>
                    <a:bodyPr/>
                    <a:lstStyle/>
                    <a:p>
                      <a:r>
                        <a:rPr lang="en-US" sz="1600" dirty="0" smtClean="0"/>
                        <a:t>7.5</a:t>
                      </a:r>
                      <a:endParaRPr lang="en-US" sz="1600" dirty="0"/>
                    </a:p>
                  </a:txBody>
                  <a:tcPr/>
                </a:tc>
                <a:tc>
                  <a:txBody>
                    <a:bodyPr/>
                    <a:lstStyle/>
                    <a:p>
                      <a:r>
                        <a:rPr lang="en-US" sz="1600" dirty="0" smtClean="0"/>
                        <a:t>80</a:t>
                      </a:r>
                      <a:endParaRPr lang="en-US" sz="1600" dirty="0"/>
                    </a:p>
                  </a:txBody>
                  <a:tcPr/>
                </a:tc>
                <a:tc>
                  <a:txBody>
                    <a:bodyPr/>
                    <a:lstStyle/>
                    <a:p>
                      <a:r>
                        <a:rPr lang="en-US" sz="1600" dirty="0" smtClean="0"/>
                        <a:t>0.3</a:t>
                      </a:r>
                      <a:endParaRPr lang="en-US" sz="1600" dirty="0"/>
                    </a:p>
                  </a:txBody>
                  <a:tcPr/>
                </a:tc>
              </a:tr>
              <a:tr h="0">
                <a:tc>
                  <a:txBody>
                    <a:bodyPr/>
                    <a:lstStyle/>
                    <a:p>
                      <a:r>
                        <a:rPr lang="en-US" sz="1600" dirty="0" smtClean="0"/>
                        <a:t>28</a:t>
                      </a:r>
                      <a:endParaRPr lang="en-US" sz="1600" dirty="0"/>
                    </a:p>
                  </a:txBody>
                  <a:tcPr/>
                </a:tc>
                <a:tc>
                  <a:txBody>
                    <a:bodyPr/>
                    <a:lstStyle/>
                    <a:p>
                      <a:r>
                        <a:rPr lang="en-US" sz="1600" dirty="0" smtClean="0"/>
                        <a:t>15</a:t>
                      </a:r>
                      <a:endParaRPr lang="en-US" sz="1600" dirty="0"/>
                    </a:p>
                  </a:txBody>
                  <a:tcPr/>
                </a:tc>
                <a:tc>
                  <a:txBody>
                    <a:bodyPr/>
                    <a:lstStyle/>
                    <a:p>
                      <a:r>
                        <a:rPr lang="en-US" sz="1600" dirty="0" smtClean="0"/>
                        <a:t>160</a:t>
                      </a:r>
                      <a:endParaRPr lang="en-US" sz="1600" dirty="0"/>
                    </a:p>
                  </a:txBody>
                  <a:tcPr/>
                </a:tc>
                <a:tc>
                  <a:txBody>
                    <a:bodyPr/>
                    <a:lstStyle/>
                    <a:p>
                      <a:r>
                        <a:rPr lang="en-US" sz="1600" dirty="0" smtClean="0"/>
                        <a:t>0.6</a:t>
                      </a:r>
                      <a:endParaRPr lang="en-US" sz="1600" dirty="0"/>
                    </a:p>
                  </a:txBody>
                  <a:tcPr/>
                </a:tc>
              </a:tr>
              <a:tr h="265922">
                <a:tc>
                  <a:txBody>
                    <a:bodyPr/>
                    <a:lstStyle/>
                    <a:p>
                      <a:r>
                        <a:rPr lang="en-US" sz="1600" dirty="0" smtClean="0"/>
                        <a:t>55</a:t>
                      </a:r>
                      <a:endParaRPr lang="en-US" sz="1600" dirty="0"/>
                    </a:p>
                  </a:txBody>
                  <a:tcPr/>
                </a:tc>
                <a:tc>
                  <a:txBody>
                    <a:bodyPr/>
                    <a:lstStyle/>
                    <a:p>
                      <a:r>
                        <a:rPr lang="en-US" sz="1600" dirty="0" smtClean="0"/>
                        <a:t>30</a:t>
                      </a:r>
                      <a:endParaRPr lang="en-US" sz="1600" dirty="0"/>
                    </a:p>
                  </a:txBody>
                  <a:tcPr/>
                </a:tc>
                <a:tc>
                  <a:txBody>
                    <a:bodyPr/>
                    <a:lstStyle/>
                    <a:p>
                      <a:r>
                        <a:rPr lang="en-US" sz="1600" dirty="0" smtClean="0"/>
                        <a:t>320</a:t>
                      </a:r>
                      <a:endParaRPr lang="en-US" sz="1600" dirty="0"/>
                    </a:p>
                  </a:txBody>
                  <a:tcPr/>
                </a:tc>
                <a:tc>
                  <a:txBody>
                    <a:bodyPr/>
                    <a:lstStyle/>
                    <a:p>
                      <a:r>
                        <a:rPr lang="en-US" sz="1600" dirty="0" smtClean="0"/>
                        <a:t>1.2</a:t>
                      </a:r>
                      <a:endParaRPr lang="en-US" sz="1600" dirty="0"/>
                    </a:p>
                  </a:txBody>
                  <a:tcPr/>
                </a:tc>
              </a:tr>
            </a:tbl>
          </a:graphicData>
        </a:graphic>
      </p:graphicFrame>
      <p:sp>
        <p:nvSpPr>
          <p:cNvPr id="5" name="Slide Number Placeholder 4"/>
          <p:cNvSpPr>
            <a:spLocks noGrp="1"/>
          </p:cNvSpPr>
          <p:nvPr>
            <p:ph type="sldNum" sz="quarter" idx="12"/>
          </p:nvPr>
        </p:nvSpPr>
        <p:spPr/>
        <p:txBody>
          <a:bodyPr/>
          <a:lstStyle/>
          <a:p>
            <a:fld id="{0CFEC368-1D7A-4F81-ABF6-AE0E36BAF64C}" type="slidenum">
              <a:rPr lang="en-US" smtClean="0"/>
              <a:pPr/>
              <a:t>25</a:t>
            </a:fld>
            <a:endParaRPr lang="en-US"/>
          </a:p>
        </p:txBody>
      </p:sp>
    </p:spTree>
    <p:extLst>
      <p:ext uri="{BB962C8B-B14F-4D97-AF65-F5344CB8AC3E}">
        <p14:creationId xmlns:p14="http://schemas.microsoft.com/office/powerpoint/2010/main" val="2930523279"/>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Pricing Model</a:t>
            </a:r>
            <a:endParaRPr lang="en-US" dirty="0"/>
          </a:p>
        </p:txBody>
      </p:sp>
      <p:sp>
        <p:nvSpPr>
          <p:cNvPr id="3" name="Content Placeholder 2"/>
          <p:cNvSpPr>
            <a:spLocks noGrp="1"/>
          </p:cNvSpPr>
          <p:nvPr>
            <p:ph idx="1"/>
          </p:nvPr>
        </p:nvSpPr>
        <p:spPr/>
        <p:txBody>
          <a:bodyPr/>
          <a:lstStyle/>
          <a:p>
            <a:r>
              <a:rPr lang="en-US" dirty="0" smtClean="0"/>
              <a:t>AWS instance pricing model</a:t>
            </a:r>
          </a:p>
          <a:p>
            <a:pPr marL="0" indent="0">
              <a:buNone/>
            </a:pPr>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3813595960"/>
              </p:ext>
            </p:extLst>
          </p:nvPr>
        </p:nvGraphicFramePr>
        <p:xfrm>
          <a:off x="689316" y="3409752"/>
          <a:ext cx="8141628" cy="1562644"/>
        </p:xfrm>
        <a:graphic>
          <a:graphicData uri="http://schemas.openxmlformats.org/drawingml/2006/table">
            <a:tbl>
              <a:tblPr firstRow="1" bandRow="1">
                <a:tableStyleId>{5A111915-BE36-4E01-A7E5-04B1672EAD32}</a:tableStyleId>
              </a:tblPr>
              <a:tblGrid>
                <a:gridCol w="1356938"/>
                <a:gridCol w="1356938"/>
                <a:gridCol w="1356938"/>
                <a:gridCol w="1356938"/>
                <a:gridCol w="1356938"/>
                <a:gridCol w="1356938"/>
              </a:tblGrid>
              <a:tr h="465364">
                <a:tc>
                  <a:txBody>
                    <a:bodyPr/>
                    <a:lstStyle/>
                    <a:p>
                      <a:r>
                        <a:rPr lang="en-US" sz="1200" b="0" dirty="0" smtClean="0"/>
                        <a:t>VCPU</a:t>
                      </a:r>
                      <a:r>
                        <a:rPr lang="en-US" sz="1200" baseline="0" dirty="0" smtClean="0"/>
                        <a:t> </a:t>
                      </a:r>
                      <a:r>
                        <a:rPr lang="en-US" sz="1200" b="0" baseline="0" dirty="0" smtClean="0"/>
                        <a:t>count</a:t>
                      </a:r>
                      <a:endParaRPr lang="en-US" sz="1200" b="0" dirty="0"/>
                    </a:p>
                  </a:txBody>
                  <a:tcPr/>
                </a:tc>
                <a:tc>
                  <a:txBody>
                    <a:bodyPr/>
                    <a:lstStyle/>
                    <a:p>
                      <a:r>
                        <a:rPr lang="en-US" sz="1200" b="0" dirty="0" smtClean="0"/>
                        <a:t>Memory</a:t>
                      </a:r>
                      <a:r>
                        <a:rPr lang="en-US" sz="1200" baseline="0" dirty="0" smtClean="0"/>
                        <a:t> </a:t>
                      </a:r>
                      <a:r>
                        <a:rPr lang="en-US" sz="1200" b="0" baseline="0" dirty="0" smtClean="0"/>
                        <a:t>Size</a:t>
                      </a:r>
                      <a:r>
                        <a:rPr lang="en-US" sz="1200" baseline="0" dirty="0" smtClean="0"/>
                        <a:t> (</a:t>
                      </a:r>
                      <a:r>
                        <a:rPr lang="en-US" sz="1200" b="0" baseline="0" dirty="0" err="1" smtClean="0"/>
                        <a:t>GiB</a:t>
                      </a:r>
                      <a:r>
                        <a:rPr lang="en-US" sz="1200" baseline="0" dirty="0" smtClean="0"/>
                        <a:t>)</a:t>
                      </a:r>
                      <a:endParaRPr lang="en-US" sz="1200" dirty="0"/>
                    </a:p>
                  </a:txBody>
                  <a:tcPr/>
                </a:tc>
                <a:tc>
                  <a:txBody>
                    <a:bodyPr/>
                    <a:lstStyle/>
                    <a:p>
                      <a:r>
                        <a:rPr lang="en-US" sz="1200" b="0" dirty="0" smtClean="0"/>
                        <a:t>SSD Storage</a:t>
                      </a:r>
                      <a:r>
                        <a:rPr lang="en-US" sz="1200" dirty="0" smtClean="0"/>
                        <a:t> </a:t>
                      </a:r>
                      <a:r>
                        <a:rPr lang="en-US" sz="1200" b="0" dirty="0" smtClean="0"/>
                        <a:t>Size (</a:t>
                      </a:r>
                      <a:r>
                        <a:rPr lang="en-US" sz="1200" b="0" dirty="0" err="1" smtClean="0"/>
                        <a:t>GiB</a:t>
                      </a:r>
                      <a:r>
                        <a:rPr lang="en-US" sz="1200" b="0" dirty="0" smtClean="0"/>
                        <a:t>)</a:t>
                      </a:r>
                      <a:endParaRPr lang="en-US" sz="1200" b="0" dirty="0"/>
                    </a:p>
                  </a:txBody>
                  <a:tcPr/>
                </a:tc>
                <a:tc>
                  <a:txBody>
                    <a:bodyPr/>
                    <a:lstStyle/>
                    <a:p>
                      <a:r>
                        <a:rPr lang="en-US" sz="1200" b="0" dirty="0" smtClean="0"/>
                        <a:t>Price</a:t>
                      </a:r>
                      <a:r>
                        <a:rPr lang="en-US" sz="1200" b="0" baseline="0" dirty="0" smtClean="0"/>
                        <a:t> per hour ($)</a:t>
                      </a:r>
                      <a:endParaRPr lang="en-US" sz="1200" b="0" dirty="0"/>
                    </a:p>
                  </a:txBody>
                  <a:tcPr/>
                </a:tc>
                <a:tc>
                  <a:txBody>
                    <a:bodyPr/>
                    <a:lstStyle/>
                    <a:p>
                      <a:r>
                        <a:rPr lang="en-US" sz="1200" b="0" dirty="0" smtClean="0"/>
                        <a:t>Linear model estimation</a:t>
                      </a:r>
                      <a:r>
                        <a:rPr lang="en-US" sz="1200" b="0" baseline="0" dirty="0" smtClean="0"/>
                        <a:t> ($)</a:t>
                      </a:r>
                      <a:endParaRPr lang="en-US" sz="1200" b="0" dirty="0"/>
                    </a:p>
                  </a:txBody>
                  <a:tcPr/>
                </a:tc>
                <a:tc>
                  <a:txBody>
                    <a:bodyPr/>
                    <a:lstStyle/>
                    <a:p>
                      <a:r>
                        <a:rPr lang="en-US" sz="1200" b="0" dirty="0" smtClean="0"/>
                        <a:t>Error</a:t>
                      </a:r>
                      <a:r>
                        <a:rPr lang="en-US" sz="1200" b="0" baseline="0" dirty="0" smtClean="0"/>
                        <a:t> ($)</a:t>
                      </a:r>
                      <a:endParaRPr lang="en-US" sz="1200" b="0" dirty="0"/>
                    </a:p>
                  </a:txBody>
                  <a:tcPr/>
                </a:tc>
              </a:tr>
              <a:tr h="265922">
                <a:tc>
                  <a:txBody>
                    <a:bodyPr/>
                    <a:lstStyle/>
                    <a:p>
                      <a:r>
                        <a:rPr lang="en-US" sz="1200" dirty="0" smtClean="0"/>
                        <a:t>7</a:t>
                      </a:r>
                      <a:endParaRPr lang="en-US" sz="1200" dirty="0"/>
                    </a:p>
                  </a:txBody>
                  <a:tcPr/>
                </a:tc>
                <a:tc>
                  <a:txBody>
                    <a:bodyPr/>
                    <a:lstStyle/>
                    <a:p>
                      <a:r>
                        <a:rPr lang="en-US" sz="1200" dirty="0" smtClean="0"/>
                        <a:t>3.75</a:t>
                      </a:r>
                      <a:endParaRPr lang="en-US" sz="1200" dirty="0"/>
                    </a:p>
                  </a:txBody>
                  <a:tcPr/>
                </a:tc>
                <a:tc>
                  <a:txBody>
                    <a:bodyPr/>
                    <a:lstStyle/>
                    <a:p>
                      <a:r>
                        <a:rPr lang="en-US" sz="1200" dirty="0" smtClean="0"/>
                        <a:t>32</a:t>
                      </a:r>
                      <a:endParaRPr lang="en-US" sz="1200" dirty="0"/>
                    </a:p>
                  </a:txBody>
                  <a:tcPr/>
                </a:tc>
                <a:tc>
                  <a:txBody>
                    <a:bodyPr/>
                    <a:lstStyle/>
                    <a:p>
                      <a:r>
                        <a:rPr lang="en-US" sz="1200" dirty="0" smtClean="0"/>
                        <a:t>0.15</a:t>
                      </a:r>
                      <a:endParaRPr lang="en-US" sz="1200" dirty="0"/>
                    </a:p>
                  </a:txBody>
                  <a:tcPr/>
                </a:tc>
                <a:tc>
                  <a:txBody>
                    <a:bodyPr/>
                    <a:lstStyle/>
                    <a:p>
                      <a:r>
                        <a:rPr lang="en-US" sz="1200" dirty="0" smtClean="0"/>
                        <a:t>0.1504</a:t>
                      </a:r>
                      <a:endParaRPr lang="en-US" sz="1200" dirty="0"/>
                    </a:p>
                  </a:txBody>
                  <a:tcPr/>
                </a:tc>
                <a:tc>
                  <a:txBody>
                    <a:bodyPr/>
                    <a:lstStyle/>
                    <a:p>
                      <a:r>
                        <a:rPr lang="en-US" sz="1200" dirty="0" smtClean="0">
                          <a:solidFill>
                            <a:srgbClr val="008000"/>
                          </a:solidFill>
                        </a:rPr>
                        <a:t>+0.004</a:t>
                      </a:r>
                      <a:endParaRPr lang="en-US" sz="1200" dirty="0">
                        <a:solidFill>
                          <a:srgbClr val="008000"/>
                        </a:solidFill>
                      </a:endParaRPr>
                    </a:p>
                  </a:txBody>
                  <a:tcPr/>
                </a:tc>
              </a:tr>
              <a:tr h="265922">
                <a:tc>
                  <a:txBody>
                    <a:bodyPr/>
                    <a:lstStyle/>
                    <a:p>
                      <a:r>
                        <a:rPr lang="en-US" sz="1200" dirty="0" smtClean="0"/>
                        <a:t>6.5</a:t>
                      </a:r>
                      <a:endParaRPr lang="en-US" sz="1200" dirty="0"/>
                    </a:p>
                  </a:txBody>
                  <a:tcPr/>
                </a:tc>
                <a:tc>
                  <a:txBody>
                    <a:bodyPr/>
                    <a:lstStyle/>
                    <a:p>
                      <a:r>
                        <a:rPr lang="en-US" sz="1200" dirty="0" smtClean="0"/>
                        <a:t>7.5</a:t>
                      </a:r>
                      <a:endParaRPr lang="en-US" sz="1200" dirty="0"/>
                    </a:p>
                  </a:txBody>
                  <a:tcPr/>
                </a:tc>
                <a:tc>
                  <a:txBody>
                    <a:bodyPr/>
                    <a:lstStyle/>
                    <a:p>
                      <a:r>
                        <a:rPr lang="en-US" sz="1200" dirty="0" smtClean="0"/>
                        <a:t>32</a:t>
                      </a:r>
                      <a:endParaRPr lang="en-US" sz="1200" dirty="0"/>
                    </a:p>
                  </a:txBody>
                  <a:tcPr/>
                </a:tc>
                <a:tc>
                  <a:txBody>
                    <a:bodyPr/>
                    <a:lstStyle/>
                    <a:p>
                      <a:r>
                        <a:rPr lang="en-US" sz="1200" dirty="0" smtClean="0"/>
                        <a:t>0.225</a:t>
                      </a:r>
                      <a:endParaRPr lang="en-US" sz="1200" dirty="0"/>
                    </a:p>
                  </a:txBody>
                  <a:tcPr/>
                </a:tc>
                <a:tc>
                  <a:txBody>
                    <a:bodyPr/>
                    <a:lstStyle/>
                    <a:p>
                      <a:r>
                        <a:rPr lang="en-US" sz="1200" dirty="0" smtClean="0"/>
                        <a:t>0.2237</a:t>
                      </a:r>
                      <a:endParaRPr lang="en-US" sz="1200" dirty="0"/>
                    </a:p>
                  </a:txBody>
                  <a:tcPr/>
                </a:tc>
                <a:tc>
                  <a:txBody>
                    <a:bodyPr/>
                    <a:lstStyle/>
                    <a:p>
                      <a:r>
                        <a:rPr lang="en-US" sz="1200" dirty="0" smtClean="0">
                          <a:solidFill>
                            <a:srgbClr val="FF0000"/>
                          </a:solidFill>
                        </a:rPr>
                        <a:t>-0.0013</a:t>
                      </a:r>
                      <a:endParaRPr lang="en-US" sz="1200" dirty="0">
                        <a:solidFill>
                          <a:srgbClr val="FF0000"/>
                        </a:solidFill>
                      </a:endParaRPr>
                    </a:p>
                  </a:txBody>
                  <a:tcPr/>
                </a:tc>
              </a:tr>
              <a:tr h="265922">
                <a:tc>
                  <a:txBody>
                    <a:bodyPr/>
                    <a:lstStyle/>
                    <a:p>
                      <a:r>
                        <a:rPr lang="en-US" sz="1200" dirty="0" smtClean="0"/>
                        <a:t>13</a:t>
                      </a:r>
                      <a:endParaRPr lang="en-US" sz="1200" dirty="0"/>
                    </a:p>
                  </a:txBody>
                  <a:tcPr/>
                </a:tc>
                <a:tc>
                  <a:txBody>
                    <a:bodyPr/>
                    <a:lstStyle/>
                    <a:p>
                      <a:r>
                        <a:rPr lang="en-US" sz="1200" dirty="0" smtClean="0"/>
                        <a:t>15</a:t>
                      </a:r>
                      <a:endParaRPr lang="en-US" sz="1200" dirty="0"/>
                    </a:p>
                  </a:txBody>
                  <a:tcPr/>
                </a:tc>
                <a:tc>
                  <a:txBody>
                    <a:bodyPr/>
                    <a:lstStyle/>
                    <a:p>
                      <a:r>
                        <a:rPr lang="en-US" sz="1200" dirty="0" smtClean="0"/>
                        <a:t>80</a:t>
                      </a:r>
                      <a:endParaRPr lang="en-US" sz="1200" dirty="0"/>
                    </a:p>
                  </a:txBody>
                  <a:tcPr/>
                </a:tc>
                <a:tc>
                  <a:txBody>
                    <a:bodyPr/>
                    <a:lstStyle/>
                    <a:p>
                      <a:r>
                        <a:rPr lang="en-US" sz="1200" dirty="0" smtClean="0"/>
                        <a:t>0.45</a:t>
                      </a:r>
                      <a:endParaRPr lang="en-US" sz="1200" dirty="0"/>
                    </a:p>
                  </a:txBody>
                  <a:tcPr/>
                </a:tc>
                <a:tc>
                  <a:txBody>
                    <a:bodyPr/>
                    <a:lstStyle/>
                    <a:p>
                      <a:r>
                        <a:rPr lang="en-US" sz="1200" dirty="0" smtClean="0"/>
                        <a:t>0.4507</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008000"/>
                          </a:solidFill>
                        </a:rPr>
                        <a:t>+0.007</a:t>
                      </a:r>
                    </a:p>
                  </a:txBody>
                  <a:tcPr/>
                </a:tc>
              </a:tr>
              <a:tr h="265922">
                <a:tc>
                  <a:txBody>
                    <a:bodyPr/>
                    <a:lstStyle/>
                    <a:p>
                      <a:r>
                        <a:rPr lang="en-US" sz="1200" dirty="0" smtClean="0"/>
                        <a:t>108</a:t>
                      </a:r>
                      <a:endParaRPr lang="en-US" sz="1200" dirty="0"/>
                    </a:p>
                  </a:txBody>
                  <a:tcPr/>
                </a:tc>
                <a:tc>
                  <a:txBody>
                    <a:bodyPr/>
                    <a:lstStyle/>
                    <a:p>
                      <a:r>
                        <a:rPr lang="en-US" sz="1200" dirty="0" smtClean="0"/>
                        <a:t>60</a:t>
                      </a:r>
                      <a:endParaRPr lang="en-US" sz="1200" dirty="0"/>
                    </a:p>
                  </a:txBody>
                  <a:tcPr/>
                </a:tc>
                <a:tc>
                  <a:txBody>
                    <a:bodyPr/>
                    <a:lstStyle/>
                    <a:p>
                      <a:r>
                        <a:rPr lang="en-US" sz="1200" dirty="0" smtClean="0"/>
                        <a:t>640</a:t>
                      </a:r>
                      <a:endParaRPr lang="en-US" sz="1200" dirty="0"/>
                    </a:p>
                  </a:txBody>
                  <a:tcPr/>
                </a:tc>
                <a:tc>
                  <a:txBody>
                    <a:bodyPr/>
                    <a:lstStyle/>
                    <a:p>
                      <a:r>
                        <a:rPr lang="en-US" sz="1200" dirty="0" smtClean="0"/>
                        <a:t>2.4</a:t>
                      </a:r>
                      <a:endParaRPr lang="en-US" sz="1200" dirty="0"/>
                    </a:p>
                  </a:txBody>
                  <a:tcPr/>
                </a:tc>
                <a:tc>
                  <a:txBody>
                    <a:bodyPr/>
                    <a:lstStyle/>
                    <a:p>
                      <a:r>
                        <a:rPr lang="en-US" sz="1200" dirty="0" smtClean="0"/>
                        <a:t>2.3940</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FF0000"/>
                          </a:solidFill>
                        </a:rPr>
                        <a:t>-0.006</a:t>
                      </a:r>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628958763"/>
              </p:ext>
            </p:extLst>
          </p:nvPr>
        </p:nvGraphicFramePr>
        <p:xfrm>
          <a:off x="682790" y="5013960"/>
          <a:ext cx="8141628" cy="1463040"/>
        </p:xfrm>
        <a:graphic>
          <a:graphicData uri="http://schemas.openxmlformats.org/drawingml/2006/table">
            <a:tbl>
              <a:tblPr firstRow="1" bandRow="1">
                <a:tableStyleId>{5A111915-BE36-4E01-A7E5-04B1672EAD32}</a:tableStyleId>
              </a:tblPr>
              <a:tblGrid>
                <a:gridCol w="1356938"/>
                <a:gridCol w="1356938"/>
                <a:gridCol w="1356938"/>
                <a:gridCol w="1356938"/>
                <a:gridCol w="1356938"/>
                <a:gridCol w="1356938"/>
              </a:tblGrid>
              <a:tr h="414681">
                <a:tc>
                  <a:txBody>
                    <a:bodyPr/>
                    <a:lstStyle/>
                    <a:p>
                      <a:r>
                        <a:rPr lang="en-US" sz="1200" b="0" dirty="0" smtClean="0"/>
                        <a:t>VCPU</a:t>
                      </a:r>
                      <a:r>
                        <a:rPr lang="en-US" sz="1200" baseline="0" dirty="0" smtClean="0"/>
                        <a:t> </a:t>
                      </a:r>
                      <a:r>
                        <a:rPr lang="en-US" sz="1200" b="0" baseline="0" dirty="0" smtClean="0"/>
                        <a:t>count</a:t>
                      </a:r>
                      <a:endParaRPr lang="en-US" sz="1200" b="0" dirty="0"/>
                    </a:p>
                  </a:txBody>
                  <a:tcPr/>
                </a:tc>
                <a:tc>
                  <a:txBody>
                    <a:bodyPr/>
                    <a:lstStyle/>
                    <a:p>
                      <a:r>
                        <a:rPr lang="en-US" sz="1200" b="0" dirty="0" smtClean="0"/>
                        <a:t>Memory</a:t>
                      </a:r>
                      <a:r>
                        <a:rPr lang="en-US" sz="1200" baseline="0" dirty="0" smtClean="0"/>
                        <a:t> </a:t>
                      </a:r>
                      <a:r>
                        <a:rPr lang="en-US" sz="1200" b="0" baseline="0" dirty="0" smtClean="0"/>
                        <a:t>Size</a:t>
                      </a:r>
                      <a:r>
                        <a:rPr lang="en-US" sz="1200" baseline="0" dirty="0" smtClean="0"/>
                        <a:t> (</a:t>
                      </a:r>
                      <a:r>
                        <a:rPr lang="en-US" sz="1200" b="0" baseline="0" dirty="0" err="1" smtClean="0"/>
                        <a:t>GiB</a:t>
                      </a:r>
                      <a:r>
                        <a:rPr lang="en-US" sz="1200" baseline="0" dirty="0" smtClean="0"/>
                        <a:t>)</a:t>
                      </a:r>
                      <a:endParaRPr lang="en-US" sz="1200" dirty="0"/>
                    </a:p>
                  </a:txBody>
                  <a:tcPr/>
                </a:tc>
                <a:tc>
                  <a:txBody>
                    <a:bodyPr/>
                    <a:lstStyle/>
                    <a:p>
                      <a:r>
                        <a:rPr lang="en-US" sz="1200" b="0" dirty="0" smtClean="0"/>
                        <a:t>Non SSD Storage</a:t>
                      </a:r>
                      <a:r>
                        <a:rPr lang="en-US" sz="1200" dirty="0" smtClean="0"/>
                        <a:t> </a:t>
                      </a:r>
                      <a:r>
                        <a:rPr lang="en-US" sz="1200" b="0" dirty="0" smtClean="0"/>
                        <a:t>Size (</a:t>
                      </a:r>
                      <a:r>
                        <a:rPr lang="en-US" sz="1200" b="0" dirty="0" err="1" smtClean="0"/>
                        <a:t>GiB</a:t>
                      </a:r>
                      <a:r>
                        <a:rPr lang="en-US" sz="1200" b="0" dirty="0" smtClean="0"/>
                        <a:t>)</a:t>
                      </a:r>
                      <a:endParaRPr lang="en-US" sz="1200" b="0" dirty="0"/>
                    </a:p>
                  </a:txBody>
                  <a:tcPr/>
                </a:tc>
                <a:tc>
                  <a:txBody>
                    <a:bodyPr/>
                    <a:lstStyle/>
                    <a:p>
                      <a:r>
                        <a:rPr lang="en-US" sz="1200" b="0" dirty="0" smtClean="0"/>
                        <a:t>Price</a:t>
                      </a:r>
                      <a:r>
                        <a:rPr lang="en-US" sz="1200" b="0" baseline="0" dirty="0" smtClean="0"/>
                        <a:t> per hour ($)</a:t>
                      </a:r>
                      <a:endParaRPr lang="en-US" sz="12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t>Linear model estimation</a:t>
                      </a:r>
                      <a:r>
                        <a:rPr lang="en-US" sz="1200" b="0" baseline="0" dirty="0" smtClean="0"/>
                        <a:t> ($)</a:t>
                      </a:r>
                      <a:endParaRPr lang="en-US" sz="1200" b="0" dirty="0" smtClean="0"/>
                    </a:p>
                    <a:p>
                      <a:endParaRPr lang="en-US" sz="1200" b="0" dirty="0"/>
                    </a:p>
                  </a:txBody>
                  <a:tcPr/>
                </a:tc>
                <a:tc>
                  <a:txBody>
                    <a:bodyPr/>
                    <a:lstStyle/>
                    <a:p>
                      <a:r>
                        <a:rPr lang="en-US" sz="1200" b="0" dirty="0" smtClean="0"/>
                        <a:t>Error</a:t>
                      </a:r>
                      <a:r>
                        <a:rPr lang="en-US" sz="1200" b="0" baseline="0" dirty="0" smtClean="0"/>
                        <a:t> ($)</a:t>
                      </a:r>
                      <a:endParaRPr lang="en-US" sz="1200" b="0" dirty="0"/>
                    </a:p>
                  </a:txBody>
                  <a:tcPr/>
                </a:tc>
              </a:tr>
              <a:tr h="236960">
                <a:tc>
                  <a:txBody>
                    <a:bodyPr/>
                    <a:lstStyle/>
                    <a:p>
                      <a:r>
                        <a:rPr lang="en-US" sz="1200" dirty="0" smtClean="0"/>
                        <a:t>2</a:t>
                      </a:r>
                      <a:endParaRPr lang="en-US" sz="1200" dirty="0"/>
                    </a:p>
                  </a:txBody>
                  <a:tcPr/>
                </a:tc>
                <a:tc>
                  <a:txBody>
                    <a:bodyPr/>
                    <a:lstStyle/>
                    <a:p>
                      <a:r>
                        <a:rPr lang="en-US" sz="1200" dirty="0" smtClean="0"/>
                        <a:t>3.75</a:t>
                      </a:r>
                      <a:endParaRPr lang="en-US" sz="1200" dirty="0"/>
                    </a:p>
                  </a:txBody>
                  <a:tcPr/>
                </a:tc>
                <a:tc>
                  <a:txBody>
                    <a:bodyPr/>
                    <a:lstStyle/>
                    <a:p>
                      <a:r>
                        <a:rPr lang="en-US" sz="1200" dirty="0" smtClean="0"/>
                        <a:t>410</a:t>
                      </a:r>
                      <a:endParaRPr lang="en-US" sz="1200" dirty="0"/>
                    </a:p>
                  </a:txBody>
                  <a:tcPr/>
                </a:tc>
                <a:tc>
                  <a:txBody>
                    <a:bodyPr/>
                    <a:lstStyle/>
                    <a:p>
                      <a:r>
                        <a:rPr lang="en-US" sz="1200" dirty="0" smtClean="0"/>
                        <a:t>0.12</a:t>
                      </a:r>
                      <a:endParaRPr lang="en-US" sz="1200" dirty="0"/>
                    </a:p>
                  </a:txBody>
                  <a:tcPr/>
                </a:tc>
                <a:tc>
                  <a:txBody>
                    <a:bodyPr/>
                    <a:lstStyle/>
                    <a:p>
                      <a:r>
                        <a:rPr lang="en-US" sz="1200" dirty="0" smtClean="0"/>
                        <a:t>0.1190</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FF0000"/>
                          </a:solidFill>
                        </a:rPr>
                        <a:t>-0.001</a:t>
                      </a:r>
                    </a:p>
                  </a:txBody>
                  <a:tcPr/>
                </a:tc>
              </a:tr>
              <a:tr h="236960">
                <a:tc>
                  <a:txBody>
                    <a:bodyPr/>
                    <a:lstStyle/>
                    <a:p>
                      <a:r>
                        <a:rPr lang="en-US" sz="1200" dirty="0" smtClean="0"/>
                        <a:t>20</a:t>
                      </a:r>
                      <a:endParaRPr lang="en-US" sz="1200" dirty="0"/>
                    </a:p>
                  </a:txBody>
                  <a:tcPr/>
                </a:tc>
                <a:tc>
                  <a:txBody>
                    <a:bodyPr/>
                    <a:lstStyle/>
                    <a:p>
                      <a:r>
                        <a:rPr lang="en-US" sz="1200" dirty="0" smtClean="0"/>
                        <a:t>7</a:t>
                      </a:r>
                      <a:endParaRPr lang="en-US" sz="1200" dirty="0"/>
                    </a:p>
                  </a:txBody>
                  <a:tcPr/>
                </a:tc>
                <a:tc>
                  <a:txBody>
                    <a:bodyPr/>
                    <a:lstStyle/>
                    <a:p>
                      <a:r>
                        <a:rPr lang="en-US" sz="1200" dirty="0" smtClean="0"/>
                        <a:t>1680</a:t>
                      </a:r>
                      <a:endParaRPr lang="en-US" sz="1200" dirty="0"/>
                    </a:p>
                  </a:txBody>
                  <a:tcPr/>
                </a:tc>
                <a:tc>
                  <a:txBody>
                    <a:bodyPr/>
                    <a:lstStyle/>
                    <a:p>
                      <a:r>
                        <a:rPr lang="en-US" sz="1200" dirty="0" smtClean="0"/>
                        <a:t>0.58</a:t>
                      </a:r>
                      <a:endParaRPr lang="en-US" sz="1200" dirty="0"/>
                    </a:p>
                  </a:txBody>
                  <a:tcPr/>
                </a:tc>
                <a:tc>
                  <a:txBody>
                    <a:bodyPr/>
                    <a:lstStyle/>
                    <a:p>
                      <a:r>
                        <a:rPr lang="en-US" sz="1200" dirty="0" smtClean="0"/>
                        <a:t>0.5817</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008000"/>
                          </a:solidFill>
                        </a:rPr>
                        <a:t>+0.0017</a:t>
                      </a:r>
                    </a:p>
                  </a:txBody>
                  <a:tcPr/>
                </a:tc>
              </a:tr>
              <a:tr h="236960">
                <a:tc>
                  <a:txBody>
                    <a:bodyPr/>
                    <a:lstStyle/>
                    <a:p>
                      <a:r>
                        <a:rPr lang="en-US" sz="1200" dirty="0" smtClean="0"/>
                        <a:t>88</a:t>
                      </a:r>
                      <a:endParaRPr lang="en-US" sz="1200" dirty="0"/>
                    </a:p>
                  </a:txBody>
                  <a:tcPr/>
                </a:tc>
                <a:tc>
                  <a:txBody>
                    <a:bodyPr/>
                    <a:lstStyle/>
                    <a:p>
                      <a:r>
                        <a:rPr lang="en-US" sz="1200" dirty="0" smtClean="0"/>
                        <a:t>60.5</a:t>
                      </a:r>
                      <a:endParaRPr lang="en-US" sz="1200" dirty="0"/>
                    </a:p>
                  </a:txBody>
                  <a:tcPr/>
                </a:tc>
                <a:tc>
                  <a:txBody>
                    <a:bodyPr/>
                    <a:lstStyle/>
                    <a:p>
                      <a:r>
                        <a:rPr lang="en-US" sz="1200" dirty="0" smtClean="0"/>
                        <a:t>3360</a:t>
                      </a:r>
                      <a:endParaRPr lang="en-US" sz="1200" dirty="0"/>
                    </a:p>
                  </a:txBody>
                  <a:tcPr/>
                </a:tc>
                <a:tc>
                  <a:txBody>
                    <a:bodyPr/>
                    <a:lstStyle/>
                    <a:p>
                      <a:r>
                        <a:rPr lang="en-US" sz="1200" dirty="0" smtClean="0"/>
                        <a:t>2.4</a:t>
                      </a:r>
                      <a:endParaRPr lang="en-US" sz="1200" dirty="0"/>
                    </a:p>
                  </a:txBody>
                  <a:tcPr/>
                </a:tc>
                <a:tc>
                  <a:txBody>
                    <a:bodyPr/>
                    <a:lstStyle/>
                    <a:p>
                      <a:r>
                        <a:rPr lang="en-US" sz="1200" dirty="0" smtClean="0"/>
                        <a:t>2.4001</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008000"/>
                          </a:solidFill>
                        </a:rPr>
                        <a:t>+0.001</a:t>
                      </a:r>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31996064"/>
              </p:ext>
            </p:extLst>
          </p:nvPr>
        </p:nvGraphicFramePr>
        <p:xfrm>
          <a:off x="689316" y="2138680"/>
          <a:ext cx="8141628" cy="1102359"/>
        </p:xfrm>
        <a:graphic>
          <a:graphicData uri="http://schemas.openxmlformats.org/drawingml/2006/table">
            <a:tbl>
              <a:tblPr firstRow="1" bandRow="1">
                <a:tableStyleId>{00A15C55-8517-42AA-B614-E9B94910E393}</a:tableStyleId>
              </a:tblPr>
              <a:tblGrid>
                <a:gridCol w="1356938"/>
                <a:gridCol w="1356938"/>
                <a:gridCol w="1356938"/>
                <a:gridCol w="1356938"/>
                <a:gridCol w="1356938"/>
                <a:gridCol w="1356938"/>
              </a:tblGrid>
              <a:tr h="370840">
                <a:tc>
                  <a:txBody>
                    <a:bodyPr/>
                    <a:lstStyle/>
                    <a:p>
                      <a:r>
                        <a:rPr lang="en-US" sz="1400" dirty="0" smtClean="0"/>
                        <a:t>VCPU in SSD model</a:t>
                      </a:r>
                      <a:r>
                        <a:rPr lang="en-US" sz="1400" baseline="0" dirty="0" smtClean="0"/>
                        <a:t> ($/count)</a:t>
                      </a:r>
                      <a:endParaRPr lang="en-US" sz="1400" dirty="0"/>
                    </a:p>
                  </a:txBody>
                  <a:tcPr/>
                </a:tc>
                <a:tc>
                  <a:txBody>
                    <a:bodyPr/>
                    <a:lstStyle/>
                    <a:p>
                      <a:r>
                        <a:rPr lang="en-US" sz="1400" dirty="0" smtClean="0"/>
                        <a:t>Memory in SSD model</a:t>
                      </a:r>
                      <a:r>
                        <a:rPr lang="en-US" sz="1400" baseline="0" dirty="0" smtClean="0"/>
                        <a:t> ($/</a:t>
                      </a:r>
                      <a:r>
                        <a:rPr lang="en-US" sz="1400" baseline="0" dirty="0" err="1" smtClean="0"/>
                        <a:t>GiB</a:t>
                      </a:r>
                      <a:r>
                        <a:rPr lang="en-US" sz="1400" baseline="0" dirty="0" smtClean="0"/>
                        <a:t>)</a:t>
                      </a:r>
                      <a:endParaRPr lang="en-US" sz="1400" dirty="0"/>
                    </a:p>
                  </a:txBody>
                  <a:tcPr/>
                </a:tc>
                <a:tc>
                  <a:txBody>
                    <a:bodyPr/>
                    <a:lstStyle/>
                    <a:p>
                      <a:r>
                        <a:rPr lang="en-US" sz="1400" dirty="0" smtClean="0"/>
                        <a:t>SSD Storage</a:t>
                      </a:r>
                      <a:r>
                        <a:rPr lang="en-US" sz="1400" baseline="0" dirty="0" smtClean="0"/>
                        <a:t> ($/</a:t>
                      </a:r>
                      <a:r>
                        <a:rPr lang="en-US" sz="1400" baseline="0" dirty="0" err="1" smtClean="0"/>
                        <a:t>GiB</a:t>
                      </a:r>
                      <a:r>
                        <a:rPr lang="en-US" sz="1400" baseline="0" dirty="0" smtClean="0"/>
                        <a:t>)</a:t>
                      </a:r>
                      <a:endParaRPr lang="en-US" sz="1400" dirty="0"/>
                    </a:p>
                  </a:txBody>
                  <a:tcPr/>
                </a:tc>
                <a:tc>
                  <a:txBody>
                    <a:bodyPr/>
                    <a:lstStyle/>
                    <a:p>
                      <a:r>
                        <a:rPr lang="en-US" sz="1400" dirty="0" smtClean="0"/>
                        <a:t>VCPU in</a:t>
                      </a:r>
                      <a:r>
                        <a:rPr lang="en-US" sz="1400" baseline="0" dirty="0" smtClean="0"/>
                        <a:t> non SSD model ($/count)</a:t>
                      </a:r>
                      <a:endParaRPr lang="en-US" sz="1400" dirty="0"/>
                    </a:p>
                  </a:txBody>
                  <a:tcPr/>
                </a:tc>
                <a:tc>
                  <a:txBody>
                    <a:bodyPr/>
                    <a:lstStyle/>
                    <a:p>
                      <a:r>
                        <a:rPr lang="en-US" sz="1400" dirty="0" smtClean="0"/>
                        <a:t>Memory</a:t>
                      </a:r>
                      <a:r>
                        <a:rPr lang="en-US" sz="1400" baseline="0" dirty="0" smtClean="0"/>
                        <a:t> in non SSD model ($/</a:t>
                      </a:r>
                      <a:r>
                        <a:rPr lang="en-US" sz="1400" baseline="0" dirty="0" err="1" smtClean="0"/>
                        <a:t>GiB</a:t>
                      </a:r>
                      <a:r>
                        <a:rPr lang="en-US" sz="1400" baseline="0" dirty="0" smtClean="0"/>
                        <a:t>)</a:t>
                      </a:r>
                      <a:endParaRPr lang="en-US" sz="1400" dirty="0"/>
                    </a:p>
                  </a:txBody>
                  <a:tcPr/>
                </a:tc>
                <a:tc>
                  <a:txBody>
                    <a:bodyPr/>
                    <a:lstStyle/>
                    <a:p>
                      <a:r>
                        <a:rPr lang="en-US" sz="1400" dirty="0" smtClean="0"/>
                        <a:t>Non</a:t>
                      </a:r>
                      <a:r>
                        <a:rPr lang="en-US" sz="1400" baseline="0" dirty="0" smtClean="0"/>
                        <a:t> SSD Storage ($/</a:t>
                      </a:r>
                      <a:r>
                        <a:rPr lang="en-US" sz="1400" baseline="0" dirty="0" err="1" smtClean="0"/>
                        <a:t>GiB</a:t>
                      </a:r>
                      <a:r>
                        <a:rPr lang="en-US" sz="1400" baseline="0" dirty="0" smtClean="0"/>
                        <a:t>)</a:t>
                      </a:r>
                      <a:endParaRPr lang="en-US" sz="1400" dirty="0"/>
                    </a:p>
                  </a:txBody>
                  <a:tcPr/>
                </a:tc>
              </a:tr>
              <a:tr h="370840">
                <a:tc>
                  <a:txBody>
                    <a:bodyPr/>
                    <a:lstStyle/>
                    <a:p>
                      <a:r>
                        <a:rPr lang="en-US" dirty="0" smtClean="0"/>
                        <a:t>0.0094</a:t>
                      </a:r>
                      <a:endParaRPr lang="en-US" dirty="0"/>
                    </a:p>
                  </a:txBody>
                  <a:tcPr/>
                </a:tc>
                <a:tc>
                  <a:txBody>
                    <a:bodyPr/>
                    <a:lstStyle/>
                    <a:p>
                      <a:r>
                        <a:rPr lang="en-US" dirty="0" smtClean="0"/>
                        <a:t>0.0208</a:t>
                      </a:r>
                      <a:endParaRPr lang="en-US" dirty="0"/>
                    </a:p>
                  </a:txBody>
                  <a:tcPr/>
                </a:tc>
                <a:tc>
                  <a:txBody>
                    <a:bodyPr/>
                    <a:lstStyle/>
                    <a:p>
                      <a:r>
                        <a:rPr lang="en-US" dirty="0" smtClean="0"/>
                        <a:t>0.002</a:t>
                      </a:r>
                      <a:endParaRPr lang="en-US" dirty="0"/>
                    </a:p>
                  </a:txBody>
                  <a:tcPr/>
                </a:tc>
                <a:tc>
                  <a:txBody>
                    <a:bodyPr/>
                    <a:lstStyle/>
                    <a:p>
                      <a:r>
                        <a:rPr lang="en-US" dirty="0" smtClean="0"/>
                        <a:t>0.0155</a:t>
                      </a:r>
                      <a:endParaRPr lang="en-US" dirty="0"/>
                    </a:p>
                  </a:txBody>
                  <a:tcPr/>
                </a:tc>
                <a:tc>
                  <a:txBody>
                    <a:bodyPr/>
                    <a:lstStyle/>
                    <a:p>
                      <a:r>
                        <a:rPr lang="en-US" dirty="0" smtClean="0"/>
                        <a:t>0.0106</a:t>
                      </a:r>
                      <a:endParaRPr lang="en-US" dirty="0"/>
                    </a:p>
                  </a:txBody>
                  <a:tcPr/>
                </a:tc>
                <a:tc>
                  <a:txBody>
                    <a:bodyPr/>
                    <a:lstStyle/>
                    <a:p>
                      <a:r>
                        <a:rPr lang="en-US" dirty="0" smtClean="0"/>
                        <a:t>0.0001</a:t>
                      </a:r>
                      <a:endParaRPr lang="en-US" dirty="0"/>
                    </a:p>
                  </a:txBody>
                  <a:tcPr/>
                </a:tc>
              </a:tr>
            </a:tbl>
          </a:graphicData>
        </a:graphic>
      </p:graphicFrame>
    </p:spTree>
    <p:extLst>
      <p:ext uri="{BB962C8B-B14F-4D97-AF65-F5344CB8AC3E}">
        <p14:creationId xmlns:p14="http://schemas.microsoft.com/office/powerpoint/2010/main" val="737258655"/>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Contribution of our work</a:t>
            </a:r>
            <a:endParaRPr lang="en-US" dirty="0"/>
          </a:p>
        </p:txBody>
      </p:sp>
      <p:sp>
        <p:nvSpPr>
          <p:cNvPr id="3" name="Content Placeholder 2"/>
          <p:cNvSpPr>
            <a:spLocks noGrp="1"/>
          </p:cNvSpPr>
          <p:nvPr>
            <p:ph idx="1"/>
          </p:nvPr>
        </p:nvSpPr>
        <p:spPr/>
        <p:txBody>
          <a:bodyPr/>
          <a:lstStyle/>
          <a:p>
            <a:r>
              <a:rPr lang="en-US" dirty="0" smtClean="0"/>
              <a:t>Setting up pricing model</a:t>
            </a:r>
          </a:p>
          <a:p>
            <a:r>
              <a:rPr lang="en-US" dirty="0" smtClean="0"/>
              <a:t>Storage (</a:t>
            </a:r>
            <a:r>
              <a:rPr lang="en-US" dirty="0"/>
              <a:t>C</a:t>
            </a:r>
            <a:r>
              <a:rPr lang="en-US" dirty="0" smtClean="0"/>
              <a:t>assandra)</a:t>
            </a:r>
          </a:p>
          <a:p>
            <a:pPr lvl="1"/>
            <a:r>
              <a:rPr lang="en-US" dirty="0" smtClean="0"/>
              <a:t>Homogeneous: Scale out using a small cluster only when there is a dollar budget cap and low throughput requirements, scale up in any other cases. </a:t>
            </a:r>
          </a:p>
          <a:p>
            <a:pPr lvl="1"/>
            <a:r>
              <a:rPr lang="en-US" dirty="0" smtClean="0"/>
              <a:t>Heterogeneous: beefy node is preferable, assigning larger data partition to the beefy node without overwhelms it.  </a:t>
            </a:r>
          </a:p>
          <a:p>
            <a:r>
              <a:rPr lang="en-US" dirty="0" smtClean="0"/>
              <a:t>Graph processing</a:t>
            </a:r>
          </a:p>
          <a:p>
            <a:pPr lvl="1"/>
            <a:r>
              <a:rPr lang="en-US" dirty="0" err="1" smtClean="0"/>
              <a:t>GraphLab</a:t>
            </a:r>
            <a:r>
              <a:rPr lang="en-US" dirty="0" smtClean="0"/>
              <a:t> performance and cost efficiency </a:t>
            </a:r>
            <a:r>
              <a:rPr lang="en-US" dirty="0"/>
              <a:t>under homogeneous environment</a:t>
            </a:r>
          </a:p>
          <a:p>
            <a:pPr lvl="1"/>
            <a:r>
              <a:rPr lang="en-US" dirty="0" err="1" smtClean="0"/>
              <a:t>GraphLab</a:t>
            </a:r>
            <a:r>
              <a:rPr lang="en-US" dirty="0" smtClean="0"/>
              <a:t> performance and cost efficiency </a:t>
            </a:r>
            <a:r>
              <a:rPr lang="en-US" dirty="0"/>
              <a:t>under heterogeneous environment</a:t>
            </a:r>
          </a:p>
        </p:txBody>
      </p:sp>
      <p:sp>
        <p:nvSpPr>
          <p:cNvPr id="4" name="Slide Number Placeholder 3"/>
          <p:cNvSpPr>
            <a:spLocks noGrp="1"/>
          </p:cNvSpPr>
          <p:nvPr>
            <p:ph type="sldNum" sz="quarter" idx="12"/>
          </p:nvPr>
        </p:nvSpPr>
        <p:spPr/>
        <p:txBody>
          <a:bodyPr/>
          <a:lstStyle/>
          <a:p>
            <a:fld id="{0CFEC368-1D7A-4F81-ABF6-AE0E36BAF64C}" type="slidenum">
              <a:rPr lang="en-US" smtClean="0"/>
              <a:pPr/>
              <a:t>27</a:t>
            </a:fld>
            <a:endParaRPr lang="en-US"/>
          </a:p>
        </p:txBody>
      </p:sp>
    </p:spTree>
    <p:extLst>
      <p:ext uri="{BB962C8B-B14F-4D97-AF65-F5344CB8AC3E}">
        <p14:creationId xmlns:p14="http://schemas.microsoft.com/office/powerpoint/2010/main" val="291528864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Scale up VS. Scale out</a:t>
            </a:r>
            <a:endParaRPr lang="en-US" dirty="0"/>
          </a:p>
        </p:txBody>
      </p:sp>
      <p:sp>
        <p:nvSpPr>
          <p:cNvPr id="3" name="Content Placeholder 2"/>
          <p:cNvSpPr>
            <a:spLocks noGrp="1"/>
          </p:cNvSpPr>
          <p:nvPr>
            <p:ph idx="1"/>
          </p:nvPr>
        </p:nvSpPr>
        <p:spPr/>
        <p:txBody>
          <a:bodyPr/>
          <a:lstStyle/>
          <a:p>
            <a:r>
              <a:rPr lang="en-US" dirty="0" smtClean="0"/>
              <a:t>Systems are designed in a scaling out way…</a:t>
            </a:r>
            <a:endParaRPr lang="en-US" dirty="0"/>
          </a:p>
          <a:p>
            <a:endParaRPr lang="en-US" dirty="0" smtClean="0"/>
          </a:p>
          <a:p>
            <a:endParaRPr lang="en-US" dirty="0" smtClean="0"/>
          </a:p>
          <a:p>
            <a:endParaRPr lang="en-US" dirty="0" smtClean="0"/>
          </a:p>
          <a:p>
            <a:r>
              <a:rPr lang="en-US" dirty="0" smtClean="0"/>
              <a:t>Scale-up </a:t>
            </a:r>
            <a:r>
              <a:rPr lang="en-US" dirty="0"/>
              <a:t>vs Scale-out for Hadoop: Time to rethink</a:t>
            </a:r>
            <a:r>
              <a:rPr lang="en-US" dirty="0" smtClean="0"/>
              <a:t>?(2013)</a:t>
            </a:r>
          </a:p>
          <a:p>
            <a:pPr lvl="1"/>
            <a:r>
              <a:rPr lang="en-US" dirty="0" smtClean="0"/>
              <a:t>“A </a:t>
            </a:r>
            <a:r>
              <a:rPr lang="en-US" dirty="0"/>
              <a:t>single “scale-up” server can process each of these jobs and do as well or better than a cluster in terms of performance, cost, power, and server </a:t>
            </a:r>
            <a:r>
              <a:rPr lang="en-US" dirty="0" smtClean="0"/>
              <a:t>density”</a:t>
            </a:r>
          </a:p>
          <a:p>
            <a:pPr lvl="1"/>
            <a:endParaRPr lang="en-US" dirty="0" smtClean="0"/>
          </a:p>
          <a:p>
            <a:r>
              <a:rPr lang="en-US" dirty="0" smtClean="0"/>
              <a:t>What about other systems?</a:t>
            </a:r>
          </a:p>
        </p:txBody>
      </p:sp>
      <p:sp>
        <p:nvSpPr>
          <p:cNvPr id="4" name="Slide Number Placeholder 3"/>
          <p:cNvSpPr>
            <a:spLocks noGrp="1"/>
          </p:cNvSpPr>
          <p:nvPr>
            <p:ph type="sldNum" sz="quarter" idx="12"/>
          </p:nvPr>
        </p:nvSpPr>
        <p:spPr/>
        <p:txBody>
          <a:bodyPr/>
          <a:lstStyle/>
          <a:p>
            <a:fld id="{0CFEC368-1D7A-4F81-ABF6-AE0E36BAF64C}" type="slidenum">
              <a:rPr lang="en-US" smtClean="0"/>
              <a:pPr/>
              <a:t>3</a:t>
            </a:fld>
            <a:endParaRPr lang="en-US"/>
          </a:p>
        </p:txBody>
      </p:sp>
      <p:sp>
        <p:nvSpPr>
          <p:cNvPr id="5" name="Rounded Rectangle 4"/>
          <p:cNvSpPr/>
          <p:nvPr/>
        </p:nvSpPr>
        <p:spPr>
          <a:xfrm>
            <a:off x="457200" y="2276273"/>
            <a:ext cx="8229600" cy="8560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u="sng" dirty="0" smtClean="0"/>
              <a:t>Question</a:t>
            </a:r>
            <a:r>
              <a:rPr lang="en-US" sz="2400" dirty="0" smtClean="0"/>
              <a:t>: Is scale out always better than scale up?</a:t>
            </a:r>
            <a:endParaRPr lang="en-US" sz="2400" dirty="0"/>
          </a:p>
        </p:txBody>
      </p:sp>
    </p:spTree>
    <p:extLst>
      <p:ext uri="{BB962C8B-B14F-4D97-AF65-F5344CB8AC3E}">
        <p14:creationId xmlns:p14="http://schemas.microsoft.com/office/powerpoint/2010/main" val="278004556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Contributions</a:t>
            </a:r>
            <a:endParaRPr lang="en-US" dirty="0"/>
          </a:p>
        </p:txBody>
      </p:sp>
      <p:sp>
        <p:nvSpPr>
          <p:cNvPr id="3" name="Content Placeholder 2"/>
          <p:cNvSpPr>
            <a:spLocks noGrp="1"/>
          </p:cNvSpPr>
          <p:nvPr>
            <p:ph idx="1"/>
          </p:nvPr>
        </p:nvSpPr>
        <p:spPr/>
        <p:txBody>
          <a:bodyPr>
            <a:normAutofit/>
          </a:bodyPr>
          <a:lstStyle/>
          <a:p>
            <a:r>
              <a:rPr lang="en-US" dirty="0" smtClean="0"/>
              <a:t>Set up pricing models using public cloud pricing scheme</a:t>
            </a:r>
          </a:p>
          <a:p>
            <a:pPr lvl="1"/>
            <a:r>
              <a:rPr lang="en-US" dirty="0" smtClean="0"/>
              <a:t>Linear Square fit on CPU, Memory and Storage</a:t>
            </a:r>
          </a:p>
          <a:p>
            <a:pPr lvl="1"/>
            <a:r>
              <a:rPr lang="en-US" dirty="0" smtClean="0"/>
              <a:t>Estimation for arbitrary configuration</a:t>
            </a:r>
          </a:p>
          <a:p>
            <a:pPr lvl="1"/>
            <a:endParaRPr lang="en-US" dirty="0" smtClean="0"/>
          </a:p>
          <a:p>
            <a:r>
              <a:rPr lang="en-US" dirty="0" smtClean="0"/>
              <a:t>Provide deployment guidance for users </a:t>
            </a:r>
            <a:r>
              <a:rPr lang="en-US" dirty="0"/>
              <a:t>with dollar budget caps or minimum throughput </a:t>
            </a:r>
            <a:r>
              <a:rPr lang="en-US" dirty="0" smtClean="0"/>
              <a:t>requirements in homogeneous environment</a:t>
            </a:r>
          </a:p>
          <a:p>
            <a:pPr lvl="1"/>
            <a:r>
              <a:rPr lang="en-US" dirty="0"/>
              <a:t>Apache Cassandra, the most popular open-source distributed key-value store</a:t>
            </a:r>
          </a:p>
          <a:p>
            <a:pPr lvl="1"/>
            <a:r>
              <a:rPr lang="en-US" dirty="0" err="1"/>
              <a:t>GraphLab</a:t>
            </a:r>
            <a:r>
              <a:rPr lang="en-US" dirty="0"/>
              <a:t>, a popular open-source distributed graph processing </a:t>
            </a:r>
            <a:r>
              <a:rPr lang="en-US" dirty="0" smtClean="0"/>
              <a:t>system</a:t>
            </a: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4</a:t>
            </a:fld>
            <a:endParaRPr lang="en-US"/>
          </a:p>
        </p:txBody>
      </p:sp>
    </p:spTree>
    <p:extLst>
      <p:ext uri="{BB962C8B-B14F-4D97-AF65-F5344CB8AC3E}">
        <p14:creationId xmlns:p14="http://schemas.microsoft.com/office/powerpoint/2010/main" val="321020401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Scale up VS. Scale out </a:t>
            </a:r>
            <a:r>
              <a:rPr lang="en-US" dirty="0" smtClean="0"/>
              <a:t>- Storage</a:t>
            </a:r>
            <a:endParaRPr lang="en-US" dirty="0"/>
          </a:p>
        </p:txBody>
      </p:sp>
      <p:sp>
        <p:nvSpPr>
          <p:cNvPr id="3" name="Content Placeholder 2"/>
          <p:cNvSpPr>
            <a:spLocks noGrp="1"/>
          </p:cNvSpPr>
          <p:nvPr>
            <p:ph idx="1"/>
          </p:nvPr>
        </p:nvSpPr>
        <p:spPr/>
        <p:txBody>
          <a:bodyPr>
            <a:normAutofit/>
          </a:bodyPr>
          <a:lstStyle/>
          <a:p>
            <a:endParaRPr lang="en-US" sz="3200" dirty="0"/>
          </a:p>
          <a:p>
            <a:r>
              <a:rPr lang="en-US" sz="3200" dirty="0" smtClean="0"/>
              <a:t>Cassandra Metrics</a:t>
            </a:r>
          </a:p>
          <a:p>
            <a:pPr lvl="1"/>
            <a:r>
              <a:rPr lang="en-US" sz="2800" dirty="0" smtClean="0"/>
              <a:t>Throughput: ops per sec</a:t>
            </a:r>
          </a:p>
          <a:p>
            <a:pPr lvl="1"/>
            <a:r>
              <a:rPr lang="en-US" sz="2800" dirty="0" smtClean="0"/>
              <a:t>Cost: $ per hour</a:t>
            </a:r>
          </a:p>
          <a:p>
            <a:pPr lvl="1"/>
            <a:r>
              <a:rPr lang="en-US" sz="2800" dirty="0" smtClean="0"/>
              <a:t>Normalized Metric</a:t>
            </a:r>
          </a:p>
          <a:p>
            <a:pPr lvl="2"/>
            <a:r>
              <a:rPr lang="en-US" sz="2400" dirty="0" smtClean="0"/>
              <a:t>Cost efficiency = Throughput / Cost</a:t>
            </a:r>
            <a:endParaRPr lang="en-US" sz="2400"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5</a:t>
            </a:fld>
            <a:endParaRPr lang="en-US"/>
          </a:p>
        </p:txBody>
      </p:sp>
    </p:spTree>
    <p:extLst>
      <p:ext uri="{BB962C8B-B14F-4D97-AF65-F5344CB8AC3E}">
        <p14:creationId xmlns:p14="http://schemas.microsoft.com/office/powerpoint/2010/main" val="92881817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Scale up VS. Scale out - Storage</a:t>
            </a:r>
          </a:p>
        </p:txBody>
      </p:sp>
      <p:sp>
        <p:nvSpPr>
          <p:cNvPr id="3" name="Content Placeholder 2"/>
          <p:cNvSpPr>
            <a:spLocks noGrp="1"/>
          </p:cNvSpPr>
          <p:nvPr>
            <p:ph idx="1"/>
          </p:nvPr>
        </p:nvSpPr>
        <p:spPr/>
        <p:txBody>
          <a:bodyPr>
            <a:normAutofit fontScale="92500"/>
          </a:bodyPr>
          <a:lstStyle/>
          <a:p>
            <a:r>
              <a:rPr lang="en-US" altLang="zh-CN" dirty="0" smtClean="0"/>
              <a:t>YCSB workload </a:t>
            </a:r>
          </a:p>
          <a:p>
            <a:pPr lvl="1"/>
            <a:r>
              <a:rPr lang="en-US" altLang="zh-CN" dirty="0" smtClean="0"/>
              <a:t>Yahoo Cloud Serving Benchmark: A database micro-benchmark tool</a:t>
            </a:r>
          </a:p>
          <a:p>
            <a:pPr lvl="1"/>
            <a:r>
              <a:rPr lang="en-US" altLang="zh-CN" dirty="0" smtClean="0"/>
              <a:t>Read heavy, write heavy workload on </a:t>
            </a:r>
            <a:r>
              <a:rPr lang="en-US" altLang="zh-CN" dirty="0" err="1" smtClean="0"/>
              <a:t>Zipf</a:t>
            </a:r>
            <a:r>
              <a:rPr lang="en-US" altLang="zh-CN" dirty="0" smtClean="0"/>
              <a:t> Distribution</a:t>
            </a:r>
          </a:p>
          <a:p>
            <a:pPr lvl="1"/>
            <a:r>
              <a:rPr lang="en-US" altLang="zh-CN" dirty="0" smtClean="0"/>
              <a:t>1 Million operations on 1GB database</a:t>
            </a:r>
          </a:p>
          <a:p>
            <a:r>
              <a:rPr lang="en-US" altLang="zh-CN" dirty="0"/>
              <a:t>Metrics: </a:t>
            </a:r>
            <a:r>
              <a:rPr lang="en-US" altLang="zh-CN" dirty="0" smtClean="0"/>
              <a:t>Performance(Ops/s), Cost($/hour) and Cost efficiency</a:t>
            </a:r>
          </a:p>
          <a:p>
            <a:endParaRPr lang="en-US" altLang="zh-CN" dirty="0" smtClean="0"/>
          </a:p>
          <a:p>
            <a:r>
              <a:rPr lang="en-US" altLang="zh-CN" dirty="0" smtClean="0"/>
              <a:t>Homogeneous Experiment Settings: </a:t>
            </a:r>
          </a:p>
          <a:p>
            <a:pPr marL="560070" lvl="1" indent="-285750">
              <a:buFont typeface="Arial"/>
              <a:buChar char="•"/>
            </a:pPr>
            <a:r>
              <a:rPr lang="en-US" dirty="0" smtClean="0"/>
              <a:t>Scale out cluster: 4, 8, 16 machines (0.09$/hour)</a:t>
            </a:r>
            <a:endParaRPr lang="en-US" dirty="0"/>
          </a:p>
          <a:p>
            <a:pPr marL="560070" lvl="1" indent="-285750">
              <a:buFont typeface="Arial"/>
              <a:buChar char="•"/>
            </a:pPr>
            <a:r>
              <a:rPr lang="en-US" dirty="0" smtClean="0"/>
              <a:t>Scale up machine(3.34$/hour)</a:t>
            </a:r>
          </a:p>
          <a:p>
            <a:pPr marL="285750" indent="-285750">
              <a:buFont typeface="Arial"/>
              <a:buChar char="•"/>
            </a:pPr>
            <a:endParaRPr lang="en-US" dirty="0" smtClean="0"/>
          </a:p>
          <a:p>
            <a:pPr marL="285750" indent="-285750">
              <a:buFont typeface="Arial"/>
              <a:buChar char="•"/>
            </a:pPr>
            <a:r>
              <a:rPr lang="en-US" altLang="zh-CN" dirty="0" smtClean="0"/>
              <a:t>Heterogeneous </a:t>
            </a:r>
            <a:r>
              <a:rPr lang="en-US" altLang="zh-CN" dirty="0"/>
              <a:t>Experiment Settings: </a:t>
            </a:r>
            <a:endParaRPr lang="en-US" altLang="zh-CN" dirty="0" smtClean="0"/>
          </a:p>
          <a:p>
            <a:pPr marL="560070" lvl="1" indent="-285750">
              <a:buFont typeface="Arial"/>
              <a:buChar char="•"/>
            </a:pPr>
            <a:r>
              <a:rPr lang="en-US" altLang="zh-CN" dirty="0" smtClean="0"/>
              <a:t>A mixture of beefy and wimpy machines</a:t>
            </a:r>
          </a:p>
          <a:p>
            <a:pPr marL="560070" lvl="1" indent="-285750">
              <a:buFont typeface="Arial"/>
              <a:buChar char="•"/>
            </a:pPr>
            <a:r>
              <a:rPr lang="en-US" altLang="zh-CN" b="0" dirty="0">
                <a:ea typeface="Cambria Math" panose="02040503050406030204" pitchFamily="18" charset="0"/>
              </a:rPr>
              <a:t>C</a:t>
            </a:r>
            <a:r>
              <a:rPr lang="en-US" altLang="zh-CN" b="0" dirty="0" smtClean="0">
                <a:ea typeface="Cambria Math" panose="02040503050406030204" pitchFamily="18" charset="0"/>
              </a:rPr>
              <a:t>ost(beefy) = Cost(wimpy) X 4</a:t>
            </a:r>
            <a:endParaRPr lang="en-US" altLang="zh-CN" dirty="0" smtClean="0"/>
          </a:p>
        </p:txBody>
      </p:sp>
      <p:sp>
        <p:nvSpPr>
          <p:cNvPr id="4" name="Slide Number Placeholder 3"/>
          <p:cNvSpPr>
            <a:spLocks noGrp="1"/>
          </p:cNvSpPr>
          <p:nvPr>
            <p:ph type="sldNum" sz="quarter" idx="12"/>
          </p:nvPr>
        </p:nvSpPr>
        <p:spPr/>
        <p:txBody>
          <a:bodyPr/>
          <a:lstStyle/>
          <a:p>
            <a:fld id="{0CFEC368-1D7A-4F81-ABF6-AE0E36BAF64C}" type="slidenum">
              <a:rPr lang="en-US" smtClean="0"/>
              <a:pPr/>
              <a:t>6</a:t>
            </a:fld>
            <a:endParaRPr lang="en-US"/>
          </a:p>
        </p:txBody>
      </p:sp>
    </p:spTree>
    <p:extLst>
      <p:ext uri="{BB962C8B-B14F-4D97-AF65-F5344CB8AC3E}">
        <p14:creationId xmlns:p14="http://schemas.microsoft.com/office/powerpoint/2010/main" val="199844276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Homogeneous - Cassandra</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344366618"/>
              </p:ext>
            </p:extLst>
          </p:nvPr>
        </p:nvGraphicFramePr>
        <p:xfrm>
          <a:off x="1012677" y="2204720"/>
          <a:ext cx="7547838" cy="4389119"/>
        </p:xfrm>
        <a:graphic>
          <a:graphicData uri="http://schemas.openxmlformats.org/drawingml/2006/table">
            <a:tbl>
              <a:tblPr firstRow="1" bandRow="1">
                <a:tableStyleId>{5940675A-B579-460E-94D1-54222C63F5DA}</a:tableStyleId>
              </a:tblPr>
              <a:tblGrid>
                <a:gridCol w="2515946"/>
                <a:gridCol w="2515946"/>
                <a:gridCol w="2515946"/>
              </a:tblGrid>
              <a:tr h="742809">
                <a:tc>
                  <a:txBody>
                    <a:bodyPr/>
                    <a:lstStyle/>
                    <a:p>
                      <a:endParaRPr lang="en-US" dirty="0"/>
                    </a:p>
                  </a:txBody>
                  <a:tcPr marL="137160" marR="137160" marT="137160" marB="1371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effectLst/>
                        </a:rPr>
                        <a:t>Budget-constrained </a:t>
                      </a:r>
                      <a:endParaRPr lang="en-US" dirty="0" smtClean="0"/>
                    </a:p>
                    <a:p>
                      <a:endParaRPr lang="en-US" dirty="0"/>
                    </a:p>
                  </a:txBody>
                  <a:tcPr marL="137160" marR="137160" marT="137160" marB="1371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effectLst/>
                        </a:rPr>
                        <a:t>Min throughput requirement </a:t>
                      </a:r>
                      <a:endParaRPr lang="en-US" dirty="0" smtClean="0"/>
                    </a:p>
                    <a:p>
                      <a:endParaRPr lang="en-US" dirty="0"/>
                    </a:p>
                  </a:txBody>
                  <a:tcPr marL="137160" marR="137160" marT="137160" marB="137160"/>
                </a:tc>
              </a:tr>
              <a:tr h="7531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effectLst/>
                        </a:rPr>
                        <a:t>Light workloads</a:t>
                      </a:r>
                      <a:endParaRPr lang="en-US" dirty="0" smtClean="0"/>
                    </a:p>
                    <a:p>
                      <a:endParaRPr lang="en-US" dirty="0"/>
                    </a:p>
                  </a:txBody>
                  <a:tcPr marL="137160" marR="137160" marT="137160" marB="1371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effectLst/>
                          <a:latin typeface="+mn-lt"/>
                          <a:ea typeface="+mn-ea"/>
                          <a:cs typeface="+mn-cs"/>
                        </a:rPr>
                        <a:t>Scale out with</a:t>
                      </a:r>
                      <a:br>
                        <a:rPr lang="en-US" sz="1800" kern="1200" dirty="0" smtClean="0">
                          <a:solidFill>
                            <a:schemeClr val="tx1"/>
                          </a:solidFill>
                          <a:effectLst/>
                          <a:latin typeface="+mn-lt"/>
                          <a:ea typeface="+mn-ea"/>
                          <a:cs typeface="+mn-cs"/>
                        </a:rPr>
                      </a:br>
                      <a:r>
                        <a:rPr lang="en-US" sz="1800" kern="1200" dirty="0" smtClean="0">
                          <a:solidFill>
                            <a:schemeClr val="tx1"/>
                          </a:solidFill>
                          <a:effectLst/>
                          <a:latin typeface="+mn-lt"/>
                          <a:ea typeface="+mn-ea"/>
                          <a:cs typeface="+mn-cs"/>
                        </a:rPr>
                        <a:t>small number of nodes </a:t>
                      </a:r>
                      <a:endParaRPr lang="en-US" dirty="0" smtClean="0"/>
                    </a:p>
                    <a:p>
                      <a:endParaRPr lang="en-US" dirty="0"/>
                    </a:p>
                  </a:txBody>
                  <a:tcPr marL="137160" marR="137160" marT="137160" marB="1371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effectLst/>
                          <a:latin typeface="+mn-lt"/>
                          <a:ea typeface="+mn-ea"/>
                          <a:cs typeface="+mn-cs"/>
                        </a:rPr>
                        <a:t>If throughput low</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effectLst/>
                          <a:latin typeface="+mn-lt"/>
                          <a:ea typeface="+mn-ea"/>
                          <a:cs typeface="+mn-cs"/>
                        </a:rPr>
                        <a:t> Scale out</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effectLst/>
                          <a:latin typeface="+mn-lt"/>
                          <a:ea typeface="+mn-ea"/>
                          <a:cs typeface="+mn-cs"/>
                        </a:rPr>
                        <a:t>Else</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effectLst/>
                          <a:latin typeface="+mn-lt"/>
                          <a:ea typeface="+mn-ea"/>
                          <a:cs typeface="+mn-cs"/>
                        </a:rPr>
                        <a:t> Scale up </a:t>
                      </a:r>
                      <a:endParaRPr lang="en-US" sz="2000" dirty="0" smtClean="0">
                        <a:solidFill>
                          <a:srgbClr val="FF0000"/>
                        </a:solidFill>
                      </a:endParaRPr>
                    </a:p>
                  </a:txBody>
                  <a:tcPr marL="137160" marR="137160" marT="137160" marB="137160"/>
                </a:tc>
              </a:tr>
              <a:tr h="753126">
                <a:tc>
                  <a:txBody>
                    <a:bodyPr/>
                    <a:lstStyle/>
                    <a:p>
                      <a:r>
                        <a:rPr lang="en-US" dirty="0" smtClean="0"/>
                        <a:t>Heavy workloads</a:t>
                      </a:r>
                      <a:endParaRPr lang="en-US" dirty="0"/>
                    </a:p>
                  </a:txBody>
                  <a:tcPr marL="137160" marR="137160" marT="137160" marB="1371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effectLst/>
                          <a:latin typeface="+mn-lt"/>
                          <a:ea typeface="+mn-ea"/>
                          <a:cs typeface="+mn-cs"/>
                        </a:rPr>
                        <a:t>If $</a:t>
                      </a:r>
                      <a:r>
                        <a:rPr lang="en-US" sz="1800" kern="1200" baseline="0" dirty="0" smtClean="0">
                          <a:solidFill>
                            <a:schemeClr val="tx1"/>
                          </a:solidFill>
                          <a:effectLst/>
                          <a:latin typeface="+mn-lt"/>
                          <a:ea typeface="+mn-ea"/>
                          <a:cs typeface="+mn-cs"/>
                        </a:rPr>
                        <a:t> constraint low</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solidFill>
                            <a:schemeClr val="tx1"/>
                          </a:solidFill>
                          <a:effectLst/>
                          <a:latin typeface="+mn-lt"/>
                          <a:ea typeface="+mn-ea"/>
                          <a:cs typeface="+mn-cs"/>
                        </a:rPr>
                        <a:t> Scale out is only option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solidFill>
                            <a:schemeClr val="tx1"/>
                          </a:solidFill>
                          <a:effectLst/>
                          <a:latin typeface="+mn-lt"/>
                          <a:ea typeface="+mn-ea"/>
                          <a:cs typeface="+mn-cs"/>
                        </a:rPr>
                        <a:t>Else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effectLst/>
                          <a:latin typeface="+mn-lt"/>
                          <a:ea typeface="+mn-ea"/>
                          <a:cs typeface="+mn-cs"/>
                        </a:rPr>
                        <a:t> Scale up  </a:t>
                      </a:r>
                      <a:endParaRPr lang="en-US" dirty="0" smtClean="0"/>
                    </a:p>
                    <a:p>
                      <a:endParaRPr lang="en-US" dirty="0"/>
                    </a:p>
                  </a:txBody>
                  <a:tcPr marL="137160" marR="137160" marT="137160" marB="1371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effectLst/>
                          <a:latin typeface="+mn-lt"/>
                          <a:ea typeface="+mn-ea"/>
                          <a:cs typeface="+mn-cs"/>
                        </a:rPr>
                        <a:t>Scale up </a:t>
                      </a:r>
                      <a:endParaRPr lang="en-US" dirty="0" smtClean="0"/>
                    </a:p>
                    <a:p>
                      <a:endParaRPr lang="en-US" dirty="0"/>
                    </a:p>
                  </a:txBody>
                  <a:tcPr marL="137160" marR="137160" marT="137160" marB="137160"/>
                </a:tc>
              </a:tr>
            </a:tbl>
          </a:graphicData>
        </a:graphic>
      </p:graphicFrame>
      <p:sp>
        <p:nvSpPr>
          <p:cNvPr id="3" name="Slide Number Placeholder 2"/>
          <p:cNvSpPr>
            <a:spLocks noGrp="1"/>
          </p:cNvSpPr>
          <p:nvPr>
            <p:ph type="sldNum" sz="quarter" idx="12"/>
          </p:nvPr>
        </p:nvSpPr>
        <p:spPr/>
        <p:txBody>
          <a:bodyPr/>
          <a:lstStyle/>
          <a:p>
            <a:fld id="{0CFEC368-1D7A-4F81-ABF6-AE0E36BAF64C}" type="slidenum">
              <a:rPr lang="en-US" smtClean="0"/>
              <a:pPr/>
              <a:t>7</a:t>
            </a:fld>
            <a:endParaRPr lang="en-US"/>
          </a:p>
        </p:txBody>
      </p:sp>
    </p:spTree>
    <p:extLst>
      <p:ext uri="{BB962C8B-B14F-4D97-AF65-F5344CB8AC3E}">
        <p14:creationId xmlns:p14="http://schemas.microsoft.com/office/powerpoint/2010/main" val="365290785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Homogeneous - Cassandra</a:t>
            </a:r>
          </a:p>
        </p:txBody>
      </p:sp>
      <p:sp>
        <p:nvSpPr>
          <p:cNvPr id="12" name="Content Placeholder 11"/>
          <p:cNvSpPr>
            <a:spLocks noGrp="1"/>
          </p:cNvSpPr>
          <p:nvPr>
            <p:ph idx="1"/>
          </p:nvPr>
        </p:nvSpPr>
        <p:spPr/>
        <p:txBody>
          <a:bodyPr/>
          <a:lstStyle/>
          <a:p>
            <a:r>
              <a:rPr lang="en-US" dirty="0" smtClean="0"/>
              <a:t>Performance(Ops/s)</a:t>
            </a:r>
          </a:p>
          <a:p>
            <a:pPr lvl="1"/>
            <a:r>
              <a:rPr lang="en-US" dirty="0"/>
              <a:t>Main variable tuned: Workload intensity, scale out cluster size</a:t>
            </a:r>
          </a:p>
          <a:p>
            <a:pPr lvl="1"/>
            <a:endParaRPr lang="en-US" dirty="0"/>
          </a:p>
        </p:txBody>
      </p:sp>
      <p:sp>
        <p:nvSpPr>
          <p:cNvPr id="3" name="Slide Number Placeholder 2"/>
          <p:cNvSpPr>
            <a:spLocks noGrp="1"/>
          </p:cNvSpPr>
          <p:nvPr>
            <p:ph type="sldNum" sz="quarter" idx="12"/>
          </p:nvPr>
        </p:nvSpPr>
        <p:spPr/>
        <p:txBody>
          <a:bodyPr/>
          <a:lstStyle/>
          <a:p>
            <a:fld id="{0CFEC368-1D7A-4F81-ABF6-AE0E36BAF64C}" type="slidenum">
              <a:rPr lang="en-US" smtClean="0"/>
              <a:pPr/>
              <a:t>8</a:t>
            </a:fld>
            <a:endParaRPr lang="en-US"/>
          </a:p>
        </p:txBody>
      </p:sp>
      <p:pic>
        <p:nvPicPr>
          <p:cNvPr id="7" name="Picture 6" descr="T.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391868" y="2508162"/>
            <a:ext cx="4360263" cy="3545426"/>
          </a:xfrm>
          <a:prstGeom prst="rect">
            <a:avLst/>
          </a:prstGeom>
        </p:spPr>
      </p:pic>
      <p:sp>
        <p:nvSpPr>
          <p:cNvPr id="10" name="TextBox 9"/>
          <p:cNvSpPr txBox="1"/>
          <p:nvPr/>
        </p:nvSpPr>
        <p:spPr>
          <a:xfrm>
            <a:off x="612842" y="6268768"/>
            <a:ext cx="8229600" cy="369332"/>
          </a:xfrm>
          <a:prstGeom prst="rect">
            <a:avLst/>
          </a:prstGeom>
          <a:noFill/>
          <a:ln>
            <a:solidFill>
              <a:schemeClr val="accent1"/>
            </a:solidFill>
          </a:ln>
        </p:spPr>
        <p:txBody>
          <a:bodyPr wrap="square" rtlCol="0">
            <a:spAutoFit/>
          </a:bodyPr>
          <a:lstStyle/>
          <a:p>
            <a:r>
              <a:rPr lang="en-US" b="1" dirty="0" smtClean="0"/>
              <a:t>- With a high threshold of throughput requirement, scale up is preferable</a:t>
            </a:r>
            <a:endParaRPr lang="en-US" dirty="0"/>
          </a:p>
        </p:txBody>
      </p:sp>
    </p:spTree>
    <p:extLst>
      <p:ext uri="{BB962C8B-B14F-4D97-AF65-F5344CB8AC3E}">
        <p14:creationId xmlns:p14="http://schemas.microsoft.com/office/powerpoint/2010/main" val="140217267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Homogeneous - Cassandra</a:t>
            </a:r>
          </a:p>
        </p:txBody>
      </p:sp>
      <p:sp>
        <p:nvSpPr>
          <p:cNvPr id="3" name="Content Placeholder 2"/>
          <p:cNvSpPr>
            <a:spLocks noGrp="1"/>
          </p:cNvSpPr>
          <p:nvPr>
            <p:ph idx="1"/>
          </p:nvPr>
        </p:nvSpPr>
        <p:spPr/>
        <p:txBody>
          <a:bodyPr/>
          <a:lstStyle/>
          <a:p>
            <a:r>
              <a:rPr lang="en-US" dirty="0" smtClean="0"/>
              <a:t>Cost</a:t>
            </a:r>
          </a:p>
          <a:p>
            <a:pPr marL="274320" lvl="1" indent="0">
              <a:buNone/>
            </a:pP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9</a:t>
            </a:fld>
            <a:endParaRPr lang="en-US"/>
          </a:p>
        </p:txBody>
      </p:sp>
      <p:pic>
        <p:nvPicPr>
          <p:cNvPr id="5" name="Picture 4" descr="C.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979726" y="2451370"/>
            <a:ext cx="5033229" cy="3779102"/>
          </a:xfrm>
          <a:prstGeom prst="rect">
            <a:avLst/>
          </a:prstGeom>
        </p:spPr>
      </p:pic>
      <p:sp>
        <p:nvSpPr>
          <p:cNvPr id="6" name="TextBox 5"/>
          <p:cNvSpPr txBox="1"/>
          <p:nvPr/>
        </p:nvSpPr>
        <p:spPr>
          <a:xfrm>
            <a:off x="2976664" y="5132696"/>
            <a:ext cx="3443591" cy="307777"/>
          </a:xfrm>
          <a:prstGeom prst="rect">
            <a:avLst/>
          </a:prstGeom>
          <a:solidFill>
            <a:schemeClr val="bg1"/>
          </a:solidFill>
        </p:spPr>
        <p:txBody>
          <a:bodyPr wrap="square" rtlCol="0">
            <a:spAutoFit/>
          </a:bodyPr>
          <a:lstStyle/>
          <a:p>
            <a:r>
              <a:rPr lang="en-US" sz="1400" dirty="0" smtClean="0"/>
              <a:t>4                              8                         16</a:t>
            </a:r>
            <a:endParaRPr lang="en-US" sz="1400" dirty="0"/>
          </a:p>
        </p:txBody>
      </p:sp>
    </p:spTree>
    <p:extLst>
      <p:ext uri="{BB962C8B-B14F-4D97-AF65-F5344CB8AC3E}">
        <p14:creationId xmlns:p14="http://schemas.microsoft.com/office/powerpoint/2010/main" val="1118369272"/>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IWCA">
      <a:dk1>
        <a:srgbClr val="292934"/>
      </a:dk1>
      <a:lt1>
        <a:srgbClr val="FFFFFF"/>
      </a:lt1>
      <a:dk2>
        <a:srgbClr val="D86F04"/>
      </a:dk2>
      <a:lt2>
        <a:srgbClr val="F3F2DC"/>
      </a:lt2>
      <a:accent1>
        <a:srgbClr val="212396"/>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12358</TotalTime>
  <Words>4180</Words>
  <Application>Microsoft Macintosh PowerPoint</Application>
  <PresentationFormat>On-screen Show (4:3)</PresentationFormat>
  <Paragraphs>514</Paragraphs>
  <Slides>27</Slides>
  <Notes>27</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Clarity</vt:lpstr>
      <vt:lpstr>Scale up Vs. Scale out in Cloud Storage and Graph Processing Systems</vt:lpstr>
      <vt:lpstr>Scale up VS. Scale out</vt:lpstr>
      <vt:lpstr>Scale up VS. Scale out</vt:lpstr>
      <vt:lpstr>Contributions</vt:lpstr>
      <vt:lpstr>Scale up VS. Scale out - Storage</vt:lpstr>
      <vt:lpstr>Scale up VS. Scale out - Storage</vt:lpstr>
      <vt:lpstr>Homogeneous - Cassandra</vt:lpstr>
      <vt:lpstr>Homogeneous - Cassandra</vt:lpstr>
      <vt:lpstr>Homogeneous - Cassandra</vt:lpstr>
      <vt:lpstr>Homogeneous - Cassandra</vt:lpstr>
      <vt:lpstr>Homogeneous - Cassandra</vt:lpstr>
      <vt:lpstr>Homogeneous - Cassandra</vt:lpstr>
      <vt:lpstr>Heterogeneous - Cassandra </vt:lpstr>
      <vt:lpstr>Heterogeneous - Cassandra </vt:lpstr>
      <vt:lpstr>Scale up VS. Scale out  - GraphLab</vt:lpstr>
      <vt:lpstr>Experimental Settings</vt:lpstr>
      <vt:lpstr>Homogeneous - GraphLab</vt:lpstr>
      <vt:lpstr>Homogeneous - GraphLab</vt:lpstr>
      <vt:lpstr>Homogeneous - GraphLab</vt:lpstr>
      <vt:lpstr>Homogeneous - GraphLab</vt:lpstr>
      <vt:lpstr>Homogeneous - GraphLab</vt:lpstr>
      <vt:lpstr>Heterogeneous - GraphLab</vt:lpstr>
      <vt:lpstr>To sum up…</vt:lpstr>
      <vt:lpstr>Back up</vt:lpstr>
      <vt:lpstr>How do we set up the pricing model</vt:lpstr>
      <vt:lpstr>Linear Pricing Model</vt:lpstr>
      <vt:lpstr>Contribution of our work</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Scale up Vs. Scale out in Cloud Storage and Graph Processing Systems</dc:title>
  <dc:creator>Le Xu</dc:creator>
  <cp:lastModifiedBy>Le Xu</cp:lastModifiedBy>
  <cp:revision>219</cp:revision>
  <dcterms:created xsi:type="dcterms:W3CDTF">2015-02-25T06:36:18Z</dcterms:created>
  <dcterms:modified xsi:type="dcterms:W3CDTF">2015-03-13T11:00:10Z</dcterms:modified>
</cp:coreProperties>
</file>