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311" r:id="rId4"/>
    <p:sldId id="264" r:id="rId5"/>
    <p:sldId id="265" r:id="rId6"/>
    <p:sldId id="266" r:id="rId7"/>
    <p:sldId id="285" r:id="rId8"/>
    <p:sldId id="288" r:id="rId9"/>
    <p:sldId id="297" r:id="rId10"/>
    <p:sldId id="298" r:id="rId11"/>
    <p:sldId id="299" r:id="rId12"/>
    <p:sldId id="294" r:id="rId13"/>
    <p:sldId id="300" r:id="rId14"/>
    <p:sldId id="301" r:id="rId15"/>
    <p:sldId id="307" r:id="rId16"/>
    <p:sldId id="308" r:id="rId17"/>
    <p:sldId id="271" r:id="rId18"/>
    <p:sldId id="272" r:id="rId19"/>
    <p:sldId id="274" r:id="rId20"/>
    <p:sldId id="275" r:id="rId21"/>
    <p:sldId id="276" r:id="rId22"/>
    <p:sldId id="310" r:id="rId23"/>
    <p:sldId id="278" r:id="rId24"/>
    <p:sldId id="281" r:id="rId25"/>
    <p:sldId id="283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000" autoAdjust="0"/>
  </p:normalViewPr>
  <p:slideViewPr>
    <p:cSldViewPr snapToGrid="0">
      <p:cViewPr varScale="1">
        <p:scale>
          <a:sx n="73" d="100"/>
          <a:sy n="73" d="100"/>
        </p:scale>
        <p:origin x="-43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630E1-6447-1C43-AFBA-0A8EC9AD4C5D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D8E00-194B-C44C-B971-6399CE9B6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7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44CA-A389-48CF-A744-9039C093A197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A0460-8E38-4AE7-BD28-F7152D145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192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11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2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21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21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21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2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21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21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4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342900">
              <a:spcBef>
                <a:spcPts val="0"/>
              </a:spcBef>
              <a:buSzPct val="100000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69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0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01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57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15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8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0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13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01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2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2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A0460-8E38-4AE7-BD28-F7152D145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2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16AA-58C5-9B4C-90F4-014BA3F8DBC9}" type="datetime1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1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2B64-378D-A847-BB94-9D73C22C6FBC}" type="datetime1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5EE-9856-4744-A711-A9A10A7F4E29}" type="datetime1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3417-A7A3-2842-8490-DCEE7B678AB8}" type="datetime1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AB52-4629-4642-879C-06E053BEFD57}" type="datetime1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8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8A63-3AFA-514B-AF87-287318CF6D41}" type="datetime1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575B-8C97-0E45-9BE3-9F8A4AC91611}" type="datetime1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8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15EF-B976-8347-B6C7-4A6975D5F23A}" type="datetime1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0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C729-B183-1844-934F-78A781F06491}" type="datetime1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E91C-2B62-3742-9824-9C5AEFFC6D39}" type="datetime1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7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CB7E-4245-134B-9BB9-28277AAFCF66}" type="datetime1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4CD9-1901-F048-BFAB-45E5D955D1BA}" type="datetime1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5542" y="61471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84A94DDC-5C00-4DAE-9930-F1C1957D7B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prg.cs.uiuc.edu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engr.illinois.edu/~lexu1/" TargetMode="External"/><Relationship Id="rId4" Type="http://schemas.openxmlformats.org/officeDocument/2006/relationships/hyperlink" Target="mailto:lexu1@illinois.edu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prg.cs.uiuc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Stela</a:t>
            </a:r>
            <a:r>
              <a:rPr lang="en-US" b="1" dirty="0"/>
              <a:t>: Enabling Stream Processing Systems to Scale-in and Scale-out On-</a:t>
            </a:r>
            <a:r>
              <a:rPr lang="en-US" b="1" dirty="0" smtClean="0"/>
              <a:t>demand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7670" y="3620614"/>
            <a:ext cx="7882287" cy="1678915"/>
          </a:xfrm>
        </p:spPr>
        <p:txBody>
          <a:bodyPr/>
          <a:lstStyle/>
          <a:p>
            <a:r>
              <a:rPr lang="en-US" sz="2000" b="1" dirty="0"/>
              <a:t>Le </a:t>
            </a:r>
            <a:r>
              <a:rPr lang="en-US" sz="2000" b="1" dirty="0" err="1"/>
              <a:t>Xu</a:t>
            </a:r>
            <a:r>
              <a:rPr lang="en-US" sz="2000" dirty="0"/>
              <a:t>∗, </a:t>
            </a:r>
            <a:r>
              <a:rPr lang="en-US" sz="2000" dirty="0" err="1"/>
              <a:t>Boyang</a:t>
            </a:r>
            <a:r>
              <a:rPr lang="en-US" sz="2000" dirty="0"/>
              <a:t> </a:t>
            </a:r>
            <a:r>
              <a:rPr lang="en-US" sz="2000" dirty="0" err="1"/>
              <a:t>Peng</a:t>
            </a:r>
            <a:r>
              <a:rPr lang="en-US" sz="2000" dirty="0"/>
              <a:t>†, </a:t>
            </a:r>
            <a:r>
              <a:rPr lang="en-US" sz="2000" dirty="0" err="1"/>
              <a:t>Indranil</a:t>
            </a:r>
            <a:r>
              <a:rPr lang="en-US" sz="2000" dirty="0"/>
              <a:t> Gupta∗</a:t>
            </a:r>
            <a:br>
              <a:rPr lang="en-US" sz="2000" dirty="0"/>
            </a:br>
            <a:r>
              <a:rPr lang="en-US" sz="2000" dirty="0"/>
              <a:t>∗Department of Computer Science, University of Illinois, Urbana </a:t>
            </a:r>
            <a:r>
              <a:rPr lang="en-US" sz="2000" dirty="0" smtClean="0"/>
              <a:t>Champaign, †</a:t>
            </a:r>
            <a:r>
              <a:rPr lang="en-US" sz="2000" dirty="0"/>
              <a:t>Yahoo! Inc., </a:t>
            </a:r>
            <a:endParaRPr lang="en-US" sz="2000" dirty="0" smtClean="0"/>
          </a:p>
          <a:p>
            <a:r>
              <a:rPr lang="en-US" sz="2000" dirty="0"/>
              <a:t>DPRG UIUC: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dprg.cs.uiuc.edu</a:t>
            </a:r>
            <a:endParaRPr lang="en-US" dirty="0"/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6114520"/>
            <a:ext cx="11620500" cy="504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1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Stela</a:t>
            </a:r>
            <a:r>
              <a:rPr lang="en-US" dirty="0" smtClean="0"/>
              <a:t> Scale-out: Step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10</a:t>
            </a:fld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3573731" y="2408877"/>
            <a:ext cx="570596" cy="316822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573731" y="2947798"/>
            <a:ext cx="541403" cy="4246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4" name="Picture 143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74" y="2133600"/>
            <a:ext cx="1099292" cy="1556519"/>
          </a:xfrm>
          <a:prstGeom prst="rect">
            <a:avLst/>
          </a:prstGeom>
        </p:spPr>
      </p:pic>
      <p:pic>
        <p:nvPicPr>
          <p:cNvPr id="145" name="Picture 144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41" y="2048933"/>
            <a:ext cx="1099292" cy="1556519"/>
          </a:xfrm>
          <a:prstGeom prst="rect">
            <a:avLst/>
          </a:prstGeom>
        </p:spPr>
      </p:pic>
      <p:pic>
        <p:nvPicPr>
          <p:cNvPr id="146" name="Picture 145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74" y="2082801"/>
            <a:ext cx="1099292" cy="1556519"/>
          </a:xfrm>
          <a:prstGeom prst="rect">
            <a:avLst/>
          </a:prstGeom>
        </p:spPr>
      </p:pic>
      <p:pic>
        <p:nvPicPr>
          <p:cNvPr id="147" name="Picture 146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08" y="2116668"/>
            <a:ext cx="1099292" cy="1556519"/>
          </a:xfrm>
          <a:prstGeom prst="rect">
            <a:avLst/>
          </a:prstGeom>
        </p:spPr>
      </p:pic>
      <p:pic>
        <p:nvPicPr>
          <p:cNvPr id="148" name="Picture 147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08" y="2116669"/>
            <a:ext cx="1099292" cy="155651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398934" y="2641601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pic>
        <p:nvPicPr>
          <p:cNvPr id="41" name="Picture 40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75" y="2099735"/>
            <a:ext cx="1099292" cy="1556519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8997533" y="3708408"/>
            <a:ext cx="644699" cy="605331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?</a:t>
            </a:r>
            <a:endParaRPr lang="en-US" sz="2000" b="1" dirty="0"/>
          </a:p>
        </p:txBody>
      </p:sp>
      <p:sp>
        <p:nvSpPr>
          <p:cNvPr id="51" name="Oval 50"/>
          <p:cNvSpPr/>
          <p:nvPr/>
        </p:nvSpPr>
        <p:spPr>
          <a:xfrm>
            <a:off x="8997532" y="4572007"/>
            <a:ext cx="644699" cy="605331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?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21431"/>
              </p:ext>
            </p:extLst>
          </p:nvPr>
        </p:nvGraphicFramePr>
        <p:xfrm>
          <a:off x="9618133" y="169334"/>
          <a:ext cx="2353733" cy="1828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90133"/>
                <a:gridCol w="863600"/>
              </a:tblGrid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ETP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 flipV="1">
            <a:off x="9008533" y="999066"/>
            <a:ext cx="508000" cy="16933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flipV="1">
            <a:off x="9008533" y="1371599"/>
            <a:ext cx="508000" cy="16933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58695" y="3585114"/>
            <a:ext cx="629971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45" name="Oval 44"/>
          <p:cNvSpPr/>
          <p:nvPr/>
        </p:nvSpPr>
        <p:spPr>
          <a:xfrm>
            <a:off x="2107049" y="360671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en-US" sz="2000" b="1" dirty="0"/>
          </a:p>
        </p:txBody>
      </p:sp>
      <p:sp>
        <p:nvSpPr>
          <p:cNvPr id="46" name="Oval 45"/>
          <p:cNvSpPr/>
          <p:nvPr/>
        </p:nvSpPr>
        <p:spPr>
          <a:xfrm>
            <a:off x="2108153" y="447668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en-US" sz="2000" b="1" dirty="0"/>
          </a:p>
        </p:txBody>
      </p:sp>
      <p:sp>
        <p:nvSpPr>
          <p:cNvPr id="47" name="Oval 46"/>
          <p:cNvSpPr/>
          <p:nvPr/>
        </p:nvSpPr>
        <p:spPr>
          <a:xfrm>
            <a:off x="3445888" y="3592162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en-US" sz="2000" b="1" dirty="0"/>
          </a:p>
        </p:txBody>
      </p:sp>
      <p:sp>
        <p:nvSpPr>
          <p:cNvPr id="48" name="Oval 47"/>
          <p:cNvSpPr/>
          <p:nvPr/>
        </p:nvSpPr>
        <p:spPr>
          <a:xfrm>
            <a:off x="4740331" y="3591523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en-US" sz="2000" b="1" dirty="0"/>
          </a:p>
        </p:txBody>
      </p:sp>
      <p:sp>
        <p:nvSpPr>
          <p:cNvPr id="49" name="Oval 48"/>
          <p:cNvSpPr/>
          <p:nvPr/>
        </p:nvSpPr>
        <p:spPr>
          <a:xfrm>
            <a:off x="7321132" y="3606807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9</a:t>
            </a:r>
            <a:endParaRPr lang="en-US" sz="2000" b="1" dirty="0"/>
          </a:p>
        </p:txBody>
      </p:sp>
      <p:sp>
        <p:nvSpPr>
          <p:cNvPr id="52" name="Oval 51"/>
          <p:cNvSpPr/>
          <p:nvPr/>
        </p:nvSpPr>
        <p:spPr>
          <a:xfrm>
            <a:off x="4773044" y="447507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6</a:t>
            </a:r>
            <a:endParaRPr lang="en-US" sz="2000" b="1" dirty="0"/>
          </a:p>
        </p:txBody>
      </p:sp>
      <p:sp>
        <p:nvSpPr>
          <p:cNvPr id="53" name="Oval 52"/>
          <p:cNvSpPr/>
          <p:nvPr/>
        </p:nvSpPr>
        <p:spPr>
          <a:xfrm>
            <a:off x="7287267" y="447164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10</a:t>
            </a:r>
            <a:endParaRPr lang="en-US" sz="2000" b="1" dirty="0"/>
          </a:p>
        </p:txBody>
      </p:sp>
      <p:sp>
        <p:nvSpPr>
          <p:cNvPr id="54" name="Oval 53"/>
          <p:cNvSpPr/>
          <p:nvPr/>
        </p:nvSpPr>
        <p:spPr>
          <a:xfrm>
            <a:off x="3452796" y="4472560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en-US" sz="2000" b="1" dirty="0"/>
          </a:p>
        </p:txBody>
      </p:sp>
      <p:sp>
        <p:nvSpPr>
          <p:cNvPr id="55" name="Oval 54"/>
          <p:cNvSpPr/>
          <p:nvPr/>
        </p:nvSpPr>
        <p:spPr>
          <a:xfrm>
            <a:off x="6069825" y="4475579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28800" y="5520266"/>
            <a:ext cx="6570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For each instance slot:</a:t>
            </a:r>
          </a:p>
          <a:p>
            <a:pPr marL="0" lvl="1"/>
            <a:r>
              <a:rPr lang="en" sz="2400" dirty="0"/>
              <a:t>Pick component C with highest ETP</a:t>
            </a:r>
          </a:p>
        </p:txBody>
      </p:sp>
    </p:spTree>
    <p:extLst>
      <p:ext uri="{BB962C8B-B14F-4D97-AF65-F5344CB8AC3E}">
        <p14:creationId xmlns:p14="http://schemas.microsoft.com/office/powerpoint/2010/main" val="59731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Stela</a:t>
            </a:r>
            <a:r>
              <a:rPr lang="en-US" dirty="0" smtClean="0"/>
              <a:t> Scale-out: Step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11</a:t>
            </a:fld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3573731" y="2408877"/>
            <a:ext cx="570596" cy="316822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573731" y="2947798"/>
            <a:ext cx="541403" cy="4246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4" name="Picture 143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74" y="2133600"/>
            <a:ext cx="1099292" cy="1556519"/>
          </a:xfrm>
          <a:prstGeom prst="rect">
            <a:avLst/>
          </a:prstGeom>
        </p:spPr>
      </p:pic>
      <p:pic>
        <p:nvPicPr>
          <p:cNvPr id="145" name="Picture 144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41" y="2048933"/>
            <a:ext cx="1099292" cy="1556519"/>
          </a:xfrm>
          <a:prstGeom prst="rect">
            <a:avLst/>
          </a:prstGeom>
        </p:spPr>
      </p:pic>
      <p:pic>
        <p:nvPicPr>
          <p:cNvPr id="146" name="Picture 145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74" y="2082801"/>
            <a:ext cx="1099292" cy="1556519"/>
          </a:xfrm>
          <a:prstGeom prst="rect">
            <a:avLst/>
          </a:prstGeom>
        </p:spPr>
      </p:pic>
      <p:pic>
        <p:nvPicPr>
          <p:cNvPr id="147" name="Picture 146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08" y="2116668"/>
            <a:ext cx="1099292" cy="1556519"/>
          </a:xfrm>
          <a:prstGeom prst="rect">
            <a:avLst/>
          </a:prstGeom>
        </p:spPr>
      </p:pic>
      <p:pic>
        <p:nvPicPr>
          <p:cNvPr id="148" name="Picture 147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08" y="2116669"/>
            <a:ext cx="1099292" cy="155651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398934" y="2641601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pic>
        <p:nvPicPr>
          <p:cNvPr id="41" name="Picture 40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75" y="2099735"/>
            <a:ext cx="1099292" cy="1556519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8997533" y="3708408"/>
            <a:ext cx="644699" cy="605331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8997532" y="4572007"/>
            <a:ext cx="644699" cy="605331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?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80698"/>
              </p:ext>
            </p:extLst>
          </p:nvPr>
        </p:nvGraphicFramePr>
        <p:xfrm>
          <a:off x="9618133" y="169334"/>
          <a:ext cx="2353733" cy="1828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90133"/>
                <a:gridCol w="863600"/>
              </a:tblGrid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ETP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828800" y="5520266"/>
            <a:ext cx="6570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For each instance slot:</a:t>
            </a:r>
          </a:p>
          <a:p>
            <a:pPr marL="0" lvl="1"/>
            <a:r>
              <a:rPr lang="en" sz="2400" dirty="0"/>
              <a:t>Pick component C with highest ETP</a:t>
            </a:r>
          </a:p>
        </p:txBody>
      </p:sp>
      <p:sp>
        <p:nvSpPr>
          <p:cNvPr id="43" name="Oval 42"/>
          <p:cNvSpPr/>
          <p:nvPr/>
        </p:nvSpPr>
        <p:spPr>
          <a:xfrm>
            <a:off x="6058695" y="3585114"/>
            <a:ext cx="629971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44" name="Oval 43"/>
          <p:cNvSpPr/>
          <p:nvPr/>
        </p:nvSpPr>
        <p:spPr>
          <a:xfrm>
            <a:off x="2107049" y="360671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en-US" sz="2000" b="1" dirty="0"/>
          </a:p>
        </p:txBody>
      </p:sp>
      <p:sp>
        <p:nvSpPr>
          <p:cNvPr id="45" name="Oval 44"/>
          <p:cNvSpPr/>
          <p:nvPr/>
        </p:nvSpPr>
        <p:spPr>
          <a:xfrm>
            <a:off x="2108153" y="447668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en-US" sz="2000" b="1" dirty="0"/>
          </a:p>
        </p:txBody>
      </p:sp>
      <p:sp>
        <p:nvSpPr>
          <p:cNvPr id="46" name="Oval 45"/>
          <p:cNvSpPr/>
          <p:nvPr/>
        </p:nvSpPr>
        <p:spPr>
          <a:xfrm>
            <a:off x="3445888" y="3592162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en-US" sz="2000" b="1" dirty="0"/>
          </a:p>
        </p:txBody>
      </p:sp>
      <p:sp>
        <p:nvSpPr>
          <p:cNvPr id="47" name="Oval 46"/>
          <p:cNvSpPr/>
          <p:nvPr/>
        </p:nvSpPr>
        <p:spPr>
          <a:xfrm>
            <a:off x="4740331" y="3591523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en-US" sz="2000" b="1" dirty="0"/>
          </a:p>
        </p:txBody>
      </p:sp>
      <p:sp>
        <p:nvSpPr>
          <p:cNvPr id="48" name="Oval 47"/>
          <p:cNvSpPr/>
          <p:nvPr/>
        </p:nvSpPr>
        <p:spPr>
          <a:xfrm>
            <a:off x="7321132" y="3606807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9</a:t>
            </a:r>
            <a:endParaRPr lang="en-US" sz="2000" b="1" dirty="0"/>
          </a:p>
        </p:txBody>
      </p:sp>
      <p:sp>
        <p:nvSpPr>
          <p:cNvPr id="49" name="Oval 48"/>
          <p:cNvSpPr/>
          <p:nvPr/>
        </p:nvSpPr>
        <p:spPr>
          <a:xfrm>
            <a:off x="4773044" y="447507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6</a:t>
            </a:r>
            <a:endParaRPr lang="en-US" sz="2000" b="1" dirty="0"/>
          </a:p>
        </p:txBody>
      </p:sp>
      <p:sp>
        <p:nvSpPr>
          <p:cNvPr id="52" name="Oval 51"/>
          <p:cNvSpPr/>
          <p:nvPr/>
        </p:nvSpPr>
        <p:spPr>
          <a:xfrm>
            <a:off x="7287267" y="447164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10</a:t>
            </a:r>
            <a:endParaRPr lang="en-US" sz="2000" b="1" dirty="0"/>
          </a:p>
        </p:txBody>
      </p:sp>
      <p:sp>
        <p:nvSpPr>
          <p:cNvPr id="53" name="Oval 52"/>
          <p:cNvSpPr/>
          <p:nvPr/>
        </p:nvSpPr>
        <p:spPr>
          <a:xfrm>
            <a:off x="3452796" y="4472560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en-US" sz="2000" b="1" dirty="0"/>
          </a:p>
        </p:txBody>
      </p:sp>
      <p:sp>
        <p:nvSpPr>
          <p:cNvPr id="54" name="Oval 53"/>
          <p:cNvSpPr/>
          <p:nvPr/>
        </p:nvSpPr>
        <p:spPr>
          <a:xfrm>
            <a:off x="6069825" y="4475579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9173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/>
          <p:cNvSpPr/>
          <p:nvPr/>
        </p:nvSpPr>
        <p:spPr>
          <a:xfrm>
            <a:off x="3410423" y="3342052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en-US" sz="20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762149" y="2391587"/>
            <a:ext cx="570596" cy="316822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4" idx="6"/>
            <a:endCxn id="60" idx="2"/>
          </p:cNvCxnSpPr>
          <p:nvPr/>
        </p:nvCxnSpPr>
        <p:spPr>
          <a:xfrm flipV="1">
            <a:off x="3973271" y="1963936"/>
            <a:ext cx="852344" cy="444386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62149" y="2930508"/>
            <a:ext cx="541403" cy="4246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5" idx="6"/>
            <a:endCxn id="56" idx="2"/>
          </p:cNvCxnSpPr>
          <p:nvPr/>
        </p:nvCxnSpPr>
        <p:spPr>
          <a:xfrm flipV="1">
            <a:off x="3973272" y="3013299"/>
            <a:ext cx="836009" cy="373172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5" idx="6"/>
          </p:cNvCxnSpPr>
          <p:nvPr/>
        </p:nvCxnSpPr>
        <p:spPr>
          <a:xfrm>
            <a:off x="3973272" y="3386471"/>
            <a:ext cx="833753" cy="625633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10697" y="2177176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3000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292070" y="2750973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1000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365053" y="1681224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3000</a:t>
            </a:r>
            <a:endParaRPr lang="en-US" sz="1600" b="1" dirty="0"/>
          </a:p>
        </p:txBody>
      </p:sp>
      <p:cxnSp>
        <p:nvCxnSpPr>
          <p:cNvPr id="41" name="Straight Arrow Connector 40"/>
          <p:cNvCxnSpPr>
            <a:stCxn id="56" idx="6"/>
            <a:endCxn id="45" idx="2"/>
          </p:cNvCxnSpPr>
          <p:nvPr/>
        </p:nvCxnSpPr>
        <p:spPr>
          <a:xfrm flipV="1">
            <a:off x="5453980" y="2702091"/>
            <a:ext cx="605934" cy="311208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53308" y="1405586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2000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446485" y="2522047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1000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92451" y="3544840"/>
            <a:ext cx="4966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500</a:t>
            </a:r>
            <a:endParaRPr lang="en-US" sz="1600" b="1" dirty="0"/>
          </a:p>
        </p:txBody>
      </p:sp>
      <p:sp>
        <p:nvSpPr>
          <p:cNvPr id="45" name="Oval 44"/>
          <p:cNvSpPr/>
          <p:nvPr/>
        </p:nvSpPr>
        <p:spPr>
          <a:xfrm>
            <a:off x="6059914" y="2399425"/>
            <a:ext cx="644699" cy="60533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cxnSp>
        <p:nvCxnSpPr>
          <p:cNvPr id="46" name="Straight Arrow Connector 45"/>
          <p:cNvCxnSpPr>
            <a:stCxn id="56" idx="6"/>
            <a:endCxn id="61" idx="2"/>
          </p:cNvCxnSpPr>
          <p:nvPr/>
        </p:nvCxnSpPr>
        <p:spPr>
          <a:xfrm>
            <a:off x="5453980" y="3013299"/>
            <a:ext cx="617062" cy="34219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76317" y="2184313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1000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656597" y="2879404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1000</a:t>
            </a:r>
            <a:endParaRPr lang="en-US" sz="1600" b="1" dirty="0"/>
          </a:p>
        </p:txBody>
      </p:sp>
      <p:cxnSp>
        <p:nvCxnSpPr>
          <p:cNvPr id="49" name="Straight Arrow Connector 48"/>
          <p:cNvCxnSpPr>
            <a:stCxn id="58" idx="6"/>
            <a:endCxn id="57" idx="2"/>
          </p:cNvCxnSpPr>
          <p:nvPr/>
        </p:nvCxnSpPr>
        <p:spPr>
          <a:xfrm flipV="1">
            <a:off x="5402027" y="3976850"/>
            <a:ext cx="633390" cy="123201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8" idx="6"/>
            <a:endCxn id="59" idx="2"/>
          </p:cNvCxnSpPr>
          <p:nvPr/>
        </p:nvCxnSpPr>
        <p:spPr>
          <a:xfrm>
            <a:off x="5402027" y="4100051"/>
            <a:ext cx="633391" cy="504565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47123" y="3626330"/>
            <a:ext cx="4966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200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632527" y="4630682"/>
            <a:ext cx="4966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300</a:t>
            </a:r>
            <a:endParaRPr lang="en-US" sz="1600" b="1" dirty="0"/>
          </a:p>
        </p:txBody>
      </p:sp>
      <p:sp>
        <p:nvSpPr>
          <p:cNvPr id="53" name="Oval 52"/>
          <p:cNvSpPr/>
          <p:nvPr/>
        </p:nvSpPr>
        <p:spPr>
          <a:xfrm>
            <a:off x="2125201" y="252262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en-US" sz="2000" b="1" dirty="0"/>
          </a:p>
        </p:txBody>
      </p:sp>
      <p:sp>
        <p:nvSpPr>
          <p:cNvPr id="54" name="Oval 53"/>
          <p:cNvSpPr/>
          <p:nvPr/>
        </p:nvSpPr>
        <p:spPr>
          <a:xfrm>
            <a:off x="3328572" y="2105656"/>
            <a:ext cx="644699" cy="60533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en-US" sz="2000" b="1" dirty="0"/>
          </a:p>
        </p:txBody>
      </p:sp>
      <p:sp>
        <p:nvSpPr>
          <p:cNvPr id="55" name="Oval 54"/>
          <p:cNvSpPr/>
          <p:nvPr/>
        </p:nvSpPr>
        <p:spPr>
          <a:xfrm>
            <a:off x="3328573" y="3083805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en-US" sz="2000" b="1" dirty="0"/>
          </a:p>
        </p:txBody>
      </p:sp>
      <p:sp>
        <p:nvSpPr>
          <p:cNvPr id="56" name="Oval 55"/>
          <p:cNvSpPr/>
          <p:nvPr/>
        </p:nvSpPr>
        <p:spPr>
          <a:xfrm>
            <a:off x="4809281" y="2710633"/>
            <a:ext cx="644699" cy="60533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en-US" sz="2000" b="1" dirty="0"/>
          </a:p>
        </p:txBody>
      </p:sp>
      <p:sp>
        <p:nvSpPr>
          <p:cNvPr id="57" name="Oval 56"/>
          <p:cNvSpPr/>
          <p:nvPr/>
        </p:nvSpPr>
        <p:spPr>
          <a:xfrm>
            <a:off x="6035417" y="3674184"/>
            <a:ext cx="644699" cy="60533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9</a:t>
            </a:r>
            <a:endParaRPr lang="en-US" sz="2000" b="1" dirty="0"/>
          </a:p>
        </p:txBody>
      </p:sp>
      <p:sp>
        <p:nvSpPr>
          <p:cNvPr id="58" name="Oval 57"/>
          <p:cNvSpPr/>
          <p:nvPr/>
        </p:nvSpPr>
        <p:spPr>
          <a:xfrm>
            <a:off x="4757328" y="3797385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6</a:t>
            </a:r>
            <a:endParaRPr lang="en-US" sz="2000" b="1" dirty="0"/>
          </a:p>
        </p:txBody>
      </p:sp>
      <p:sp>
        <p:nvSpPr>
          <p:cNvPr id="59" name="Oval 58"/>
          <p:cNvSpPr/>
          <p:nvPr/>
        </p:nvSpPr>
        <p:spPr>
          <a:xfrm>
            <a:off x="6035418" y="4301950"/>
            <a:ext cx="644699" cy="60533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10</a:t>
            </a:r>
            <a:endParaRPr lang="en-US" sz="2000" b="1" dirty="0"/>
          </a:p>
        </p:txBody>
      </p:sp>
      <p:sp>
        <p:nvSpPr>
          <p:cNvPr id="60" name="Oval 59"/>
          <p:cNvSpPr/>
          <p:nvPr/>
        </p:nvSpPr>
        <p:spPr>
          <a:xfrm>
            <a:off x="4825615" y="1661270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en-US" sz="2000" b="1" dirty="0"/>
          </a:p>
        </p:txBody>
      </p:sp>
      <p:sp>
        <p:nvSpPr>
          <p:cNvPr id="61" name="Oval 60"/>
          <p:cNvSpPr/>
          <p:nvPr/>
        </p:nvSpPr>
        <p:spPr>
          <a:xfrm>
            <a:off x="6071042" y="3052823"/>
            <a:ext cx="644699" cy="60533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Stela</a:t>
            </a:r>
            <a:r>
              <a:rPr lang="en-US" dirty="0" smtClean="0"/>
              <a:t> Scale-out: Step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12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322680" y="2746818"/>
            <a:ext cx="60064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2000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805095" y="2723872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4978399"/>
            <a:ext cx="6570133" cy="147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instance slot:</a:t>
            </a:r>
          </a:p>
          <a:p>
            <a:r>
              <a:rPr lang="en-US" sz="2400" dirty="0" smtClean="0"/>
              <a:t>3. </a:t>
            </a:r>
            <a:r>
              <a:rPr lang="en" sz="2400" dirty="0" smtClean="0"/>
              <a:t>Update </a:t>
            </a:r>
            <a:r>
              <a:rPr lang="en" sz="2400" dirty="0"/>
              <a:t>C’s execution rate assuming new instance </a:t>
            </a:r>
            <a:r>
              <a:rPr lang="en" sz="2400" dirty="0" smtClean="0"/>
              <a:t>assigned</a:t>
            </a:r>
            <a:r>
              <a:rPr lang="en-US" sz="2400" dirty="0" smtClean="0"/>
              <a:t>.</a:t>
            </a:r>
            <a:endParaRPr lang="en" sz="2400" dirty="0"/>
          </a:p>
          <a:p>
            <a:endParaRPr lang="en-US" dirty="0"/>
          </a:p>
        </p:txBody>
      </p:sp>
      <p:pic>
        <p:nvPicPr>
          <p:cNvPr id="62" name="Picture 61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75" y="2099735"/>
            <a:ext cx="1099292" cy="1556519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8997532" y="4572007"/>
            <a:ext cx="644699" cy="605331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?</a:t>
            </a:r>
          </a:p>
        </p:txBody>
      </p:sp>
      <p:sp>
        <p:nvSpPr>
          <p:cNvPr id="64" name="Oval 63"/>
          <p:cNvSpPr/>
          <p:nvPr/>
        </p:nvSpPr>
        <p:spPr>
          <a:xfrm>
            <a:off x="9014466" y="3708408"/>
            <a:ext cx="644699" cy="60533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43025"/>
              </p:ext>
            </p:extLst>
          </p:nvPr>
        </p:nvGraphicFramePr>
        <p:xfrm>
          <a:off x="9465734" y="135467"/>
          <a:ext cx="2726266" cy="2194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25981"/>
                <a:gridCol w="1000285"/>
              </a:tblGrid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ETP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0.44-&gt;0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0.44</a:t>
                      </a:r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04828"/>
              </p:ext>
            </p:extLst>
          </p:nvPr>
        </p:nvGraphicFramePr>
        <p:xfrm>
          <a:off x="9618133" y="169334"/>
          <a:ext cx="2353733" cy="1828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90133"/>
                <a:gridCol w="863600"/>
              </a:tblGrid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ETP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60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  <p:bldP spid="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Stela</a:t>
            </a:r>
            <a:r>
              <a:rPr lang="en-US" dirty="0" smtClean="0"/>
              <a:t> Scale-out: Step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13</a:t>
            </a:fld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3573731" y="2408877"/>
            <a:ext cx="570596" cy="316822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573731" y="2947798"/>
            <a:ext cx="541403" cy="4246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4" name="Picture 143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74" y="2133600"/>
            <a:ext cx="1099292" cy="1556519"/>
          </a:xfrm>
          <a:prstGeom prst="rect">
            <a:avLst/>
          </a:prstGeom>
        </p:spPr>
      </p:pic>
      <p:pic>
        <p:nvPicPr>
          <p:cNvPr id="145" name="Picture 144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41" y="2048933"/>
            <a:ext cx="1099292" cy="1556519"/>
          </a:xfrm>
          <a:prstGeom prst="rect">
            <a:avLst/>
          </a:prstGeom>
        </p:spPr>
      </p:pic>
      <p:pic>
        <p:nvPicPr>
          <p:cNvPr id="146" name="Picture 145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74" y="2082801"/>
            <a:ext cx="1099292" cy="1556519"/>
          </a:xfrm>
          <a:prstGeom prst="rect">
            <a:avLst/>
          </a:prstGeom>
        </p:spPr>
      </p:pic>
      <p:pic>
        <p:nvPicPr>
          <p:cNvPr id="147" name="Picture 146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08" y="2116668"/>
            <a:ext cx="1099292" cy="1556519"/>
          </a:xfrm>
          <a:prstGeom prst="rect">
            <a:avLst/>
          </a:prstGeom>
        </p:spPr>
      </p:pic>
      <p:pic>
        <p:nvPicPr>
          <p:cNvPr id="148" name="Picture 147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08" y="2116669"/>
            <a:ext cx="1099292" cy="155651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398934" y="2641601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pic>
        <p:nvPicPr>
          <p:cNvPr id="41" name="Picture 40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75" y="2099735"/>
            <a:ext cx="1099292" cy="1556519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8997533" y="3708408"/>
            <a:ext cx="644699" cy="605331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?</a:t>
            </a:r>
            <a:endParaRPr lang="en-US" sz="2000" b="1" dirty="0"/>
          </a:p>
        </p:txBody>
      </p:sp>
      <p:sp>
        <p:nvSpPr>
          <p:cNvPr id="51" name="Oval 50"/>
          <p:cNvSpPr/>
          <p:nvPr/>
        </p:nvSpPr>
        <p:spPr>
          <a:xfrm>
            <a:off x="8997532" y="4572007"/>
            <a:ext cx="644699" cy="605331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1" name="Oval 30"/>
          <p:cNvSpPr/>
          <p:nvPr/>
        </p:nvSpPr>
        <p:spPr>
          <a:xfrm>
            <a:off x="9014466" y="3708408"/>
            <a:ext cx="644699" cy="60533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642533" y="5588000"/>
            <a:ext cx="657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. </a:t>
            </a:r>
            <a:r>
              <a:rPr lang="en-US" sz="2400" dirty="0"/>
              <a:t>U</a:t>
            </a:r>
            <a:r>
              <a:rPr lang="en" sz="2400" dirty="0"/>
              <a:t>pdate all components’ ETPs</a:t>
            </a:r>
            <a:r>
              <a:rPr lang="en-US" sz="2400" dirty="0"/>
              <a:t> and repeat from 1.</a:t>
            </a:r>
            <a:endParaRPr lang="en" sz="2400" dirty="0"/>
          </a:p>
        </p:txBody>
      </p:sp>
      <p:sp>
        <p:nvSpPr>
          <p:cNvPr id="28" name="Oval 27"/>
          <p:cNvSpPr/>
          <p:nvPr/>
        </p:nvSpPr>
        <p:spPr>
          <a:xfrm>
            <a:off x="9014466" y="4572007"/>
            <a:ext cx="644699" cy="60533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294533" y="49445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74359"/>
              </p:ext>
            </p:extLst>
          </p:nvPr>
        </p:nvGraphicFramePr>
        <p:xfrm>
          <a:off x="9465734" y="135467"/>
          <a:ext cx="2726266" cy="2194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25981"/>
                <a:gridCol w="1000285"/>
              </a:tblGrid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ETP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0.44-&gt;0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0.44</a:t>
                      </a:r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Oval 44"/>
          <p:cNvSpPr/>
          <p:nvPr/>
        </p:nvSpPr>
        <p:spPr>
          <a:xfrm>
            <a:off x="6058695" y="3585114"/>
            <a:ext cx="629971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46" name="Oval 45"/>
          <p:cNvSpPr/>
          <p:nvPr/>
        </p:nvSpPr>
        <p:spPr>
          <a:xfrm>
            <a:off x="2107049" y="360671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en-US" sz="2000" b="1" dirty="0"/>
          </a:p>
        </p:txBody>
      </p:sp>
      <p:sp>
        <p:nvSpPr>
          <p:cNvPr id="47" name="Oval 46"/>
          <p:cNvSpPr/>
          <p:nvPr/>
        </p:nvSpPr>
        <p:spPr>
          <a:xfrm>
            <a:off x="2108153" y="447668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en-US" sz="2000" b="1" dirty="0"/>
          </a:p>
        </p:txBody>
      </p:sp>
      <p:sp>
        <p:nvSpPr>
          <p:cNvPr id="48" name="Oval 47"/>
          <p:cNvSpPr/>
          <p:nvPr/>
        </p:nvSpPr>
        <p:spPr>
          <a:xfrm>
            <a:off x="3445888" y="3592162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en-US" sz="2000" b="1" dirty="0"/>
          </a:p>
        </p:txBody>
      </p:sp>
      <p:sp>
        <p:nvSpPr>
          <p:cNvPr id="49" name="Oval 48"/>
          <p:cNvSpPr/>
          <p:nvPr/>
        </p:nvSpPr>
        <p:spPr>
          <a:xfrm>
            <a:off x="4740331" y="3591523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en-US" sz="2000" b="1" dirty="0"/>
          </a:p>
        </p:txBody>
      </p:sp>
      <p:sp>
        <p:nvSpPr>
          <p:cNvPr id="52" name="Oval 51"/>
          <p:cNvSpPr/>
          <p:nvPr/>
        </p:nvSpPr>
        <p:spPr>
          <a:xfrm>
            <a:off x="7321132" y="3606807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9</a:t>
            </a:r>
            <a:endParaRPr lang="en-US" sz="2000" b="1" dirty="0"/>
          </a:p>
        </p:txBody>
      </p:sp>
      <p:sp>
        <p:nvSpPr>
          <p:cNvPr id="53" name="Oval 52"/>
          <p:cNvSpPr/>
          <p:nvPr/>
        </p:nvSpPr>
        <p:spPr>
          <a:xfrm>
            <a:off x="4773044" y="447507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6</a:t>
            </a:r>
            <a:endParaRPr lang="en-US" sz="2000" b="1" dirty="0"/>
          </a:p>
        </p:txBody>
      </p:sp>
      <p:sp>
        <p:nvSpPr>
          <p:cNvPr id="54" name="Oval 53"/>
          <p:cNvSpPr/>
          <p:nvPr/>
        </p:nvSpPr>
        <p:spPr>
          <a:xfrm>
            <a:off x="7287267" y="447164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10</a:t>
            </a:r>
            <a:endParaRPr lang="en-US" sz="2000" b="1" dirty="0"/>
          </a:p>
        </p:txBody>
      </p:sp>
      <p:sp>
        <p:nvSpPr>
          <p:cNvPr id="55" name="Oval 54"/>
          <p:cNvSpPr/>
          <p:nvPr/>
        </p:nvSpPr>
        <p:spPr>
          <a:xfrm>
            <a:off x="3452796" y="4472560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en-US" sz="2000" b="1" dirty="0"/>
          </a:p>
        </p:txBody>
      </p:sp>
      <p:sp>
        <p:nvSpPr>
          <p:cNvPr id="56" name="Oval 55"/>
          <p:cNvSpPr/>
          <p:nvPr/>
        </p:nvSpPr>
        <p:spPr>
          <a:xfrm>
            <a:off x="6069825" y="4475579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8758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Stela</a:t>
            </a:r>
            <a:r>
              <a:rPr lang="en-US" dirty="0" smtClean="0"/>
              <a:t> Scale-in: Step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14</a:t>
            </a:fld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3573731" y="2408877"/>
            <a:ext cx="570596" cy="316822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573731" y="2947798"/>
            <a:ext cx="541403" cy="4246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4" name="Picture 143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74" y="2133600"/>
            <a:ext cx="1099292" cy="1556519"/>
          </a:xfrm>
          <a:prstGeom prst="rect">
            <a:avLst/>
          </a:prstGeom>
        </p:spPr>
      </p:pic>
      <p:pic>
        <p:nvPicPr>
          <p:cNvPr id="145" name="Picture 144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41" y="2048933"/>
            <a:ext cx="1099292" cy="1556519"/>
          </a:xfrm>
          <a:prstGeom prst="rect">
            <a:avLst/>
          </a:prstGeom>
        </p:spPr>
      </p:pic>
      <p:pic>
        <p:nvPicPr>
          <p:cNvPr id="146" name="Picture 145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74" y="2082801"/>
            <a:ext cx="1099292" cy="1556519"/>
          </a:xfrm>
          <a:prstGeom prst="rect">
            <a:avLst/>
          </a:prstGeom>
        </p:spPr>
      </p:pic>
      <p:pic>
        <p:nvPicPr>
          <p:cNvPr id="147" name="Picture 146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08" y="2116668"/>
            <a:ext cx="1099292" cy="1556519"/>
          </a:xfrm>
          <a:prstGeom prst="rect">
            <a:avLst/>
          </a:prstGeom>
        </p:spPr>
      </p:pic>
      <p:pic>
        <p:nvPicPr>
          <p:cNvPr id="148" name="Picture 147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08" y="2116669"/>
            <a:ext cx="1099292" cy="1556519"/>
          </a:xfrm>
          <a:prstGeom prst="rect">
            <a:avLst/>
          </a:prstGeom>
        </p:spPr>
      </p:pic>
      <p:sp>
        <p:nvSpPr>
          <p:cNvPr id="29" name="Rounded Rectangular Callout 28"/>
          <p:cNvSpPr/>
          <p:nvPr/>
        </p:nvSpPr>
        <p:spPr>
          <a:xfrm>
            <a:off x="9169580" y="2295963"/>
            <a:ext cx="1312153" cy="2038970"/>
          </a:xfrm>
          <a:prstGeom prst="wedgeRoundRectCallout">
            <a:avLst>
              <a:gd name="adj1" fmla="val -112142"/>
              <a:gd name="adj2" fmla="val -11356"/>
              <a:gd name="adj3" fmla="val 16667"/>
            </a:avLst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Which machine to remove?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63333" y="5530882"/>
            <a:ext cx="657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>
              <a:spcBef>
                <a:spcPts val="0"/>
              </a:spcBef>
            </a:pPr>
            <a:r>
              <a:rPr lang="en-US" sz="2400" dirty="0" smtClean="0"/>
              <a:t>1. </a:t>
            </a:r>
            <a:r>
              <a:rPr lang="en" sz="2400" dirty="0"/>
              <a:t>Find ETPSum for all machines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081867" y="4182533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0.44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132667" y="5130800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0.44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85734" y="5130800"/>
            <a:ext cx="502975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0.11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301066" y="4182532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0.44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672667" y="4182533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0.22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672668" y="5147733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0.22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976534" y="4182533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0.04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30401" y="5147734"/>
            <a:ext cx="275661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913468" y="4199467"/>
            <a:ext cx="275661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 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1879598" y="1744136"/>
            <a:ext cx="7450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ETP: 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 flipH="1">
            <a:off x="3217331" y="1744136"/>
            <a:ext cx="948268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ETP: 0.88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4521198" y="1744136"/>
            <a:ext cx="948268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ETP: 0.55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5909731" y="1744136"/>
            <a:ext cx="948268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ETP: 0.44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7179731" y="1744136"/>
            <a:ext cx="948268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ETP: 0.11</a:t>
            </a:r>
          </a:p>
        </p:txBody>
      </p:sp>
      <p:sp>
        <p:nvSpPr>
          <p:cNvPr id="56" name="Oval 55"/>
          <p:cNvSpPr/>
          <p:nvPr/>
        </p:nvSpPr>
        <p:spPr>
          <a:xfrm>
            <a:off x="6058695" y="3585114"/>
            <a:ext cx="629971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57" name="Oval 56"/>
          <p:cNvSpPr/>
          <p:nvPr/>
        </p:nvSpPr>
        <p:spPr>
          <a:xfrm>
            <a:off x="2107049" y="360671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en-US" sz="2000" b="1" dirty="0"/>
          </a:p>
        </p:txBody>
      </p:sp>
      <p:sp>
        <p:nvSpPr>
          <p:cNvPr id="58" name="Oval 57"/>
          <p:cNvSpPr/>
          <p:nvPr/>
        </p:nvSpPr>
        <p:spPr>
          <a:xfrm>
            <a:off x="2108153" y="447668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en-US" sz="2000" b="1" dirty="0"/>
          </a:p>
        </p:txBody>
      </p:sp>
      <p:sp>
        <p:nvSpPr>
          <p:cNvPr id="59" name="Oval 58"/>
          <p:cNvSpPr/>
          <p:nvPr/>
        </p:nvSpPr>
        <p:spPr>
          <a:xfrm>
            <a:off x="3445888" y="3592162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en-US" sz="2000" b="1" dirty="0"/>
          </a:p>
        </p:txBody>
      </p:sp>
      <p:sp>
        <p:nvSpPr>
          <p:cNvPr id="60" name="Oval 59"/>
          <p:cNvSpPr/>
          <p:nvPr/>
        </p:nvSpPr>
        <p:spPr>
          <a:xfrm>
            <a:off x="4740331" y="3591523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en-US" sz="2000" b="1" dirty="0"/>
          </a:p>
        </p:txBody>
      </p:sp>
      <p:sp>
        <p:nvSpPr>
          <p:cNvPr id="61" name="Oval 60"/>
          <p:cNvSpPr/>
          <p:nvPr/>
        </p:nvSpPr>
        <p:spPr>
          <a:xfrm>
            <a:off x="7321132" y="3606807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9</a:t>
            </a:r>
            <a:endParaRPr lang="en-US" sz="2000" b="1" dirty="0"/>
          </a:p>
        </p:txBody>
      </p:sp>
      <p:sp>
        <p:nvSpPr>
          <p:cNvPr id="62" name="Oval 61"/>
          <p:cNvSpPr/>
          <p:nvPr/>
        </p:nvSpPr>
        <p:spPr>
          <a:xfrm>
            <a:off x="4773044" y="447507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6</a:t>
            </a:r>
            <a:endParaRPr lang="en-US" sz="2000" b="1" dirty="0"/>
          </a:p>
        </p:txBody>
      </p:sp>
      <p:sp>
        <p:nvSpPr>
          <p:cNvPr id="63" name="Oval 62"/>
          <p:cNvSpPr/>
          <p:nvPr/>
        </p:nvSpPr>
        <p:spPr>
          <a:xfrm>
            <a:off x="7287267" y="447164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10</a:t>
            </a:r>
            <a:endParaRPr lang="en-US" sz="2000" b="1" dirty="0"/>
          </a:p>
        </p:txBody>
      </p:sp>
      <p:sp>
        <p:nvSpPr>
          <p:cNvPr id="64" name="Oval 63"/>
          <p:cNvSpPr/>
          <p:nvPr/>
        </p:nvSpPr>
        <p:spPr>
          <a:xfrm>
            <a:off x="3452796" y="4472560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en-US" sz="2000" b="1" dirty="0"/>
          </a:p>
        </p:txBody>
      </p:sp>
      <p:sp>
        <p:nvSpPr>
          <p:cNvPr id="65" name="Oval 64"/>
          <p:cNvSpPr/>
          <p:nvPr/>
        </p:nvSpPr>
        <p:spPr>
          <a:xfrm>
            <a:off x="6069825" y="4475579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25734" y="5147733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186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Stela</a:t>
            </a:r>
            <a:r>
              <a:rPr lang="en-US" dirty="0" smtClean="0"/>
              <a:t> Scale-in: Step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15</a:t>
            </a:fld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3573731" y="2408877"/>
            <a:ext cx="570596" cy="316822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573731" y="2947798"/>
            <a:ext cx="541403" cy="4246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4" name="Picture 143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74" y="2133600"/>
            <a:ext cx="1099292" cy="1556519"/>
          </a:xfrm>
          <a:prstGeom prst="rect">
            <a:avLst/>
          </a:prstGeom>
        </p:spPr>
      </p:pic>
      <p:pic>
        <p:nvPicPr>
          <p:cNvPr id="145" name="Picture 144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41" y="2048933"/>
            <a:ext cx="1099292" cy="1556519"/>
          </a:xfrm>
          <a:prstGeom prst="rect">
            <a:avLst/>
          </a:prstGeom>
        </p:spPr>
      </p:pic>
      <p:pic>
        <p:nvPicPr>
          <p:cNvPr id="146" name="Picture 145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74" y="2082801"/>
            <a:ext cx="1099292" cy="1556519"/>
          </a:xfrm>
          <a:prstGeom prst="rect">
            <a:avLst/>
          </a:prstGeom>
        </p:spPr>
      </p:pic>
      <p:pic>
        <p:nvPicPr>
          <p:cNvPr id="147" name="Picture 146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08" y="2116668"/>
            <a:ext cx="1099292" cy="1556519"/>
          </a:xfrm>
          <a:prstGeom prst="rect">
            <a:avLst/>
          </a:prstGeom>
        </p:spPr>
      </p:pic>
      <p:pic>
        <p:nvPicPr>
          <p:cNvPr id="148" name="Picture 147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08" y="2116669"/>
            <a:ext cx="1099292" cy="155651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 flipH="1">
            <a:off x="1879598" y="1744136"/>
            <a:ext cx="7450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ETP: 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 flipH="1">
            <a:off x="3217331" y="1744136"/>
            <a:ext cx="948268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ETP: 0.88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4521198" y="1744136"/>
            <a:ext cx="948268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ETP: 0.55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5909731" y="1744136"/>
            <a:ext cx="948268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ETP: 0.44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7179731" y="1744136"/>
            <a:ext cx="948268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ETP: 0.11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46400" y="5581682"/>
            <a:ext cx="657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/>
            <a:r>
              <a:rPr lang="en-US" sz="2400" dirty="0"/>
              <a:t>2</a:t>
            </a:r>
            <a:r>
              <a:rPr lang="en-US" sz="2400" dirty="0" smtClean="0"/>
              <a:t>. </a:t>
            </a:r>
            <a:r>
              <a:rPr lang="en" sz="2400" dirty="0"/>
              <a:t>Remove machine with lowest ETP </a:t>
            </a:r>
            <a:r>
              <a:rPr lang="en" sz="2400" dirty="0" smtClean="0"/>
              <a:t>Sum</a:t>
            </a:r>
            <a:endParaRPr lang="en-US" sz="2400" dirty="0"/>
          </a:p>
        </p:txBody>
      </p:sp>
      <p:sp>
        <p:nvSpPr>
          <p:cNvPr id="2" name="Right Arrow 1"/>
          <p:cNvSpPr/>
          <p:nvPr/>
        </p:nvSpPr>
        <p:spPr>
          <a:xfrm>
            <a:off x="1320800" y="1744133"/>
            <a:ext cx="524933" cy="3556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081867" y="4182533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0.44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132667" y="5130800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0.44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4385734" y="5130800"/>
            <a:ext cx="502975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0.11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301066" y="4182532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0.44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672667" y="4182533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0.22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672668" y="5147733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0.22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6976534" y="4182533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0.04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925734" y="5147733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0.07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930401" y="5147734"/>
            <a:ext cx="275661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1913468" y="4199467"/>
            <a:ext cx="275661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6058695" y="3585114"/>
            <a:ext cx="629971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78" name="Oval 77"/>
          <p:cNvSpPr/>
          <p:nvPr/>
        </p:nvSpPr>
        <p:spPr>
          <a:xfrm>
            <a:off x="2107049" y="360671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en-US" sz="2000" b="1" dirty="0"/>
          </a:p>
        </p:txBody>
      </p:sp>
      <p:sp>
        <p:nvSpPr>
          <p:cNvPr id="79" name="Oval 78"/>
          <p:cNvSpPr/>
          <p:nvPr/>
        </p:nvSpPr>
        <p:spPr>
          <a:xfrm>
            <a:off x="2108153" y="447668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en-US" sz="2000" b="1" dirty="0"/>
          </a:p>
        </p:txBody>
      </p:sp>
      <p:sp>
        <p:nvSpPr>
          <p:cNvPr id="80" name="Oval 79"/>
          <p:cNvSpPr/>
          <p:nvPr/>
        </p:nvSpPr>
        <p:spPr>
          <a:xfrm>
            <a:off x="3445888" y="3592162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en-US" sz="2000" b="1" dirty="0"/>
          </a:p>
        </p:txBody>
      </p:sp>
      <p:sp>
        <p:nvSpPr>
          <p:cNvPr id="81" name="Oval 80"/>
          <p:cNvSpPr/>
          <p:nvPr/>
        </p:nvSpPr>
        <p:spPr>
          <a:xfrm>
            <a:off x="4740331" y="3591523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en-US" sz="2000" b="1" dirty="0"/>
          </a:p>
        </p:txBody>
      </p:sp>
      <p:sp>
        <p:nvSpPr>
          <p:cNvPr id="82" name="Oval 81"/>
          <p:cNvSpPr/>
          <p:nvPr/>
        </p:nvSpPr>
        <p:spPr>
          <a:xfrm>
            <a:off x="7321132" y="3606807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9</a:t>
            </a:r>
            <a:endParaRPr lang="en-US" sz="2000" b="1" dirty="0"/>
          </a:p>
        </p:txBody>
      </p:sp>
      <p:sp>
        <p:nvSpPr>
          <p:cNvPr id="83" name="Oval 82"/>
          <p:cNvSpPr/>
          <p:nvPr/>
        </p:nvSpPr>
        <p:spPr>
          <a:xfrm>
            <a:off x="4773044" y="447507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6</a:t>
            </a:r>
            <a:endParaRPr lang="en-US" sz="2000" b="1" dirty="0"/>
          </a:p>
        </p:txBody>
      </p:sp>
      <p:sp>
        <p:nvSpPr>
          <p:cNvPr id="84" name="Oval 83"/>
          <p:cNvSpPr/>
          <p:nvPr/>
        </p:nvSpPr>
        <p:spPr>
          <a:xfrm>
            <a:off x="7287267" y="447164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10</a:t>
            </a:r>
            <a:endParaRPr lang="en-US" sz="2000" b="1" dirty="0"/>
          </a:p>
        </p:txBody>
      </p:sp>
      <p:sp>
        <p:nvSpPr>
          <p:cNvPr id="85" name="Oval 84"/>
          <p:cNvSpPr/>
          <p:nvPr/>
        </p:nvSpPr>
        <p:spPr>
          <a:xfrm>
            <a:off x="3452796" y="4472560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en-US" sz="2000" b="1" dirty="0"/>
          </a:p>
        </p:txBody>
      </p:sp>
      <p:sp>
        <p:nvSpPr>
          <p:cNvPr id="86" name="Oval 85"/>
          <p:cNvSpPr/>
          <p:nvPr/>
        </p:nvSpPr>
        <p:spPr>
          <a:xfrm>
            <a:off x="6069825" y="4475579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7850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Stela</a:t>
            </a:r>
            <a:r>
              <a:rPr lang="en-US" dirty="0" smtClean="0"/>
              <a:t> Scale-in: Step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16</a:t>
            </a:fld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3573731" y="2408877"/>
            <a:ext cx="570596" cy="316822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573731" y="2947798"/>
            <a:ext cx="541403" cy="4246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5" name="Picture 144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41" y="2048933"/>
            <a:ext cx="1099292" cy="1556519"/>
          </a:xfrm>
          <a:prstGeom prst="rect">
            <a:avLst/>
          </a:prstGeom>
        </p:spPr>
      </p:pic>
      <p:pic>
        <p:nvPicPr>
          <p:cNvPr id="146" name="Picture 145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74" y="2082801"/>
            <a:ext cx="1099292" cy="1556519"/>
          </a:xfrm>
          <a:prstGeom prst="rect">
            <a:avLst/>
          </a:prstGeom>
        </p:spPr>
      </p:pic>
      <p:pic>
        <p:nvPicPr>
          <p:cNvPr id="147" name="Picture 146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08" y="2116668"/>
            <a:ext cx="1099292" cy="1556519"/>
          </a:xfrm>
          <a:prstGeom prst="rect">
            <a:avLst/>
          </a:prstGeom>
        </p:spPr>
      </p:pic>
      <p:pic>
        <p:nvPicPr>
          <p:cNvPr id="148" name="Picture 147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08" y="2116669"/>
            <a:ext cx="1099292" cy="155651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 flipH="1">
            <a:off x="3217331" y="1744136"/>
            <a:ext cx="948268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ETP: 0.88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4521198" y="1744136"/>
            <a:ext cx="948268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ETP: 0.55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5909731" y="1744136"/>
            <a:ext cx="948268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ETP: 0.44</a:t>
            </a:r>
          </a:p>
        </p:txBody>
      </p:sp>
      <p:sp>
        <p:nvSpPr>
          <p:cNvPr id="49" name="TextBox 48"/>
          <p:cNvSpPr txBox="1"/>
          <p:nvPr/>
        </p:nvSpPr>
        <p:spPr>
          <a:xfrm flipH="1">
            <a:off x="7179731" y="1744136"/>
            <a:ext cx="948268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ETP: 0.11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9169580" y="2295963"/>
            <a:ext cx="2649887" cy="2038970"/>
          </a:xfrm>
          <a:prstGeom prst="wedgeRoundRectCallout">
            <a:avLst>
              <a:gd name="adj1" fmla="val -83386"/>
              <a:gd name="adj2" fmla="val -17169"/>
              <a:gd name="adj3" fmla="val 16667"/>
            </a:avLst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Ranked machine by </a:t>
            </a:r>
            <a:r>
              <a:rPr lang="en-US" dirty="0" err="1" smtClean="0">
                <a:solidFill>
                  <a:schemeClr val="tx1"/>
                </a:solidFill>
              </a:rPr>
              <a:t>ETPSum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0.11&lt;0.44&lt;0.55&lt;0.88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39685" y="5655732"/>
            <a:ext cx="9342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/>
              <a:t>3. </a:t>
            </a:r>
            <a:r>
              <a:rPr lang="en" sz="2400" dirty="0"/>
              <a:t>Round Robin schedule instances on removed machine starting with machine with lowest ETPSum</a:t>
            </a:r>
            <a:r>
              <a:rPr lang="en-US" sz="2400" dirty="0"/>
              <a:t>.</a:t>
            </a:r>
            <a:endParaRPr lang="en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13351" y="4078443"/>
            <a:ext cx="4907507" cy="1512388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768377" y="4814629"/>
            <a:ext cx="3633372" cy="725403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flipH="1">
            <a:off x="7190939" y="1737765"/>
            <a:ext cx="948268" cy="307777"/>
          </a:xfrm>
          <a:prstGeom prst="rect">
            <a:avLst/>
          </a:prstGeom>
          <a:noFill/>
          <a:ln w="38100" cmpd="sng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42" name="TextBox 41"/>
          <p:cNvSpPr txBox="1"/>
          <p:nvPr/>
        </p:nvSpPr>
        <p:spPr>
          <a:xfrm flipH="1">
            <a:off x="5897054" y="1749035"/>
            <a:ext cx="948268" cy="307777"/>
          </a:xfrm>
          <a:prstGeom prst="rect">
            <a:avLst/>
          </a:prstGeom>
          <a:noFill/>
          <a:ln w="38100" cmpd="sng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3081867" y="4182533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0.44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132667" y="5130800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0.44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385734" y="5130800"/>
            <a:ext cx="502975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0.11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4301066" y="4182532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0.44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672667" y="4182533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0.22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5672668" y="5147733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0.22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976534" y="4182533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0.04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925734" y="5147733"/>
            <a:ext cx="505267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0.07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1930401" y="5147734"/>
            <a:ext cx="275661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1913468" y="4199467"/>
            <a:ext cx="275661" cy="307777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80" name="Oval 79"/>
          <p:cNvSpPr/>
          <p:nvPr/>
        </p:nvSpPr>
        <p:spPr>
          <a:xfrm>
            <a:off x="6058695" y="3585114"/>
            <a:ext cx="629971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81" name="Oval 80"/>
          <p:cNvSpPr/>
          <p:nvPr/>
        </p:nvSpPr>
        <p:spPr>
          <a:xfrm>
            <a:off x="2107049" y="360671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en-US" sz="2000" b="1" dirty="0"/>
          </a:p>
        </p:txBody>
      </p:sp>
      <p:sp>
        <p:nvSpPr>
          <p:cNvPr id="82" name="Oval 81"/>
          <p:cNvSpPr/>
          <p:nvPr/>
        </p:nvSpPr>
        <p:spPr>
          <a:xfrm>
            <a:off x="2108153" y="447668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en-US" sz="2000" b="1" dirty="0"/>
          </a:p>
        </p:txBody>
      </p:sp>
      <p:sp>
        <p:nvSpPr>
          <p:cNvPr id="83" name="Oval 82"/>
          <p:cNvSpPr/>
          <p:nvPr/>
        </p:nvSpPr>
        <p:spPr>
          <a:xfrm>
            <a:off x="3445888" y="3592162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en-US" sz="2000" b="1" dirty="0"/>
          </a:p>
        </p:txBody>
      </p:sp>
      <p:sp>
        <p:nvSpPr>
          <p:cNvPr id="84" name="Oval 83"/>
          <p:cNvSpPr/>
          <p:nvPr/>
        </p:nvSpPr>
        <p:spPr>
          <a:xfrm>
            <a:off x="4740331" y="3591523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en-US" sz="2000" b="1" dirty="0"/>
          </a:p>
        </p:txBody>
      </p:sp>
      <p:sp>
        <p:nvSpPr>
          <p:cNvPr id="85" name="Oval 84"/>
          <p:cNvSpPr/>
          <p:nvPr/>
        </p:nvSpPr>
        <p:spPr>
          <a:xfrm>
            <a:off x="7321132" y="3606807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9</a:t>
            </a:r>
            <a:endParaRPr lang="en-US" sz="2000" b="1" dirty="0"/>
          </a:p>
        </p:txBody>
      </p:sp>
      <p:sp>
        <p:nvSpPr>
          <p:cNvPr id="86" name="Oval 85"/>
          <p:cNvSpPr/>
          <p:nvPr/>
        </p:nvSpPr>
        <p:spPr>
          <a:xfrm>
            <a:off x="4773044" y="447507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6</a:t>
            </a:r>
            <a:endParaRPr lang="en-US" sz="2000" b="1" dirty="0"/>
          </a:p>
        </p:txBody>
      </p:sp>
      <p:sp>
        <p:nvSpPr>
          <p:cNvPr id="87" name="Oval 86"/>
          <p:cNvSpPr/>
          <p:nvPr/>
        </p:nvSpPr>
        <p:spPr>
          <a:xfrm>
            <a:off x="7287267" y="447164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10</a:t>
            </a:r>
            <a:endParaRPr lang="en-US" sz="2000" b="1" dirty="0"/>
          </a:p>
        </p:txBody>
      </p:sp>
      <p:sp>
        <p:nvSpPr>
          <p:cNvPr id="88" name="Oval 87"/>
          <p:cNvSpPr/>
          <p:nvPr/>
        </p:nvSpPr>
        <p:spPr>
          <a:xfrm>
            <a:off x="3452796" y="4472560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en-US" sz="2000" b="1" dirty="0"/>
          </a:p>
        </p:txBody>
      </p:sp>
      <p:sp>
        <p:nvSpPr>
          <p:cNvPr id="89" name="Oval 88"/>
          <p:cNvSpPr/>
          <p:nvPr/>
        </p:nvSpPr>
        <p:spPr>
          <a:xfrm>
            <a:off x="6069825" y="4475579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7389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Stela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7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549" y="1404472"/>
            <a:ext cx="10208921" cy="43329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006" y="1606635"/>
            <a:ext cx="5029044" cy="4479563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ct val="100000"/>
            </a:pPr>
            <a:r>
              <a:rPr lang="en" sz="3200" dirty="0"/>
              <a:t>Experimental Setup (Emulab)</a:t>
            </a:r>
          </a:p>
          <a:p>
            <a:pPr marL="914400" lvl="1" indent="-342900">
              <a:spcBef>
                <a:spcPts val="0"/>
              </a:spcBef>
              <a:buSzPct val="100000"/>
            </a:pPr>
            <a:r>
              <a:rPr lang="en-US" sz="2800" dirty="0" smtClean="0"/>
              <a:t>4-6 machines for micro-benchmark,  8 to 9 machines for real-world workload</a:t>
            </a:r>
            <a:endParaRPr lang="en" sz="2800" dirty="0"/>
          </a:p>
          <a:p>
            <a:pPr marL="457200" indent="-342900">
              <a:spcBef>
                <a:spcPts val="0"/>
              </a:spcBef>
              <a:buSzPct val="100000"/>
            </a:pPr>
            <a:r>
              <a:rPr lang="en-US" sz="3200" dirty="0" smtClean="0">
                <a:highlight>
                  <a:srgbClr val="FFFFFF"/>
                </a:highlight>
              </a:rPr>
              <a:t>Scaling strategy:</a:t>
            </a:r>
          </a:p>
          <a:p>
            <a:pPr marL="914400" lvl="1" indent="-342900">
              <a:spcBef>
                <a:spcPts val="0"/>
              </a:spcBef>
              <a:buSzPct val="100000"/>
            </a:pPr>
            <a:r>
              <a:rPr lang="en-US" dirty="0" smtClean="0">
                <a:highlight>
                  <a:srgbClr val="FFFFFF"/>
                </a:highlight>
              </a:rPr>
              <a:t>Storm Default</a:t>
            </a:r>
          </a:p>
          <a:p>
            <a:pPr marL="914400" lvl="1" indent="-342900">
              <a:spcBef>
                <a:spcPts val="0"/>
              </a:spcBef>
              <a:buSzPct val="100000"/>
            </a:pPr>
            <a:r>
              <a:rPr lang="en-US" dirty="0" err="1" smtClean="0">
                <a:highlight>
                  <a:srgbClr val="FFFFFF"/>
                </a:highlight>
              </a:rPr>
              <a:t>Stela</a:t>
            </a:r>
            <a:endParaRPr lang="en-US" dirty="0" smtClean="0">
              <a:highlight>
                <a:srgbClr val="FFFFFF"/>
              </a:highlight>
            </a:endParaRPr>
          </a:p>
          <a:p>
            <a:pPr marL="914400" lvl="1" indent="-342900">
              <a:spcBef>
                <a:spcPts val="0"/>
              </a:spcBef>
              <a:buSzPct val="100000"/>
            </a:pPr>
            <a:r>
              <a:rPr lang="en-US" dirty="0" err="1" smtClean="0">
                <a:highlight>
                  <a:srgbClr val="FFFFFF"/>
                </a:highlight>
              </a:rPr>
              <a:t>Linkedbase</a:t>
            </a:r>
            <a:r>
              <a:rPr lang="en-US" dirty="0" smtClean="0">
                <a:highlight>
                  <a:srgbClr val="FFFFFF"/>
                </a:highlight>
              </a:rPr>
              <a:t> Load [1]</a:t>
            </a:r>
            <a:endParaRPr lang="en" dirty="0">
              <a:highlight>
                <a:srgbClr val="FFFFFF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13378"/>
              </p:ext>
            </p:extLst>
          </p:nvPr>
        </p:nvGraphicFramePr>
        <p:xfrm>
          <a:off x="6737569" y="1675909"/>
          <a:ext cx="4797432" cy="354584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99144"/>
                <a:gridCol w="1599144"/>
                <a:gridCol w="1599144"/>
              </a:tblGrid>
              <a:tr h="850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D710</a:t>
                      </a:r>
                      <a:endParaRPr lang="en-US" dirty="0"/>
                    </a:p>
                  </a:txBody>
                  <a:tcPr/>
                </a:tc>
              </a:tr>
              <a:tr h="969552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/>
                        <a:t>3 GHZ dual core processor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>
                          <a:highlight>
                            <a:srgbClr val="FFFFFF"/>
                          </a:highlight>
                        </a:rPr>
                        <a:t>2.4 GHz 64-bit Quad Core </a:t>
                      </a:r>
                    </a:p>
                  </a:txBody>
                  <a:tcPr/>
                </a:tc>
              </a:tr>
              <a:tr h="862704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12GB</a:t>
                      </a:r>
                      <a:endParaRPr lang="en-US" dirty="0"/>
                    </a:p>
                  </a:txBody>
                  <a:tcPr/>
                </a:tc>
              </a:tr>
              <a:tr h="862704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dirty="0" smtClean="0"/>
                        <a:t>146 GB SCSI disks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dirty="0" smtClean="0">
                          <a:highlight>
                            <a:srgbClr val="FFFFFF"/>
                          </a:highlight>
                        </a:rPr>
                        <a:t>750 GB </a:t>
                      </a:r>
                      <a:r>
                        <a:rPr lang="en-US" sz="1800" dirty="0" smtClean="0">
                          <a:highlight>
                            <a:srgbClr val="FFFFFF"/>
                          </a:highlight>
                        </a:rPr>
                        <a:t>SATA disks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2829" y="5895443"/>
            <a:ext cx="9276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[1] L</a:t>
            </a:r>
            <a:r>
              <a:rPr lang="en-US" sz="1400" dirty="0"/>
              <a:t>. </a:t>
            </a:r>
            <a:r>
              <a:rPr lang="en-US" sz="1400" dirty="0" err="1"/>
              <a:t>Aniello</a:t>
            </a:r>
            <a:r>
              <a:rPr lang="en-US" sz="1400" dirty="0"/>
              <a:t>, R. </a:t>
            </a:r>
            <a:r>
              <a:rPr lang="en-US" sz="1400" dirty="0" err="1"/>
              <a:t>Baldoni</a:t>
            </a:r>
            <a:r>
              <a:rPr lang="en-US" sz="1400" dirty="0"/>
              <a:t>, and L. </a:t>
            </a:r>
            <a:r>
              <a:rPr lang="en-US" sz="1400" dirty="0" err="1"/>
              <a:t>Querzoni</a:t>
            </a:r>
            <a:r>
              <a:rPr lang="en-US" sz="1400" dirty="0"/>
              <a:t>, “Adaptive online scheduling in Storm,” in Proceedings of the 7th ACM International Conference on Distributed Event-based Systems. ACM, 2013, pp. 207–218.</a:t>
            </a:r>
          </a:p>
        </p:txBody>
      </p:sp>
    </p:spTree>
    <p:extLst>
      <p:ext uri="{BB962C8B-B14F-4D97-AF65-F5344CB8AC3E}">
        <p14:creationId xmlns:p14="http://schemas.microsoft.com/office/powerpoint/2010/main" val="169549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Micro-Benchmark Topologies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 descr="Line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77" y="3188421"/>
            <a:ext cx="3570952" cy="626533"/>
          </a:xfrm>
          <a:prstGeom prst="rect">
            <a:avLst/>
          </a:prstGeom>
        </p:spPr>
      </p:pic>
      <p:pic>
        <p:nvPicPr>
          <p:cNvPr id="4" name="Picture 3" descr="diamo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522" y="1935343"/>
            <a:ext cx="3972478" cy="3060700"/>
          </a:xfrm>
          <a:prstGeom prst="rect">
            <a:avLst/>
          </a:prstGeom>
        </p:spPr>
      </p:pic>
      <p:pic>
        <p:nvPicPr>
          <p:cNvPr id="5" name="Picture 4" descr="st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3" y="2307166"/>
            <a:ext cx="3610520" cy="1875367"/>
          </a:xfrm>
          <a:prstGeom prst="rect">
            <a:avLst/>
          </a:prstGeom>
        </p:spPr>
      </p:pic>
      <p:sp>
        <p:nvSpPr>
          <p:cNvPr id="8" name="Shape 133"/>
          <p:cNvSpPr txBox="1"/>
          <p:nvPr/>
        </p:nvSpPr>
        <p:spPr>
          <a:xfrm>
            <a:off x="5268321" y="5181495"/>
            <a:ext cx="21900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Linear Topology</a:t>
            </a:r>
            <a:endParaRPr lang="en" dirty="0"/>
          </a:p>
        </p:txBody>
      </p:sp>
      <p:sp>
        <p:nvSpPr>
          <p:cNvPr id="9" name="Shape 134"/>
          <p:cNvSpPr txBox="1"/>
          <p:nvPr/>
        </p:nvSpPr>
        <p:spPr>
          <a:xfrm>
            <a:off x="8926347" y="5237203"/>
            <a:ext cx="2695410" cy="8269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Diamond Processing Topology</a:t>
            </a:r>
            <a:endParaRPr lang="en" dirty="0"/>
          </a:p>
        </p:txBody>
      </p:sp>
      <p:sp>
        <p:nvSpPr>
          <p:cNvPr id="10" name="Shape 135"/>
          <p:cNvSpPr txBox="1"/>
          <p:nvPr/>
        </p:nvSpPr>
        <p:spPr>
          <a:xfrm>
            <a:off x="448162" y="5226399"/>
            <a:ext cx="2816979" cy="806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Star Topology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7440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Elasticity: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586634"/>
            <a:ext cx="7010539" cy="4076178"/>
          </a:xfrm>
        </p:spPr>
        <p:txBody>
          <a:bodyPr>
            <a:normAutofit lnSpcReduction="10000"/>
          </a:bodyPr>
          <a:lstStyle/>
          <a:p>
            <a:pPr marL="571500" lvl="0" indent="-342900">
              <a:buFontTx/>
              <a:buChar char="-"/>
            </a:pPr>
            <a:r>
              <a:rPr lang="en-US" dirty="0" smtClean="0"/>
              <a:t>What is elasticity?</a:t>
            </a:r>
          </a:p>
          <a:p>
            <a:pPr marL="1028700" lvl="1" indent="-342900">
              <a:buFontTx/>
              <a:buChar char="-"/>
            </a:pPr>
            <a:r>
              <a:rPr lang="en-US" dirty="0" smtClean="0"/>
              <a:t>System’s ability to scale out and scale in to adapt its workload change.</a:t>
            </a:r>
          </a:p>
          <a:p>
            <a:pPr marL="1028700" lvl="1" indent="-342900">
              <a:buFontTx/>
              <a:buChar char="-"/>
            </a:pPr>
            <a:r>
              <a:rPr lang="en-US" dirty="0" smtClean="0"/>
              <a:t>Important for real time stream processing systems</a:t>
            </a:r>
          </a:p>
          <a:p>
            <a:pPr marL="571500" lvl="0" indent="-342900">
              <a:buFontTx/>
              <a:buChar char="-"/>
            </a:pPr>
            <a:r>
              <a:rPr lang="en-US" dirty="0" smtClean="0"/>
              <a:t>Existing Elasticity support in adaptive elasticity in stream processing systems</a:t>
            </a:r>
          </a:p>
          <a:p>
            <a:pPr marL="1028700" lvl="1" indent="-342900">
              <a:buFontTx/>
              <a:buChar char="-"/>
            </a:pPr>
            <a:r>
              <a:rPr lang="en-US" dirty="0" smtClean="0"/>
              <a:t>System S, Stormy, SEEP, etc.</a:t>
            </a:r>
          </a:p>
          <a:p>
            <a:pPr marL="571500" lvl="0" indent="-342900">
              <a:buFontTx/>
              <a:buChar char="-"/>
            </a:pPr>
            <a:r>
              <a:rPr lang="en-US" dirty="0" smtClean="0"/>
              <a:t>What if the resource change is determined by users (on-demand)</a:t>
            </a:r>
          </a:p>
        </p:txBody>
      </p:sp>
      <p:sp>
        <p:nvSpPr>
          <p:cNvPr id="29" name="Oval 28"/>
          <p:cNvSpPr/>
          <p:nvPr/>
        </p:nvSpPr>
        <p:spPr>
          <a:xfrm>
            <a:off x="7981152" y="1509214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541206" y="1496763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727332" y="1870570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063971" y="1895469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26548" y="2470878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/>
          <p:cNvCxnSpPr>
            <a:stCxn id="29" idx="4"/>
            <a:endCxn id="33" idx="0"/>
          </p:cNvCxnSpPr>
          <p:nvPr/>
        </p:nvCxnSpPr>
        <p:spPr>
          <a:xfrm rot="16200000" flipH="1">
            <a:off x="8040469" y="1991801"/>
            <a:ext cx="612757" cy="345396"/>
          </a:xfrm>
          <a:prstGeom prst="curvedConnector3">
            <a:avLst/>
          </a:prstGeom>
          <a:ln w="76200" cmpd="sng">
            <a:solidFill>
              <a:schemeClr val="accent2"/>
            </a:solidFill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0" idx="4"/>
            <a:endCxn id="33" idx="0"/>
          </p:cNvCxnSpPr>
          <p:nvPr/>
        </p:nvCxnSpPr>
        <p:spPr>
          <a:xfrm rot="5400000">
            <a:off x="8314270" y="2050945"/>
            <a:ext cx="625208" cy="214658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783556" y="3093688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>
            <a:stCxn id="32" idx="4"/>
            <a:endCxn id="36" idx="0"/>
          </p:cNvCxnSpPr>
          <p:nvPr/>
        </p:nvCxnSpPr>
        <p:spPr>
          <a:xfrm rot="5400000">
            <a:off x="8692105" y="2528825"/>
            <a:ext cx="849312" cy="28041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3" idx="4"/>
            <a:endCxn id="36" idx="0"/>
          </p:cNvCxnSpPr>
          <p:nvPr/>
        </p:nvCxnSpPr>
        <p:spPr>
          <a:xfrm rot="16200000" flipH="1">
            <a:off x="8611098" y="2728232"/>
            <a:ext cx="273903" cy="457008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1" idx="4"/>
            <a:endCxn id="36" idx="0"/>
          </p:cNvCxnSpPr>
          <p:nvPr/>
        </p:nvCxnSpPr>
        <p:spPr>
          <a:xfrm rot="5400000">
            <a:off x="9011336" y="2184694"/>
            <a:ext cx="874211" cy="943776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610343" y="3093689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/>
          <p:cNvCxnSpPr>
            <a:stCxn id="31" idx="4"/>
            <a:endCxn id="40" idx="0"/>
          </p:cNvCxnSpPr>
          <p:nvPr/>
        </p:nvCxnSpPr>
        <p:spPr>
          <a:xfrm rot="16200000" flipH="1">
            <a:off x="9924728" y="2215077"/>
            <a:ext cx="874212" cy="883011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27331" y="3781448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27331" y="4609321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/>
          <p:cNvCxnSpPr>
            <a:stCxn id="36" idx="4"/>
            <a:endCxn id="42" idx="0"/>
          </p:cNvCxnSpPr>
          <p:nvPr/>
        </p:nvCxnSpPr>
        <p:spPr>
          <a:xfrm rot="16200000" flipH="1">
            <a:off x="9279014" y="3140133"/>
            <a:ext cx="338853" cy="94377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0" idx="4"/>
            <a:endCxn id="42" idx="0"/>
          </p:cNvCxnSpPr>
          <p:nvPr/>
        </p:nvCxnSpPr>
        <p:spPr>
          <a:xfrm rot="5400000">
            <a:off x="10192408" y="3170516"/>
            <a:ext cx="338852" cy="883012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2" idx="4"/>
            <a:endCxn id="43" idx="0"/>
          </p:cNvCxnSpPr>
          <p:nvPr/>
        </p:nvCxnSpPr>
        <p:spPr>
          <a:xfrm rot="5400000">
            <a:off x="9680845" y="4369838"/>
            <a:ext cx="478966" cy="12700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8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</a:t>
            </a:r>
            <a:r>
              <a:rPr lang="en-US" dirty="0" smtClean="0"/>
              <a:t>Benchmark Experimental Results</a:t>
            </a:r>
            <a:endParaRPr lang="en-US" dirty="0"/>
          </a:p>
        </p:txBody>
      </p:sp>
      <p:sp>
        <p:nvSpPr>
          <p:cNvPr id="7" name="Shape 133"/>
          <p:cNvSpPr txBox="1"/>
          <p:nvPr/>
        </p:nvSpPr>
        <p:spPr>
          <a:xfrm>
            <a:off x="1000161" y="5539070"/>
            <a:ext cx="2420371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Star: Cluster size 4 -&gt; 5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Executor size 20 -&gt; 25</a:t>
            </a:r>
            <a:endParaRPr lang="en" dirty="0"/>
          </a:p>
        </p:txBody>
      </p:sp>
      <p:sp>
        <p:nvSpPr>
          <p:cNvPr id="8" name="Shape 134"/>
          <p:cNvSpPr txBox="1"/>
          <p:nvPr/>
        </p:nvSpPr>
        <p:spPr>
          <a:xfrm>
            <a:off x="4799870" y="5525176"/>
            <a:ext cx="2695410" cy="8269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Linear: Cluster size 6 -&gt; 7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Executor size  20 -&gt; 23</a:t>
            </a:r>
            <a:endParaRPr lang="en" dirty="0"/>
          </a:p>
        </p:txBody>
      </p:sp>
      <p:sp>
        <p:nvSpPr>
          <p:cNvPr id="9" name="Shape 135"/>
          <p:cNvSpPr txBox="1"/>
          <p:nvPr/>
        </p:nvSpPr>
        <p:spPr>
          <a:xfrm>
            <a:off x="8633352" y="5545859"/>
            <a:ext cx="2816979" cy="806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Diamond: Cluster size 6 -&gt; 7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Executor size 36 -&gt; 42</a:t>
            </a:r>
            <a:endParaRPr lang="e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20</a:t>
            </a:fld>
            <a:endParaRPr lang="en-US"/>
          </a:p>
        </p:txBody>
      </p:sp>
      <p:pic>
        <p:nvPicPr>
          <p:cNvPr id="15" name="Picture 14" descr="star-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217"/>
            <a:ext cx="4409403" cy="3525154"/>
          </a:xfrm>
          <a:prstGeom prst="rect">
            <a:avLst/>
          </a:prstGeom>
        </p:spPr>
      </p:pic>
      <p:pic>
        <p:nvPicPr>
          <p:cNvPr id="16" name="Picture 15" descr="linear-t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37" y="1481860"/>
            <a:ext cx="4369118" cy="3492947"/>
          </a:xfrm>
          <a:prstGeom prst="rect">
            <a:avLst/>
          </a:prstGeom>
        </p:spPr>
      </p:pic>
      <p:pic>
        <p:nvPicPr>
          <p:cNvPr id="17" name="Picture 16" descr="diamond-t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731" y="1534781"/>
            <a:ext cx="4281665" cy="340474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625600" y="2099734"/>
            <a:ext cx="84666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0266" y="2133600"/>
            <a:ext cx="6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+65%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55734" y="2201334"/>
            <a:ext cx="8466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0400" y="2235200"/>
            <a:ext cx="6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+45%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618134" y="2438401"/>
            <a:ext cx="8466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02800" y="2472267"/>
            <a:ext cx="81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+120%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99733" y="3115734"/>
            <a:ext cx="846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63733" y="2980267"/>
            <a:ext cx="846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092266" y="3589867"/>
            <a:ext cx="846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5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Topologies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pageloadlayou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593"/>
            <a:ext cx="3700357" cy="2345797"/>
          </a:xfrm>
          <a:prstGeom prst="rect">
            <a:avLst/>
          </a:prstGeom>
        </p:spPr>
      </p:pic>
      <p:pic>
        <p:nvPicPr>
          <p:cNvPr id="6" name="Picture 5" descr="processinglayou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72" y="1725784"/>
            <a:ext cx="4588263" cy="2631581"/>
          </a:xfrm>
          <a:prstGeom prst="rect">
            <a:avLst/>
          </a:prstGeom>
        </p:spPr>
      </p:pic>
      <p:pic>
        <p:nvPicPr>
          <p:cNvPr id="7" name="Picture 6" descr="networklay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361" y="1922886"/>
            <a:ext cx="3938639" cy="2291145"/>
          </a:xfrm>
          <a:prstGeom prst="rect">
            <a:avLst/>
          </a:prstGeom>
        </p:spPr>
      </p:pic>
      <p:sp>
        <p:nvSpPr>
          <p:cNvPr id="8" name="Shape 133"/>
          <p:cNvSpPr txBox="1"/>
          <p:nvPr/>
        </p:nvSpPr>
        <p:spPr>
          <a:xfrm>
            <a:off x="1132055" y="4595200"/>
            <a:ext cx="21900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Yahoo </a:t>
            </a:r>
            <a:r>
              <a:rPr lang="en-US" dirty="0" err="1" smtClean="0"/>
              <a:t>PageLoad</a:t>
            </a:r>
            <a:r>
              <a:rPr lang="en-US" dirty="0" smtClean="0"/>
              <a:t> Topology</a:t>
            </a:r>
            <a:endParaRPr lang="en" dirty="0"/>
          </a:p>
        </p:txBody>
      </p:sp>
      <p:sp>
        <p:nvSpPr>
          <p:cNvPr id="9" name="Shape 134"/>
          <p:cNvSpPr txBox="1"/>
          <p:nvPr/>
        </p:nvSpPr>
        <p:spPr>
          <a:xfrm>
            <a:off x="4603692" y="4562958"/>
            <a:ext cx="2695410" cy="8269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Yahoo Processing Topology</a:t>
            </a:r>
            <a:endParaRPr lang="en" dirty="0"/>
          </a:p>
        </p:txBody>
      </p:sp>
      <p:sp>
        <p:nvSpPr>
          <p:cNvPr id="10" name="Shape 135"/>
          <p:cNvSpPr txBox="1"/>
          <p:nvPr/>
        </p:nvSpPr>
        <p:spPr>
          <a:xfrm>
            <a:off x="8626961" y="4636564"/>
            <a:ext cx="2816979" cy="806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IBM Network Topology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6589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 </a:t>
            </a:r>
            <a:r>
              <a:rPr lang="en-US" dirty="0" smtClean="0"/>
              <a:t>Topologies Experimental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22</a:t>
            </a:fld>
            <a:endParaRPr lang="en-US"/>
          </a:p>
        </p:txBody>
      </p:sp>
      <p:sp>
        <p:nvSpPr>
          <p:cNvPr id="14" name="Shape 133"/>
          <p:cNvSpPr txBox="1"/>
          <p:nvPr/>
        </p:nvSpPr>
        <p:spPr>
          <a:xfrm>
            <a:off x="939954" y="5241278"/>
            <a:ext cx="2522347" cy="742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err="1" smtClean="0"/>
              <a:t>PageLoad</a:t>
            </a:r>
            <a:r>
              <a:rPr lang="en-US" dirty="0" smtClean="0"/>
              <a:t> Topology: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/>
              <a:t>Cluster size </a:t>
            </a:r>
            <a:r>
              <a:rPr lang="en-US" dirty="0" smtClean="0"/>
              <a:t>7 </a:t>
            </a:r>
            <a:r>
              <a:rPr lang="en-US" dirty="0"/>
              <a:t>-&gt; </a:t>
            </a:r>
            <a:r>
              <a:rPr lang="en-US" dirty="0" smtClean="0"/>
              <a:t>8</a:t>
            </a:r>
            <a:endParaRPr lang="en-US" dirty="0"/>
          </a:p>
          <a:p>
            <a:pPr lvl="0" algn="ctr">
              <a:spcBef>
                <a:spcPts val="0"/>
              </a:spcBef>
              <a:buNone/>
            </a:pPr>
            <a:r>
              <a:rPr lang="en-US" dirty="0"/>
              <a:t>Executor size </a:t>
            </a:r>
            <a:r>
              <a:rPr lang="en-US" dirty="0" smtClean="0"/>
              <a:t>28 </a:t>
            </a:r>
            <a:r>
              <a:rPr lang="en-US" dirty="0"/>
              <a:t>-&gt; </a:t>
            </a:r>
            <a:r>
              <a:rPr lang="en-US" dirty="0" smtClean="0"/>
              <a:t>36</a:t>
            </a:r>
            <a:endParaRPr lang="en" dirty="0"/>
          </a:p>
          <a:p>
            <a:pPr lvl="0" algn="ctr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5" name="Shape 134"/>
          <p:cNvSpPr txBox="1"/>
          <p:nvPr/>
        </p:nvSpPr>
        <p:spPr>
          <a:xfrm>
            <a:off x="4677828" y="5257797"/>
            <a:ext cx="2695410" cy="8269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Processing Topology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/>
              <a:t>Cluster size </a:t>
            </a:r>
            <a:r>
              <a:rPr lang="en-US" dirty="0" smtClean="0"/>
              <a:t>8 </a:t>
            </a:r>
            <a:r>
              <a:rPr lang="en-US" dirty="0"/>
              <a:t>-&gt; </a:t>
            </a:r>
            <a:r>
              <a:rPr lang="en-US" dirty="0" smtClean="0"/>
              <a:t>9</a:t>
            </a:r>
            <a:endParaRPr lang="en-US" dirty="0"/>
          </a:p>
          <a:p>
            <a:pPr lvl="0" algn="ctr">
              <a:spcBef>
                <a:spcPts val="0"/>
              </a:spcBef>
              <a:buNone/>
            </a:pPr>
            <a:r>
              <a:rPr lang="en-US" dirty="0"/>
              <a:t>Executor size </a:t>
            </a:r>
            <a:r>
              <a:rPr lang="en-US" dirty="0" smtClean="0"/>
              <a:t>32 </a:t>
            </a:r>
            <a:r>
              <a:rPr lang="en-US" dirty="0"/>
              <a:t>-&gt; </a:t>
            </a:r>
            <a:r>
              <a:rPr lang="en-US" dirty="0" smtClean="0"/>
              <a:t>36</a:t>
            </a:r>
            <a:endParaRPr lang="en" dirty="0"/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" name="Shape 135"/>
          <p:cNvSpPr txBox="1"/>
          <p:nvPr/>
        </p:nvSpPr>
        <p:spPr>
          <a:xfrm>
            <a:off x="8596467" y="5230457"/>
            <a:ext cx="2816979" cy="8062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Network Topology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/>
              <a:t>Cluster size </a:t>
            </a:r>
            <a:r>
              <a:rPr lang="en-US" dirty="0" smtClean="0"/>
              <a:t>8 </a:t>
            </a:r>
            <a:r>
              <a:rPr lang="en-US" dirty="0"/>
              <a:t>-&gt; </a:t>
            </a:r>
            <a:r>
              <a:rPr lang="en-US" dirty="0" smtClean="0"/>
              <a:t>9</a:t>
            </a:r>
            <a:endParaRPr lang="en-US" dirty="0"/>
          </a:p>
          <a:p>
            <a:pPr lvl="0" algn="ctr">
              <a:spcBef>
                <a:spcPts val="0"/>
              </a:spcBef>
              <a:buNone/>
            </a:pPr>
            <a:r>
              <a:rPr lang="en-US" dirty="0"/>
              <a:t>Executor size </a:t>
            </a:r>
            <a:r>
              <a:rPr lang="en-US" dirty="0" smtClean="0"/>
              <a:t>32 </a:t>
            </a:r>
            <a:r>
              <a:rPr lang="en-US" dirty="0"/>
              <a:t>-&gt; </a:t>
            </a:r>
            <a:r>
              <a:rPr lang="en-US" dirty="0" smtClean="0"/>
              <a:t>36</a:t>
            </a:r>
            <a:endParaRPr lang="en" dirty="0"/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4" name="Rectangle 3"/>
          <p:cNvSpPr/>
          <p:nvPr/>
        </p:nvSpPr>
        <p:spPr>
          <a:xfrm>
            <a:off x="3877734" y="2946400"/>
            <a:ext cx="254000" cy="10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H="1">
            <a:off x="8009466" y="2912534"/>
            <a:ext cx="84667" cy="1015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p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482"/>
            <a:ext cx="4083146" cy="3264324"/>
          </a:xfrm>
          <a:prstGeom prst="rect">
            <a:avLst/>
          </a:prstGeom>
        </p:spPr>
      </p:pic>
      <p:pic>
        <p:nvPicPr>
          <p:cNvPr id="22" name="Picture 21" descr="processing-t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75" y="1693552"/>
            <a:ext cx="4134578" cy="3276736"/>
          </a:xfrm>
          <a:prstGeom prst="rect">
            <a:avLst/>
          </a:prstGeom>
        </p:spPr>
      </p:pic>
      <p:pic>
        <p:nvPicPr>
          <p:cNvPr id="23" name="Picture 22" descr="network-t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948" y="1693550"/>
            <a:ext cx="4115349" cy="32812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66853" y="2377130"/>
            <a:ext cx="6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D7D31"/>
                </a:solidFill>
              </a:rPr>
              <a:t>+80%</a:t>
            </a:r>
            <a:endParaRPr lang="en-US" dirty="0">
              <a:solidFill>
                <a:srgbClr val="ED7D3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02800" y="2472267"/>
            <a:ext cx="6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D7D31"/>
                </a:solidFill>
              </a:rPr>
              <a:t>+20%</a:t>
            </a:r>
            <a:endParaRPr lang="en-US" dirty="0">
              <a:solidFill>
                <a:srgbClr val="ED7D3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86112" y="2529530"/>
            <a:ext cx="6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D7D31"/>
                </a:solidFill>
              </a:rPr>
              <a:t>+80%</a:t>
            </a:r>
            <a:endParaRPr lang="en-US" dirty="0">
              <a:solidFill>
                <a:srgbClr val="ED7D3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39353" y="3270270"/>
            <a:ext cx="1478873" cy="2"/>
          </a:xfrm>
          <a:prstGeom prst="line">
            <a:avLst/>
          </a:prstGeom>
          <a:ln>
            <a:solidFill>
              <a:srgbClr val="ED7D3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031437" y="2257201"/>
            <a:ext cx="1478873" cy="2"/>
          </a:xfrm>
          <a:prstGeom prst="line">
            <a:avLst/>
          </a:prstGeom>
          <a:ln>
            <a:solidFill>
              <a:srgbClr val="ED7D3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589017" y="3422670"/>
            <a:ext cx="1478873" cy="2"/>
          </a:xfrm>
          <a:prstGeom prst="line">
            <a:avLst/>
          </a:prstGeom>
          <a:ln>
            <a:solidFill>
              <a:srgbClr val="ED7D3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220289" y="2479181"/>
            <a:ext cx="1478873" cy="2"/>
          </a:xfrm>
          <a:prstGeom prst="line">
            <a:avLst/>
          </a:prstGeom>
          <a:ln>
            <a:solidFill>
              <a:srgbClr val="ED7D3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712462" y="2866029"/>
            <a:ext cx="1478873" cy="2"/>
          </a:xfrm>
          <a:prstGeom prst="line">
            <a:avLst/>
          </a:prstGeom>
          <a:ln>
            <a:solidFill>
              <a:srgbClr val="ED7D3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430727" y="2531367"/>
            <a:ext cx="1478873" cy="2"/>
          </a:xfrm>
          <a:prstGeom prst="line">
            <a:avLst/>
          </a:prstGeom>
          <a:ln>
            <a:solidFill>
              <a:srgbClr val="ED7D3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09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Time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23</a:t>
            </a:fld>
            <a:endParaRPr lang="en-US"/>
          </a:p>
        </p:txBody>
      </p:sp>
      <p:sp>
        <p:nvSpPr>
          <p:cNvPr id="11" name="Shape 133"/>
          <p:cNvSpPr txBox="1"/>
          <p:nvPr/>
        </p:nvSpPr>
        <p:spPr>
          <a:xfrm>
            <a:off x="7904732" y="5074662"/>
            <a:ext cx="21900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/>
              <a:t>Yahoo Topology</a:t>
            </a:r>
            <a:endParaRPr lang="en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049866" y="1625600"/>
            <a:ext cx="45550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Convergence time: the time it takes for the topology to reach its average post scale throughput.</a:t>
            </a:r>
          </a:p>
          <a:p>
            <a:pPr lvl="1"/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Stela</a:t>
            </a:r>
            <a:r>
              <a:rPr lang="en-US" sz="2400" dirty="0" smtClean="0"/>
              <a:t> achieves shorter convergence time due to smart choice of executors restarted.</a:t>
            </a:r>
            <a:endParaRPr lang="en-US" sz="2400" dirty="0"/>
          </a:p>
        </p:txBody>
      </p:sp>
      <p:pic>
        <p:nvPicPr>
          <p:cNvPr id="4" name="Picture 3" descr="conve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332" y="1287804"/>
            <a:ext cx="6327668" cy="38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5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Scale-in Experiments</a:t>
            </a:r>
            <a:endParaRPr lang="en-US" dirty="0"/>
          </a:p>
        </p:txBody>
      </p:sp>
      <p:pic>
        <p:nvPicPr>
          <p:cNvPr id="6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487" y="1862667"/>
            <a:ext cx="7489513" cy="35569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64"/>
          <p:cNvSpPr txBox="1"/>
          <p:nvPr/>
        </p:nvSpPr>
        <p:spPr>
          <a:xfrm>
            <a:off x="5463420" y="5491890"/>
            <a:ext cx="5975545" cy="43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/>
              <a:t>Stela achieves 87.5% and 75% less down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24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7273" y="1606636"/>
            <a:ext cx="4314714" cy="4464238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ct val="100000"/>
            </a:pPr>
            <a:r>
              <a:rPr lang="en-US" dirty="0" smtClean="0">
                <a:highlight>
                  <a:srgbClr val="FFFFFF"/>
                </a:highlight>
              </a:rPr>
              <a:t>Selecting the correct machine to remove is important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endParaRPr lang="en-US" dirty="0">
              <a:highlight>
                <a:srgbClr val="FFFFFF"/>
              </a:highlight>
            </a:endParaRP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-US" dirty="0" smtClean="0">
                <a:highlight>
                  <a:srgbClr val="FFFFFF"/>
                </a:highlight>
              </a:rPr>
              <a:t>Chance of Storm to pick the right set of machine(s) to remove is small (21% in this case)</a:t>
            </a:r>
            <a:endParaRPr lang="en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749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006" y="1606636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" dirty="0"/>
              <a:t>First work to describe and implement on-demand elasticity within </a:t>
            </a:r>
            <a:r>
              <a:rPr lang="en" dirty="0" smtClean="0"/>
              <a:t>Storm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Takeaway: </a:t>
            </a:r>
            <a:r>
              <a:rPr lang="en" dirty="0" smtClean="0"/>
              <a:t>Development </a:t>
            </a:r>
            <a:r>
              <a:rPr lang="en" dirty="0"/>
              <a:t>of novel metric </a:t>
            </a:r>
            <a:r>
              <a:rPr lang="en" dirty="0" smtClean="0"/>
              <a:t>ETP</a:t>
            </a:r>
            <a:r>
              <a:rPr lang="en-US" dirty="0" smtClean="0"/>
              <a:t>, which can be generally applied to most stream processing systems.</a:t>
            </a:r>
          </a:p>
          <a:p>
            <a:pPr marL="457200" lvl="0">
              <a:spcBef>
                <a:spcPts val="0"/>
              </a:spcBef>
            </a:pPr>
            <a:r>
              <a:rPr lang="en-US" dirty="0"/>
              <a:t>For </a:t>
            </a:r>
            <a:r>
              <a:rPr lang="en" dirty="0"/>
              <a:t>scale-out, Stela achieves throughput that is </a:t>
            </a:r>
            <a:r>
              <a:rPr lang="en-US" dirty="0"/>
              <a:t>22</a:t>
            </a:r>
            <a:r>
              <a:rPr lang="en" dirty="0"/>
              <a:t>-120% higher than Storm’s</a:t>
            </a:r>
          </a:p>
          <a:p>
            <a:pPr marL="914400" lvl="1">
              <a:spcBef>
                <a:spcPts val="0"/>
              </a:spcBef>
            </a:pPr>
            <a:r>
              <a:rPr lang="en" dirty="0"/>
              <a:t>reduces interruption to 12.5%</a:t>
            </a:r>
          </a:p>
          <a:p>
            <a:pPr marL="457200" lvl="0">
              <a:spcBef>
                <a:spcPts val="0"/>
              </a:spcBef>
            </a:pPr>
            <a:r>
              <a:rPr lang="en" dirty="0"/>
              <a:t>For scale-in, Stela performs 40-500% </a:t>
            </a:r>
            <a:r>
              <a:rPr lang="en" dirty="0" smtClean="0"/>
              <a:t>better</a:t>
            </a:r>
            <a:endParaRPr lang="en-US" dirty="0" smtClean="0"/>
          </a:p>
          <a:p>
            <a:pPr marL="457200" lvl="0">
              <a:spcBef>
                <a:spcPts val="0"/>
              </a:spcBef>
            </a:pPr>
            <a:endParaRPr lang="en-US" dirty="0" smtClean="0"/>
          </a:p>
          <a:p>
            <a:r>
              <a:rPr lang="en-US" dirty="0"/>
              <a:t>Ongoing work: Multi-tenant adaptive stream </a:t>
            </a:r>
            <a:r>
              <a:rPr lang="en-US" dirty="0" smtClean="0"/>
              <a:t>processing</a:t>
            </a:r>
            <a:endParaRPr lang="en-US" dirty="0"/>
          </a:p>
          <a:p>
            <a:pPr marL="457200" lvl="0">
              <a:spcBef>
                <a:spcPts val="0"/>
              </a:spcBef>
            </a:pPr>
            <a:endParaRPr lang="en-US" dirty="0"/>
          </a:p>
          <a:p>
            <a:pPr marL="457200" lvl="0">
              <a:spcBef>
                <a:spcPts val="0"/>
              </a:spcBef>
            </a:pPr>
            <a:endParaRPr lang="e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09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DPRG: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dprg.cs.uiuc.edu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://web.engr.illinois.edu/~lexu1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lexu1@illinois.edu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6114520"/>
            <a:ext cx="116205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1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Scale-out </a:t>
            </a:r>
            <a:r>
              <a:rPr lang="en-US" dirty="0"/>
              <a:t>A</a:t>
            </a:r>
            <a:r>
              <a:rPr lang="en-US" dirty="0" smtClean="0"/>
              <a:t>nd Scale-in On-demand: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586634"/>
            <a:ext cx="7010539" cy="4076178"/>
          </a:xfrm>
        </p:spPr>
        <p:txBody>
          <a:bodyPr>
            <a:normAutofit/>
          </a:bodyPr>
          <a:lstStyle/>
          <a:p>
            <a:pPr marL="571500" lvl="0" indent="-342900">
              <a:buFontTx/>
              <a:buChar char="-"/>
            </a:pPr>
            <a:r>
              <a:rPr lang="en-US" dirty="0" smtClean="0"/>
              <a:t>Why is it important?</a:t>
            </a:r>
          </a:p>
          <a:p>
            <a:pPr marL="571500" lvl="0" indent="-342900">
              <a:buFontTx/>
              <a:buChar char="-"/>
            </a:pPr>
            <a:r>
              <a:rPr lang="en-US" dirty="0" smtClean="0"/>
              <a:t>Current systems, such as Storm, handles this inefficiently</a:t>
            </a:r>
          </a:p>
          <a:p>
            <a:pPr marL="571500" lvl="0" indent="-342900">
              <a:buFontTx/>
              <a:buChar char="-"/>
            </a:pPr>
            <a:r>
              <a:rPr lang="en-US" dirty="0" smtClean="0"/>
              <a:t>Our two goals:</a:t>
            </a:r>
          </a:p>
          <a:p>
            <a:pPr marL="1028700" lvl="1" indent="-34290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post-scaling throughput (tuples per sec) should be </a:t>
            </a:r>
            <a:r>
              <a:rPr lang="en-US" dirty="0" smtClean="0"/>
              <a:t>optimized.</a:t>
            </a:r>
          </a:p>
          <a:p>
            <a:pPr marL="1028700" lvl="1" indent="-34290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interruption to the ongoing computation (while the scaling operation is being carried out) should be minimized. </a:t>
            </a:r>
          </a:p>
          <a:p>
            <a:pPr marL="1028700" lvl="1" indent="-342900">
              <a:buFontTx/>
              <a:buChar char="-"/>
            </a:pPr>
            <a:endParaRPr lang="en-US" dirty="0"/>
          </a:p>
          <a:p>
            <a:pPr marL="1028700" lvl="1" indent="-342900"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9" name="Oval 28"/>
          <p:cNvSpPr/>
          <p:nvPr/>
        </p:nvSpPr>
        <p:spPr>
          <a:xfrm>
            <a:off x="7981152" y="1509214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541206" y="1496763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727332" y="1870570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063971" y="1895469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26548" y="2470878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/>
          <p:cNvCxnSpPr>
            <a:stCxn id="29" idx="4"/>
            <a:endCxn id="33" idx="0"/>
          </p:cNvCxnSpPr>
          <p:nvPr/>
        </p:nvCxnSpPr>
        <p:spPr>
          <a:xfrm rot="16200000" flipH="1">
            <a:off x="8040469" y="1991801"/>
            <a:ext cx="612757" cy="345396"/>
          </a:xfrm>
          <a:prstGeom prst="curvedConnector3">
            <a:avLst/>
          </a:prstGeom>
          <a:ln w="76200" cmpd="sng">
            <a:solidFill>
              <a:schemeClr val="accent2"/>
            </a:solidFill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0" idx="4"/>
            <a:endCxn id="33" idx="0"/>
          </p:cNvCxnSpPr>
          <p:nvPr/>
        </p:nvCxnSpPr>
        <p:spPr>
          <a:xfrm rot="5400000">
            <a:off x="8314270" y="2050945"/>
            <a:ext cx="625208" cy="214658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783556" y="3093688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>
            <a:stCxn id="32" idx="4"/>
            <a:endCxn id="36" idx="0"/>
          </p:cNvCxnSpPr>
          <p:nvPr/>
        </p:nvCxnSpPr>
        <p:spPr>
          <a:xfrm rot="5400000">
            <a:off x="8692105" y="2528825"/>
            <a:ext cx="849312" cy="28041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3" idx="4"/>
            <a:endCxn id="36" idx="0"/>
          </p:cNvCxnSpPr>
          <p:nvPr/>
        </p:nvCxnSpPr>
        <p:spPr>
          <a:xfrm rot="16200000" flipH="1">
            <a:off x="8611098" y="2728232"/>
            <a:ext cx="273903" cy="457008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1" idx="4"/>
            <a:endCxn id="36" idx="0"/>
          </p:cNvCxnSpPr>
          <p:nvPr/>
        </p:nvCxnSpPr>
        <p:spPr>
          <a:xfrm rot="5400000">
            <a:off x="9011336" y="2184694"/>
            <a:ext cx="874211" cy="943776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610343" y="3093689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/>
          <p:cNvCxnSpPr>
            <a:stCxn id="31" idx="4"/>
            <a:endCxn id="40" idx="0"/>
          </p:cNvCxnSpPr>
          <p:nvPr/>
        </p:nvCxnSpPr>
        <p:spPr>
          <a:xfrm rot="16200000" flipH="1">
            <a:off x="9924728" y="2215077"/>
            <a:ext cx="874212" cy="883011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27331" y="3781448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727331" y="4609321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/>
          <p:cNvCxnSpPr>
            <a:stCxn id="36" idx="4"/>
            <a:endCxn id="42" idx="0"/>
          </p:cNvCxnSpPr>
          <p:nvPr/>
        </p:nvCxnSpPr>
        <p:spPr>
          <a:xfrm rot="16200000" flipH="1">
            <a:off x="9279014" y="3140133"/>
            <a:ext cx="338853" cy="94377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0" idx="4"/>
            <a:endCxn id="42" idx="0"/>
          </p:cNvCxnSpPr>
          <p:nvPr/>
        </p:nvCxnSpPr>
        <p:spPr>
          <a:xfrm rot="5400000">
            <a:off x="10192408" y="3170516"/>
            <a:ext cx="338852" cy="883012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2" idx="4"/>
            <a:endCxn id="43" idx="0"/>
          </p:cNvCxnSpPr>
          <p:nvPr/>
        </p:nvCxnSpPr>
        <p:spPr>
          <a:xfrm rot="5400000">
            <a:off x="9680845" y="4369838"/>
            <a:ext cx="478966" cy="12700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0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Contributions</a:t>
            </a:r>
            <a:r>
              <a:rPr lang="en-US" dirty="0"/>
              <a:t> </a:t>
            </a:r>
            <a:r>
              <a:rPr lang="en-US" dirty="0" smtClean="0"/>
              <a:t>of System </a:t>
            </a:r>
            <a:r>
              <a:rPr lang="en-US" dirty="0" err="1" smtClean="0"/>
              <a:t>Stela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>
              <a:spcBef>
                <a:spcPts val="0"/>
              </a:spcBef>
              <a:buAutoNum type="arabicPeriod"/>
            </a:pPr>
            <a:r>
              <a:rPr lang="en" dirty="0"/>
              <a:t>Development of novel metric ETP</a:t>
            </a:r>
            <a:r>
              <a:rPr lang="en-US" dirty="0"/>
              <a:t> (Effective Throughput Percentage)</a:t>
            </a:r>
            <a:r>
              <a:rPr lang="en" dirty="0"/>
              <a:t> </a:t>
            </a:r>
            <a:endParaRPr lang="en-US" dirty="0" smtClean="0"/>
          </a:p>
          <a:p>
            <a:pPr marL="457200" lvl="0">
              <a:spcBef>
                <a:spcPts val="0"/>
              </a:spcBef>
              <a:buAutoNum type="arabicPeriod"/>
            </a:pPr>
            <a:endParaRPr lang="en" dirty="0"/>
          </a:p>
          <a:p>
            <a:pPr marL="457200" lvl="0">
              <a:spcBef>
                <a:spcPts val="0"/>
              </a:spcBef>
              <a:buAutoNum type="arabicPeriod"/>
            </a:pPr>
            <a:r>
              <a:rPr lang="en" dirty="0" smtClean="0"/>
              <a:t>First </a:t>
            </a:r>
            <a:r>
              <a:rPr lang="en" dirty="0"/>
              <a:t>work to describe and implement on-demand elasticity within Storm</a:t>
            </a:r>
            <a:endParaRPr lang="en-US" dirty="0"/>
          </a:p>
          <a:p>
            <a:pPr marL="1028700" lvl="1" indent="-342900">
              <a:spcBef>
                <a:spcPts val="0"/>
              </a:spcBef>
            </a:pPr>
            <a:r>
              <a:rPr lang="en-US" dirty="0"/>
              <a:t>It requires neither hardware profiling nor knowledge of application code.</a:t>
            </a:r>
          </a:p>
          <a:p>
            <a:pPr marL="1028700" lvl="1" indent="-342900">
              <a:spcBef>
                <a:spcPts val="0"/>
              </a:spcBef>
            </a:pPr>
            <a:r>
              <a:rPr lang="en-US" dirty="0"/>
              <a:t>We believe our solution can be applied to many other systems as well</a:t>
            </a:r>
            <a:r>
              <a:rPr lang="en-US" dirty="0" smtClean="0"/>
              <a:t>.</a:t>
            </a:r>
          </a:p>
          <a:p>
            <a:pPr marL="457200" lvl="0">
              <a:spcBef>
                <a:spcPts val="0"/>
              </a:spcBef>
              <a:buAutoNum type="arabicPeriod"/>
            </a:pPr>
            <a:endParaRPr lang="en" dirty="0"/>
          </a:p>
          <a:p>
            <a:pPr marL="457200" lvl="0">
              <a:spcBef>
                <a:spcPts val="0"/>
              </a:spcBef>
              <a:buAutoNum type="arabicPeriod"/>
            </a:pPr>
            <a:r>
              <a:rPr lang="en" dirty="0"/>
              <a:t>Evaluation of our system on micro-benchmark applications as well as on applications used in </a:t>
            </a:r>
            <a:r>
              <a:rPr lang="en-US" dirty="0" smtClean="0"/>
              <a:t>production</a:t>
            </a:r>
            <a:endParaRPr lang="en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Data Processing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586634"/>
            <a:ext cx="5920131" cy="4351338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ct val="100000"/>
              <a:buChar char="-"/>
            </a:pPr>
            <a:r>
              <a:rPr lang="en-US" dirty="0" smtClean="0"/>
              <a:t>Directed acyclic graph </a:t>
            </a:r>
            <a:r>
              <a:rPr lang="en" dirty="0" smtClean="0"/>
              <a:t>of operators</a:t>
            </a:r>
            <a:endParaRPr lang="en-US" dirty="0" smtClean="0"/>
          </a:p>
          <a:p>
            <a:pPr marL="457200" lvl="0" indent="-342900">
              <a:spcBef>
                <a:spcPts val="0"/>
              </a:spcBef>
              <a:buSzPct val="100000"/>
              <a:buChar char="-"/>
            </a:pPr>
            <a:endParaRPr lang="en" dirty="0"/>
          </a:p>
          <a:p>
            <a:pPr marL="457200" lvl="0" indent="-342900">
              <a:spcBef>
                <a:spcPts val="0"/>
              </a:spcBef>
              <a:buSzPct val="100000"/>
              <a:buChar char="-"/>
            </a:pPr>
            <a:r>
              <a:rPr lang="en-US" dirty="0"/>
              <a:t>O</a:t>
            </a:r>
            <a:r>
              <a:rPr lang="en" dirty="0" smtClean="0"/>
              <a:t>perators </a:t>
            </a:r>
            <a:r>
              <a:rPr lang="en" dirty="0"/>
              <a:t>are </a:t>
            </a:r>
            <a:r>
              <a:rPr lang="en" dirty="0" smtClean="0"/>
              <a:t>stateless</a:t>
            </a:r>
            <a:endParaRPr lang="en-US" dirty="0" smtClean="0"/>
          </a:p>
          <a:p>
            <a:pPr marL="457200" lvl="0" indent="-342900">
              <a:spcBef>
                <a:spcPts val="0"/>
              </a:spcBef>
              <a:buSzPct val="100000"/>
              <a:buChar char="-"/>
            </a:pPr>
            <a:endParaRPr lang="en" dirty="0"/>
          </a:p>
          <a:p>
            <a:pPr marL="457200" lvl="0" indent="-342900">
              <a:spcBef>
                <a:spcPts val="0"/>
              </a:spcBef>
              <a:buSzPct val="100000"/>
              <a:buChar char="-"/>
            </a:pPr>
            <a:r>
              <a:rPr lang="en-US" dirty="0" smtClean="0"/>
              <a:t>Each operator is run by one or multiple instances (executors) at the same time</a:t>
            </a:r>
            <a:endParaRPr lang="e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5</a:t>
            </a:fld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81152" y="1509214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41206" y="1496763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727332" y="1870570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063971" y="1895469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26548" y="2470878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>
            <a:stCxn id="24" idx="4"/>
            <a:endCxn id="28" idx="0"/>
          </p:cNvCxnSpPr>
          <p:nvPr/>
        </p:nvCxnSpPr>
        <p:spPr>
          <a:xfrm rot="16200000" flipH="1">
            <a:off x="8040469" y="1991801"/>
            <a:ext cx="612757" cy="345396"/>
          </a:xfrm>
          <a:prstGeom prst="curvedConnector3">
            <a:avLst/>
          </a:prstGeom>
          <a:ln w="76200" cmpd="sng">
            <a:solidFill>
              <a:schemeClr val="accent2"/>
            </a:solidFill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5" idx="4"/>
            <a:endCxn id="28" idx="0"/>
          </p:cNvCxnSpPr>
          <p:nvPr/>
        </p:nvCxnSpPr>
        <p:spPr>
          <a:xfrm rot="5400000">
            <a:off x="8314270" y="2050945"/>
            <a:ext cx="625208" cy="214658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783556" y="3093688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/>
          <p:cNvCxnSpPr>
            <a:stCxn id="27" idx="4"/>
            <a:endCxn id="49" idx="0"/>
          </p:cNvCxnSpPr>
          <p:nvPr/>
        </p:nvCxnSpPr>
        <p:spPr>
          <a:xfrm rot="5400000">
            <a:off x="8692105" y="2528825"/>
            <a:ext cx="849312" cy="28041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8" idx="4"/>
            <a:endCxn id="49" idx="0"/>
          </p:cNvCxnSpPr>
          <p:nvPr/>
        </p:nvCxnSpPr>
        <p:spPr>
          <a:xfrm rot="16200000" flipH="1">
            <a:off x="8611098" y="2728232"/>
            <a:ext cx="273903" cy="457008"/>
          </a:xfrm>
          <a:prstGeom prst="curved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6" idx="4"/>
            <a:endCxn id="49" idx="0"/>
          </p:cNvCxnSpPr>
          <p:nvPr/>
        </p:nvCxnSpPr>
        <p:spPr>
          <a:xfrm rot="5400000">
            <a:off x="9011336" y="2184694"/>
            <a:ext cx="874211" cy="943776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610343" y="3093689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26" idx="4"/>
            <a:endCxn id="53" idx="0"/>
          </p:cNvCxnSpPr>
          <p:nvPr/>
        </p:nvCxnSpPr>
        <p:spPr>
          <a:xfrm rot="16200000" flipH="1">
            <a:off x="9924728" y="2215077"/>
            <a:ext cx="874212" cy="883011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727331" y="3781448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727331" y="4609321"/>
            <a:ext cx="385993" cy="348907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49" idx="4"/>
            <a:endCxn id="55" idx="0"/>
          </p:cNvCxnSpPr>
          <p:nvPr/>
        </p:nvCxnSpPr>
        <p:spPr>
          <a:xfrm rot="16200000" flipH="1">
            <a:off x="9279014" y="3140133"/>
            <a:ext cx="338853" cy="943775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53" idx="4"/>
            <a:endCxn id="55" idx="0"/>
          </p:cNvCxnSpPr>
          <p:nvPr/>
        </p:nvCxnSpPr>
        <p:spPr>
          <a:xfrm rot="5400000">
            <a:off x="10192408" y="3170516"/>
            <a:ext cx="338852" cy="883012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5" idx="4"/>
            <a:endCxn id="56" idx="0"/>
          </p:cNvCxnSpPr>
          <p:nvPr/>
        </p:nvCxnSpPr>
        <p:spPr>
          <a:xfrm rot="5400000">
            <a:off x="9680845" y="4369838"/>
            <a:ext cx="478966" cy="12700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42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ffective</a:t>
            </a:r>
            <a:r>
              <a:rPr lang="en" dirty="0" smtClean="0"/>
              <a:t> </a:t>
            </a:r>
            <a:r>
              <a:rPr lang="en" dirty="0"/>
              <a:t>Throughput </a:t>
            </a:r>
            <a:r>
              <a:rPr lang="en" dirty="0" smtClean="0"/>
              <a:t>Percentage</a:t>
            </a:r>
            <a:r>
              <a:rPr lang="en-US" dirty="0"/>
              <a:t> </a:t>
            </a:r>
            <a:r>
              <a:rPr lang="en-US" dirty="0" smtClean="0"/>
              <a:t>(ETP)</a:t>
            </a:r>
            <a:r>
              <a:rPr lang="e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53033" cy="4335261"/>
          </a:xfrm>
        </p:spPr>
        <p:txBody>
          <a:bodyPr/>
          <a:lstStyle/>
          <a:p>
            <a:pPr marL="457200" lvl="0" indent="-34290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" dirty="0" smtClean="0">
                <a:solidFill>
                  <a:srgbClr val="000000"/>
                </a:solidFill>
              </a:rPr>
              <a:t>he</a:t>
            </a:r>
            <a:r>
              <a:rPr lang="en-US" dirty="0" smtClean="0">
                <a:solidFill>
                  <a:srgbClr val="000000"/>
                </a:solidFill>
              </a:rPr>
              <a:t> percentage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impact </a:t>
            </a:r>
            <a:r>
              <a:rPr lang="en" dirty="0" smtClean="0">
                <a:solidFill>
                  <a:srgbClr val="000000"/>
                </a:solidFill>
              </a:rPr>
              <a:t>that </a:t>
            </a:r>
            <a:r>
              <a:rPr lang="en-US" dirty="0" smtClean="0">
                <a:solidFill>
                  <a:srgbClr val="000000"/>
                </a:solidFill>
              </a:rPr>
              <a:t>an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operator has towards the application </a:t>
            </a:r>
            <a:r>
              <a:rPr lang="en" dirty="0" smtClean="0">
                <a:solidFill>
                  <a:srgbClr val="000000"/>
                </a:solidFill>
              </a:rPr>
              <a:t>throughput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Effective throughput of operator </a:t>
            </a:r>
            <a:r>
              <a:rPr lang="en-US" i="1" dirty="0" smtClean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 is the throughput of </a:t>
            </a:r>
            <a:r>
              <a:rPr lang="en-US" b="1" dirty="0" smtClean="0">
                <a:solidFill>
                  <a:srgbClr val="000000"/>
                </a:solidFill>
              </a:rPr>
              <a:t>uncongested subcomponent </a:t>
            </a:r>
            <a:r>
              <a:rPr lang="en-US" dirty="0" smtClean="0">
                <a:solidFill>
                  <a:srgbClr val="000000"/>
                </a:solidFill>
              </a:rPr>
              <a:t>of this operator</a:t>
            </a:r>
            <a:endParaRPr lang="en" dirty="0">
              <a:solidFill>
                <a:srgbClr val="0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136529" y="2408877"/>
            <a:ext cx="570596" cy="316822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4" idx="6"/>
            <a:endCxn id="60" idx="2"/>
          </p:cNvCxnSpPr>
          <p:nvPr/>
        </p:nvCxnSpPr>
        <p:spPr>
          <a:xfrm flipV="1">
            <a:off x="8347651" y="1981226"/>
            <a:ext cx="852344" cy="444386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136529" y="2947798"/>
            <a:ext cx="541403" cy="4246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5" idx="6"/>
            <a:endCxn id="56" idx="2"/>
          </p:cNvCxnSpPr>
          <p:nvPr/>
        </p:nvCxnSpPr>
        <p:spPr>
          <a:xfrm flipV="1">
            <a:off x="8347652" y="3030589"/>
            <a:ext cx="836009" cy="373172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5" idx="6"/>
          </p:cNvCxnSpPr>
          <p:nvPr/>
        </p:nvCxnSpPr>
        <p:spPr>
          <a:xfrm>
            <a:off x="8347652" y="3403761"/>
            <a:ext cx="833753" cy="625633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85077" y="2194466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3000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666450" y="2768263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1000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39433" y="1698514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3000</a:t>
            </a:r>
            <a:endParaRPr lang="en-US" sz="1600" b="1" dirty="0"/>
          </a:p>
        </p:txBody>
      </p:sp>
      <p:cxnSp>
        <p:nvCxnSpPr>
          <p:cNvPr id="41" name="Straight Arrow Connector 40"/>
          <p:cNvCxnSpPr>
            <a:stCxn id="56" idx="6"/>
            <a:endCxn id="45" idx="2"/>
          </p:cNvCxnSpPr>
          <p:nvPr/>
        </p:nvCxnSpPr>
        <p:spPr>
          <a:xfrm flipV="1">
            <a:off x="9828360" y="2719381"/>
            <a:ext cx="605934" cy="311208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927688" y="1422876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2000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820865" y="2539337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1000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966831" y="3562130"/>
            <a:ext cx="4966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500</a:t>
            </a:r>
            <a:endParaRPr lang="en-US" sz="1600" b="1" dirty="0"/>
          </a:p>
        </p:txBody>
      </p:sp>
      <p:sp>
        <p:nvSpPr>
          <p:cNvPr id="45" name="Oval 44"/>
          <p:cNvSpPr/>
          <p:nvPr/>
        </p:nvSpPr>
        <p:spPr>
          <a:xfrm>
            <a:off x="10434294" y="2416715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cxnSp>
        <p:nvCxnSpPr>
          <p:cNvPr id="46" name="Straight Arrow Connector 45"/>
          <p:cNvCxnSpPr>
            <a:stCxn id="56" idx="6"/>
            <a:endCxn id="61" idx="2"/>
          </p:cNvCxnSpPr>
          <p:nvPr/>
        </p:nvCxnSpPr>
        <p:spPr>
          <a:xfrm>
            <a:off x="9828360" y="3030589"/>
            <a:ext cx="617062" cy="34219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050697" y="2201603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1000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030977" y="2896694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1000</a:t>
            </a:r>
            <a:endParaRPr lang="en-US" sz="1600" b="1" dirty="0"/>
          </a:p>
        </p:txBody>
      </p:sp>
      <p:cxnSp>
        <p:nvCxnSpPr>
          <p:cNvPr id="49" name="Straight Arrow Connector 48"/>
          <p:cNvCxnSpPr>
            <a:stCxn id="58" idx="6"/>
            <a:endCxn id="57" idx="2"/>
          </p:cNvCxnSpPr>
          <p:nvPr/>
        </p:nvCxnSpPr>
        <p:spPr>
          <a:xfrm flipV="1">
            <a:off x="9776407" y="3994140"/>
            <a:ext cx="633390" cy="123201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8" idx="6"/>
            <a:endCxn id="59" idx="2"/>
          </p:cNvCxnSpPr>
          <p:nvPr/>
        </p:nvCxnSpPr>
        <p:spPr>
          <a:xfrm>
            <a:off x="9776407" y="4117341"/>
            <a:ext cx="633391" cy="504565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021503" y="3643620"/>
            <a:ext cx="4966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200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06907" y="4647972"/>
            <a:ext cx="4966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300</a:t>
            </a:r>
            <a:endParaRPr lang="en-US" sz="1600" b="1" dirty="0"/>
          </a:p>
        </p:txBody>
      </p:sp>
      <p:sp>
        <p:nvSpPr>
          <p:cNvPr id="53" name="Oval 52"/>
          <p:cNvSpPr/>
          <p:nvPr/>
        </p:nvSpPr>
        <p:spPr>
          <a:xfrm>
            <a:off x="6499581" y="253991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en-US" sz="2000" b="1" dirty="0"/>
          </a:p>
        </p:txBody>
      </p:sp>
      <p:sp>
        <p:nvSpPr>
          <p:cNvPr id="54" name="Oval 53"/>
          <p:cNvSpPr/>
          <p:nvPr/>
        </p:nvSpPr>
        <p:spPr>
          <a:xfrm>
            <a:off x="7702952" y="2122946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en-US" sz="2000" b="1" dirty="0"/>
          </a:p>
        </p:txBody>
      </p:sp>
      <p:sp>
        <p:nvSpPr>
          <p:cNvPr id="55" name="Oval 54"/>
          <p:cNvSpPr/>
          <p:nvPr/>
        </p:nvSpPr>
        <p:spPr>
          <a:xfrm>
            <a:off x="7702953" y="3101095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en-US" sz="2000" b="1" dirty="0"/>
          </a:p>
        </p:txBody>
      </p:sp>
      <p:sp>
        <p:nvSpPr>
          <p:cNvPr id="56" name="Oval 55"/>
          <p:cNvSpPr/>
          <p:nvPr/>
        </p:nvSpPr>
        <p:spPr>
          <a:xfrm>
            <a:off x="9183661" y="2727923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en-US" sz="2000" b="1" dirty="0"/>
          </a:p>
        </p:txBody>
      </p:sp>
      <p:sp>
        <p:nvSpPr>
          <p:cNvPr id="57" name="Oval 56"/>
          <p:cNvSpPr/>
          <p:nvPr/>
        </p:nvSpPr>
        <p:spPr>
          <a:xfrm>
            <a:off x="10409797" y="3691474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9</a:t>
            </a:r>
            <a:endParaRPr lang="en-US" sz="2000" b="1" dirty="0"/>
          </a:p>
        </p:txBody>
      </p:sp>
      <p:sp>
        <p:nvSpPr>
          <p:cNvPr id="58" name="Oval 57"/>
          <p:cNvSpPr/>
          <p:nvPr/>
        </p:nvSpPr>
        <p:spPr>
          <a:xfrm>
            <a:off x="9131708" y="3814675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6</a:t>
            </a:r>
            <a:endParaRPr lang="en-US" sz="2000" b="1" dirty="0"/>
          </a:p>
        </p:txBody>
      </p:sp>
      <p:sp>
        <p:nvSpPr>
          <p:cNvPr id="59" name="Oval 58"/>
          <p:cNvSpPr/>
          <p:nvPr/>
        </p:nvSpPr>
        <p:spPr>
          <a:xfrm>
            <a:off x="10409798" y="431924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10</a:t>
            </a:r>
            <a:endParaRPr lang="en-US" sz="2000" b="1" dirty="0"/>
          </a:p>
        </p:txBody>
      </p:sp>
      <p:sp>
        <p:nvSpPr>
          <p:cNvPr id="60" name="Oval 59"/>
          <p:cNvSpPr/>
          <p:nvPr/>
        </p:nvSpPr>
        <p:spPr>
          <a:xfrm>
            <a:off x="9199995" y="1678560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en-US" sz="2000" b="1" dirty="0"/>
          </a:p>
        </p:txBody>
      </p:sp>
      <p:sp>
        <p:nvSpPr>
          <p:cNvPr id="61" name="Oval 60"/>
          <p:cNvSpPr/>
          <p:nvPr/>
        </p:nvSpPr>
        <p:spPr>
          <a:xfrm>
            <a:off x="10445422" y="3070113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218014" y="5445522"/>
            <a:ext cx="349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of congested topology.</a:t>
            </a:r>
          </a:p>
          <a:p>
            <a:r>
              <a:rPr lang="en-US" dirty="0" smtClean="0"/>
              <a:t>(All execution rate in tuples/sec)</a:t>
            </a:r>
            <a:endParaRPr lang="en-US" dirty="0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ETP For Each Operator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573731" y="2408877"/>
            <a:ext cx="570596" cy="316822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4" idx="6"/>
            <a:endCxn id="60" idx="2"/>
          </p:cNvCxnSpPr>
          <p:nvPr/>
        </p:nvCxnSpPr>
        <p:spPr>
          <a:xfrm flipV="1">
            <a:off x="4784853" y="1981226"/>
            <a:ext cx="852344" cy="444386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73731" y="2947798"/>
            <a:ext cx="541403" cy="4246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5" idx="6"/>
            <a:endCxn id="56" idx="2"/>
          </p:cNvCxnSpPr>
          <p:nvPr/>
        </p:nvCxnSpPr>
        <p:spPr>
          <a:xfrm flipV="1">
            <a:off x="4784854" y="3030589"/>
            <a:ext cx="836009" cy="373172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5" idx="6"/>
          </p:cNvCxnSpPr>
          <p:nvPr/>
        </p:nvCxnSpPr>
        <p:spPr>
          <a:xfrm>
            <a:off x="4784854" y="3403761"/>
            <a:ext cx="833753" cy="625633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22279" y="2194466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3000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103652" y="2768263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1000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76635" y="1698514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3000</a:t>
            </a:r>
            <a:endParaRPr lang="en-US" sz="1600" b="1" dirty="0"/>
          </a:p>
        </p:txBody>
      </p:sp>
      <p:cxnSp>
        <p:nvCxnSpPr>
          <p:cNvPr id="41" name="Straight Arrow Connector 40"/>
          <p:cNvCxnSpPr>
            <a:stCxn id="56" idx="6"/>
            <a:endCxn id="45" idx="2"/>
          </p:cNvCxnSpPr>
          <p:nvPr/>
        </p:nvCxnSpPr>
        <p:spPr>
          <a:xfrm flipV="1">
            <a:off x="6265562" y="2719381"/>
            <a:ext cx="605934" cy="311208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64890" y="1422876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2000</a:t>
            </a:r>
            <a:endParaRPr 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258067" y="2539337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1000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04033" y="3562130"/>
            <a:ext cx="4966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500</a:t>
            </a:r>
            <a:endParaRPr lang="en-US" sz="1600" b="1" dirty="0"/>
          </a:p>
        </p:txBody>
      </p:sp>
      <p:sp>
        <p:nvSpPr>
          <p:cNvPr id="45" name="Oval 44"/>
          <p:cNvSpPr/>
          <p:nvPr/>
        </p:nvSpPr>
        <p:spPr>
          <a:xfrm>
            <a:off x="6871496" y="2416715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cxnSp>
        <p:nvCxnSpPr>
          <p:cNvPr id="46" name="Straight Arrow Connector 45"/>
          <p:cNvCxnSpPr>
            <a:stCxn id="56" idx="6"/>
            <a:endCxn id="61" idx="2"/>
          </p:cNvCxnSpPr>
          <p:nvPr/>
        </p:nvCxnSpPr>
        <p:spPr>
          <a:xfrm>
            <a:off x="6265562" y="3030589"/>
            <a:ext cx="617062" cy="34219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87899" y="2201603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1000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468179" y="2896694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1000</a:t>
            </a:r>
            <a:endParaRPr lang="en-US" sz="1600" b="1" dirty="0"/>
          </a:p>
        </p:txBody>
      </p:sp>
      <p:cxnSp>
        <p:nvCxnSpPr>
          <p:cNvPr id="49" name="Straight Arrow Connector 48"/>
          <p:cNvCxnSpPr>
            <a:stCxn id="58" idx="6"/>
            <a:endCxn id="57" idx="2"/>
          </p:cNvCxnSpPr>
          <p:nvPr/>
        </p:nvCxnSpPr>
        <p:spPr>
          <a:xfrm flipV="1">
            <a:off x="6213609" y="3994140"/>
            <a:ext cx="633390" cy="123201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8" idx="6"/>
            <a:endCxn id="59" idx="2"/>
          </p:cNvCxnSpPr>
          <p:nvPr/>
        </p:nvCxnSpPr>
        <p:spPr>
          <a:xfrm>
            <a:off x="6213609" y="4117341"/>
            <a:ext cx="633391" cy="504565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58705" y="3643620"/>
            <a:ext cx="4966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200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444109" y="4647972"/>
            <a:ext cx="4966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300</a:t>
            </a:r>
            <a:endParaRPr lang="en-US" sz="1600" b="1" dirty="0"/>
          </a:p>
        </p:txBody>
      </p:sp>
      <p:sp>
        <p:nvSpPr>
          <p:cNvPr id="53" name="Oval 52"/>
          <p:cNvSpPr/>
          <p:nvPr/>
        </p:nvSpPr>
        <p:spPr>
          <a:xfrm>
            <a:off x="2936783" y="253991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en-US" sz="2000" b="1" dirty="0"/>
          </a:p>
        </p:txBody>
      </p:sp>
      <p:sp>
        <p:nvSpPr>
          <p:cNvPr id="54" name="Oval 53"/>
          <p:cNvSpPr/>
          <p:nvPr/>
        </p:nvSpPr>
        <p:spPr>
          <a:xfrm>
            <a:off x="4140154" y="2122946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en-US" sz="2000" b="1" dirty="0"/>
          </a:p>
        </p:txBody>
      </p:sp>
      <p:sp>
        <p:nvSpPr>
          <p:cNvPr id="55" name="Oval 54"/>
          <p:cNvSpPr/>
          <p:nvPr/>
        </p:nvSpPr>
        <p:spPr>
          <a:xfrm>
            <a:off x="4140155" y="3101095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en-US" sz="2000" b="1" dirty="0"/>
          </a:p>
        </p:txBody>
      </p:sp>
      <p:sp>
        <p:nvSpPr>
          <p:cNvPr id="56" name="Oval 55"/>
          <p:cNvSpPr/>
          <p:nvPr/>
        </p:nvSpPr>
        <p:spPr>
          <a:xfrm>
            <a:off x="5620863" y="2727923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en-US" sz="2000" b="1" dirty="0"/>
          </a:p>
        </p:txBody>
      </p:sp>
      <p:sp>
        <p:nvSpPr>
          <p:cNvPr id="57" name="Oval 56"/>
          <p:cNvSpPr/>
          <p:nvPr/>
        </p:nvSpPr>
        <p:spPr>
          <a:xfrm>
            <a:off x="6846999" y="3691474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9</a:t>
            </a:r>
            <a:endParaRPr lang="en-US" sz="2000" b="1" dirty="0"/>
          </a:p>
        </p:txBody>
      </p:sp>
      <p:sp>
        <p:nvSpPr>
          <p:cNvPr id="58" name="Oval 57"/>
          <p:cNvSpPr/>
          <p:nvPr/>
        </p:nvSpPr>
        <p:spPr>
          <a:xfrm>
            <a:off x="5568910" y="3814675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6</a:t>
            </a:r>
            <a:endParaRPr lang="en-US" sz="2000" b="1" dirty="0"/>
          </a:p>
        </p:txBody>
      </p:sp>
      <p:sp>
        <p:nvSpPr>
          <p:cNvPr id="59" name="Oval 58"/>
          <p:cNvSpPr/>
          <p:nvPr/>
        </p:nvSpPr>
        <p:spPr>
          <a:xfrm>
            <a:off x="6847000" y="431924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10</a:t>
            </a:r>
            <a:endParaRPr lang="en-US" sz="2000" b="1" dirty="0"/>
          </a:p>
        </p:txBody>
      </p:sp>
      <p:sp>
        <p:nvSpPr>
          <p:cNvPr id="60" name="Oval 59"/>
          <p:cNvSpPr/>
          <p:nvPr/>
        </p:nvSpPr>
        <p:spPr>
          <a:xfrm>
            <a:off x="5637197" y="1678560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en-US" sz="2000" b="1" dirty="0"/>
          </a:p>
        </p:txBody>
      </p:sp>
      <p:sp>
        <p:nvSpPr>
          <p:cNvPr id="61" name="Oval 60"/>
          <p:cNvSpPr/>
          <p:nvPr/>
        </p:nvSpPr>
        <p:spPr>
          <a:xfrm>
            <a:off x="6882624" y="3070113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932074" y="5304392"/>
            <a:ext cx="349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of congested topology.</a:t>
            </a:r>
          </a:p>
          <a:p>
            <a:r>
              <a:rPr lang="en-US" dirty="0" smtClean="0"/>
              <a:t>(All execution rate in tuples/sec)</a:t>
            </a:r>
            <a:endParaRPr lang="en-US" dirty="0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13462" y="243448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1000 tuples/s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824762" y="327488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1000 tuples/s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0557950" y="1991163"/>
            <a:ext cx="1634050" cy="2067888"/>
          </a:xfrm>
          <a:prstGeom prst="wedgeRoundRectCallout">
            <a:avLst>
              <a:gd name="adj1" fmla="val -81170"/>
              <a:gd name="adj2" fmla="val -8865"/>
              <a:gd name="adj3" fmla="val 16667"/>
            </a:avLst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ETP of operator 3: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(1000+1000)/4500=4/9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12792"/>
              </p:ext>
            </p:extLst>
          </p:nvPr>
        </p:nvGraphicFramePr>
        <p:xfrm>
          <a:off x="8212666" y="4165601"/>
          <a:ext cx="3454400" cy="1828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27200"/>
                <a:gridCol w="1727200"/>
              </a:tblGrid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ETP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Line Callout 2 3"/>
          <p:cNvSpPr/>
          <p:nvPr/>
        </p:nvSpPr>
        <p:spPr>
          <a:xfrm>
            <a:off x="5219550" y="2261357"/>
            <a:ext cx="2557580" cy="1356814"/>
          </a:xfrm>
          <a:prstGeom prst="borderCallout2">
            <a:avLst>
              <a:gd name="adj1" fmla="val 49519"/>
              <a:gd name="adj2" fmla="val -2891"/>
              <a:gd name="adj3" fmla="val 50801"/>
              <a:gd name="adj4" fmla="val -16667"/>
              <a:gd name="adj5" fmla="val 149679"/>
              <a:gd name="adj6" fmla="val -38504"/>
            </a:avLst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0256" y="4313972"/>
            <a:ext cx="3079535" cy="904544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Uncongested Subcomponent: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A collection of uncongested paths leads to outputs.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8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6" grpId="0" animBg="1"/>
      <p:bldP spid="58" grpId="0" animBg="1"/>
      <p:bldP spid="61" grpId="0" animBg="1"/>
      <p:bldP spid="5" grpId="0"/>
      <p:bldP spid="62" grpId="0"/>
      <p:bldP spid="6" grpId="0" animBg="1"/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Stela</a:t>
            </a:r>
            <a:r>
              <a:rPr lang="en-US" dirty="0" smtClean="0"/>
              <a:t> Scale-out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8</a:t>
            </a:fld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3573731" y="2408877"/>
            <a:ext cx="570596" cy="316822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31" idx="6"/>
            <a:endCxn id="137" idx="2"/>
          </p:cNvCxnSpPr>
          <p:nvPr/>
        </p:nvCxnSpPr>
        <p:spPr>
          <a:xfrm flipV="1">
            <a:off x="4784853" y="1981226"/>
            <a:ext cx="852344" cy="444386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573731" y="2947798"/>
            <a:ext cx="541403" cy="4246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32" idx="6"/>
            <a:endCxn id="133" idx="2"/>
          </p:cNvCxnSpPr>
          <p:nvPr/>
        </p:nvCxnSpPr>
        <p:spPr>
          <a:xfrm flipV="1">
            <a:off x="4784854" y="3030589"/>
            <a:ext cx="836009" cy="373172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32" idx="6"/>
          </p:cNvCxnSpPr>
          <p:nvPr/>
        </p:nvCxnSpPr>
        <p:spPr>
          <a:xfrm>
            <a:off x="4784854" y="3403761"/>
            <a:ext cx="833753" cy="625633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922279" y="2194466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3000</a:t>
            </a:r>
            <a:endParaRPr lang="en-US" sz="16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103652" y="2768263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1000</a:t>
            </a:r>
            <a:endParaRPr lang="en-US" sz="16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176635" y="1698514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3000</a:t>
            </a:r>
            <a:endParaRPr lang="en-US" sz="1600" b="1" dirty="0"/>
          </a:p>
        </p:txBody>
      </p:sp>
      <p:cxnSp>
        <p:nvCxnSpPr>
          <p:cNvPr id="118" name="Straight Arrow Connector 117"/>
          <p:cNvCxnSpPr>
            <a:stCxn id="133" idx="6"/>
            <a:endCxn id="122" idx="2"/>
          </p:cNvCxnSpPr>
          <p:nvPr/>
        </p:nvCxnSpPr>
        <p:spPr>
          <a:xfrm flipV="1">
            <a:off x="6265562" y="2719381"/>
            <a:ext cx="605934" cy="311208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364890" y="1422876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2000</a:t>
            </a:r>
            <a:endParaRPr lang="en-US" sz="1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5258067" y="2539337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1000</a:t>
            </a:r>
            <a:endParaRPr lang="en-US" sz="16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5404033" y="3562130"/>
            <a:ext cx="4966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500</a:t>
            </a:r>
            <a:endParaRPr lang="en-US" sz="1600" b="1" dirty="0"/>
          </a:p>
        </p:txBody>
      </p:sp>
      <p:sp>
        <p:nvSpPr>
          <p:cNvPr id="122" name="Oval 121"/>
          <p:cNvSpPr/>
          <p:nvPr/>
        </p:nvSpPr>
        <p:spPr>
          <a:xfrm>
            <a:off x="6871496" y="2416715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cxnSp>
        <p:nvCxnSpPr>
          <p:cNvPr id="123" name="Straight Arrow Connector 122"/>
          <p:cNvCxnSpPr>
            <a:stCxn id="133" idx="6"/>
            <a:endCxn id="138" idx="2"/>
          </p:cNvCxnSpPr>
          <p:nvPr/>
        </p:nvCxnSpPr>
        <p:spPr>
          <a:xfrm>
            <a:off x="6265562" y="3030589"/>
            <a:ext cx="617062" cy="34219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487899" y="2201603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1000</a:t>
            </a:r>
            <a:endParaRPr lang="en-US" sz="16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6468179" y="2896694"/>
            <a:ext cx="60064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1000</a:t>
            </a:r>
            <a:endParaRPr lang="en-US" sz="1600" b="1" dirty="0"/>
          </a:p>
        </p:txBody>
      </p:sp>
      <p:cxnSp>
        <p:nvCxnSpPr>
          <p:cNvPr id="126" name="Straight Arrow Connector 125"/>
          <p:cNvCxnSpPr>
            <a:stCxn id="135" idx="6"/>
            <a:endCxn id="134" idx="2"/>
          </p:cNvCxnSpPr>
          <p:nvPr/>
        </p:nvCxnSpPr>
        <p:spPr>
          <a:xfrm flipV="1">
            <a:off x="6213609" y="3994140"/>
            <a:ext cx="633390" cy="123201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35" idx="6"/>
            <a:endCxn id="136" idx="2"/>
          </p:cNvCxnSpPr>
          <p:nvPr/>
        </p:nvCxnSpPr>
        <p:spPr>
          <a:xfrm>
            <a:off x="6213609" y="4117341"/>
            <a:ext cx="633391" cy="504565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58705" y="3643620"/>
            <a:ext cx="4966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200</a:t>
            </a:r>
            <a:endParaRPr lang="en-US" sz="16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444109" y="4647972"/>
            <a:ext cx="4966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300</a:t>
            </a:r>
            <a:endParaRPr lang="en-US" sz="1600" b="1" dirty="0"/>
          </a:p>
        </p:txBody>
      </p:sp>
      <p:sp>
        <p:nvSpPr>
          <p:cNvPr id="130" name="Oval 129"/>
          <p:cNvSpPr/>
          <p:nvPr/>
        </p:nvSpPr>
        <p:spPr>
          <a:xfrm>
            <a:off x="2936783" y="253991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en-US" sz="2000" b="1" dirty="0"/>
          </a:p>
        </p:txBody>
      </p:sp>
      <p:sp>
        <p:nvSpPr>
          <p:cNvPr id="131" name="Oval 130"/>
          <p:cNvSpPr/>
          <p:nvPr/>
        </p:nvSpPr>
        <p:spPr>
          <a:xfrm>
            <a:off x="4140154" y="2122946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en-US" sz="2000" b="1" dirty="0"/>
          </a:p>
        </p:txBody>
      </p:sp>
      <p:sp>
        <p:nvSpPr>
          <p:cNvPr id="132" name="Oval 131"/>
          <p:cNvSpPr/>
          <p:nvPr/>
        </p:nvSpPr>
        <p:spPr>
          <a:xfrm>
            <a:off x="4140155" y="3101095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en-US" sz="2000" b="1" dirty="0"/>
          </a:p>
        </p:txBody>
      </p:sp>
      <p:sp>
        <p:nvSpPr>
          <p:cNvPr id="133" name="Oval 132"/>
          <p:cNvSpPr/>
          <p:nvPr/>
        </p:nvSpPr>
        <p:spPr>
          <a:xfrm>
            <a:off x="5620863" y="2727923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en-US" sz="2000" b="1" dirty="0"/>
          </a:p>
        </p:txBody>
      </p:sp>
      <p:sp>
        <p:nvSpPr>
          <p:cNvPr id="134" name="Oval 133"/>
          <p:cNvSpPr/>
          <p:nvPr/>
        </p:nvSpPr>
        <p:spPr>
          <a:xfrm>
            <a:off x="6846999" y="3691474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9</a:t>
            </a:r>
            <a:endParaRPr lang="en-US" sz="2000" b="1" dirty="0"/>
          </a:p>
        </p:txBody>
      </p:sp>
      <p:sp>
        <p:nvSpPr>
          <p:cNvPr id="135" name="Oval 134"/>
          <p:cNvSpPr/>
          <p:nvPr/>
        </p:nvSpPr>
        <p:spPr>
          <a:xfrm>
            <a:off x="5568910" y="3814675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6</a:t>
            </a:r>
            <a:endParaRPr lang="en-US" sz="2000" b="1" dirty="0"/>
          </a:p>
        </p:txBody>
      </p:sp>
      <p:sp>
        <p:nvSpPr>
          <p:cNvPr id="136" name="Oval 135"/>
          <p:cNvSpPr/>
          <p:nvPr/>
        </p:nvSpPr>
        <p:spPr>
          <a:xfrm>
            <a:off x="6847000" y="431924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10</a:t>
            </a:r>
            <a:endParaRPr lang="en-US" sz="2000" b="1" dirty="0"/>
          </a:p>
        </p:txBody>
      </p:sp>
      <p:sp>
        <p:nvSpPr>
          <p:cNvPr id="137" name="Oval 136"/>
          <p:cNvSpPr/>
          <p:nvPr/>
        </p:nvSpPr>
        <p:spPr>
          <a:xfrm>
            <a:off x="5637197" y="1678560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en-US" sz="2000" b="1" dirty="0"/>
          </a:p>
        </p:txBody>
      </p:sp>
      <p:sp>
        <p:nvSpPr>
          <p:cNvPr id="138" name="Oval 137"/>
          <p:cNvSpPr/>
          <p:nvPr/>
        </p:nvSpPr>
        <p:spPr>
          <a:xfrm>
            <a:off x="6882624" y="3070113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</a:t>
            </a:r>
          </a:p>
        </p:txBody>
      </p:sp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02560"/>
              </p:ext>
            </p:extLst>
          </p:nvPr>
        </p:nvGraphicFramePr>
        <p:xfrm>
          <a:off x="9618133" y="169334"/>
          <a:ext cx="2353733" cy="1828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90133"/>
                <a:gridCol w="863600"/>
              </a:tblGrid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ETP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</a:tr>
              <a:tr h="25738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5" name="Picture 54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74" y="2133600"/>
            <a:ext cx="1099292" cy="1556519"/>
          </a:xfrm>
          <a:prstGeom prst="rect">
            <a:avLst/>
          </a:prstGeom>
        </p:spPr>
      </p:pic>
      <p:pic>
        <p:nvPicPr>
          <p:cNvPr id="56" name="Picture 55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41" y="2048933"/>
            <a:ext cx="1099292" cy="1556519"/>
          </a:xfrm>
          <a:prstGeom prst="rect">
            <a:avLst/>
          </a:prstGeom>
        </p:spPr>
      </p:pic>
      <p:pic>
        <p:nvPicPr>
          <p:cNvPr id="57" name="Picture 56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74" y="2082801"/>
            <a:ext cx="1099292" cy="1556519"/>
          </a:xfrm>
          <a:prstGeom prst="rect">
            <a:avLst/>
          </a:prstGeom>
        </p:spPr>
      </p:pic>
      <p:pic>
        <p:nvPicPr>
          <p:cNvPr id="58" name="Picture 57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08" y="2116668"/>
            <a:ext cx="1099292" cy="1556519"/>
          </a:xfrm>
          <a:prstGeom prst="rect">
            <a:avLst/>
          </a:prstGeom>
        </p:spPr>
      </p:pic>
      <p:pic>
        <p:nvPicPr>
          <p:cNvPr id="59" name="Picture 58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08" y="2116669"/>
            <a:ext cx="1099292" cy="155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81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6953 0.158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789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-0.16693 0.3456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46" y="172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-0.05704 0.0740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370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-0.17916 0.4125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2062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85185E-6 L -0.07227 0.1284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641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-0.06549 0.0960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479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-0.0668 0.1680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840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0668 0.207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1037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4024 -0.01204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-60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03607 0.0224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  <p:bldP spid="119" grpId="0"/>
      <p:bldP spid="120" grpId="0"/>
      <p:bldP spid="121" grpId="0"/>
      <p:bldP spid="122" grpId="0" animBg="1"/>
      <p:bldP spid="124" grpId="0"/>
      <p:bldP spid="125" grpId="0"/>
      <p:bldP spid="128" grpId="0"/>
      <p:bldP spid="129" grpId="0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Stela</a:t>
            </a:r>
            <a:r>
              <a:rPr lang="en-US" dirty="0" smtClean="0"/>
              <a:t> Scale-out: Step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4DDC-5C00-4DAE-9930-F1C1957D7BF7}" type="slidenum">
              <a:rPr lang="en-US" smtClean="0"/>
              <a:t>9</a:t>
            </a:fld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3573731" y="2408877"/>
            <a:ext cx="570596" cy="316822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573731" y="2947798"/>
            <a:ext cx="541403" cy="4246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4" name="Picture 143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74" y="2133600"/>
            <a:ext cx="1099292" cy="1556519"/>
          </a:xfrm>
          <a:prstGeom prst="rect">
            <a:avLst/>
          </a:prstGeom>
        </p:spPr>
      </p:pic>
      <p:pic>
        <p:nvPicPr>
          <p:cNvPr id="145" name="Picture 144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41" y="2048933"/>
            <a:ext cx="1099292" cy="1556519"/>
          </a:xfrm>
          <a:prstGeom prst="rect">
            <a:avLst/>
          </a:prstGeom>
        </p:spPr>
      </p:pic>
      <p:pic>
        <p:nvPicPr>
          <p:cNvPr id="146" name="Picture 145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74" y="2082801"/>
            <a:ext cx="1099292" cy="1556519"/>
          </a:xfrm>
          <a:prstGeom prst="rect">
            <a:avLst/>
          </a:prstGeom>
        </p:spPr>
      </p:pic>
      <p:pic>
        <p:nvPicPr>
          <p:cNvPr id="147" name="Picture 146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08" y="2116668"/>
            <a:ext cx="1099292" cy="1556519"/>
          </a:xfrm>
          <a:prstGeom prst="rect">
            <a:avLst/>
          </a:prstGeom>
        </p:spPr>
      </p:pic>
      <p:pic>
        <p:nvPicPr>
          <p:cNvPr id="148" name="Picture 147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08" y="2116669"/>
            <a:ext cx="1099292" cy="1556519"/>
          </a:xfrm>
          <a:prstGeom prst="rect">
            <a:avLst/>
          </a:prstGeom>
        </p:spPr>
      </p:pic>
      <p:sp>
        <p:nvSpPr>
          <p:cNvPr id="53" name="Rounded Rectangular Callout 52"/>
          <p:cNvSpPr/>
          <p:nvPr/>
        </p:nvSpPr>
        <p:spPr>
          <a:xfrm>
            <a:off x="10642780" y="2295963"/>
            <a:ext cx="1312153" cy="2038970"/>
          </a:xfrm>
          <a:prstGeom prst="wedgeRoundRectCallout">
            <a:avLst>
              <a:gd name="adj1" fmla="val -81170"/>
              <a:gd name="adj2" fmla="val -8865"/>
              <a:gd name="adj3" fmla="val 16667"/>
            </a:avLst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Number of Instance slots: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10/5 = 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98934" y="2641601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pic>
        <p:nvPicPr>
          <p:cNvPr id="28" name="Picture 27" descr="tower-23342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75" y="2099735"/>
            <a:ext cx="1099292" cy="1556519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8997533" y="3708408"/>
            <a:ext cx="644699" cy="605331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?</a:t>
            </a:r>
            <a:endParaRPr lang="en-US" sz="2000" b="1" dirty="0"/>
          </a:p>
        </p:txBody>
      </p:sp>
      <p:sp>
        <p:nvSpPr>
          <p:cNvPr id="30" name="Oval 29"/>
          <p:cNvSpPr/>
          <p:nvPr/>
        </p:nvSpPr>
        <p:spPr>
          <a:xfrm>
            <a:off x="8997532" y="4572007"/>
            <a:ext cx="644699" cy="605331"/>
          </a:xfrm>
          <a:prstGeom prst="ellipse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?</a:t>
            </a:r>
          </a:p>
        </p:txBody>
      </p:sp>
      <p:sp>
        <p:nvSpPr>
          <p:cNvPr id="31" name="Oval 30"/>
          <p:cNvSpPr/>
          <p:nvPr/>
        </p:nvSpPr>
        <p:spPr>
          <a:xfrm>
            <a:off x="6058695" y="3585114"/>
            <a:ext cx="629971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32" name="Oval 31"/>
          <p:cNvSpPr/>
          <p:nvPr/>
        </p:nvSpPr>
        <p:spPr>
          <a:xfrm>
            <a:off x="2107049" y="360671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en-US" sz="2000" b="1" dirty="0"/>
          </a:p>
        </p:txBody>
      </p:sp>
      <p:sp>
        <p:nvSpPr>
          <p:cNvPr id="33" name="Oval 32"/>
          <p:cNvSpPr/>
          <p:nvPr/>
        </p:nvSpPr>
        <p:spPr>
          <a:xfrm>
            <a:off x="2108153" y="447668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en-US" sz="2000" b="1" dirty="0"/>
          </a:p>
        </p:txBody>
      </p:sp>
      <p:sp>
        <p:nvSpPr>
          <p:cNvPr id="34" name="Oval 33"/>
          <p:cNvSpPr/>
          <p:nvPr/>
        </p:nvSpPr>
        <p:spPr>
          <a:xfrm>
            <a:off x="3445888" y="3592162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en-US" sz="2000" b="1" dirty="0"/>
          </a:p>
        </p:txBody>
      </p:sp>
      <p:sp>
        <p:nvSpPr>
          <p:cNvPr id="35" name="Oval 34"/>
          <p:cNvSpPr/>
          <p:nvPr/>
        </p:nvSpPr>
        <p:spPr>
          <a:xfrm>
            <a:off x="4740331" y="3591523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5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7321132" y="3606807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9</a:t>
            </a:r>
            <a:endParaRPr lang="en-US" sz="2000" b="1" dirty="0"/>
          </a:p>
        </p:txBody>
      </p:sp>
      <p:sp>
        <p:nvSpPr>
          <p:cNvPr id="37" name="Oval 36"/>
          <p:cNvSpPr/>
          <p:nvPr/>
        </p:nvSpPr>
        <p:spPr>
          <a:xfrm>
            <a:off x="4773044" y="4475076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6</a:t>
            </a:r>
            <a:endParaRPr lang="en-US" sz="2000" b="1" dirty="0"/>
          </a:p>
        </p:txBody>
      </p:sp>
      <p:sp>
        <p:nvSpPr>
          <p:cNvPr id="38" name="Oval 37"/>
          <p:cNvSpPr/>
          <p:nvPr/>
        </p:nvSpPr>
        <p:spPr>
          <a:xfrm>
            <a:off x="7287267" y="4471640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10</a:t>
            </a:r>
            <a:endParaRPr lang="en-US" sz="2000" b="1" dirty="0"/>
          </a:p>
        </p:txBody>
      </p:sp>
      <p:sp>
        <p:nvSpPr>
          <p:cNvPr id="42" name="Oval 41"/>
          <p:cNvSpPr/>
          <p:nvPr/>
        </p:nvSpPr>
        <p:spPr>
          <a:xfrm>
            <a:off x="3452796" y="4472560"/>
            <a:ext cx="644699" cy="60533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en-US" sz="2000" b="1" dirty="0"/>
          </a:p>
        </p:txBody>
      </p:sp>
      <p:sp>
        <p:nvSpPr>
          <p:cNvPr id="43" name="Oval 42"/>
          <p:cNvSpPr/>
          <p:nvPr/>
        </p:nvSpPr>
        <p:spPr>
          <a:xfrm>
            <a:off x="6069825" y="4475579"/>
            <a:ext cx="644699" cy="605331"/>
          </a:xfrm>
          <a:prstGeom prst="ellipse">
            <a:avLst/>
          </a:prstGeom>
          <a:noFill/>
          <a:ln w="28575" cmpd="sng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11867" y="5547816"/>
            <a:ext cx="84184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indent="0">
              <a:spcBef>
                <a:spcPts val="0"/>
              </a:spcBef>
              <a:buSzPct val="100000"/>
              <a:buNone/>
            </a:pPr>
            <a:r>
              <a:rPr lang="en-US" sz="2400" dirty="0" smtClean="0"/>
              <a:t>1. </a:t>
            </a:r>
            <a:r>
              <a:rPr lang="en" sz="2400" dirty="0" smtClean="0"/>
              <a:t>compute </a:t>
            </a:r>
            <a:r>
              <a:rPr lang="en" sz="2400" dirty="0"/>
              <a:t>N: # of instances being added on new </a:t>
            </a:r>
            <a:r>
              <a:rPr lang="en" sz="2400" dirty="0" smtClean="0"/>
              <a:t>machines</a:t>
            </a:r>
            <a:endParaRPr lang="en-US" sz="2400" dirty="0" smtClean="0"/>
          </a:p>
          <a:p>
            <a:pPr marL="114300" lvl="0" indent="0">
              <a:spcBef>
                <a:spcPts val="0"/>
              </a:spcBef>
              <a:buSzPct val="100000"/>
              <a:buNone/>
            </a:pPr>
            <a:r>
              <a:rPr lang="en" sz="2400" dirty="0" smtClean="0"/>
              <a:t>N </a:t>
            </a:r>
            <a:r>
              <a:rPr lang="en" sz="2400" dirty="0"/>
              <a:t>= # of new machines * current instance count / current machine count</a:t>
            </a:r>
          </a:p>
        </p:txBody>
      </p:sp>
    </p:spTree>
    <p:extLst>
      <p:ext uri="{BB962C8B-B14F-4D97-AF65-F5344CB8AC3E}">
        <p14:creationId xmlns:p14="http://schemas.microsoft.com/office/powerpoint/2010/main" val="285763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27" grpId="0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31801</TotalTime>
  <Words>1343</Words>
  <Application>Microsoft Macintosh PowerPoint</Application>
  <PresentationFormat>Custom</PresentationFormat>
  <Paragraphs>479</Paragraphs>
  <Slides>26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Stela: Enabling Stream Processing Systems to Scale-in and Scale-out On-demand</vt:lpstr>
      <vt:lpstr>Elasticity: </vt:lpstr>
      <vt:lpstr>Scale-out And Scale-in On-demand:  </vt:lpstr>
      <vt:lpstr>Contributions of System Stela:</vt:lpstr>
      <vt:lpstr>Data Processing Model</vt:lpstr>
      <vt:lpstr>Effective Throughput Percentage (ETP) </vt:lpstr>
      <vt:lpstr>Find ETP For Each Operator </vt:lpstr>
      <vt:lpstr>Stela Scale-out</vt:lpstr>
      <vt:lpstr>Stela Scale-out: Step 1</vt:lpstr>
      <vt:lpstr>Stela Scale-out: Step 2</vt:lpstr>
      <vt:lpstr>Stela Scale-out: Step 2</vt:lpstr>
      <vt:lpstr>Stela Scale-out: Step 4</vt:lpstr>
      <vt:lpstr>Stela Scale-out: Step 4</vt:lpstr>
      <vt:lpstr>Stela Scale-in: Step 1</vt:lpstr>
      <vt:lpstr>Stela Scale-in: Step 2</vt:lpstr>
      <vt:lpstr>Stela Scale-in: Step 3</vt:lpstr>
      <vt:lpstr>Stela Architecture</vt:lpstr>
      <vt:lpstr>Evaluation</vt:lpstr>
      <vt:lpstr>Micro-Benchmark Topologies</vt:lpstr>
      <vt:lpstr>Micro-Benchmark Experimental Results</vt:lpstr>
      <vt:lpstr>Real-world Topologies</vt:lpstr>
      <vt:lpstr>Real-world  Topologies Experimental Results</vt:lpstr>
      <vt:lpstr>Convergence Time</vt:lpstr>
      <vt:lpstr>Scale-in Experiments</vt:lpstr>
      <vt:lpstr>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Stela Demo</dc:title>
  <dc:creator>Jerry Peng</dc:creator>
  <cp:lastModifiedBy>Le</cp:lastModifiedBy>
  <cp:revision>261</cp:revision>
  <dcterms:created xsi:type="dcterms:W3CDTF">2015-05-27T20:37:04Z</dcterms:created>
  <dcterms:modified xsi:type="dcterms:W3CDTF">2016-04-05T12:15:10Z</dcterms:modified>
</cp:coreProperties>
</file>