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56" r:id="rId2"/>
    <p:sldId id="258" r:id="rId3"/>
    <p:sldId id="326" r:id="rId4"/>
    <p:sldId id="259" r:id="rId5"/>
    <p:sldId id="327" r:id="rId6"/>
    <p:sldId id="330" r:id="rId7"/>
    <p:sldId id="328" r:id="rId8"/>
    <p:sldId id="329" r:id="rId9"/>
    <p:sldId id="274" r:id="rId10"/>
    <p:sldId id="262" r:id="rId11"/>
    <p:sldId id="320" r:id="rId12"/>
    <p:sldId id="321" r:id="rId13"/>
    <p:sldId id="303" r:id="rId14"/>
    <p:sldId id="296" r:id="rId15"/>
    <p:sldId id="307" r:id="rId16"/>
    <p:sldId id="316" r:id="rId17"/>
    <p:sldId id="335" r:id="rId18"/>
    <p:sldId id="309" r:id="rId19"/>
    <p:sldId id="308" r:id="rId20"/>
    <p:sldId id="310" r:id="rId21"/>
    <p:sldId id="311" r:id="rId22"/>
    <p:sldId id="312" r:id="rId23"/>
    <p:sldId id="313" r:id="rId24"/>
    <p:sldId id="317" r:id="rId25"/>
    <p:sldId id="271" r:id="rId26"/>
    <p:sldId id="265" r:id="rId27"/>
    <p:sldId id="334" r:id="rId28"/>
    <p:sldId id="267" r:id="rId29"/>
    <p:sldId id="298" r:id="rId30"/>
    <p:sldId id="272" r:id="rId31"/>
    <p:sldId id="324" r:id="rId32"/>
    <p:sldId id="288" r:id="rId33"/>
    <p:sldId id="287" r:id="rId34"/>
    <p:sldId id="290" r:id="rId35"/>
    <p:sldId id="277" r:id="rId36"/>
    <p:sldId id="286" r:id="rId37"/>
    <p:sldId id="322" r:id="rId38"/>
    <p:sldId id="283" r:id="rId39"/>
    <p:sldId id="325" r:id="rId40"/>
    <p:sldId id="268" r:id="rId41"/>
    <p:sldId id="269" r:id="rId42"/>
    <p:sldId id="282" r:id="rId43"/>
    <p:sldId id="299" r:id="rId44"/>
    <p:sldId id="276" r:id="rId45"/>
    <p:sldId id="319" r:id="rId46"/>
    <p:sldId id="275" r:id="rId47"/>
    <p:sldId id="323" r:id="rId48"/>
    <p:sldId id="285" r:id="rId49"/>
    <p:sldId id="331" r:id="rId50"/>
    <p:sldId id="266" r:id="rId51"/>
    <p:sldId id="31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5E5"/>
    <a:srgbClr val="70AD47"/>
    <a:srgbClr val="F7D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6214" autoAdjust="0"/>
  </p:normalViewPr>
  <p:slideViewPr>
    <p:cSldViewPr snapToGrid="0">
      <p:cViewPr varScale="1">
        <p:scale>
          <a:sx n="89" d="100"/>
          <a:sy n="89" d="100"/>
        </p:scale>
        <p:origin x="231" y="48"/>
      </p:cViewPr>
      <p:guideLst/>
    </p:cSldViewPr>
  </p:slideViewPr>
  <p:notesTextViewPr>
    <p:cViewPr>
      <p:scale>
        <a:sx n="1" d="1"/>
        <a:sy n="1" d="1"/>
      </p:scale>
      <p:origin x="0" y="0"/>
    </p:cViewPr>
  </p:notesTextViewPr>
  <p:notesViewPr>
    <p:cSldViewPr snapToGrid="0">
      <p:cViewPr varScale="1">
        <p:scale>
          <a:sx n="78" d="100"/>
          <a:sy n="78" d="100"/>
        </p:scale>
        <p:origin x="2772"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3-13T09:47:38.310"/>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582 154,'7'-1,"0"-1,0 0,0 0,0 0,0-1,-1 0,1 0,-1-1,1-1,17-7,-6 3,37-16,2 2,-39 17,0 0,0 1,0 2,1 0,8 0,11 0,-1-1,1-3,25-7,-62 14,0-1,0 1,0-1,1 1,-1 0,0-1,0 1,0 0,1 0,-1 0,0 0,0 0,1 0,-1 0,0 1,0-1,0 0,0 1,1-1,-1 1,0-1,0 1,0-1,0 1,0 0,0 0,0 0,-1 0,1 1,-1-1,1 1,-1 0,0-1,0 1,0-1,0 1,0 0,0-1,-1 1,1 0,0-1,-1 1,1-1,-1 1,0-1,1 1,-1-1,0 0,0 1,-4 6,1 0,-2 0,1 0,-1-1,0 0,-1 0,1 0,-4 1,-15 11,-22 14,23-17,-47 31,-1-5,-3-2,-9 0,25-13,13-5,-1-2,0-2,-43 10,-57 9,143-35,0-1,0 1,0 0,0 0,1 1,-1-1,1 1,-1 0,1 0,0 0,0 0,0 1,0-1,1 1,-1 0,1 0,0 0,0 0,0 0,1 0,-1 0,1 1,0 3,-3 12,1 0,1 1,1-1,1 16,0-19,-1-7,2 1,-1 0,2-1,-1 1,2 3,-1-8,0 0,0 0,0-1,1 1,0-1,0 0,1 1,-1-2,4 5,13 14,1-1,1-2,0 0,2-1,0-1,22 11,-30-22,0-1,0 0,1-2,0 0,0 0,2-1,22 4,6 0,-1-3,1-2,0-1,27-5,-33 0,0-2,1-2,37-6,-72 13,0 1,0-1,0 0,-1-1,1 0,-1 0,1 0,-1-1,3-1,-2 1,0-1,1 1,-1 1,1-1,0 1,0 1,7-1,57-1,-50 3,-1 0,20-4,-31 2,0 0,0 0,0 1,0 0,0 1,10 1,-19-1,1 0,0 0,0 1,-1-1,1 0,0 1,-1 0,1-1,0 1,-1 0,1 0,-1 0,1 0,-1 0,1 1,-1-1,0 0,0 1,0-1,0 0,0 1,0 0,0-1,0 1,0 0,-1-1,1 1,0 0,-1 0,0-1,1 1,-1 0,0 0,0 0,0 0,0 2,-1 0,0 0,1-1,-1 1,0 0,-1-1,1 1,0-1,-1 1,0-1,0 0,-26 39,18-28,-8 8,0-1,-1-1,0-1,-21 15,-22 22,42-39,-1 0,0-1,-1-2,0 0,-1-1,-1-1,-16 4,20-6,0 1,-16 11,-11 7,-35 18,-85 44,97-55,-44 34,8-5,83-50,2 0,0 1,-12 14,-27 20,48-41,0 2,1 0,1 0,-5 7,-10 10,19-22,0-1,-1 1,1-2,-1 1,-7 2,7-3,0 1,0-1,0 1,-2 3,9-8,0 0,0 0,0 0,0 0,0 0,0 1,0-1,0 0,0 0,0 0,0 0,0 1,0-1,0 0,0 0,0 0,0 0,0 1,0-1,0 0,0 0,0 0,0 0,0 0,0 1,0-1,0 0,0 0,1 0,-1 0,0 0,0 0,0 1,0-1,0 0,0 0,1 0,-1 0,0 0,0 0,0 0,0 0,0 0,1 0,-1 0,0 0,0 0,0 0,0 0,1 0,-1 0,0 0,0 0,0 0,0 0,1 0,10 2,20-1,0-1,-1-2,1-1,-1-1,0-2,0-1,19-7,33-16,-2-3,7-8,30-10,41-8,-132 51,0 1,0 0,0 3,0 0,1 1,0 2,10 1,253 3,-285-3,0 0,1 0,-1 1,0 0,0 0,0 0,0 0,3 2,-6-2,0 0,0 0,0 0,0 1,-1-1,1 1,0-1,-1 1,1 0,-1-1,0 1,1 0,-1 0,0 0,0 0,0 0,-1 0,1 0,0 1,-1-1,1 2,0 6,0-1,0 1,-1 0,0 0,-1 0,0 0,-1-1,0 1,0-1,-1 1,0-1,-1 0,0 0,0 0,-1 0,0-1,-1 1,-13 18,-1 0,-1-2,-1-1,-12 9,-16 16,-2-3,-3-3,-1-1,-42 21,25-17,31-18,-20 8,-53 21,-103 57,160-87,45-22,1 1,-1 0,1 0,0 2,0-1,-4 5,14-10,0-1,0 1,1 0,-1 0,0 0,1 0,-1 0,1 0,0 0,0 1,0-1,0 0,0 1,0-1,1 1,-1-1,1 1,-1-1,1 1,0-1,0 1,0-1,0 1,1 0,-1-1,1 2,1 0,-1 0,1-1,0 1,0-1,0 1,0-1,1 0,-1 0,1 0,0 0,-1-1,2 1,-1-1,0 0,0 1,3-1,6 5,0-2,1 0,0-1,0 0,8 1,69 9,-79-14,0 0,0 0,0-1,1-1,-2 0,1 0,0-1,0 0,-1-1,1-1,25-11,-1-2,4-5,39-27,50-43,-80 57,9-4,2 2,2 3,1 2,17-3,-50 23,-14 6,1 0,-1 1,1 1,14-3,22-7,-45 12,1 0,0 0,0 1,0 0,0 0,0 1,0 0,1 1,-1 0,0 0,4 1,-11 0,0-1,1 1,-1 0,0-1,0 1,1 0,-1 0,0 0,0 0,0 0,0 0,0 0,0 0,0 0,0 1,-1-1,1 0,0 1,-1-1,1 0,-1 1,1-1,-1 1,0-1,1 1,-1-1,0 0,0 1,0-1,0 1,-1-1,1 1,0-1,0 1,-1 0,-1 8,0-1,-1 1,1-1,-4 7,-16 34,-22 34,4-5,29-56,-1 4,-1-1,-1 0,-1-1,-2-1,-8 10,6-13,-1-1,0-1,-1-2,-1 0,0-1,-2-1,-17 8,24-12,0 1,0 0,2 1,-1 1,2 0,-7 9,-2 1,-23 18,15-14,2 1,-20 25,16-15,-21 15,-20 9,-19 8,81-61,-88 63,95-69,1 0,1 0,-1 0,0 0,1 0,0 1,0-1,0 1,-1 3,-16 48,2-6,14-41,1-3,1 0,-1 0,1 0,0 1,0-1,0 3,2-7,0-1,0 0,0 0,0 1,0-1,0 0,0 1,0-1,1 0,-1 1,0-1,1 0,-1 0,1 0,0 1,-1-1,1 0,0 0,0 0,-1 0,1 0,0 0,0 0,0-1,0 1,0 0,0 0,0-1,1 1,-1-1,0 1,0-1,1 1,15 3,-1-1,1-1,-1 0,1-1,0-1,15-2,3 1,74-2,1-5,28-10,-115 14,-1-2,0 0,-1-2,8-4,83-42,-49 22,-4 6,2 3,19-3,-71 22,0 0,1-1,-2 0,1-1,1 0,-5 1,1 1,0 0,0 1,0-1,1 1,-1 1,1-1,-1 1,1 0,5 0,-12 2,1-1,0 1,0 0,-1 0,1 0,0 0,-1 0,1 0,0 0,0 0,-1 1,1-1,0 0,-1 0,1 1,0-1,-1 0,1 1,-1-1,1 0,-1 1,1-1,0 1,-1-1,1 1,-1 0,0-1,1 1,-1-1,1 1,-1 0,0-1,0 1,1 0,-1-1,0 1,0 0,0-1,0 1,0 0,1 0,-1-1,-1 1,1 0,0 0,0-1,0 1,0 0,0-1,-1 1,1 0,0-1,-1 1,0 4,-1-1,1 0,-1-1,0 1,-1 0,1 0,-1-1,-1 3,-40 40,-2-2,-2-2,-1-2,-2-3,-2-2,-2-1,-4-2,2 2,0 3,3 3,1 2,-6 10,35-26,1 1,2 1,1 1,-6 12,-29 41,45-69,-2-1,-11 11,15-15,0 0,0 0,0 0,1 1,1 1,-1-1,-2 7,9-16,-1 1,1 0,-1 0,1 0,0 0,0-1,-1 1,1 0,0 0,0 0,0 0,0 0,0 0,0 0,0 0,0 0,0 0,1 0,-1 0,0-1,0 1,1 0,-1 0,1 0,-1 0,1-1,-1 1,1 0,-1 0,1-1,-1 1,1 0,0-1,0 1,-1-1,1 1,0-1,0 1,0-1,-1 0,1 1,0-1,0 0,0 0,0 1,0-1,0 0,0 0,0 0,8 1,0 0,1 0,-1-1,8-1,-9 1,19-1,18 0,0-1,32-8,-40 5,-27 4,0 0,-1-1,1 0,-1 0,0-1,0-1,0 1,0-1,5-4,44-27,-40 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FF283-D647-42E4-9DF8-720706B82545}"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731B4-8651-4D35-9F66-2F3279BB2661}" type="slidenum">
              <a:rPr lang="en-US" smtClean="0"/>
              <a:t>‹#›</a:t>
            </a:fld>
            <a:endParaRPr lang="en-US"/>
          </a:p>
        </p:txBody>
      </p:sp>
    </p:spTree>
    <p:extLst>
      <p:ext uri="{BB962C8B-B14F-4D97-AF65-F5344CB8AC3E}">
        <p14:creationId xmlns:p14="http://schemas.microsoft.com/office/powerpoint/2010/main" val="66247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&lt;session chair&gt; for the introduction. Today we will talk about our system Getafix which minimizes memory required in interactive analytics engines</a:t>
            </a:r>
          </a:p>
        </p:txBody>
      </p:sp>
      <p:sp>
        <p:nvSpPr>
          <p:cNvPr id="4" name="Slide Number Placeholder 3"/>
          <p:cNvSpPr>
            <a:spLocks noGrp="1"/>
          </p:cNvSpPr>
          <p:nvPr>
            <p:ph type="sldNum" sz="quarter" idx="10"/>
          </p:nvPr>
        </p:nvSpPr>
        <p:spPr/>
        <p:txBody>
          <a:bodyPr/>
          <a:lstStyle/>
          <a:p>
            <a:fld id="{4E7731B4-8651-4D35-9F66-2F3279BB2661}" type="slidenum">
              <a:rPr lang="en-US" smtClean="0"/>
              <a:t>1</a:t>
            </a:fld>
            <a:endParaRPr lang="en-US"/>
          </a:p>
        </p:txBody>
      </p:sp>
    </p:spTree>
    <p:extLst>
      <p:ext uri="{BB962C8B-B14F-4D97-AF65-F5344CB8AC3E}">
        <p14:creationId xmlns:p14="http://schemas.microsoft.com/office/powerpoint/2010/main" val="1583196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query in an interactive analytics engine can touch multiple segments. In this example we show 4 queries. Query 1 computes on segment S1 to S3 and they can be executed in parallel as long as the segments are present in 3 different compute nodes. We consider this query segment pair as colored blocks. They represent a unit of computation. Their size stands for the time it will take to run the query on that segment. Here, all the blocks have the same size or they take unit time. The color stands for the segment it is being executed on, blue stands for segment S1 and so on. Compute nodes are bins. You create a replica of a segment when you have two compute nodes with a ball of the same color. Remember our goal is to minimize the memory required while minimizing Makespan. This means we want to load balance the blocks with the least amount of replication.</a:t>
            </a:r>
          </a:p>
        </p:txBody>
      </p:sp>
      <p:sp>
        <p:nvSpPr>
          <p:cNvPr id="4" name="Slide Number Placeholder 3"/>
          <p:cNvSpPr>
            <a:spLocks noGrp="1"/>
          </p:cNvSpPr>
          <p:nvPr>
            <p:ph type="sldNum" sz="quarter" idx="10"/>
          </p:nvPr>
        </p:nvSpPr>
        <p:spPr/>
        <p:txBody>
          <a:bodyPr/>
          <a:lstStyle/>
          <a:p>
            <a:fld id="{4E7731B4-8651-4D35-9F66-2F3279BB2661}" type="slidenum">
              <a:rPr lang="en-US" smtClean="0"/>
              <a:t>10</a:t>
            </a:fld>
            <a:endParaRPr lang="en-US"/>
          </a:p>
        </p:txBody>
      </p:sp>
    </p:spTree>
    <p:extLst>
      <p:ext uri="{BB962C8B-B14F-4D97-AF65-F5344CB8AC3E}">
        <p14:creationId xmlns:p14="http://schemas.microsoft.com/office/powerpoint/2010/main" val="1571779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arbitrary load balanced solution. Each compute nodes has this many number of replicas. Total number of replicas required in this mapping is 7.</a:t>
            </a:r>
          </a:p>
        </p:txBody>
      </p:sp>
      <p:sp>
        <p:nvSpPr>
          <p:cNvPr id="4" name="Slide Number Placeholder 3"/>
          <p:cNvSpPr>
            <a:spLocks noGrp="1"/>
          </p:cNvSpPr>
          <p:nvPr>
            <p:ph type="sldNum" sz="quarter" idx="10"/>
          </p:nvPr>
        </p:nvSpPr>
        <p:spPr/>
        <p:txBody>
          <a:bodyPr/>
          <a:lstStyle/>
          <a:p>
            <a:fld id="{4E7731B4-8651-4D35-9F66-2F3279BB2661}" type="slidenum">
              <a:rPr lang="en-US" smtClean="0"/>
              <a:t>11</a:t>
            </a:fld>
            <a:endParaRPr lang="en-US"/>
          </a:p>
        </p:txBody>
      </p:sp>
    </p:spTree>
    <p:extLst>
      <p:ext uri="{BB962C8B-B14F-4D97-AF65-F5344CB8AC3E}">
        <p14:creationId xmlns:p14="http://schemas.microsoft.com/office/powerpoint/2010/main" val="220223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mapping which minimizes the number of replicas is this one. Here the number of replicas is 5.</a:t>
            </a:r>
          </a:p>
        </p:txBody>
      </p:sp>
      <p:sp>
        <p:nvSpPr>
          <p:cNvPr id="4" name="Slide Number Placeholder 3"/>
          <p:cNvSpPr>
            <a:spLocks noGrp="1"/>
          </p:cNvSpPr>
          <p:nvPr>
            <p:ph type="sldNum" sz="quarter" idx="10"/>
          </p:nvPr>
        </p:nvSpPr>
        <p:spPr/>
        <p:txBody>
          <a:bodyPr/>
          <a:lstStyle/>
          <a:p>
            <a:fld id="{4E7731B4-8651-4D35-9F66-2F3279BB2661}" type="slidenum">
              <a:rPr lang="en-US" smtClean="0"/>
              <a:t>12</a:t>
            </a:fld>
            <a:endParaRPr lang="en-US"/>
          </a:p>
        </p:txBody>
      </p:sp>
    </p:spTree>
    <p:extLst>
      <p:ext uri="{BB962C8B-B14F-4D97-AF65-F5344CB8AC3E}">
        <p14:creationId xmlns:p14="http://schemas.microsoft.com/office/powerpoint/2010/main" val="1624668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 problem tractable we make the following 3 assumptions. We relax all of these assumptions while designing the system. We expect that blocks are of uniform size. We solve for the static version of the problem first where all blocks and bins are known upfront. Finally, bins have uniform capacity.</a:t>
            </a:r>
          </a:p>
        </p:txBody>
      </p:sp>
      <p:sp>
        <p:nvSpPr>
          <p:cNvPr id="4" name="Slide Number Placeholder 3"/>
          <p:cNvSpPr>
            <a:spLocks noGrp="1"/>
          </p:cNvSpPr>
          <p:nvPr>
            <p:ph type="sldNum" sz="quarter" idx="10"/>
          </p:nvPr>
        </p:nvSpPr>
        <p:spPr/>
        <p:txBody>
          <a:bodyPr/>
          <a:lstStyle/>
          <a:p>
            <a:fld id="{4E7731B4-8651-4D35-9F66-2F3279BB2661}" type="slidenum">
              <a:rPr lang="en-US" smtClean="0"/>
              <a:t>13</a:t>
            </a:fld>
            <a:endParaRPr lang="en-US"/>
          </a:p>
        </p:txBody>
      </p:sp>
    </p:spTree>
    <p:extLst>
      <p:ext uri="{BB962C8B-B14F-4D97-AF65-F5344CB8AC3E}">
        <p14:creationId xmlns:p14="http://schemas.microsoft.com/office/powerpoint/2010/main" val="2807339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describe our algorithm. We use a different example for this. The table here lists the segments in the system and the number represents popularity which is the number of queries accessing it. We have 3 compute nodes. A balanced allocation means each bin will have a capacity of 4. Note that this ensures that we minimize Makespan. We assign this capacity to each bin. Next, we create a priority queue with segments ordered by descending order of popularity. </a:t>
            </a:r>
          </a:p>
        </p:txBody>
      </p:sp>
      <p:sp>
        <p:nvSpPr>
          <p:cNvPr id="4" name="Slide Number Placeholder 3"/>
          <p:cNvSpPr>
            <a:spLocks noGrp="1"/>
          </p:cNvSpPr>
          <p:nvPr>
            <p:ph type="sldNum" sz="quarter" idx="10"/>
          </p:nvPr>
        </p:nvSpPr>
        <p:spPr/>
        <p:txBody>
          <a:bodyPr/>
          <a:lstStyle/>
          <a:p>
            <a:fld id="{4E7731B4-8651-4D35-9F66-2F3279BB2661}" type="slidenum">
              <a:rPr lang="en-US" smtClean="0"/>
              <a:t>14</a:t>
            </a:fld>
            <a:endParaRPr lang="en-US"/>
          </a:p>
        </p:txBody>
      </p:sp>
    </p:spTree>
    <p:extLst>
      <p:ext uri="{BB962C8B-B14F-4D97-AF65-F5344CB8AC3E}">
        <p14:creationId xmlns:p14="http://schemas.microsoft.com/office/powerpoint/2010/main" val="4259835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runs in iterations. In each iteration, it picks the most popular segment and assigns it to a compute node based on some pre-defined policy. If the node does not have sufficient capacity to fit all the blocks, then the rest is returned to the queue.</a:t>
            </a:r>
          </a:p>
        </p:txBody>
      </p:sp>
      <p:sp>
        <p:nvSpPr>
          <p:cNvPr id="4" name="Slide Number Placeholder 3"/>
          <p:cNvSpPr>
            <a:spLocks noGrp="1"/>
          </p:cNvSpPr>
          <p:nvPr>
            <p:ph type="sldNum" sz="quarter" idx="10"/>
          </p:nvPr>
        </p:nvSpPr>
        <p:spPr/>
        <p:txBody>
          <a:bodyPr/>
          <a:lstStyle/>
          <a:p>
            <a:fld id="{4E7731B4-8651-4D35-9F66-2F3279BB2661}" type="slidenum">
              <a:rPr lang="en-US" smtClean="0"/>
              <a:t>15</a:t>
            </a:fld>
            <a:endParaRPr lang="en-US"/>
          </a:p>
        </p:txBody>
      </p:sp>
    </p:spTree>
    <p:extLst>
      <p:ext uri="{BB962C8B-B14F-4D97-AF65-F5344CB8AC3E}">
        <p14:creationId xmlns:p14="http://schemas.microsoft.com/office/powerpoint/2010/main" val="3801584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bin packing heuristics for compute node selection. In this example, we are going to use first fit, </a:t>
            </a:r>
            <a:r>
              <a:rPr lang="en-US" dirty="0" err="1"/>
              <a:t>i.e</a:t>
            </a:r>
            <a:r>
              <a:rPr lang="en-US" dirty="0"/>
              <a:t>, we will choose the compute node with the lowest id that is empty. </a:t>
            </a:r>
          </a:p>
        </p:txBody>
      </p:sp>
      <p:sp>
        <p:nvSpPr>
          <p:cNvPr id="4" name="Slide Number Placeholder 3"/>
          <p:cNvSpPr>
            <a:spLocks noGrp="1"/>
          </p:cNvSpPr>
          <p:nvPr>
            <p:ph type="sldNum" sz="quarter" idx="10"/>
          </p:nvPr>
        </p:nvSpPr>
        <p:spPr/>
        <p:txBody>
          <a:bodyPr/>
          <a:lstStyle/>
          <a:p>
            <a:fld id="{4E7731B4-8651-4D35-9F66-2F3279BB2661}" type="slidenum">
              <a:rPr lang="en-US" smtClean="0"/>
              <a:t>16</a:t>
            </a:fld>
            <a:endParaRPr lang="en-US"/>
          </a:p>
        </p:txBody>
      </p:sp>
    </p:spTree>
    <p:extLst>
      <p:ext uri="{BB962C8B-B14F-4D97-AF65-F5344CB8AC3E}">
        <p14:creationId xmlns:p14="http://schemas.microsoft.com/office/powerpoint/2010/main" val="2412767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7731B4-8651-4D35-9F66-2F3279BB2661}" type="slidenum">
              <a:rPr lang="en-US" smtClean="0"/>
              <a:t>17</a:t>
            </a:fld>
            <a:endParaRPr lang="en-US"/>
          </a:p>
        </p:txBody>
      </p:sp>
    </p:spTree>
    <p:extLst>
      <p:ext uri="{BB962C8B-B14F-4D97-AF65-F5344CB8AC3E}">
        <p14:creationId xmlns:p14="http://schemas.microsoft.com/office/powerpoint/2010/main" val="2425545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pick the blue blocks, fit 4 of the queries and return the other 2. Note its position changes in the priority queue</a:t>
            </a:r>
          </a:p>
        </p:txBody>
      </p:sp>
      <p:sp>
        <p:nvSpPr>
          <p:cNvPr id="4" name="Slide Number Placeholder 3"/>
          <p:cNvSpPr>
            <a:spLocks noGrp="1"/>
          </p:cNvSpPr>
          <p:nvPr>
            <p:ph type="sldNum" sz="quarter" idx="10"/>
          </p:nvPr>
        </p:nvSpPr>
        <p:spPr/>
        <p:txBody>
          <a:bodyPr/>
          <a:lstStyle/>
          <a:p>
            <a:fld id="{4E7731B4-8651-4D35-9F66-2F3279BB2661}" type="slidenum">
              <a:rPr lang="en-US" smtClean="0"/>
              <a:t>18</a:t>
            </a:fld>
            <a:endParaRPr lang="en-US"/>
          </a:p>
        </p:txBody>
      </p:sp>
    </p:spTree>
    <p:extLst>
      <p:ext uri="{BB962C8B-B14F-4D97-AF65-F5344CB8AC3E}">
        <p14:creationId xmlns:p14="http://schemas.microsoft.com/office/powerpoint/2010/main" val="2249512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continue iterating till the queue is empty</a:t>
            </a:r>
          </a:p>
        </p:txBody>
      </p:sp>
      <p:sp>
        <p:nvSpPr>
          <p:cNvPr id="4" name="Slide Number Placeholder 3"/>
          <p:cNvSpPr>
            <a:spLocks noGrp="1"/>
          </p:cNvSpPr>
          <p:nvPr>
            <p:ph type="sldNum" sz="quarter" idx="10"/>
          </p:nvPr>
        </p:nvSpPr>
        <p:spPr/>
        <p:txBody>
          <a:bodyPr/>
          <a:lstStyle/>
          <a:p>
            <a:fld id="{4E7731B4-8651-4D35-9F66-2F3279BB2661}" type="slidenum">
              <a:rPr lang="en-US" smtClean="0"/>
              <a:t>19</a:t>
            </a:fld>
            <a:endParaRPr lang="en-US"/>
          </a:p>
        </p:txBody>
      </p:sp>
    </p:spTree>
    <p:extLst>
      <p:ext uri="{BB962C8B-B14F-4D97-AF65-F5344CB8AC3E}">
        <p14:creationId xmlns:p14="http://schemas.microsoft.com/office/powerpoint/2010/main" val="60093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solution, we will briefly describe the space and the motivation. The real time analytics space can be divided into two verticals – streaming analytics and distributed OLAP. Systems like </a:t>
            </a:r>
            <a:r>
              <a:rPr lang="en-US" dirty="0" err="1"/>
              <a:t>Samza</a:t>
            </a:r>
            <a:r>
              <a:rPr lang="en-US" dirty="0"/>
              <a:t>, Heron fall into the streaming space while Apache </a:t>
            </a:r>
            <a:r>
              <a:rPr lang="en-US" dirty="0" err="1"/>
              <a:t>Kylin</a:t>
            </a:r>
            <a:r>
              <a:rPr lang="en-US" dirty="0"/>
              <a:t>, SQL Server are some examples of OLAP systems. In the intersection lies interactive analytics engine. Some popular systems in this space are Druid, Presto. This area is expected to grow to 13.7 billion dollars by 2021</a:t>
            </a:r>
          </a:p>
        </p:txBody>
      </p:sp>
      <p:sp>
        <p:nvSpPr>
          <p:cNvPr id="4" name="Slide Number Placeholder 3"/>
          <p:cNvSpPr>
            <a:spLocks noGrp="1"/>
          </p:cNvSpPr>
          <p:nvPr>
            <p:ph type="sldNum" sz="quarter" idx="10"/>
          </p:nvPr>
        </p:nvSpPr>
        <p:spPr/>
        <p:txBody>
          <a:bodyPr/>
          <a:lstStyle/>
          <a:p>
            <a:fld id="{4E7731B4-8651-4D35-9F66-2F3279BB2661}" type="slidenum">
              <a:rPr lang="en-US" smtClean="0"/>
              <a:t>2</a:t>
            </a:fld>
            <a:endParaRPr lang="en-US"/>
          </a:p>
        </p:txBody>
      </p:sp>
    </p:spTree>
    <p:extLst>
      <p:ext uri="{BB962C8B-B14F-4D97-AF65-F5344CB8AC3E}">
        <p14:creationId xmlns:p14="http://schemas.microsoft.com/office/powerpoint/2010/main" val="3920779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select the orange blocks. They all fit in CN2</a:t>
            </a:r>
          </a:p>
        </p:txBody>
      </p:sp>
      <p:sp>
        <p:nvSpPr>
          <p:cNvPr id="4" name="Slide Number Placeholder 3"/>
          <p:cNvSpPr>
            <a:spLocks noGrp="1"/>
          </p:cNvSpPr>
          <p:nvPr>
            <p:ph type="sldNum" sz="quarter" idx="10"/>
          </p:nvPr>
        </p:nvSpPr>
        <p:spPr/>
        <p:txBody>
          <a:bodyPr/>
          <a:lstStyle/>
          <a:p>
            <a:fld id="{4E7731B4-8651-4D35-9F66-2F3279BB2661}" type="slidenum">
              <a:rPr lang="en-US" smtClean="0"/>
              <a:t>20</a:t>
            </a:fld>
            <a:endParaRPr lang="en-US"/>
          </a:p>
        </p:txBody>
      </p:sp>
    </p:spTree>
    <p:extLst>
      <p:ext uri="{BB962C8B-B14F-4D97-AF65-F5344CB8AC3E}">
        <p14:creationId xmlns:p14="http://schemas.microsoft.com/office/powerpoint/2010/main" val="3862582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pick blue again, fit 1 of the </a:t>
            </a:r>
            <a:r>
              <a:rPr lang="en-US" dirty="0" err="1"/>
              <a:t>balss</a:t>
            </a:r>
            <a:endParaRPr lang="en-US" dirty="0"/>
          </a:p>
        </p:txBody>
      </p:sp>
      <p:sp>
        <p:nvSpPr>
          <p:cNvPr id="4" name="Slide Number Placeholder 3"/>
          <p:cNvSpPr>
            <a:spLocks noGrp="1"/>
          </p:cNvSpPr>
          <p:nvPr>
            <p:ph type="sldNum" sz="quarter" idx="10"/>
          </p:nvPr>
        </p:nvSpPr>
        <p:spPr/>
        <p:txBody>
          <a:bodyPr/>
          <a:lstStyle/>
          <a:p>
            <a:fld id="{4E7731B4-8651-4D35-9F66-2F3279BB2661}" type="slidenum">
              <a:rPr lang="en-US" smtClean="0"/>
              <a:t>21</a:t>
            </a:fld>
            <a:endParaRPr lang="en-US"/>
          </a:p>
        </p:txBody>
      </p:sp>
    </p:spTree>
    <p:extLst>
      <p:ext uri="{BB962C8B-B14F-4D97-AF65-F5344CB8AC3E}">
        <p14:creationId xmlns:p14="http://schemas.microsoft.com/office/powerpoint/2010/main" val="56069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fit the yellow blocks</a:t>
            </a:r>
          </a:p>
        </p:txBody>
      </p:sp>
      <p:sp>
        <p:nvSpPr>
          <p:cNvPr id="4" name="Slide Number Placeholder 3"/>
          <p:cNvSpPr>
            <a:spLocks noGrp="1"/>
          </p:cNvSpPr>
          <p:nvPr>
            <p:ph type="sldNum" sz="quarter" idx="10"/>
          </p:nvPr>
        </p:nvSpPr>
        <p:spPr/>
        <p:txBody>
          <a:bodyPr/>
          <a:lstStyle/>
          <a:p>
            <a:fld id="{4E7731B4-8651-4D35-9F66-2F3279BB2661}" type="slidenum">
              <a:rPr lang="en-US" smtClean="0"/>
              <a:t>22</a:t>
            </a:fld>
            <a:endParaRPr lang="en-US"/>
          </a:p>
        </p:txBody>
      </p:sp>
    </p:spTree>
    <p:extLst>
      <p:ext uri="{BB962C8B-B14F-4D97-AF65-F5344CB8AC3E}">
        <p14:creationId xmlns:p14="http://schemas.microsoft.com/office/powerpoint/2010/main" val="12942076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last two available slots get filled by the left blue and green blocks. The total number of replicas in this assignment is 6. If you look closely, this is not an assignment with the least replication. You can reduce replication by 1 if you swap the blue ball in CN2 with the green ball in CN3</a:t>
            </a:r>
          </a:p>
        </p:txBody>
      </p:sp>
      <p:sp>
        <p:nvSpPr>
          <p:cNvPr id="4" name="Slide Number Placeholder 3"/>
          <p:cNvSpPr>
            <a:spLocks noGrp="1"/>
          </p:cNvSpPr>
          <p:nvPr>
            <p:ph type="sldNum" sz="quarter" idx="10"/>
          </p:nvPr>
        </p:nvSpPr>
        <p:spPr/>
        <p:txBody>
          <a:bodyPr/>
          <a:lstStyle/>
          <a:p>
            <a:fld id="{4E7731B4-8651-4D35-9F66-2F3279BB2661}" type="slidenum">
              <a:rPr lang="en-US" smtClean="0"/>
              <a:t>23</a:t>
            </a:fld>
            <a:endParaRPr lang="en-US"/>
          </a:p>
        </p:txBody>
      </p:sp>
    </p:spTree>
    <p:extLst>
      <p:ext uri="{BB962C8B-B14F-4D97-AF65-F5344CB8AC3E}">
        <p14:creationId xmlns:p14="http://schemas.microsoft.com/office/powerpoint/2010/main" val="1716689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allocation looks like this. It can be shown that best fit will provably achieve the minimum replication count in this algorithm. We refer the audience to the paper for the formal proof.</a:t>
            </a:r>
          </a:p>
        </p:txBody>
      </p:sp>
      <p:sp>
        <p:nvSpPr>
          <p:cNvPr id="4" name="Slide Number Placeholder 3"/>
          <p:cNvSpPr>
            <a:spLocks noGrp="1"/>
          </p:cNvSpPr>
          <p:nvPr>
            <p:ph type="sldNum" sz="quarter" idx="10"/>
          </p:nvPr>
        </p:nvSpPr>
        <p:spPr/>
        <p:txBody>
          <a:bodyPr/>
          <a:lstStyle/>
          <a:p>
            <a:fld id="{4E7731B4-8651-4D35-9F66-2F3279BB2661}" type="slidenum">
              <a:rPr lang="en-US" smtClean="0"/>
              <a:t>24</a:t>
            </a:fld>
            <a:endParaRPr lang="en-US"/>
          </a:p>
        </p:txBody>
      </p:sp>
    </p:spTree>
    <p:extLst>
      <p:ext uri="{BB962C8B-B14F-4D97-AF65-F5344CB8AC3E}">
        <p14:creationId xmlns:p14="http://schemas.microsoft.com/office/powerpoint/2010/main" val="482924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designing Getafix, we relaxed the assumptions of the last section. We will talk about it next</a:t>
            </a:r>
          </a:p>
        </p:txBody>
      </p:sp>
      <p:sp>
        <p:nvSpPr>
          <p:cNvPr id="4" name="Slide Number Placeholder 3"/>
          <p:cNvSpPr>
            <a:spLocks noGrp="1"/>
          </p:cNvSpPr>
          <p:nvPr>
            <p:ph type="sldNum" sz="quarter" idx="10"/>
          </p:nvPr>
        </p:nvSpPr>
        <p:spPr/>
        <p:txBody>
          <a:bodyPr/>
          <a:lstStyle/>
          <a:p>
            <a:fld id="{4E7731B4-8651-4D35-9F66-2F3279BB2661}" type="slidenum">
              <a:rPr lang="en-US" smtClean="0"/>
              <a:t>25</a:t>
            </a:fld>
            <a:endParaRPr lang="en-US"/>
          </a:p>
        </p:txBody>
      </p:sp>
    </p:spTree>
    <p:extLst>
      <p:ext uri="{BB962C8B-B14F-4D97-AF65-F5344CB8AC3E}">
        <p14:creationId xmlns:p14="http://schemas.microsoft.com/office/powerpoint/2010/main" val="31033739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segment replication algorithm is run inside a coordinator node which is tasked with running and enforcing data management policies. It executes the algorithm in periodic rounds. We implemented an access logger module in compute nodes to track popularity of each segment and send it to the coordinator. It then runs the algorithm to calculate the segment placement plan. </a:t>
            </a:r>
            <a:r>
              <a:rPr lang="en-US" sz="1200" kern="1200" dirty="0">
                <a:solidFill>
                  <a:schemeClr val="tx1"/>
                </a:solidFill>
                <a:effectLst/>
                <a:latin typeface="+mn-lt"/>
                <a:ea typeface="+mn-ea"/>
                <a:cs typeface="+mn-cs"/>
              </a:rPr>
              <a:t>In a round, while the new placement is being planned and executed, the old placement pattern can still be used for ongoing queries, i.e., queries are not stopped. </a:t>
            </a:r>
            <a:r>
              <a:rPr lang="en-US" dirty="0"/>
              <a:t>We chose to react to popularity changes to eliminate the overhead of batching in the fast path. Additionally, we use a small interval length between algorithm execution to catch popularity changes early. This ensures we can smoothly handle increased query load on a particular segment. Finally, access logger in Getafix tracks total access time instead of number of queries. In the last section we assumed that all blocks have the same size. In reality, queries can have different execution profile based on semantics, filter parameters, etc. As a result, counting the number of queries is not an accurate representation of popularity. </a:t>
            </a:r>
          </a:p>
        </p:txBody>
      </p:sp>
      <p:sp>
        <p:nvSpPr>
          <p:cNvPr id="4" name="Slide Number Placeholder 3"/>
          <p:cNvSpPr>
            <a:spLocks noGrp="1"/>
          </p:cNvSpPr>
          <p:nvPr>
            <p:ph type="sldNum" sz="quarter" idx="10"/>
          </p:nvPr>
        </p:nvSpPr>
        <p:spPr/>
        <p:txBody>
          <a:bodyPr/>
          <a:lstStyle/>
          <a:p>
            <a:fld id="{4E7731B4-8651-4D35-9F66-2F3279BB2661}" type="slidenum">
              <a:rPr lang="en-US" smtClean="0"/>
              <a:t>26</a:t>
            </a:fld>
            <a:endParaRPr lang="en-US"/>
          </a:p>
        </p:txBody>
      </p:sp>
    </p:spTree>
    <p:extLst>
      <p:ext uri="{BB962C8B-B14F-4D97-AF65-F5344CB8AC3E}">
        <p14:creationId xmlns:p14="http://schemas.microsoft.com/office/powerpoint/2010/main" val="1937605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on the generated segment placement plan, the coordinator instructs the compute nodes to load or remove segments for the next round. To load a new segment, compute nodes fetches it from deep storage. To keep memory utilization high, Getafix aggressively removes unpopular segment replicas. All but one replicas can be potentially removed. One replica for each segment is maintained in the frontend cluster to avoid demand fetch on access. Coordinator can instruct a compute node to remove even this single replica under resource constraint. For freshly minted segments, which have not seen queries yet, Getafix bootstrap loads these segments. This is done to avoid demand loading the segment during query execution. </a:t>
            </a:r>
          </a:p>
        </p:txBody>
      </p:sp>
      <p:sp>
        <p:nvSpPr>
          <p:cNvPr id="4" name="Slide Number Placeholder 3"/>
          <p:cNvSpPr>
            <a:spLocks noGrp="1"/>
          </p:cNvSpPr>
          <p:nvPr>
            <p:ph type="sldNum" sz="quarter" idx="10"/>
          </p:nvPr>
        </p:nvSpPr>
        <p:spPr/>
        <p:txBody>
          <a:bodyPr/>
          <a:lstStyle/>
          <a:p>
            <a:fld id="{4E7731B4-8651-4D35-9F66-2F3279BB2661}" type="slidenum">
              <a:rPr lang="en-US" smtClean="0"/>
              <a:t>27</a:t>
            </a:fld>
            <a:endParaRPr lang="en-US"/>
          </a:p>
        </p:txBody>
      </p:sp>
    </p:spTree>
    <p:extLst>
      <p:ext uri="{BB962C8B-B14F-4D97-AF65-F5344CB8AC3E}">
        <p14:creationId xmlns:p14="http://schemas.microsoft.com/office/powerpoint/2010/main" val="236192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relax our last assumption about homogeneous compute nodes here. Production clusters are typically tiered. Hot data is stored in VMs having sufficiently large memory to fit the full data size. They also have higher compute capacity. Warm data is stored in VMs where 30-40% data can fit in memory and rest resides on faster disks like SSDs and so on. Additionally, stragglers can be a problem too. To handle this heterogeneity, we assign capacities to the compute nodes based on the amount of query load it has taken in the past. The rest of the algorithm works as is. At the end, we further match the popular segments to more powerful nodes. This is called Auto-Tiering. </a:t>
            </a:r>
            <a:r>
              <a:rPr lang="en-US" sz="1200" kern="1200" dirty="0">
                <a:solidFill>
                  <a:schemeClr val="tx1"/>
                </a:solidFill>
                <a:effectLst/>
                <a:latin typeface="+mn-lt"/>
                <a:ea typeface="+mn-ea"/>
                <a:cs typeface="+mn-cs"/>
              </a:rPr>
              <a:t>This represents a better management alternative to the manual auto-tiering done today by sys admins</a:t>
            </a:r>
            <a:endParaRPr lang="en-US" dirty="0"/>
          </a:p>
        </p:txBody>
      </p:sp>
      <p:sp>
        <p:nvSpPr>
          <p:cNvPr id="4" name="Slide Number Placeholder 3"/>
          <p:cNvSpPr>
            <a:spLocks noGrp="1"/>
          </p:cNvSpPr>
          <p:nvPr>
            <p:ph type="sldNum" sz="quarter" idx="10"/>
          </p:nvPr>
        </p:nvSpPr>
        <p:spPr/>
        <p:txBody>
          <a:bodyPr/>
          <a:lstStyle/>
          <a:p>
            <a:fld id="{4E7731B4-8651-4D35-9F66-2F3279BB2661}" type="slidenum">
              <a:rPr lang="en-US" smtClean="0"/>
              <a:t>28</a:t>
            </a:fld>
            <a:endParaRPr lang="en-US"/>
          </a:p>
        </p:txBody>
      </p:sp>
    </p:spTree>
    <p:extLst>
      <p:ext uri="{BB962C8B-B14F-4D97-AF65-F5344CB8AC3E}">
        <p14:creationId xmlns:p14="http://schemas.microsoft.com/office/powerpoint/2010/main" val="1710038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other design components for which we refer the audience to our paper</a:t>
            </a:r>
          </a:p>
        </p:txBody>
      </p:sp>
      <p:sp>
        <p:nvSpPr>
          <p:cNvPr id="4" name="Slide Number Placeholder 3"/>
          <p:cNvSpPr>
            <a:spLocks noGrp="1"/>
          </p:cNvSpPr>
          <p:nvPr>
            <p:ph type="sldNum" sz="quarter" idx="10"/>
          </p:nvPr>
        </p:nvSpPr>
        <p:spPr/>
        <p:txBody>
          <a:bodyPr/>
          <a:lstStyle/>
          <a:p>
            <a:fld id="{4E7731B4-8651-4D35-9F66-2F3279BB2661}" type="slidenum">
              <a:rPr lang="en-US" smtClean="0"/>
              <a:t>29</a:t>
            </a:fld>
            <a:endParaRPr lang="en-US"/>
          </a:p>
        </p:txBody>
      </p:sp>
    </p:spTree>
    <p:extLst>
      <p:ext uri="{BB962C8B-B14F-4D97-AF65-F5344CB8AC3E}">
        <p14:creationId xmlns:p14="http://schemas.microsoft.com/office/powerpoint/2010/main" val="161064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panose="02040503050406030204" pitchFamily="18" charset="0"/>
              </a:rPr>
              <a:t>I will introduce the different modules in interactive analytics engine next. A typical use-case is ad clicks pipeline. Historical ad data and real time ad click events are collected, batched by time and stored in a deep storage like Amazon S3. The individual blocks are called segments and they are immutable. Queries are computed by a separate set of machines, typically VMs from Amazon EC2. They have powerful processors and large amount of memory. To reduce query response time, data is prefetched from the backend data store and cached in memory. Further segments are also replicated to better load balance query load to popular segments. </a:t>
            </a:r>
            <a:r>
              <a:rPr lang="en-US" sz="1200" kern="1200" dirty="0">
                <a:solidFill>
                  <a:schemeClr val="tx1"/>
                </a:solidFill>
                <a:effectLst/>
                <a:latin typeface="+mn-lt"/>
                <a:ea typeface="+mn-ea"/>
                <a:cs typeface="+mn-cs"/>
              </a:rPr>
              <a:t>We will primarily focus on replication in this talk as that is critical to reducing memory. </a:t>
            </a:r>
            <a:r>
              <a:rPr lang="en-US" dirty="0">
                <a:latin typeface="Cambria" panose="02040503050406030204" pitchFamily="18" charset="0"/>
              </a:rPr>
              <a:t>A typical production deployment can handle petabytes of data and millions of queries per day. This means the front end VMs require hundreds of gigabytes in memory capacity. </a:t>
            </a:r>
          </a:p>
        </p:txBody>
      </p:sp>
      <p:sp>
        <p:nvSpPr>
          <p:cNvPr id="4" name="Slide Number Placeholder 3"/>
          <p:cNvSpPr>
            <a:spLocks noGrp="1"/>
          </p:cNvSpPr>
          <p:nvPr>
            <p:ph type="sldNum" sz="quarter" idx="10"/>
          </p:nvPr>
        </p:nvSpPr>
        <p:spPr/>
        <p:txBody>
          <a:bodyPr/>
          <a:lstStyle/>
          <a:p>
            <a:fld id="{4E7731B4-8651-4D35-9F66-2F3279BB2661}" type="slidenum">
              <a:rPr lang="en-US" smtClean="0"/>
              <a:t>3</a:t>
            </a:fld>
            <a:endParaRPr lang="en-US"/>
          </a:p>
        </p:txBody>
      </p:sp>
    </p:spTree>
    <p:extLst>
      <p:ext uri="{BB962C8B-B14F-4D97-AF65-F5344CB8AC3E}">
        <p14:creationId xmlns:p14="http://schemas.microsoft.com/office/powerpoint/2010/main" val="637024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evaluate Getafix against some of the goals that we had set out earlier</a:t>
            </a:r>
          </a:p>
        </p:txBody>
      </p:sp>
      <p:sp>
        <p:nvSpPr>
          <p:cNvPr id="4" name="Slide Number Placeholder 3"/>
          <p:cNvSpPr>
            <a:spLocks noGrp="1"/>
          </p:cNvSpPr>
          <p:nvPr>
            <p:ph type="sldNum" sz="quarter" idx="10"/>
          </p:nvPr>
        </p:nvSpPr>
        <p:spPr/>
        <p:txBody>
          <a:bodyPr/>
          <a:lstStyle/>
          <a:p>
            <a:fld id="{4E7731B4-8651-4D35-9F66-2F3279BB2661}" type="slidenum">
              <a:rPr lang="en-US" smtClean="0"/>
              <a:t>30</a:t>
            </a:fld>
            <a:endParaRPr lang="en-US"/>
          </a:p>
        </p:txBody>
      </p:sp>
    </p:spTree>
    <p:extLst>
      <p:ext uri="{BB962C8B-B14F-4D97-AF65-F5344CB8AC3E}">
        <p14:creationId xmlns:p14="http://schemas.microsoft.com/office/powerpoint/2010/main" val="2846036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want to revisit the tradeoff plot and see how Getafix does compared to the goals. We observe a 50% reduction in memory usage with 5% increase in average latency compared to </a:t>
            </a:r>
            <a:r>
              <a:rPr lang="en-US" dirty="0" err="1"/>
              <a:t>scarlett</a:t>
            </a:r>
            <a:r>
              <a:rPr lang="en-US" dirty="0"/>
              <a:t>. Getafix performs better at the tail. You will find the plot in paper. </a:t>
            </a:r>
          </a:p>
        </p:txBody>
      </p:sp>
      <p:sp>
        <p:nvSpPr>
          <p:cNvPr id="4" name="Slide Number Placeholder 3"/>
          <p:cNvSpPr>
            <a:spLocks noGrp="1"/>
          </p:cNvSpPr>
          <p:nvPr>
            <p:ph type="sldNum" sz="quarter" idx="10"/>
          </p:nvPr>
        </p:nvSpPr>
        <p:spPr/>
        <p:txBody>
          <a:bodyPr/>
          <a:lstStyle/>
          <a:p>
            <a:fld id="{4E7731B4-8651-4D35-9F66-2F3279BB2661}" type="slidenum">
              <a:rPr lang="en-US" smtClean="0"/>
              <a:t>31</a:t>
            </a:fld>
            <a:endParaRPr lang="en-US"/>
          </a:p>
        </p:txBody>
      </p:sp>
    </p:spTree>
    <p:extLst>
      <p:ext uri="{BB962C8B-B14F-4D97-AF65-F5344CB8AC3E}">
        <p14:creationId xmlns:p14="http://schemas.microsoft.com/office/powerpoint/2010/main" val="4134100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want to quantify how the memory saving scales with increase in query load. We fix the number of compute nodes to 20. We vary the query load by adding more clients plotted on the x-axis. On the y-axis, we plot the memory used by Scarlett divided by Getafix. It is a ratio and higher is better. We observe a 1.45 – 2.15X reduction in total memory for Getafix and it increases as the number of clients grow. </a:t>
            </a:r>
            <a:r>
              <a:rPr lang="en-US" sz="1200" b="0" i="0" u="none" strike="noStrike" kern="1200" baseline="0" dirty="0">
                <a:solidFill>
                  <a:schemeClr val="tx1"/>
                </a:solidFill>
                <a:latin typeface="+mn-lt"/>
                <a:ea typeface="+mn-ea"/>
                <a:cs typeface="+mn-cs"/>
              </a:rPr>
              <a:t>Scarlett alleviates query hotspots by creating more replicas of popular segments, while Getafix carefully balances replicas of popular and unpopular segments to keep overall replication (and memory usage) low.</a:t>
            </a:r>
            <a:endParaRPr lang="en-US" dirty="0"/>
          </a:p>
        </p:txBody>
      </p:sp>
      <p:sp>
        <p:nvSpPr>
          <p:cNvPr id="4" name="Slide Number Placeholder 3"/>
          <p:cNvSpPr>
            <a:spLocks noGrp="1"/>
          </p:cNvSpPr>
          <p:nvPr>
            <p:ph type="sldNum" sz="quarter" idx="10"/>
          </p:nvPr>
        </p:nvSpPr>
        <p:spPr/>
        <p:txBody>
          <a:bodyPr/>
          <a:lstStyle/>
          <a:p>
            <a:fld id="{4E7731B4-8651-4D35-9F66-2F3279BB2661}" type="slidenum">
              <a:rPr lang="en-US" smtClean="0"/>
              <a:t>32</a:t>
            </a:fld>
            <a:endParaRPr lang="en-US"/>
          </a:p>
        </p:txBody>
      </p:sp>
    </p:spTree>
    <p:extLst>
      <p:ext uri="{BB962C8B-B14F-4D97-AF65-F5344CB8AC3E}">
        <p14:creationId xmlns:p14="http://schemas.microsoft.com/office/powerpoint/2010/main" val="448615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do some back-of-the-envelope calculations to estimate cost savings. We calculate memory costs as a product of working set data size, effective replication factor and memory cost. We use numbers for the first and the last parameters from data publicly available. </a:t>
            </a:r>
            <a:r>
              <a:rPr lang="en-US" sz="1200" kern="1200" dirty="0">
                <a:solidFill>
                  <a:schemeClr val="tx1"/>
                </a:solidFill>
                <a:effectLst/>
                <a:latin typeface="+mn-lt"/>
                <a:ea typeface="+mn-ea"/>
                <a:cs typeface="+mn-cs"/>
              </a:rPr>
              <a:t>We know EC2 couples memory and processing core costs, but for the purposes of back of the envelope calculation we talk about only memory. </a:t>
            </a:r>
            <a:r>
              <a:rPr lang="en-US" dirty="0"/>
              <a:t>For effective replication factor, we use our observed numbers from the evaluation. Compared to Scarlett, we estimate a cost saving of 10 millions dollars annually.</a:t>
            </a:r>
          </a:p>
        </p:txBody>
      </p:sp>
      <p:sp>
        <p:nvSpPr>
          <p:cNvPr id="4" name="Slide Number Placeholder 3"/>
          <p:cNvSpPr>
            <a:spLocks noGrp="1"/>
          </p:cNvSpPr>
          <p:nvPr>
            <p:ph type="sldNum" sz="quarter" idx="10"/>
          </p:nvPr>
        </p:nvSpPr>
        <p:spPr/>
        <p:txBody>
          <a:bodyPr/>
          <a:lstStyle/>
          <a:p>
            <a:fld id="{4E7731B4-8651-4D35-9F66-2F3279BB2661}" type="slidenum">
              <a:rPr lang="en-US" smtClean="0"/>
              <a:t>33</a:t>
            </a:fld>
            <a:endParaRPr lang="en-US"/>
          </a:p>
        </p:txBody>
      </p:sp>
    </p:spTree>
    <p:extLst>
      <p:ext uri="{BB962C8B-B14F-4D97-AF65-F5344CB8AC3E}">
        <p14:creationId xmlns:p14="http://schemas.microsoft.com/office/powerpoint/2010/main" val="2884454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last plot, we measure how good our auto-tiering implementation is. We ran our experiment on Cluster-1. It has 3 hot, 6 warm and 6 cold tier nodes. We represent them on the x-axis. On the y-axis we plot rounds. We classify each compute node as high, moderate and low based on the query processing volume it sees. Each division is color coded. For vanilla Getafix we observe lot of hot tier nodes getting moderate and low query volume. This is because they do not have popular segments assigned to them. With our auto-tiering optimizations, we observe a much better tiering.</a:t>
            </a:r>
          </a:p>
        </p:txBody>
      </p:sp>
      <p:sp>
        <p:nvSpPr>
          <p:cNvPr id="4" name="Slide Number Placeholder 3"/>
          <p:cNvSpPr>
            <a:spLocks noGrp="1"/>
          </p:cNvSpPr>
          <p:nvPr>
            <p:ph type="sldNum" sz="quarter" idx="10"/>
          </p:nvPr>
        </p:nvSpPr>
        <p:spPr/>
        <p:txBody>
          <a:bodyPr/>
          <a:lstStyle/>
          <a:p>
            <a:fld id="{4E7731B4-8651-4D35-9F66-2F3279BB2661}" type="slidenum">
              <a:rPr lang="en-US" smtClean="0"/>
              <a:t>34</a:t>
            </a:fld>
            <a:endParaRPr lang="en-US"/>
          </a:p>
        </p:txBody>
      </p:sp>
    </p:spTree>
    <p:extLst>
      <p:ext uri="{BB962C8B-B14F-4D97-AF65-F5344CB8AC3E}">
        <p14:creationId xmlns:p14="http://schemas.microsoft.com/office/powerpoint/2010/main" val="29210720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summarize, today we talked about the data management problem in interactive analytics engine. I hope I have been able to convince you that it is an important problem today. We showed an algorithm that can provably reduce the memory requirements under some simplifying assumptions. We built our system Getafix which relaxes these assumptions. Through multiple evaluations, we show that Getafix can reduce memory in practice with little impact on performance. Lastly, I would like to leave you with this adage: Has rising provisioning costs put you in a fix, you can solve it all by using Getafix </a:t>
            </a:r>
            <a:r>
              <a:rPr lang="en-US">
                <a:sym typeface="Wingdings" panose="05000000000000000000" pitchFamily="2" charset="2"/>
              </a:rPr>
              <a:t></a:t>
            </a:r>
            <a:r>
              <a:rPr lang="en-US"/>
              <a:t> . Thanks you and I am now happy to take questions.</a:t>
            </a:r>
          </a:p>
          <a:p>
            <a:endParaRPr lang="en-US" dirty="0"/>
          </a:p>
        </p:txBody>
      </p:sp>
      <p:sp>
        <p:nvSpPr>
          <p:cNvPr id="4" name="Slide Number Placeholder 3"/>
          <p:cNvSpPr>
            <a:spLocks noGrp="1"/>
          </p:cNvSpPr>
          <p:nvPr>
            <p:ph type="sldNum" sz="quarter" idx="10"/>
          </p:nvPr>
        </p:nvSpPr>
        <p:spPr/>
        <p:txBody>
          <a:bodyPr/>
          <a:lstStyle/>
          <a:p>
            <a:fld id="{4E7731B4-8651-4D35-9F66-2F3279BB2661}" type="slidenum">
              <a:rPr lang="en-US" smtClean="0"/>
              <a:t>35</a:t>
            </a:fld>
            <a:endParaRPr lang="en-US"/>
          </a:p>
        </p:txBody>
      </p:sp>
    </p:spTree>
    <p:extLst>
      <p:ext uri="{BB962C8B-B14F-4D97-AF65-F5344CB8AC3E}">
        <p14:creationId xmlns:p14="http://schemas.microsoft.com/office/powerpoint/2010/main" val="722986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Getafix performs well on all the goals that we had set for it. We have more evaluation in the paper and we highly encourage the audience to take a look.</a:t>
            </a:r>
          </a:p>
        </p:txBody>
      </p:sp>
      <p:sp>
        <p:nvSpPr>
          <p:cNvPr id="4" name="Slide Number Placeholder 3"/>
          <p:cNvSpPr>
            <a:spLocks noGrp="1"/>
          </p:cNvSpPr>
          <p:nvPr>
            <p:ph type="sldNum" sz="quarter" idx="10"/>
          </p:nvPr>
        </p:nvSpPr>
        <p:spPr/>
        <p:txBody>
          <a:bodyPr/>
          <a:lstStyle/>
          <a:p>
            <a:fld id="{4E7731B4-8651-4D35-9F66-2F3279BB2661}" type="slidenum">
              <a:rPr lang="en-US" smtClean="0"/>
              <a:t>36</a:t>
            </a:fld>
            <a:endParaRPr lang="en-US"/>
          </a:p>
        </p:txBody>
      </p:sp>
    </p:spTree>
    <p:extLst>
      <p:ext uri="{BB962C8B-B14F-4D97-AF65-F5344CB8AC3E}">
        <p14:creationId xmlns:p14="http://schemas.microsoft.com/office/powerpoint/2010/main" val="1144816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Reduction in maximum memory required in a single compute node is also significant and reduces slightly as the number of client grows. The maximum memory provides an estimate of how much VM memory to provision. Thus, this saving has a direct correlation to cost. </a:t>
            </a:r>
          </a:p>
        </p:txBody>
      </p:sp>
      <p:sp>
        <p:nvSpPr>
          <p:cNvPr id="4" name="Slide Number Placeholder 3"/>
          <p:cNvSpPr>
            <a:spLocks noGrp="1"/>
          </p:cNvSpPr>
          <p:nvPr>
            <p:ph type="sldNum" sz="quarter" idx="10"/>
          </p:nvPr>
        </p:nvSpPr>
        <p:spPr/>
        <p:txBody>
          <a:bodyPr/>
          <a:lstStyle/>
          <a:p>
            <a:fld id="{4E7731B4-8651-4D35-9F66-2F3279BB2661}" type="slidenum">
              <a:rPr lang="en-US" smtClean="0"/>
              <a:t>37</a:t>
            </a:fld>
            <a:endParaRPr lang="en-US"/>
          </a:p>
        </p:txBody>
      </p:sp>
    </p:spTree>
    <p:extLst>
      <p:ext uri="{BB962C8B-B14F-4D97-AF65-F5344CB8AC3E}">
        <p14:creationId xmlns:p14="http://schemas.microsoft.com/office/powerpoint/2010/main" val="2103082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experiments, we use 3 different types of VMs with different core count and memory to create a tiered cluster. We ran our experiments with 2 such clusters configurations. Cluster-1 has larger fraction of hot tier </a:t>
            </a:r>
            <a:r>
              <a:rPr lang="en-US" dirty="0" err="1"/>
              <a:t>i.e</a:t>
            </a:r>
            <a:r>
              <a:rPr lang="en-US" dirty="0"/>
              <a:t> more powerful nodes compared to Cluster-2. We compare to vanilla Getafix without the optimizations. Getafix improves on all the metrics we measured for. We saw 20% reduction in memory and it increased from Cluster-1 to Cluster-2</a:t>
            </a:r>
          </a:p>
        </p:txBody>
      </p:sp>
      <p:sp>
        <p:nvSpPr>
          <p:cNvPr id="4" name="Slide Number Placeholder 3"/>
          <p:cNvSpPr>
            <a:spLocks noGrp="1"/>
          </p:cNvSpPr>
          <p:nvPr>
            <p:ph type="sldNum" sz="quarter" idx="10"/>
          </p:nvPr>
        </p:nvSpPr>
        <p:spPr/>
        <p:txBody>
          <a:bodyPr/>
          <a:lstStyle/>
          <a:p>
            <a:fld id="{4E7731B4-8651-4D35-9F66-2F3279BB2661}" type="slidenum">
              <a:rPr lang="en-US" smtClean="0"/>
              <a:t>38</a:t>
            </a:fld>
            <a:endParaRPr lang="en-US"/>
          </a:p>
        </p:txBody>
      </p:sp>
    </p:spTree>
    <p:extLst>
      <p:ext uri="{BB962C8B-B14F-4D97-AF65-F5344CB8AC3E}">
        <p14:creationId xmlns:p14="http://schemas.microsoft.com/office/powerpoint/2010/main" val="4243307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optimizations improves observed tail latency by 20%</a:t>
            </a:r>
          </a:p>
        </p:txBody>
      </p:sp>
      <p:sp>
        <p:nvSpPr>
          <p:cNvPr id="4" name="Slide Number Placeholder 3"/>
          <p:cNvSpPr>
            <a:spLocks noGrp="1"/>
          </p:cNvSpPr>
          <p:nvPr>
            <p:ph type="sldNum" sz="quarter" idx="10"/>
          </p:nvPr>
        </p:nvSpPr>
        <p:spPr/>
        <p:txBody>
          <a:bodyPr/>
          <a:lstStyle/>
          <a:p>
            <a:fld id="{4E7731B4-8651-4D35-9F66-2F3279BB2661}" type="slidenum">
              <a:rPr lang="en-US" smtClean="0"/>
              <a:t>39</a:t>
            </a:fld>
            <a:endParaRPr lang="en-US"/>
          </a:p>
        </p:txBody>
      </p:sp>
    </p:spTree>
    <p:extLst>
      <p:ext uri="{BB962C8B-B14F-4D97-AF65-F5344CB8AC3E}">
        <p14:creationId xmlns:p14="http://schemas.microsoft.com/office/powerpoint/2010/main" val="1053706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memory is a precious resource. The cost of memory has seen a steady increase in the last 2 years because of high demand. This has been observed in multiple online marketplaces and holds true for multiple products. This makes managing data in memory intensive systems like interactive analytics engines an extremely important problem to curtail costs.</a:t>
            </a:r>
          </a:p>
        </p:txBody>
      </p:sp>
      <p:sp>
        <p:nvSpPr>
          <p:cNvPr id="4" name="Slide Number Placeholder 3"/>
          <p:cNvSpPr>
            <a:spLocks noGrp="1"/>
          </p:cNvSpPr>
          <p:nvPr>
            <p:ph type="sldNum" sz="quarter" idx="10"/>
          </p:nvPr>
        </p:nvSpPr>
        <p:spPr/>
        <p:txBody>
          <a:bodyPr/>
          <a:lstStyle/>
          <a:p>
            <a:fld id="{4E7731B4-8651-4D35-9F66-2F3279BB2661}" type="slidenum">
              <a:rPr lang="en-US" smtClean="0"/>
              <a:t>4</a:t>
            </a:fld>
            <a:endParaRPr lang="en-US"/>
          </a:p>
        </p:txBody>
      </p:sp>
    </p:spTree>
    <p:extLst>
      <p:ext uri="{BB962C8B-B14F-4D97-AF65-F5344CB8AC3E}">
        <p14:creationId xmlns:p14="http://schemas.microsoft.com/office/powerpoint/2010/main" val="2464066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talk, we are going to see how much memory and cost saving Getafix can provide. Additionally, we will see how Getafix adapts to heterogeneity in cluster</a:t>
            </a:r>
          </a:p>
        </p:txBody>
      </p:sp>
      <p:sp>
        <p:nvSpPr>
          <p:cNvPr id="4" name="Slide Number Placeholder 3"/>
          <p:cNvSpPr>
            <a:spLocks noGrp="1"/>
          </p:cNvSpPr>
          <p:nvPr>
            <p:ph type="sldNum" sz="quarter" idx="10"/>
          </p:nvPr>
        </p:nvSpPr>
        <p:spPr/>
        <p:txBody>
          <a:bodyPr/>
          <a:lstStyle/>
          <a:p>
            <a:fld id="{4E7731B4-8651-4D35-9F66-2F3279BB2661}" type="slidenum">
              <a:rPr lang="en-US" smtClean="0"/>
              <a:t>40</a:t>
            </a:fld>
            <a:endParaRPr lang="en-US"/>
          </a:p>
        </p:txBody>
      </p:sp>
    </p:spTree>
    <p:extLst>
      <p:ext uri="{BB962C8B-B14F-4D97-AF65-F5344CB8AC3E}">
        <p14:creationId xmlns:p14="http://schemas.microsoft.com/office/powerpoint/2010/main" val="2043966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goals of our system Getafix. Our primary goal is to minimize the amount of memory required. By reducing memory used, we intent to minimize costs. We want to achieve this while minimizing Makespan or maximizing query throughput. We also want to have minimal impact on average query latency</a:t>
            </a:r>
          </a:p>
        </p:txBody>
      </p:sp>
      <p:sp>
        <p:nvSpPr>
          <p:cNvPr id="4" name="Slide Number Placeholder 3"/>
          <p:cNvSpPr>
            <a:spLocks noGrp="1"/>
          </p:cNvSpPr>
          <p:nvPr>
            <p:ph type="sldNum" sz="quarter" idx="10"/>
          </p:nvPr>
        </p:nvSpPr>
        <p:spPr/>
        <p:txBody>
          <a:bodyPr/>
          <a:lstStyle/>
          <a:p>
            <a:fld id="{4E7731B4-8651-4D35-9F66-2F3279BB2661}" type="slidenum">
              <a:rPr lang="en-US" smtClean="0"/>
              <a:t>45</a:t>
            </a:fld>
            <a:endParaRPr lang="en-US"/>
          </a:p>
        </p:txBody>
      </p:sp>
    </p:spTree>
    <p:extLst>
      <p:ext uri="{BB962C8B-B14F-4D97-AF65-F5344CB8AC3E}">
        <p14:creationId xmlns:p14="http://schemas.microsoft.com/office/powerpoint/2010/main" val="1219709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study the tradeoff between amount of memory and query performance. The goal of the experiment is to see where Getafix lies in the tradeoff space. We compare Getafix to Scarlett and Uniform replication. In uniform replication, you replicate all segments some pre-defined number of times. We ran 4 experiments for Uniform with replication factors 4, 7, 10, 13. On the x-axis we plot the effective replication for the strategies which directly relates to memory used. On the y axis we plot performance as average query latency. Non uniform schemes out-perform by 2.15x because it either over-replicates unpopular segments or under-replicates popular segments leading to hotspots.</a:t>
            </a:r>
          </a:p>
        </p:txBody>
      </p:sp>
      <p:sp>
        <p:nvSpPr>
          <p:cNvPr id="4" name="Slide Number Placeholder 3"/>
          <p:cNvSpPr>
            <a:spLocks noGrp="1"/>
          </p:cNvSpPr>
          <p:nvPr>
            <p:ph type="sldNum" sz="quarter" idx="10"/>
          </p:nvPr>
        </p:nvSpPr>
        <p:spPr/>
        <p:txBody>
          <a:bodyPr/>
          <a:lstStyle/>
          <a:p>
            <a:fld id="{4E7731B4-8651-4D35-9F66-2F3279BB2661}" type="slidenum">
              <a:rPr lang="en-US" smtClean="0"/>
              <a:t>46</a:t>
            </a:fld>
            <a:endParaRPr lang="en-US"/>
          </a:p>
        </p:txBody>
      </p:sp>
    </p:spTree>
    <p:extLst>
      <p:ext uri="{BB962C8B-B14F-4D97-AF65-F5344CB8AC3E}">
        <p14:creationId xmlns:p14="http://schemas.microsoft.com/office/powerpoint/2010/main" val="1640385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Getafix has the least effective replication factor</a:t>
            </a:r>
          </a:p>
        </p:txBody>
      </p:sp>
      <p:sp>
        <p:nvSpPr>
          <p:cNvPr id="4" name="Slide Number Placeholder 3"/>
          <p:cNvSpPr>
            <a:spLocks noGrp="1"/>
          </p:cNvSpPr>
          <p:nvPr>
            <p:ph type="sldNum" sz="quarter" idx="10"/>
          </p:nvPr>
        </p:nvSpPr>
        <p:spPr/>
        <p:txBody>
          <a:bodyPr/>
          <a:lstStyle/>
          <a:p>
            <a:fld id="{4E7731B4-8651-4D35-9F66-2F3279BB2661}" type="slidenum">
              <a:rPr lang="en-US" smtClean="0"/>
              <a:t>47</a:t>
            </a:fld>
            <a:endParaRPr lang="en-US"/>
          </a:p>
        </p:txBody>
      </p:sp>
    </p:spTree>
    <p:extLst>
      <p:ext uri="{BB962C8B-B14F-4D97-AF65-F5344CB8AC3E}">
        <p14:creationId xmlns:p14="http://schemas.microsoft.com/office/powerpoint/2010/main" val="8034810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set of experiments, we evaluate the heterogeneity optimizations for Getafix.</a:t>
            </a:r>
          </a:p>
        </p:txBody>
      </p:sp>
      <p:sp>
        <p:nvSpPr>
          <p:cNvPr id="4" name="Slide Number Placeholder 3"/>
          <p:cNvSpPr>
            <a:spLocks noGrp="1"/>
          </p:cNvSpPr>
          <p:nvPr>
            <p:ph type="sldNum" sz="quarter" idx="10"/>
          </p:nvPr>
        </p:nvSpPr>
        <p:spPr/>
        <p:txBody>
          <a:bodyPr/>
          <a:lstStyle/>
          <a:p>
            <a:fld id="{4E7731B4-8651-4D35-9F66-2F3279BB2661}" type="slidenum">
              <a:rPr lang="en-US" smtClean="0"/>
              <a:t>48</a:t>
            </a:fld>
            <a:endParaRPr lang="en-US"/>
          </a:p>
        </p:txBody>
      </p:sp>
    </p:spTree>
    <p:extLst>
      <p:ext uri="{BB962C8B-B14F-4D97-AF65-F5344CB8AC3E}">
        <p14:creationId xmlns:p14="http://schemas.microsoft.com/office/powerpoint/2010/main" val="27882760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section we assumed that all blocks have the same size. In reality, queries can have different execution profile based on semantics, filter parameters, etc. Counting the number of queries is not accurate representation of popularity. Instead, we look at the total time all queries spent accessing a particular segment. In a production system, queries and segments arrive continuously. We run the algorithm in periodic rounds. We keep the interval small enough to catch changes early. The popularity of a segment is calculated by maintaining a weighted average of popularity values collected in the past round. Latest popularity numbers are given more priority than older ones.</a:t>
            </a:r>
          </a:p>
        </p:txBody>
      </p:sp>
      <p:sp>
        <p:nvSpPr>
          <p:cNvPr id="4" name="Slide Number Placeholder 3"/>
          <p:cNvSpPr>
            <a:spLocks noGrp="1"/>
          </p:cNvSpPr>
          <p:nvPr>
            <p:ph type="sldNum" sz="quarter" idx="10"/>
          </p:nvPr>
        </p:nvSpPr>
        <p:spPr/>
        <p:txBody>
          <a:bodyPr/>
          <a:lstStyle/>
          <a:p>
            <a:fld id="{4E7731B4-8651-4D35-9F66-2F3279BB2661}" type="slidenum">
              <a:rPr lang="en-US" smtClean="0"/>
              <a:t>49</a:t>
            </a:fld>
            <a:endParaRPr lang="en-US"/>
          </a:p>
        </p:txBody>
      </p:sp>
    </p:spTree>
    <p:extLst>
      <p:ext uri="{BB962C8B-B14F-4D97-AF65-F5344CB8AC3E}">
        <p14:creationId xmlns:p14="http://schemas.microsoft.com/office/powerpoint/2010/main" val="27965207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round, Getafix follows the segment placement plan generated by the algorithm. Segments replicas are inserted, moved and removed based on the plan. For freshly minted segments, which have not seen queries yet, Getafix bootstrap loads these segments. This is done to avoid demand loading the segment during query execution. To keep memory utilization high, Getafix aggressively removes unpopular segment replicas. All but one replicas can be potentially removed. One replica for each segment is maintained in the frontend cluster to avoid demand fetch on access. This single replica can also be garbage collected under resource constraint</a:t>
            </a:r>
          </a:p>
        </p:txBody>
      </p:sp>
      <p:sp>
        <p:nvSpPr>
          <p:cNvPr id="4" name="Slide Number Placeholder 3"/>
          <p:cNvSpPr>
            <a:spLocks noGrp="1"/>
          </p:cNvSpPr>
          <p:nvPr>
            <p:ph type="sldNum" sz="quarter" idx="10"/>
          </p:nvPr>
        </p:nvSpPr>
        <p:spPr/>
        <p:txBody>
          <a:bodyPr/>
          <a:lstStyle/>
          <a:p>
            <a:fld id="{4E7731B4-8651-4D35-9F66-2F3279BB2661}" type="slidenum">
              <a:rPr lang="en-US" smtClean="0"/>
              <a:t>50</a:t>
            </a:fld>
            <a:endParaRPr lang="en-US"/>
          </a:p>
        </p:txBody>
      </p:sp>
    </p:spTree>
    <p:extLst>
      <p:ext uri="{BB962C8B-B14F-4D97-AF65-F5344CB8AC3E}">
        <p14:creationId xmlns:p14="http://schemas.microsoft.com/office/powerpoint/2010/main" val="272646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Reducing memory in these systems will impact performance. We try to understand this tradeoff next. We start with a simple replication strategy where all segments are replicated uniformly. We ran experiments on a fixed cluster size of 20 frontend nodes with replication factors 4, 7 and 10. We measure total memory used on the x-axis and average query latency observed on the y-axis. The curve has a knee when all segments are replicated 7 times. We do not observe a steady improvement in performance because over-replication often leads to query hotspots because of data colocation. We have two observations here: Finding the knee of this curve depends on cluster size and query rate and cannot be intuitively determined offline. Second, is this the best that we can do?</a:t>
            </a:r>
          </a:p>
        </p:txBody>
      </p:sp>
      <p:sp>
        <p:nvSpPr>
          <p:cNvPr id="4" name="Slide Number Placeholder 3"/>
          <p:cNvSpPr>
            <a:spLocks noGrp="1"/>
          </p:cNvSpPr>
          <p:nvPr>
            <p:ph type="sldNum" sz="quarter" idx="10"/>
          </p:nvPr>
        </p:nvSpPr>
        <p:spPr/>
        <p:txBody>
          <a:bodyPr/>
          <a:lstStyle/>
          <a:p>
            <a:fld id="{4E7731B4-8651-4D35-9F66-2F3279BB2661}" type="slidenum">
              <a:rPr lang="en-US" smtClean="0"/>
              <a:t>5</a:t>
            </a:fld>
            <a:endParaRPr lang="en-US"/>
          </a:p>
        </p:txBody>
      </p:sp>
    </p:spTree>
    <p:extLst>
      <p:ext uri="{BB962C8B-B14F-4D97-AF65-F5344CB8AC3E}">
        <p14:creationId xmlns:p14="http://schemas.microsoft.com/office/powerpoint/2010/main" val="385875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we can do better by exploiting the fact that segment access patterns are skewed. This is a CDF over the segment accesses collected from a production trace in Yahoo!. We observe that top 1% of segments get 43% of the query accesses. Also they see an order of magnitude more access than the bottom 40%.</a:t>
            </a:r>
          </a:p>
        </p:txBody>
      </p:sp>
      <p:sp>
        <p:nvSpPr>
          <p:cNvPr id="4" name="Slide Number Placeholder 3"/>
          <p:cNvSpPr>
            <a:spLocks noGrp="1"/>
          </p:cNvSpPr>
          <p:nvPr>
            <p:ph type="sldNum" sz="quarter" idx="10"/>
          </p:nvPr>
        </p:nvSpPr>
        <p:spPr/>
        <p:txBody>
          <a:bodyPr/>
          <a:lstStyle/>
          <a:p>
            <a:fld id="{4E7731B4-8651-4D35-9F66-2F3279BB2661}" type="slidenum">
              <a:rPr lang="en-US" smtClean="0"/>
              <a:t>6</a:t>
            </a:fld>
            <a:endParaRPr lang="en-US"/>
          </a:p>
        </p:txBody>
      </p:sp>
    </p:spTree>
    <p:extLst>
      <p:ext uri="{BB962C8B-B14F-4D97-AF65-F5344CB8AC3E}">
        <p14:creationId xmlns:p14="http://schemas.microsoft.com/office/powerpoint/2010/main" val="1146177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access patterns have also been observed in batch processing systems and they have used selective replication schemes to significantly reduce memory. Scarlett is a system in this space which replicates blocks in HDFS files based on the number of concurrent accesses it sees. We implemented a version of this algorithm and ran an experiment. We observed a 2.15x reduction in query performance with 1.75x less memory. The improvement in query performance comes from the fact that popular segments now have more replicas to divide the query load. Other than selective replication, compressing unpopular data has also been explored as a technique to reduce memory. We consider this to be orthogonal to our work and focus on finding better selective replication schemes in the rest of the talk.</a:t>
            </a:r>
          </a:p>
        </p:txBody>
      </p:sp>
      <p:sp>
        <p:nvSpPr>
          <p:cNvPr id="4" name="Slide Number Placeholder 3"/>
          <p:cNvSpPr>
            <a:spLocks noGrp="1"/>
          </p:cNvSpPr>
          <p:nvPr>
            <p:ph type="sldNum" sz="quarter" idx="10"/>
          </p:nvPr>
        </p:nvSpPr>
        <p:spPr/>
        <p:txBody>
          <a:bodyPr/>
          <a:lstStyle/>
          <a:p>
            <a:fld id="{4E7731B4-8651-4D35-9F66-2F3279BB2661}" type="slidenum">
              <a:rPr lang="en-US" smtClean="0"/>
              <a:t>7</a:t>
            </a:fld>
            <a:endParaRPr lang="en-US"/>
          </a:p>
        </p:txBody>
      </p:sp>
    </p:spTree>
    <p:extLst>
      <p:ext uri="{BB962C8B-B14F-4D97-AF65-F5344CB8AC3E}">
        <p14:creationId xmlns:p14="http://schemas.microsoft.com/office/powerpoint/2010/main" val="151688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Concretely, the goals of our system Getafix is to occupy this portion of the tradeoff space. To break it down even further, we want to minimize memory required with small impact on average query latency. We want to minimize </a:t>
            </a:r>
            <a:r>
              <a:rPr lang="en-US" dirty="0" err="1"/>
              <a:t>makespan</a:t>
            </a:r>
            <a:r>
              <a:rPr lang="en-US" dirty="0"/>
              <a:t>. Lastly, by minimizing memory, we want to reduce cost of cluster provisioning.</a:t>
            </a:r>
          </a:p>
        </p:txBody>
      </p:sp>
      <p:sp>
        <p:nvSpPr>
          <p:cNvPr id="4" name="Slide Number Placeholder 3"/>
          <p:cNvSpPr>
            <a:spLocks noGrp="1"/>
          </p:cNvSpPr>
          <p:nvPr>
            <p:ph type="sldNum" sz="quarter" idx="10"/>
          </p:nvPr>
        </p:nvSpPr>
        <p:spPr/>
        <p:txBody>
          <a:bodyPr/>
          <a:lstStyle/>
          <a:p>
            <a:fld id="{4E7731B4-8651-4D35-9F66-2F3279BB2661}" type="slidenum">
              <a:rPr lang="en-US" smtClean="0"/>
              <a:t>8</a:t>
            </a:fld>
            <a:endParaRPr lang="en-US"/>
          </a:p>
        </p:txBody>
      </p:sp>
    </p:spTree>
    <p:extLst>
      <p:ext uri="{BB962C8B-B14F-4D97-AF65-F5344CB8AC3E}">
        <p14:creationId xmlns:p14="http://schemas.microsoft.com/office/powerpoint/2010/main" val="2999071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rest of the talk, I will first describe the algorithm that powers Getafix. Next, I will briefly talk about some of the design components. Finally, I will show how Getafix does on the goals.</a:t>
            </a:r>
          </a:p>
        </p:txBody>
      </p:sp>
      <p:sp>
        <p:nvSpPr>
          <p:cNvPr id="4" name="Slide Number Placeholder 3"/>
          <p:cNvSpPr>
            <a:spLocks noGrp="1"/>
          </p:cNvSpPr>
          <p:nvPr>
            <p:ph type="sldNum" sz="quarter" idx="10"/>
          </p:nvPr>
        </p:nvSpPr>
        <p:spPr/>
        <p:txBody>
          <a:bodyPr/>
          <a:lstStyle/>
          <a:p>
            <a:fld id="{4E7731B4-8651-4D35-9F66-2F3279BB2661}" type="slidenum">
              <a:rPr lang="en-US" smtClean="0"/>
              <a:t>9</a:t>
            </a:fld>
            <a:endParaRPr lang="en-US"/>
          </a:p>
        </p:txBody>
      </p:sp>
    </p:spTree>
    <p:extLst>
      <p:ext uri="{BB962C8B-B14F-4D97-AF65-F5344CB8AC3E}">
        <p14:creationId xmlns:p14="http://schemas.microsoft.com/office/powerpoint/2010/main" val="50018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167C-8A41-4525-8A95-1BB4CA21C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DE2CC7-CD07-41CF-AA3F-06833448D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CF2776-E93B-42E3-AF32-2C31ECFE626B}"/>
              </a:ext>
            </a:extLst>
          </p:cNvPr>
          <p:cNvSpPr>
            <a:spLocks noGrp="1"/>
          </p:cNvSpPr>
          <p:nvPr>
            <p:ph type="dt" sz="half" idx="10"/>
          </p:nvPr>
        </p:nvSpPr>
        <p:spPr/>
        <p:txBody>
          <a:bodyPr/>
          <a:lstStyle/>
          <a:p>
            <a:fld id="{B294AB96-3283-429A-A3B8-5CCF1FCB4F4D}" type="datetime1">
              <a:rPr lang="en-US" smtClean="0"/>
              <a:t>4/26/2018</a:t>
            </a:fld>
            <a:endParaRPr lang="en-US"/>
          </a:p>
        </p:txBody>
      </p:sp>
      <p:sp>
        <p:nvSpPr>
          <p:cNvPr id="5" name="Footer Placeholder 4">
            <a:extLst>
              <a:ext uri="{FF2B5EF4-FFF2-40B4-BE49-F238E27FC236}">
                <a16:creationId xmlns:a16="http://schemas.microsoft.com/office/drawing/2014/main" id="{80170A7C-E8A1-4DFA-8851-9A207C09E59D}"/>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30A8A420-5E37-49E7-AEA8-3DD9F7DA27A5}"/>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72755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A088-9200-4A90-884E-929B68B3CD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9DF921-26B3-4BF1-B1A8-01EE22A0B4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2AE86-1C31-4103-9E9D-0C48B79E9312}"/>
              </a:ext>
            </a:extLst>
          </p:cNvPr>
          <p:cNvSpPr>
            <a:spLocks noGrp="1"/>
          </p:cNvSpPr>
          <p:nvPr>
            <p:ph type="dt" sz="half" idx="10"/>
          </p:nvPr>
        </p:nvSpPr>
        <p:spPr/>
        <p:txBody>
          <a:bodyPr/>
          <a:lstStyle/>
          <a:p>
            <a:fld id="{40C35091-0314-4E19-B476-EFD891A0B017}" type="datetime1">
              <a:rPr lang="en-US" smtClean="0"/>
              <a:t>4/26/2018</a:t>
            </a:fld>
            <a:endParaRPr lang="en-US"/>
          </a:p>
        </p:txBody>
      </p:sp>
      <p:sp>
        <p:nvSpPr>
          <p:cNvPr id="5" name="Footer Placeholder 4">
            <a:extLst>
              <a:ext uri="{FF2B5EF4-FFF2-40B4-BE49-F238E27FC236}">
                <a16:creationId xmlns:a16="http://schemas.microsoft.com/office/drawing/2014/main" id="{19CC41D5-F19B-4363-BED4-C0152A3C2F49}"/>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531CC10F-F521-426A-8185-FA71CFECE90C}"/>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412019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979A9-831C-49CA-B424-CE2B9AEADB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2B5CDF-ED65-4F54-B07F-C027B60491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A9738-DB1D-4F72-AF4A-C70E5626487B}"/>
              </a:ext>
            </a:extLst>
          </p:cNvPr>
          <p:cNvSpPr>
            <a:spLocks noGrp="1"/>
          </p:cNvSpPr>
          <p:nvPr>
            <p:ph type="dt" sz="half" idx="10"/>
          </p:nvPr>
        </p:nvSpPr>
        <p:spPr/>
        <p:txBody>
          <a:bodyPr/>
          <a:lstStyle/>
          <a:p>
            <a:fld id="{42F8D1C0-1D2F-4803-A0F9-57189B7E54F7}" type="datetime1">
              <a:rPr lang="en-US" smtClean="0"/>
              <a:t>4/26/2018</a:t>
            </a:fld>
            <a:endParaRPr lang="en-US"/>
          </a:p>
        </p:txBody>
      </p:sp>
      <p:sp>
        <p:nvSpPr>
          <p:cNvPr id="5" name="Footer Placeholder 4">
            <a:extLst>
              <a:ext uri="{FF2B5EF4-FFF2-40B4-BE49-F238E27FC236}">
                <a16:creationId xmlns:a16="http://schemas.microsoft.com/office/drawing/2014/main" id="{7D7349E8-FDA5-414A-AA0C-A20419F67138}"/>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09EEDEE0-13EA-4BF5-928D-BDE86A4E3FE8}"/>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21028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DA83-7254-408C-905F-C6A37580A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2197EE-AA58-4915-8B75-5D00C406A8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E3E93-891E-4FE0-8BAF-47FE1003C19C}"/>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1371F822-55FC-4904-B81A-455EB9D85043}"/>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34C12AD5-ED15-4684-9716-5EF4FDFA20DB}"/>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117698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EA4E-6043-442D-BC3F-CFA626E23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DE6D7-A253-4B38-A95E-C344A456C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5F9F48-2870-4F83-88E9-EF1A8F9E2E7E}"/>
              </a:ext>
            </a:extLst>
          </p:cNvPr>
          <p:cNvSpPr>
            <a:spLocks noGrp="1"/>
          </p:cNvSpPr>
          <p:nvPr>
            <p:ph type="dt" sz="half" idx="10"/>
          </p:nvPr>
        </p:nvSpPr>
        <p:spPr/>
        <p:txBody>
          <a:bodyPr/>
          <a:lstStyle/>
          <a:p>
            <a:fld id="{3DFCA2B8-B596-4DEF-A1B0-A2D17F17132A}" type="datetime1">
              <a:rPr lang="en-US" smtClean="0"/>
              <a:t>4/26/2018</a:t>
            </a:fld>
            <a:endParaRPr lang="en-US"/>
          </a:p>
        </p:txBody>
      </p:sp>
      <p:sp>
        <p:nvSpPr>
          <p:cNvPr id="5" name="Footer Placeholder 4">
            <a:extLst>
              <a:ext uri="{FF2B5EF4-FFF2-40B4-BE49-F238E27FC236}">
                <a16:creationId xmlns:a16="http://schemas.microsoft.com/office/drawing/2014/main" id="{8B4C5CA6-36D9-4DDA-AA6E-7C9C0C44713E}"/>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34B03C90-4184-4170-AD71-FA30C836E701}"/>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84019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0738-0451-44F1-B921-B3E19DA09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194EC-A8ED-4C8B-A39D-18F7924B71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FD524-EEE3-4280-ABBD-9828DDA7B4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55BF5-F714-4011-B6B3-2032C7E6ED36}"/>
              </a:ext>
            </a:extLst>
          </p:cNvPr>
          <p:cNvSpPr>
            <a:spLocks noGrp="1"/>
          </p:cNvSpPr>
          <p:nvPr>
            <p:ph type="dt" sz="half" idx="10"/>
          </p:nvPr>
        </p:nvSpPr>
        <p:spPr/>
        <p:txBody>
          <a:bodyPr/>
          <a:lstStyle/>
          <a:p>
            <a:fld id="{917DCB8C-338C-4F7F-A47B-FDF205E265DE}" type="datetime1">
              <a:rPr lang="en-US" smtClean="0"/>
              <a:t>4/26/2018</a:t>
            </a:fld>
            <a:endParaRPr lang="en-US"/>
          </a:p>
        </p:txBody>
      </p:sp>
      <p:sp>
        <p:nvSpPr>
          <p:cNvPr id="6" name="Footer Placeholder 5">
            <a:extLst>
              <a:ext uri="{FF2B5EF4-FFF2-40B4-BE49-F238E27FC236}">
                <a16:creationId xmlns:a16="http://schemas.microsoft.com/office/drawing/2014/main" id="{8AE95191-8D97-4B03-B1EE-5BBD563A371B}"/>
              </a:ext>
            </a:extLst>
          </p:cNvPr>
          <p:cNvSpPr>
            <a:spLocks noGrp="1"/>
          </p:cNvSpPr>
          <p:nvPr>
            <p:ph type="ftr" sz="quarter" idx="11"/>
          </p:nvPr>
        </p:nvSpPr>
        <p:spPr/>
        <p:txBody>
          <a:bodyPr/>
          <a:lstStyle/>
          <a:p>
            <a:r>
              <a:rPr lang="en-US"/>
              <a:t>Popular is Cheaper: Curtailing Memory Costs in Interactive Analytics Engines</a:t>
            </a:r>
          </a:p>
        </p:txBody>
      </p:sp>
      <p:sp>
        <p:nvSpPr>
          <p:cNvPr id="7" name="Slide Number Placeholder 6">
            <a:extLst>
              <a:ext uri="{FF2B5EF4-FFF2-40B4-BE49-F238E27FC236}">
                <a16:creationId xmlns:a16="http://schemas.microsoft.com/office/drawing/2014/main" id="{DF30E277-8567-4D65-A90F-BF7A53E2025F}"/>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45000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51BD-19D4-412B-BB9E-BF062B8F60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1A2AB-F31E-4335-BF4D-DC835C96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580C6E-0EBB-4242-942F-EFB970610D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46A44C-0864-4CB4-A6E4-0F298362EA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BBF891-6DB6-44EB-8622-7249B97E0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99FDEB-C139-4C9A-95D0-96895C2177F3}"/>
              </a:ext>
            </a:extLst>
          </p:cNvPr>
          <p:cNvSpPr>
            <a:spLocks noGrp="1"/>
          </p:cNvSpPr>
          <p:nvPr>
            <p:ph type="dt" sz="half" idx="10"/>
          </p:nvPr>
        </p:nvSpPr>
        <p:spPr/>
        <p:txBody>
          <a:bodyPr/>
          <a:lstStyle/>
          <a:p>
            <a:fld id="{3A77B06C-7B32-45C0-A443-600995542B99}" type="datetime1">
              <a:rPr lang="en-US" smtClean="0"/>
              <a:t>4/26/2018</a:t>
            </a:fld>
            <a:endParaRPr lang="en-US"/>
          </a:p>
        </p:txBody>
      </p:sp>
      <p:sp>
        <p:nvSpPr>
          <p:cNvPr id="8" name="Footer Placeholder 7">
            <a:extLst>
              <a:ext uri="{FF2B5EF4-FFF2-40B4-BE49-F238E27FC236}">
                <a16:creationId xmlns:a16="http://schemas.microsoft.com/office/drawing/2014/main" id="{6BB76E73-349E-4333-8FC1-0025C3215DE9}"/>
              </a:ext>
            </a:extLst>
          </p:cNvPr>
          <p:cNvSpPr>
            <a:spLocks noGrp="1"/>
          </p:cNvSpPr>
          <p:nvPr>
            <p:ph type="ftr" sz="quarter" idx="11"/>
          </p:nvPr>
        </p:nvSpPr>
        <p:spPr/>
        <p:txBody>
          <a:bodyPr/>
          <a:lstStyle/>
          <a:p>
            <a:r>
              <a:rPr lang="en-US"/>
              <a:t>Popular is Cheaper: Curtailing Memory Costs in Interactive Analytics Engines</a:t>
            </a:r>
          </a:p>
        </p:txBody>
      </p:sp>
      <p:sp>
        <p:nvSpPr>
          <p:cNvPr id="9" name="Slide Number Placeholder 8">
            <a:extLst>
              <a:ext uri="{FF2B5EF4-FFF2-40B4-BE49-F238E27FC236}">
                <a16:creationId xmlns:a16="http://schemas.microsoft.com/office/drawing/2014/main" id="{548F63A1-DEC1-4413-881C-50AF6EBDFBA9}"/>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413801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4001-6A05-46FD-BBD5-6961D95C43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78BF8-DAF5-4092-A5CD-56588CF29DFB}"/>
              </a:ext>
            </a:extLst>
          </p:cNvPr>
          <p:cNvSpPr>
            <a:spLocks noGrp="1"/>
          </p:cNvSpPr>
          <p:nvPr>
            <p:ph type="dt" sz="half" idx="10"/>
          </p:nvPr>
        </p:nvSpPr>
        <p:spPr/>
        <p:txBody>
          <a:bodyPr/>
          <a:lstStyle/>
          <a:p>
            <a:fld id="{2EA9B785-ACBC-499A-94EE-700898AAB0FA}" type="datetime1">
              <a:rPr lang="en-US" smtClean="0"/>
              <a:t>4/26/2018</a:t>
            </a:fld>
            <a:endParaRPr lang="en-US"/>
          </a:p>
        </p:txBody>
      </p:sp>
      <p:sp>
        <p:nvSpPr>
          <p:cNvPr id="4" name="Footer Placeholder 3">
            <a:extLst>
              <a:ext uri="{FF2B5EF4-FFF2-40B4-BE49-F238E27FC236}">
                <a16:creationId xmlns:a16="http://schemas.microsoft.com/office/drawing/2014/main" id="{020F32DE-9F39-48FC-A99F-34B00736B0AC}"/>
              </a:ext>
            </a:extLst>
          </p:cNvPr>
          <p:cNvSpPr>
            <a:spLocks noGrp="1"/>
          </p:cNvSpPr>
          <p:nvPr>
            <p:ph type="ftr" sz="quarter" idx="11"/>
          </p:nvPr>
        </p:nvSpPr>
        <p:spPr/>
        <p:txBody>
          <a:bodyPr/>
          <a:lstStyle/>
          <a:p>
            <a:r>
              <a:rPr lang="en-US"/>
              <a:t>Popular is Cheaper: Curtailing Memory Costs in Interactive Analytics Engines</a:t>
            </a:r>
          </a:p>
        </p:txBody>
      </p:sp>
      <p:sp>
        <p:nvSpPr>
          <p:cNvPr id="5" name="Slide Number Placeholder 4">
            <a:extLst>
              <a:ext uri="{FF2B5EF4-FFF2-40B4-BE49-F238E27FC236}">
                <a16:creationId xmlns:a16="http://schemas.microsoft.com/office/drawing/2014/main" id="{AA23D983-845B-4021-BEC1-927C16D968ED}"/>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201616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0CEBE-FAFC-415B-9436-C44FA6B4284B}"/>
              </a:ext>
            </a:extLst>
          </p:cNvPr>
          <p:cNvSpPr>
            <a:spLocks noGrp="1"/>
          </p:cNvSpPr>
          <p:nvPr>
            <p:ph type="dt" sz="half" idx="10"/>
          </p:nvPr>
        </p:nvSpPr>
        <p:spPr/>
        <p:txBody>
          <a:bodyPr/>
          <a:lstStyle/>
          <a:p>
            <a:fld id="{3A3EB534-4D08-4148-BD91-E900734C6EB3}" type="datetime1">
              <a:rPr lang="en-US" smtClean="0"/>
              <a:t>4/26/2018</a:t>
            </a:fld>
            <a:endParaRPr lang="en-US"/>
          </a:p>
        </p:txBody>
      </p:sp>
      <p:sp>
        <p:nvSpPr>
          <p:cNvPr id="3" name="Footer Placeholder 2">
            <a:extLst>
              <a:ext uri="{FF2B5EF4-FFF2-40B4-BE49-F238E27FC236}">
                <a16:creationId xmlns:a16="http://schemas.microsoft.com/office/drawing/2014/main" id="{1D9DF35D-6938-4FA4-8B27-E3737B6157A2}"/>
              </a:ext>
            </a:extLst>
          </p:cNvPr>
          <p:cNvSpPr>
            <a:spLocks noGrp="1"/>
          </p:cNvSpPr>
          <p:nvPr>
            <p:ph type="ftr" sz="quarter" idx="11"/>
          </p:nvPr>
        </p:nvSpPr>
        <p:spPr/>
        <p:txBody>
          <a:bodyPr/>
          <a:lstStyle/>
          <a:p>
            <a:r>
              <a:rPr lang="en-US"/>
              <a:t>Popular is Cheaper: Curtailing Memory Costs in Interactive Analytics Engines</a:t>
            </a:r>
          </a:p>
        </p:txBody>
      </p:sp>
      <p:sp>
        <p:nvSpPr>
          <p:cNvPr id="4" name="Slide Number Placeholder 3">
            <a:extLst>
              <a:ext uri="{FF2B5EF4-FFF2-40B4-BE49-F238E27FC236}">
                <a16:creationId xmlns:a16="http://schemas.microsoft.com/office/drawing/2014/main" id="{D3E785C7-5B0D-47FC-9752-DFB34D8C13F6}"/>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224140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522D-84D6-47B1-AB1A-1BE975DA5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51232E-12F1-45B5-B583-F67795FD3F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12DBD7-2061-4C0B-8177-5129C8565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1C430A-4E58-40F7-A4DE-4CEFC8A023EE}"/>
              </a:ext>
            </a:extLst>
          </p:cNvPr>
          <p:cNvSpPr>
            <a:spLocks noGrp="1"/>
          </p:cNvSpPr>
          <p:nvPr>
            <p:ph type="dt" sz="half" idx="10"/>
          </p:nvPr>
        </p:nvSpPr>
        <p:spPr/>
        <p:txBody>
          <a:bodyPr/>
          <a:lstStyle/>
          <a:p>
            <a:fld id="{D0EA06ED-C23F-4180-B3B2-8086EC641B34}" type="datetime1">
              <a:rPr lang="en-US" smtClean="0"/>
              <a:t>4/26/2018</a:t>
            </a:fld>
            <a:endParaRPr lang="en-US"/>
          </a:p>
        </p:txBody>
      </p:sp>
      <p:sp>
        <p:nvSpPr>
          <p:cNvPr id="6" name="Footer Placeholder 5">
            <a:extLst>
              <a:ext uri="{FF2B5EF4-FFF2-40B4-BE49-F238E27FC236}">
                <a16:creationId xmlns:a16="http://schemas.microsoft.com/office/drawing/2014/main" id="{B221D7E9-407E-41DC-8E3E-1E5DFB069973}"/>
              </a:ext>
            </a:extLst>
          </p:cNvPr>
          <p:cNvSpPr>
            <a:spLocks noGrp="1"/>
          </p:cNvSpPr>
          <p:nvPr>
            <p:ph type="ftr" sz="quarter" idx="11"/>
          </p:nvPr>
        </p:nvSpPr>
        <p:spPr/>
        <p:txBody>
          <a:bodyPr/>
          <a:lstStyle/>
          <a:p>
            <a:r>
              <a:rPr lang="en-US"/>
              <a:t>Popular is Cheaper: Curtailing Memory Costs in Interactive Analytics Engines</a:t>
            </a:r>
          </a:p>
        </p:txBody>
      </p:sp>
      <p:sp>
        <p:nvSpPr>
          <p:cNvPr id="7" name="Slide Number Placeholder 6">
            <a:extLst>
              <a:ext uri="{FF2B5EF4-FFF2-40B4-BE49-F238E27FC236}">
                <a16:creationId xmlns:a16="http://schemas.microsoft.com/office/drawing/2014/main" id="{1F974DE1-0672-40A4-80E4-E83410D3A23A}"/>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32996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1D85-4E2E-4BD0-9AA8-81EAE43CD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4B569E-2ECD-4122-8AF9-35EA39FAE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631A95-C619-4D80-A56D-5B9007DCC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A55DFB-C0F2-4D99-A808-F17142552E27}"/>
              </a:ext>
            </a:extLst>
          </p:cNvPr>
          <p:cNvSpPr>
            <a:spLocks noGrp="1"/>
          </p:cNvSpPr>
          <p:nvPr>
            <p:ph type="dt" sz="half" idx="10"/>
          </p:nvPr>
        </p:nvSpPr>
        <p:spPr/>
        <p:txBody>
          <a:bodyPr/>
          <a:lstStyle/>
          <a:p>
            <a:fld id="{EFF51E9E-4058-4937-8E72-78FA76AD2BD4}" type="datetime1">
              <a:rPr lang="en-US" smtClean="0"/>
              <a:t>4/26/2018</a:t>
            </a:fld>
            <a:endParaRPr lang="en-US"/>
          </a:p>
        </p:txBody>
      </p:sp>
      <p:sp>
        <p:nvSpPr>
          <p:cNvPr id="6" name="Footer Placeholder 5">
            <a:extLst>
              <a:ext uri="{FF2B5EF4-FFF2-40B4-BE49-F238E27FC236}">
                <a16:creationId xmlns:a16="http://schemas.microsoft.com/office/drawing/2014/main" id="{4839A3B4-E0AE-419D-8F2F-5218B35FE5E1}"/>
              </a:ext>
            </a:extLst>
          </p:cNvPr>
          <p:cNvSpPr>
            <a:spLocks noGrp="1"/>
          </p:cNvSpPr>
          <p:nvPr>
            <p:ph type="ftr" sz="quarter" idx="11"/>
          </p:nvPr>
        </p:nvSpPr>
        <p:spPr/>
        <p:txBody>
          <a:bodyPr/>
          <a:lstStyle/>
          <a:p>
            <a:r>
              <a:rPr lang="en-US"/>
              <a:t>Popular is Cheaper: Curtailing Memory Costs in Interactive Analytics Engines</a:t>
            </a:r>
          </a:p>
        </p:txBody>
      </p:sp>
      <p:sp>
        <p:nvSpPr>
          <p:cNvPr id="7" name="Slide Number Placeholder 6">
            <a:extLst>
              <a:ext uri="{FF2B5EF4-FFF2-40B4-BE49-F238E27FC236}">
                <a16:creationId xmlns:a16="http://schemas.microsoft.com/office/drawing/2014/main" id="{4893296A-18BD-474E-86A7-E4A62A30969A}"/>
              </a:ext>
            </a:extLst>
          </p:cNvPr>
          <p:cNvSpPr>
            <a:spLocks noGrp="1"/>
          </p:cNvSpPr>
          <p:nvPr>
            <p:ph type="sldNum" sz="quarter" idx="12"/>
          </p:nvPr>
        </p:nvSpPr>
        <p:spPr/>
        <p:txBody>
          <a:bodyPr/>
          <a:lstStyle/>
          <a:p>
            <a:fld id="{9A9D050B-9392-4FA6-98A4-B7E7CEB7238D}" type="slidenum">
              <a:rPr lang="en-US" smtClean="0"/>
              <a:t>‹#›</a:t>
            </a:fld>
            <a:endParaRPr lang="en-US"/>
          </a:p>
        </p:txBody>
      </p:sp>
    </p:spTree>
    <p:extLst>
      <p:ext uri="{BB962C8B-B14F-4D97-AF65-F5344CB8AC3E}">
        <p14:creationId xmlns:p14="http://schemas.microsoft.com/office/powerpoint/2010/main" val="87308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F084-2B08-4119-B5DE-95FD1CC55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C1A21-483A-4238-A361-E912A8983A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B07DA-1D0B-42AB-B8AE-27F506C292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019A6-3F14-4B57-8FBA-88A143CC2C57}" type="datetime1">
              <a:rPr lang="en-US" smtClean="0"/>
              <a:t>4/26/2018</a:t>
            </a:fld>
            <a:endParaRPr lang="en-US"/>
          </a:p>
        </p:txBody>
      </p:sp>
      <p:sp>
        <p:nvSpPr>
          <p:cNvPr id="5" name="Footer Placeholder 4">
            <a:extLst>
              <a:ext uri="{FF2B5EF4-FFF2-40B4-BE49-F238E27FC236}">
                <a16:creationId xmlns:a16="http://schemas.microsoft.com/office/drawing/2014/main" id="{E03F4FD5-D7F1-4065-8799-C50CD3FBE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F71DA3A5-8B2B-4798-A747-5D74098CC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D050B-9392-4FA6-98A4-B7E7CEB7238D}" type="slidenum">
              <a:rPr lang="en-US" smtClean="0"/>
              <a:t>‹#›</a:t>
            </a:fld>
            <a:endParaRPr lang="en-US"/>
          </a:p>
        </p:txBody>
      </p:sp>
    </p:spTree>
    <p:extLst>
      <p:ext uri="{BB962C8B-B14F-4D97-AF65-F5344CB8AC3E}">
        <p14:creationId xmlns:p14="http://schemas.microsoft.com/office/powerpoint/2010/main" val="195805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jpg"/><Relationship Id="rId4" Type="http://schemas.openxmlformats.org/officeDocument/2006/relationships/customXml" Target="../ink/ink1.xm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5FAC-CC6C-4FAF-BA49-BF0AFE84AF76}"/>
              </a:ext>
            </a:extLst>
          </p:cNvPr>
          <p:cNvSpPr>
            <a:spLocks noGrp="1"/>
          </p:cNvSpPr>
          <p:nvPr>
            <p:ph type="ctrTitle"/>
          </p:nvPr>
        </p:nvSpPr>
        <p:spPr>
          <a:xfrm>
            <a:off x="462338" y="1577082"/>
            <a:ext cx="11512192" cy="1114747"/>
          </a:xfrm>
        </p:spPr>
        <p:txBody>
          <a:bodyPr>
            <a:noAutofit/>
          </a:bodyPr>
          <a:lstStyle/>
          <a:p>
            <a:r>
              <a:rPr lang="en-US" sz="3200" dirty="0">
                <a:solidFill>
                  <a:schemeClr val="accent2"/>
                </a:solidFill>
                <a:latin typeface="Cambria" panose="02040503050406030204" pitchFamily="18" charset="0"/>
              </a:rPr>
              <a:t>Getafix</a:t>
            </a:r>
            <a:r>
              <a:rPr lang="en-US" sz="3200" dirty="0">
                <a:latin typeface="Cambria" panose="02040503050406030204" pitchFamily="18" charset="0"/>
              </a:rPr>
              <a:t>: Using Popularity to Curtail Memory Costs in </a:t>
            </a:r>
            <a:br>
              <a:rPr lang="en-US" sz="3200" dirty="0">
                <a:latin typeface="Cambria" panose="02040503050406030204" pitchFamily="18" charset="0"/>
              </a:rPr>
            </a:br>
            <a:r>
              <a:rPr lang="en-US" sz="3200" dirty="0">
                <a:latin typeface="Cambria" panose="02040503050406030204" pitchFamily="18" charset="0"/>
              </a:rPr>
              <a:t>Interactive Analytics Engines</a:t>
            </a:r>
          </a:p>
        </p:txBody>
      </p:sp>
      <p:sp>
        <p:nvSpPr>
          <p:cNvPr id="3" name="Subtitle 2">
            <a:extLst>
              <a:ext uri="{FF2B5EF4-FFF2-40B4-BE49-F238E27FC236}">
                <a16:creationId xmlns:a16="http://schemas.microsoft.com/office/drawing/2014/main" id="{E9C0C9F6-20BD-45DC-BA44-46AA05EF6276}"/>
              </a:ext>
            </a:extLst>
          </p:cNvPr>
          <p:cNvSpPr>
            <a:spLocks noGrp="1"/>
          </p:cNvSpPr>
          <p:nvPr>
            <p:ph type="subTitle" idx="1"/>
          </p:nvPr>
        </p:nvSpPr>
        <p:spPr>
          <a:xfrm>
            <a:off x="1784393" y="5668069"/>
            <a:ext cx="9144000" cy="1012804"/>
          </a:xfrm>
        </p:spPr>
        <p:txBody>
          <a:bodyPr>
            <a:normAutofit/>
          </a:bodyPr>
          <a:lstStyle/>
          <a:p>
            <a:r>
              <a:rPr lang="en-US" b="1" dirty="0">
                <a:latin typeface="Cambria" panose="02040503050406030204" pitchFamily="18" charset="0"/>
              </a:rPr>
              <a:t>Distributed Protocols Research Group</a:t>
            </a:r>
          </a:p>
          <a:p>
            <a:r>
              <a:rPr lang="en-US" b="1" dirty="0">
                <a:latin typeface="Cambria" panose="02040503050406030204" pitchFamily="18" charset="0"/>
              </a:rPr>
              <a:t>http://dprg.cs.uiuc.edu/</a:t>
            </a:r>
          </a:p>
        </p:txBody>
      </p:sp>
      <p:pic>
        <p:nvPicPr>
          <p:cNvPr id="5" name="Picture 4">
            <a:extLst>
              <a:ext uri="{FF2B5EF4-FFF2-40B4-BE49-F238E27FC236}">
                <a16:creationId xmlns:a16="http://schemas.microsoft.com/office/drawing/2014/main" id="{DC0184C7-08EC-464B-87FE-94573A7F8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74289"/>
            <a:ext cx="1081024" cy="1383711"/>
          </a:xfrm>
          <a:prstGeom prst="rect">
            <a:avLst/>
          </a:prstGeom>
        </p:spPr>
      </p:pic>
      <p:sp>
        <p:nvSpPr>
          <p:cNvPr id="7" name="Subtitle 2">
            <a:extLst>
              <a:ext uri="{FF2B5EF4-FFF2-40B4-BE49-F238E27FC236}">
                <a16:creationId xmlns:a16="http://schemas.microsoft.com/office/drawing/2014/main" id="{A5F51085-6525-4917-A4D0-F93942EDC4B5}"/>
              </a:ext>
            </a:extLst>
          </p:cNvPr>
          <p:cNvSpPr txBox="1">
            <a:spLocks/>
          </p:cNvSpPr>
          <p:nvPr/>
        </p:nvSpPr>
        <p:spPr>
          <a:xfrm>
            <a:off x="1676400" y="3754438"/>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solidFill>
                  <a:srgbClr val="00B0F0"/>
                </a:solidFill>
                <a:latin typeface="Cambria" panose="02040503050406030204" pitchFamily="18" charset="0"/>
              </a:rPr>
              <a:t>Mainak Ghosh</a:t>
            </a:r>
            <a:r>
              <a:rPr lang="en-US" b="1" baseline="30000" dirty="0">
                <a:solidFill>
                  <a:srgbClr val="FF0000"/>
                </a:solidFill>
                <a:latin typeface="Cambria" panose="02040503050406030204" pitchFamily="18" charset="0"/>
              </a:rPr>
              <a:t>*</a:t>
            </a:r>
            <a:r>
              <a:rPr lang="en-US" dirty="0">
                <a:latin typeface="Cambria" panose="02040503050406030204" pitchFamily="18" charset="0"/>
              </a:rPr>
              <a:t>, Ashwini Raina</a:t>
            </a:r>
            <a:r>
              <a:rPr lang="en-US" b="1" baseline="30000" dirty="0">
                <a:solidFill>
                  <a:srgbClr val="FF0000"/>
                </a:solidFill>
                <a:latin typeface="Cambria" panose="02040503050406030204" pitchFamily="18" charset="0"/>
              </a:rPr>
              <a:t>*</a:t>
            </a:r>
            <a:r>
              <a:rPr lang="en-US" dirty="0">
                <a:latin typeface="Cambria" panose="02040503050406030204" pitchFamily="18" charset="0"/>
              </a:rPr>
              <a:t>, Le Xu</a:t>
            </a:r>
            <a:r>
              <a:rPr lang="en-US" b="1" baseline="30000" dirty="0">
                <a:solidFill>
                  <a:srgbClr val="FF0000"/>
                </a:solidFill>
                <a:latin typeface="Cambria" panose="02040503050406030204" pitchFamily="18" charset="0"/>
              </a:rPr>
              <a:t>*</a:t>
            </a:r>
            <a:r>
              <a:rPr lang="en-US" dirty="0">
                <a:latin typeface="Cambria" panose="02040503050406030204" pitchFamily="18" charset="0"/>
              </a:rPr>
              <a:t>, Xiaoyao</a:t>
            </a:r>
          </a:p>
          <a:p>
            <a:r>
              <a:rPr lang="en-US" dirty="0">
                <a:latin typeface="Cambria" panose="02040503050406030204" pitchFamily="18" charset="0"/>
              </a:rPr>
              <a:t>Qian</a:t>
            </a:r>
            <a:r>
              <a:rPr lang="en-US" b="1" baseline="30000" dirty="0">
                <a:solidFill>
                  <a:srgbClr val="FF0000"/>
                </a:solidFill>
                <a:latin typeface="Cambria" panose="02040503050406030204" pitchFamily="18" charset="0"/>
              </a:rPr>
              <a:t>*</a:t>
            </a:r>
            <a:r>
              <a:rPr lang="en-US" dirty="0">
                <a:latin typeface="Cambria" panose="02040503050406030204" pitchFamily="18" charset="0"/>
              </a:rPr>
              <a:t>, Indranil Gupta</a:t>
            </a:r>
            <a:r>
              <a:rPr lang="en-US" b="1" baseline="30000" dirty="0">
                <a:solidFill>
                  <a:srgbClr val="FF0000"/>
                </a:solidFill>
                <a:latin typeface="Cambria" panose="02040503050406030204" pitchFamily="18" charset="0"/>
              </a:rPr>
              <a:t>*</a:t>
            </a:r>
            <a:r>
              <a:rPr lang="en-US" dirty="0">
                <a:latin typeface="Cambria" panose="02040503050406030204" pitchFamily="18" charset="0"/>
              </a:rPr>
              <a:t>, Himanshu Gupta</a:t>
            </a:r>
            <a:r>
              <a:rPr lang="en-US" b="1" baseline="30000" dirty="0">
                <a:solidFill>
                  <a:schemeClr val="accent1"/>
                </a:solidFill>
                <a:latin typeface="Cambria" panose="02040503050406030204" pitchFamily="18" charset="0"/>
              </a:rPr>
              <a:t>#</a:t>
            </a:r>
          </a:p>
          <a:p>
            <a:endParaRPr lang="en-US" baseline="30000" dirty="0">
              <a:latin typeface="Cambria" panose="02040503050406030204" pitchFamily="18" charset="0"/>
            </a:endParaRPr>
          </a:p>
          <a:p>
            <a:r>
              <a:rPr lang="en-US" b="1" baseline="30000" dirty="0">
                <a:solidFill>
                  <a:srgbClr val="FF0000"/>
                </a:solidFill>
                <a:latin typeface="Cambria" panose="02040503050406030204" pitchFamily="18" charset="0"/>
              </a:rPr>
              <a:t>*</a:t>
            </a:r>
            <a:r>
              <a:rPr lang="en-US" i="1" dirty="0">
                <a:latin typeface="Cambria" panose="02040503050406030204" pitchFamily="18" charset="0"/>
              </a:rPr>
              <a:t>University of Illinois at Urbana Champaign, </a:t>
            </a:r>
            <a:r>
              <a:rPr lang="en-US" b="1" i="1" baseline="30000" dirty="0">
                <a:solidFill>
                  <a:schemeClr val="accent1"/>
                </a:solidFill>
                <a:latin typeface="Cambria" panose="02040503050406030204" pitchFamily="18" charset="0"/>
              </a:rPr>
              <a:t>#</a:t>
            </a:r>
            <a:r>
              <a:rPr lang="en-US" i="1" dirty="0">
                <a:latin typeface="Cambria" panose="02040503050406030204" pitchFamily="18" charset="0"/>
              </a:rPr>
              <a:t>Oath Inc.</a:t>
            </a:r>
          </a:p>
        </p:txBody>
      </p:sp>
    </p:spTree>
    <p:extLst>
      <p:ext uri="{BB962C8B-B14F-4D97-AF65-F5344CB8AC3E}">
        <p14:creationId xmlns:p14="http://schemas.microsoft.com/office/powerpoint/2010/main" val="105293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solidFill>
                  <a:srgbClr val="EE82EE"/>
                </a:solidFill>
                <a:latin typeface="Cambria" panose="02040503050406030204" pitchFamily="18" charset="0"/>
              </a:rPr>
              <a:t>C</a:t>
            </a:r>
            <a:r>
              <a:rPr lang="en-US" dirty="0">
                <a:solidFill>
                  <a:srgbClr val="7030A0"/>
                </a:solidFill>
                <a:latin typeface="Cambria" panose="02040503050406030204" pitchFamily="18" charset="0"/>
              </a:rPr>
              <a:t>o</a:t>
            </a:r>
            <a:r>
              <a:rPr lang="en-US" dirty="0">
                <a:solidFill>
                  <a:srgbClr val="0070C0"/>
                </a:solidFill>
                <a:latin typeface="Cambria" panose="02040503050406030204" pitchFamily="18" charset="0"/>
              </a:rPr>
              <a:t>l</a:t>
            </a:r>
            <a:r>
              <a:rPr lang="en-US" dirty="0">
                <a:solidFill>
                  <a:srgbClr val="00B050"/>
                </a:solidFill>
                <a:latin typeface="Cambria" panose="02040503050406030204" pitchFamily="18" charset="0"/>
              </a:rPr>
              <a:t>o</a:t>
            </a:r>
            <a:r>
              <a:rPr lang="en-US" dirty="0">
                <a:solidFill>
                  <a:schemeClr val="accent4">
                    <a:lumMod val="75000"/>
                  </a:schemeClr>
                </a:solidFill>
                <a:latin typeface="Cambria" panose="02040503050406030204" pitchFamily="18" charset="0"/>
              </a:rPr>
              <a:t>r</a:t>
            </a:r>
            <a:r>
              <a:rPr lang="en-US" dirty="0">
                <a:solidFill>
                  <a:srgbClr val="FFC000"/>
                </a:solidFill>
                <a:latin typeface="Cambria" panose="02040503050406030204" pitchFamily="18" charset="0"/>
              </a:rPr>
              <a:t>e</a:t>
            </a:r>
            <a:r>
              <a:rPr lang="en-US" dirty="0">
                <a:solidFill>
                  <a:srgbClr val="FF0000"/>
                </a:solidFill>
                <a:latin typeface="Cambria" panose="02040503050406030204" pitchFamily="18" charset="0"/>
              </a:rPr>
              <a:t>d</a:t>
            </a:r>
            <a:r>
              <a:rPr lang="en-US" dirty="0">
                <a:latin typeface="Cambria" panose="02040503050406030204" pitchFamily="18" charset="0"/>
              </a:rPr>
              <a:t> Blocks and Bins …</a:t>
            </a:r>
          </a:p>
        </p:txBody>
      </p:sp>
      <p:sp>
        <p:nvSpPr>
          <p:cNvPr id="4" name="Date Placeholder 3">
            <a:extLst>
              <a:ext uri="{FF2B5EF4-FFF2-40B4-BE49-F238E27FC236}">
                <a16:creationId xmlns:a16="http://schemas.microsoft.com/office/drawing/2014/main" id="{A0B743F8-2893-40DD-A6B9-00E8BC25B591}"/>
              </a:ext>
            </a:extLst>
          </p:cNvPr>
          <p:cNvSpPr>
            <a:spLocks noGrp="1"/>
          </p:cNvSpPr>
          <p:nvPr>
            <p:ph type="dt" sz="half" idx="10"/>
          </p:nvPr>
        </p:nvSpPr>
        <p:spPr/>
        <p:txBody>
          <a:bodyPr/>
          <a:lstStyle/>
          <a:p>
            <a:fld id="{99E1154E-AC78-4B17-B468-B27DC0E37FA4}" type="datetime1">
              <a:rPr lang="en-US" smtClean="0"/>
              <a:t>4/26/2018</a:t>
            </a:fld>
            <a:endParaRPr lang="en-US"/>
          </a:p>
        </p:txBody>
      </p:sp>
      <p:sp>
        <p:nvSpPr>
          <p:cNvPr id="5" name="Footer Placeholder 4">
            <a:extLst>
              <a:ext uri="{FF2B5EF4-FFF2-40B4-BE49-F238E27FC236}">
                <a16:creationId xmlns:a16="http://schemas.microsoft.com/office/drawing/2014/main" id="{4666532A-8B21-4A04-8F5C-FC01716E4562}"/>
              </a:ext>
            </a:extLst>
          </p:cNvPr>
          <p:cNvSpPr>
            <a:spLocks noGrp="1"/>
          </p:cNvSpPr>
          <p:nvPr>
            <p:ph type="ftr" sz="quarter" idx="11"/>
          </p:nvPr>
        </p:nvSpPr>
        <p:spPr>
          <a:xfrm>
            <a:off x="4038599" y="6356350"/>
            <a:ext cx="5023207" cy="365125"/>
          </a:xfrm>
        </p:spPr>
        <p:txBody>
          <a:bodyPr/>
          <a:lstStyle/>
          <a:p>
            <a:r>
              <a:rPr lang="en-US" dirty="0"/>
              <a:t>Popular is Cheaper: Curtailing Memory Costs in Interactive Analytics Engines</a:t>
            </a:r>
          </a:p>
        </p:txBody>
      </p:sp>
      <p:sp>
        <p:nvSpPr>
          <p:cNvPr id="11" name="Shape 96">
            <a:extLst>
              <a:ext uri="{FF2B5EF4-FFF2-40B4-BE49-F238E27FC236}">
                <a16:creationId xmlns:a16="http://schemas.microsoft.com/office/drawing/2014/main" id="{05FD9937-7EC9-4E5C-9C92-276D2C9E36B0}"/>
              </a:ext>
            </a:extLst>
          </p:cNvPr>
          <p:cNvSpPr/>
          <p:nvPr/>
        </p:nvSpPr>
        <p:spPr>
          <a:xfrm>
            <a:off x="62965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CN3</a:t>
            </a:r>
            <a:endParaRPr lang="en" sz="2400" b="1" i="1" dirty="0">
              <a:latin typeface="Cambria" panose="02040503050406030204" pitchFamily="18" charset="0"/>
            </a:endParaRPr>
          </a:p>
        </p:txBody>
      </p:sp>
      <p:sp>
        <p:nvSpPr>
          <p:cNvPr id="12" name="Shape 97">
            <a:extLst>
              <a:ext uri="{FF2B5EF4-FFF2-40B4-BE49-F238E27FC236}">
                <a16:creationId xmlns:a16="http://schemas.microsoft.com/office/drawing/2014/main" id="{1FFF08E5-4FBD-4A98-8BE8-7FBC68FCF0A4}"/>
              </a:ext>
            </a:extLst>
          </p:cNvPr>
          <p:cNvSpPr/>
          <p:nvPr/>
        </p:nvSpPr>
        <p:spPr>
          <a:xfrm>
            <a:off x="79784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CN4</a:t>
            </a:r>
            <a:endParaRPr lang="en" sz="2400" b="1" i="1" dirty="0">
              <a:latin typeface="Cambria" panose="02040503050406030204" pitchFamily="18" charset="0"/>
            </a:endParaRPr>
          </a:p>
        </p:txBody>
      </p:sp>
      <p:sp>
        <p:nvSpPr>
          <p:cNvPr id="13" name="Shape 98">
            <a:extLst>
              <a:ext uri="{FF2B5EF4-FFF2-40B4-BE49-F238E27FC236}">
                <a16:creationId xmlns:a16="http://schemas.microsoft.com/office/drawing/2014/main" id="{0B972D72-D364-4D42-ACC8-2B176ED6A5A5}"/>
              </a:ext>
            </a:extLst>
          </p:cNvPr>
          <p:cNvSpPr/>
          <p:nvPr/>
        </p:nvSpPr>
        <p:spPr>
          <a:xfrm>
            <a:off x="2903616" y="2310900"/>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4" name="Shape 99">
            <a:extLst>
              <a:ext uri="{FF2B5EF4-FFF2-40B4-BE49-F238E27FC236}">
                <a16:creationId xmlns:a16="http://schemas.microsoft.com/office/drawing/2014/main" id="{CD81CAF9-C638-4BD5-97D6-600E55600FE6}"/>
              </a:ext>
            </a:extLst>
          </p:cNvPr>
          <p:cNvSpPr/>
          <p:nvPr/>
        </p:nvSpPr>
        <p:spPr>
          <a:xfrm>
            <a:off x="4614600" y="2310883"/>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5" name="Shape 100">
            <a:extLst>
              <a:ext uri="{FF2B5EF4-FFF2-40B4-BE49-F238E27FC236}">
                <a16:creationId xmlns:a16="http://schemas.microsoft.com/office/drawing/2014/main" id="{50F68716-ADA2-439B-993D-8D97D3F7E206}"/>
              </a:ext>
            </a:extLst>
          </p:cNvPr>
          <p:cNvSpPr/>
          <p:nvPr/>
        </p:nvSpPr>
        <p:spPr>
          <a:xfrm>
            <a:off x="6325616"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6" name="Shape 101">
            <a:extLst>
              <a:ext uri="{FF2B5EF4-FFF2-40B4-BE49-F238E27FC236}">
                <a16:creationId xmlns:a16="http://schemas.microsoft.com/office/drawing/2014/main" id="{2D542539-86AB-477D-97C6-BA73C99C049E}"/>
              </a:ext>
            </a:extLst>
          </p:cNvPr>
          <p:cNvSpPr/>
          <p:nvPr/>
        </p:nvSpPr>
        <p:spPr>
          <a:xfrm>
            <a:off x="2903616" y="2852400"/>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7" name="Shape 102">
            <a:extLst>
              <a:ext uri="{FF2B5EF4-FFF2-40B4-BE49-F238E27FC236}">
                <a16:creationId xmlns:a16="http://schemas.microsoft.com/office/drawing/2014/main" id="{4680F322-C319-467F-9FF1-3DC2A48DDEE4}"/>
              </a:ext>
            </a:extLst>
          </p:cNvPr>
          <p:cNvSpPr/>
          <p:nvPr/>
        </p:nvSpPr>
        <p:spPr>
          <a:xfrm>
            <a:off x="2903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03">
            <a:extLst>
              <a:ext uri="{FF2B5EF4-FFF2-40B4-BE49-F238E27FC236}">
                <a16:creationId xmlns:a16="http://schemas.microsoft.com/office/drawing/2014/main" id="{0F7D1C5F-02C3-4802-964A-BFC46F3E12AC}"/>
              </a:ext>
            </a:extLst>
          </p:cNvPr>
          <p:cNvSpPr/>
          <p:nvPr/>
        </p:nvSpPr>
        <p:spPr>
          <a:xfrm>
            <a:off x="6325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9" name="Shape 104">
            <a:extLst>
              <a:ext uri="{FF2B5EF4-FFF2-40B4-BE49-F238E27FC236}">
                <a16:creationId xmlns:a16="http://schemas.microsoft.com/office/drawing/2014/main" id="{3AFA64BC-A340-457C-A2E9-2800C23EBEC1}"/>
              </a:ext>
            </a:extLst>
          </p:cNvPr>
          <p:cNvSpPr/>
          <p:nvPr/>
        </p:nvSpPr>
        <p:spPr>
          <a:xfrm>
            <a:off x="80075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1" name="Shape 106">
            <a:extLst>
              <a:ext uri="{FF2B5EF4-FFF2-40B4-BE49-F238E27FC236}">
                <a16:creationId xmlns:a16="http://schemas.microsoft.com/office/drawing/2014/main" id="{E3DDA22D-CDAD-42F9-96D0-F3CC2C25207D}"/>
              </a:ext>
            </a:extLst>
          </p:cNvPr>
          <p:cNvSpPr/>
          <p:nvPr/>
        </p:nvSpPr>
        <p:spPr>
          <a:xfrm>
            <a:off x="4614600"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2" name="Shape 107">
            <a:extLst>
              <a:ext uri="{FF2B5EF4-FFF2-40B4-BE49-F238E27FC236}">
                <a16:creationId xmlns:a16="http://schemas.microsoft.com/office/drawing/2014/main" id="{F1022735-3F6E-4976-9F6D-48148578CED9}"/>
              </a:ext>
            </a:extLst>
          </p:cNvPr>
          <p:cNvSpPr txBox="1"/>
          <p:nvPr/>
        </p:nvSpPr>
        <p:spPr>
          <a:xfrm>
            <a:off x="2722651" y="1664667"/>
            <a:ext cx="7130266" cy="430800"/>
          </a:xfrm>
          <a:prstGeom prst="rect">
            <a:avLst/>
          </a:prstGeom>
          <a:noFill/>
          <a:ln>
            <a:noFill/>
          </a:ln>
        </p:spPr>
        <p:txBody>
          <a:bodyPr lIns="121900" tIns="121900" rIns="121900" bIns="121900" anchor="t" anchorCtr="0">
            <a:noAutofit/>
          </a:bodyPr>
          <a:lstStyle/>
          <a:p>
            <a:r>
              <a:rPr lang="en" sz="2000" b="1" dirty="0">
                <a:latin typeface="Cambria" panose="02040503050406030204" pitchFamily="18" charset="0"/>
              </a:rPr>
              <a:t>  Q1(</a:t>
            </a:r>
            <a:r>
              <a:rPr lang="en-US" sz="2000" b="1" dirty="0">
                <a:latin typeface="Cambria" panose="02040503050406030204" pitchFamily="18" charset="0"/>
              </a:rPr>
              <a:t>Count)</a:t>
            </a:r>
            <a:r>
              <a:rPr lang="en" sz="2000" b="1" dirty="0">
                <a:latin typeface="Cambria" panose="02040503050406030204" pitchFamily="18" charset="0"/>
              </a:rPr>
              <a:t>        Q2(</a:t>
            </a:r>
            <a:r>
              <a:rPr lang="en-US" sz="2000" b="1" dirty="0">
                <a:latin typeface="Cambria" panose="02040503050406030204" pitchFamily="18" charset="0"/>
              </a:rPr>
              <a:t>Top 10)</a:t>
            </a:r>
            <a:r>
              <a:rPr lang="en" sz="2000" b="1" dirty="0">
                <a:latin typeface="Cambria" panose="02040503050406030204" pitchFamily="18" charset="0"/>
              </a:rPr>
              <a:t>     Q3(</a:t>
            </a:r>
            <a:r>
              <a:rPr lang="en-US" sz="2000" b="1" dirty="0" err="1">
                <a:latin typeface="Cambria" panose="02040503050406030204" pitchFamily="18" charset="0"/>
              </a:rPr>
              <a:t>GroupBy</a:t>
            </a:r>
            <a:r>
              <a:rPr lang="en-US" sz="2000" b="1" dirty="0">
                <a:latin typeface="Cambria" panose="02040503050406030204" pitchFamily="18" charset="0"/>
              </a:rPr>
              <a:t>)   </a:t>
            </a:r>
            <a:r>
              <a:rPr lang="en" sz="2000" b="1" dirty="0">
                <a:latin typeface="Cambria" panose="02040503050406030204" pitchFamily="18" charset="0"/>
              </a:rPr>
              <a:t>Q4(</a:t>
            </a:r>
            <a:r>
              <a:rPr lang="en-US" sz="2000" b="1" dirty="0">
                <a:latin typeface="Cambria" panose="02040503050406030204" pitchFamily="18" charset="0"/>
              </a:rPr>
              <a:t>Average)</a:t>
            </a:r>
            <a:endParaRPr lang="en" sz="2000" b="1" dirty="0">
              <a:latin typeface="Cambria" panose="02040503050406030204" pitchFamily="18" charset="0"/>
            </a:endParaRPr>
          </a:p>
        </p:txBody>
      </p:sp>
      <p:sp>
        <p:nvSpPr>
          <p:cNvPr id="23" name="Shape 109">
            <a:extLst>
              <a:ext uri="{FF2B5EF4-FFF2-40B4-BE49-F238E27FC236}">
                <a16:creationId xmlns:a16="http://schemas.microsoft.com/office/drawing/2014/main" id="{E88AEF8B-6A1E-4D3A-9E29-91758961A104}"/>
              </a:ext>
            </a:extLst>
          </p:cNvPr>
          <p:cNvSpPr txBox="1"/>
          <p:nvPr/>
        </p:nvSpPr>
        <p:spPr>
          <a:xfrm>
            <a:off x="9747616" y="2933696"/>
            <a:ext cx="2173840" cy="1653715"/>
          </a:xfrm>
          <a:prstGeom prst="rect">
            <a:avLst/>
          </a:prstGeom>
          <a:solidFill>
            <a:srgbClr val="DD7E6B"/>
          </a:solidFill>
          <a:ln>
            <a:noFill/>
          </a:ln>
        </p:spPr>
        <p:txBody>
          <a:bodyPr lIns="121900" tIns="121900" rIns="121900" bIns="121900" anchor="t" anchorCtr="0">
            <a:noAutofit/>
          </a:bodyPr>
          <a:lstStyle/>
          <a:p>
            <a:pPr algn="ctr"/>
            <a:r>
              <a:rPr lang="en" sz="1867" b="1" i="1" dirty="0">
                <a:solidFill>
                  <a:schemeClr val="lt1"/>
                </a:solidFill>
                <a:latin typeface="Cambria" panose="02040503050406030204" pitchFamily="18" charset="0"/>
              </a:rPr>
              <a:t>Goal is to provide a load balanced assignment with the least amount of replication</a:t>
            </a:r>
          </a:p>
        </p:txBody>
      </p:sp>
      <p:grpSp>
        <p:nvGrpSpPr>
          <p:cNvPr id="27" name="Group 26">
            <a:extLst>
              <a:ext uri="{FF2B5EF4-FFF2-40B4-BE49-F238E27FC236}">
                <a16:creationId xmlns:a16="http://schemas.microsoft.com/office/drawing/2014/main" id="{C5549AA8-1A8E-4AF2-B628-40F52420A9EA}"/>
              </a:ext>
            </a:extLst>
          </p:cNvPr>
          <p:cNvGrpSpPr/>
          <p:nvPr/>
        </p:nvGrpSpPr>
        <p:grpSpPr>
          <a:xfrm>
            <a:off x="478395" y="2206100"/>
            <a:ext cx="2244257" cy="1650172"/>
            <a:chOff x="2025948" y="2206100"/>
            <a:chExt cx="696704" cy="1650172"/>
          </a:xfrm>
        </p:grpSpPr>
        <p:sp>
          <p:nvSpPr>
            <p:cNvPr id="20" name="Shape 105">
              <a:extLst>
                <a:ext uri="{FF2B5EF4-FFF2-40B4-BE49-F238E27FC236}">
                  <a16:creationId xmlns:a16="http://schemas.microsoft.com/office/drawing/2014/main" id="{1C529F31-C759-445E-A8CD-E7967A996F6C}"/>
                </a:ext>
              </a:extLst>
            </p:cNvPr>
            <p:cNvSpPr txBox="1"/>
            <p:nvPr/>
          </p:nvSpPr>
          <p:spPr>
            <a:xfrm>
              <a:off x="2025949" y="2206100"/>
              <a:ext cx="696702" cy="598745"/>
            </a:xfrm>
            <a:prstGeom prst="rect">
              <a:avLst/>
            </a:prstGeom>
            <a:noFill/>
            <a:ln>
              <a:noFill/>
            </a:ln>
          </p:spPr>
          <p:txBody>
            <a:bodyPr lIns="121900" tIns="121900" rIns="121900" bIns="121900" anchor="t" anchorCtr="0">
              <a:noAutofit/>
            </a:bodyPr>
            <a:lstStyle/>
            <a:p>
              <a:r>
                <a:rPr lang="en" sz="2000" b="1" dirty="0">
                  <a:solidFill>
                    <a:srgbClr val="00B0F0"/>
                  </a:solidFill>
                  <a:latin typeface="Cambria" panose="02040503050406030204" pitchFamily="18" charset="0"/>
                </a:rPr>
                <a:t>S1 (5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 – 6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a:t>
              </a:r>
              <a:endParaRPr sz="2000" b="1" dirty="0">
                <a:solidFill>
                  <a:srgbClr val="00B0F0"/>
                </a:solidFill>
                <a:latin typeface="Cambria" panose="02040503050406030204" pitchFamily="18" charset="0"/>
              </a:endParaRPr>
            </a:p>
          </p:txBody>
        </p:sp>
        <p:sp>
          <p:nvSpPr>
            <p:cNvPr id="24" name="Shape 105">
              <a:extLst>
                <a:ext uri="{FF2B5EF4-FFF2-40B4-BE49-F238E27FC236}">
                  <a16:creationId xmlns:a16="http://schemas.microsoft.com/office/drawing/2014/main" id="{784B6495-58D1-4E5A-BDA6-27B0EBF748BF}"/>
                </a:ext>
              </a:extLst>
            </p:cNvPr>
            <p:cNvSpPr txBox="1"/>
            <p:nvPr/>
          </p:nvSpPr>
          <p:spPr>
            <a:xfrm>
              <a:off x="2025948" y="2716010"/>
              <a:ext cx="696704" cy="598745"/>
            </a:xfrm>
            <a:prstGeom prst="rect">
              <a:avLst/>
            </a:prstGeom>
            <a:noFill/>
            <a:ln>
              <a:noFill/>
            </a:ln>
          </p:spPr>
          <p:txBody>
            <a:bodyPr lIns="121900" tIns="121900" rIns="121900" bIns="121900" anchor="t" anchorCtr="0">
              <a:noAutofit/>
            </a:bodyPr>
            <a:lstStyle/>
            <a:p>
              <a:pPr lvl="0"/>
              <a:r>
                <a:rPr lang="en-US" sz="2000" b="1" dirty="0">
                  <a:solidFill>
                    <a:schemeClr val="accent2"/>
                  </a:solidFill>
                  <a:latin typeface="Cambria" panose="02040503050406030204" pitchFamily="18" charset="0"/>
                </a:rPr>
                <a:t>S2 (6 AM – 7 AM)</a:t>
              </a:r>
            </a:p>
          </p:txBody>
        </p:sp>
        <p:sp>
          <p:nvSpPr>
            <p:cNvPr id="25" name="Shape 105">
              <a:extLst>
                <a:ext uri="{FF2B5EF4-FFF2-40B4-BE49-F238E27FC236}">
                  <a16:creationId xmlns:a16="http://schemas.microsoft.com/office/drawing/2014/main" id="{054392A7-2498-41C4-87CF-8400D89E66B4}"/>
                </a:ext>
              </a:extLst>
            </p:cNvPr>
            <p:cNvSpPr txBox="1"/>
            <p:nvPr/>
          </p:nvSpPr>
          <p:spPr>
            <a:xfrm>
              <a:off x="2025948" y="3257527"/>
              <a:ext cx="696703" cy="598745"/>
            </a:xfrm>
            <a:prstGeom prst="rect">
              <a:avLst/>
            </a:prstGeom>
            <a:noFill/>
            <a:ln>
              <a:noFill/>
            </a:ln>
          </p:spPr>
          <p:txBody>
            <a:bodyPr lIns="121900" tIns="121900" rIns="121900" bIns="121900" anchor="t" anchorCtr="0">
              <a:noAutofit/>
            </a:bodyPr>
            <a:lstStyle/>
            <a:p>
              <a:pPr lvl="0"/>
              <a:r>
                <a:rPr lang="en-US" sz="2000" b="1" dirty="0">
                  <a:solidFill>
                    <a:schemeClr val="accent4"/>
                  </a:solidFill>
                  <a:latin typeface="Cambria" panose="02040503050406030204" pitchFamily="18" charset="0"/>
                </a:rPr>
                <a:t>S3 (7 AM – 8 AM)</a:t>
              </a:r>
            </a:p>
          </p:txBody>
        </p:sp>
      </p:grpSp>
      <p:sp>
        <p:nvSpPr>
          <p:cNvPr id="26" name="Slide Number Placeholder 25">
            <a:extLst>
              <a:ext uri="{FF2B5EF4-FFF2-40B4-BE49-F238E27FC236}">
                <a16:creationId xmlns:a16="http://schemas.microsoft.com/office/drawing/2014/main" id="{663F27F1-22EE-4E75-A6CD-04194709A6B9}"/>
              </a:ext>
            </a:extLst>
          </p:cNvPr>
          <p:cNvSpPr>
            <a:spLocks noGrp="1"/>
          </p:cNvSpPr>
          <p:nvPr>
            <p:ph type="sldNum" sz="quarter" idx="12"/>
          </p:nvPr>
        </p:nvSpPr>
        <p:spPr/>
        <p:txBody>
          <a:bodyPr/>
          <a:lstStyle/>
          <a:p>
            <a:fld id="{9A9D050B-9392-4FA6-98A4-B7E7CEB7238D}" type="slidenum">
              <a:rPr lang="en-US" smtClean="0"/>
              <a:t>10</a:t>
            </a:fld>
            <a:endParaRPr lang="en-US"/>
          </a:p>
        </p:txBody>
      </p:sp>
      <p:sp>
        <p:nvSpPr>
          <p:cNvPr id="28" name="Shape 94">
            <a:extLst>
              <a:ext uri="{FF2B5EF4-FFF2-40B4-BE49-F238E27FC236}">
                <a16:creationId xmlns:a16="http://schemas.microsoft.com/office/drawing/2014/main" id="{E58D850A-8F94-4070-B558-20242081F750}"/>
              </a:ext>
            </a:extLst>
          </p:cNvPr>
          <p:cNvSpPr/>
          <p:nvPr/>
        </p:nvSpPr>
        <p:spPr>
          <a:xfrm>
            <a:off x="2932683"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
        <p:nvSpPr>
          <p:cNvPr id="29" name="Shape 95">
            <a:extLst>
              <a:ext uri="{FF2B5EF4-FFF2-40B4-BE49-F238E27FC236}">
                <a16:creationId xmlns:a16="http://schemas.microsoft.com/office/drawing/2014/main" id="{9D4306CB-E8E6-4450-80DB-72A89A3F2CC2}"/>
              </a:ext>
            </a:extLst>
          </p:cNvPr>
          <p:cNvSpPr/>
          <p:nvPr/>
        </p:nvSpPr>
        <p:spPr>
          <a:xfrm>
            <a:off x="4614600"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CN2</a:t>
            </a:r>
            <a:endParaRPr lang="en" sz="2400" b="1" i="1" dirty="0">
              <a:latin typeface="Cambria" panose="02040503050406030204" pitchFamily="18" charset="0"/>
            </a:endParaRPr>
          </a:p>
        </p:txBody>
      </p:sp>
      <p:sp>
        <p:nvSpPr>
          <p:cNvPr id="30" name="Shape 105">
            <a:extLst>
              <a:ext uri="{FF2B5EF4-FFF2-40B4-BE49-F238E27FC236}">
                <a16:creationId xmlns:a16="http://schemas.microsoft.com/office/drawing/2014/main" id="{B823E1AE-E5C4-4545-8348-EFEE0F9465EE}"/>
              </a:ext>
            </a:extLst>
          </p:cNvPr>
          <p:cNvSpPr txBox="1"/>
          <p:nvPr/>
        </p:nvSpPr>
        <p:spPr>
          <a:xfrm>
            <a:off x="480234" y="1672972"/>
            <a:ext cx="2244251" cy="598745"/>
          </a:xfrm>
          <a:prstGeom prst="rect">
            <a:avLst/>
          </a:prstGeom>
          <a:noFill/>
          <a:ln>
            <a:noFill/>
          </a:ln>
        </p:spPr>
        <p:txBody>
          <a:bodyPr lIns="121900" tIns="121900" rIns="121900" bIns="121900" anchor="t" anchorCtr="0">
            <a:noAutofit/>
          </a:bodyPr>
          <a:lstStyle/>
          <a:p>
            <a:pPr algn="ctr"/>
            <a:r>
              <a:rPr lang="en-US" sz="2000" b="1" dirty="0">
                <a:latin typeface="Cambria" panose="02040503050406030204" pitchFamily="18" charset="0"/>
              </a:rPr>
              <a:t>Segments</a:t>
            </a:r>
            <a:endParaRPr sz="2000" b="1" dirty="0">
              <a:latin typeface="Cambria" panose="02040503050406030204" pitchFamily="18" charset="0"/>
            </a:endParaRPr>
          </a:p>
        </p:txBody>
      </p:sp>
      <p:sp>
        <p:nvSpPr>
          <p:cNvPr id="31" name="Shape 105">
            <a:extLst>
              <a:ext uri="{FF2B5EF4-FFF2-40B4-BE49-F238E27FC236}">
                <a16:creationId xmlns:a16="http://schemas.microsoft.com/office/drawing/2014/main" id="{BF530C90-3F0B-4797-9720-DC1BABF2EC85}"/>
              </a:ext>
            </a:extLst>
          </p:cNvPr>
          <p:cNvSpPr txBox="1"/>
          <p:nvPr/>
        </p:nvSpPr>
        <p:spPr>
          <a:xfrm>
            <a:off x="4664934" y="5583880"/>
            <a:ext cx="2862132" cy="598745"/>
          </a:xfrm>
          <a:prstGeom prst="rect">
            <a:avLst/>
          </a:prstGeom>
          <a:noFill/>
          <a:ln>
            <a:noFill/>
          </a:ln>
        </p:spPr>
        <p:txBody>
          <a:bodyPr lIns="121900" tIns="121900" rIns="121900" bIns="121900" anchor="t" anchorCtr="0">
            <a:noAutofit/>
          </a:bodyPr>
          <a:lstStyle/>
          <a:p>
            <a:pPr algn="ctr"/>
            <a:r>
              <a:rPr lang="en-US" sz="2400" b="1" dirty="0">
                <a:latin typeface="Cambria" panose="02040503050406030204" pitchFamily="18" charset="0"/>
              </a:rPr>
              <a:t>Compute Nodes</a:t>
            </a:r>
            <a:endParaRPr sz="2400" b="1" dirty="0">
              <a:latin typeface="Cambria" panose="02040503050406030204" pitchFamily="18" charset="0"/>
            </a:endParaRPr>
          </a:p>
        </p:txBody>
      </p:sp>
      <p:sp>
        <p:nvSpPr>
          <p:cNvPr id="32" name="Shape 94">
            <a:extLst>
              <a:ext uri="{FF2B5EF4-FFF2-40B4-BE49-F238E27FC236}">
                <a16:creationId xmlns:a16="http://schemas.microsoft.com/office/drawing/2014/main" id="{D271291B-8DA7-45BA-A220-824EC880A3F8}"/>
              </a:ext>
            </a:extLst>
          </p:cNvPr>
          <p:cNvSpPr/>
          <p:nvPr/>
        </p:nvSpPr>
        <p:spPr>
          <a:xfrm>
            <a:off x="2932751"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Tree>
    <p:extLst>
      <p:ext uri="{BB962C8B-B14F-4D97-AF65-F5344CB8AC3E}">
        <p14:creationId xmlns:p14="http://schemas.microsoft.com/office/powerpoint/2010/main" val="397004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 dirty="0">
                <a:latin typeface="Cambria" panose="02040503050406030204" pitchFamily="18" charset="0"/>
              </a:rPr>
              <a:t>A</a:t>
            </a:r>
            <a:r>
              <a:rPr lang="en-US" dirty="0">
                <a:latin typeface="Cambria" panose="02040503050406030204" pitchFamily="18" charset="0"/>
              </a:rPr>
              <a:t>n</a:t>
            </a:r>
            <a:r>
              <a:rPr lang="en" dirty="0">
                <a:latin typeface="Cambria" panose="02040503050406030204" pitchFamily="18" charset="0"/>
              </a:rPr>
              <a:t> </a:t>
            </a:r>
            <a:r>
              <a:rPr lang="en-US" dirty="0">
                <a:latin typeface="Cambria" panose="02040503050406030204" pitchFamily="18" charset="0"/>
              </a:rPr>
              <a:t>arbitrary</a:t>
            </a:r>
            <a:r>
              <a:rPr lang="en" dirty="0">
                <a:latin typeface="Cambria" panose="02040503050406030204" pitchFamily="18" charset="0"/>
              </a:rPr>
              <a:t> </a:t>
            </a:r>
            <a:r>
              <a:rPr lang="en-US" dirty="0">
                <a:latin typeface="Cambria" panose="02040503050406030204" pitchFamily="18" charset="0"/>
              </a:rPr>
              <a:t>mapping</a:t>
            </a:r>
            <a:r>
              <a:rPr lang="en" dirty="0">
                <a:latin typeface="Cambria" panose="02040503050406030204" pitchFamily="18" charset="0"/>
              </a:rPr>
              <a:t> ...</a:t>
            </a:r>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A0B743F8-2893-40DD-A6B9-00E8BC25B591}"/>
              </a:ext>
            </a:extLst>
          </p:cNvPr>
          <p:cNvSpPr>
            <a:spLocks noGrp="1"/>
          </p:cNvSpPr>
          <p:nvPr>
            <p:ph type="dt" sz="half" idx="10"/>
          </p:nvPr>
        </p:nvSpPr>
        <p:spPr/>
        <p:txBody>
          <a:bodyPr/>
          <a:lstStyle/>
          <a:p>
            <a:fld id="{99E1154E-AC78-4B17-B468-B27DC0E37FA4}" type="datetime1">
              <a:rPr lang="en-US" smtClean="0"/>
              <a:t>4/26/2018</a:t>
            </a:fld>
            <a:endParaRPr lang="en-US"/>
          </a:p>
        </p:txBody>
      </p:sp>
      <p:sp>
        <p:nvSpPr>
          <p:cNvPr id="5" name="Footer Placeholder 4">
            <a:extLst>
              <a:ext uri="{FF2B5EF4-FFF2-40B4-BE49-F238E27FC236}">
                <a16:creationId xmlns:a16="http://schemas.microsoft.com/office/drawing/2014/main" id="{4666532A-8B21-4A04-8F5C-FC01716E4562}"/>
              </a:ext>
            </a:extLst>
          </p:cNvPr>
          <p:cNvSpPr>
            <a:spLocks noGrp="1"/>
          </p:cNvSpPr>
          <p:nvPr>
            <p:ph type="ftr" sz="quarter" idx="11"/>
          </p:nvPr>
        </p:nvSpPr>
        <p:spPr>
          <a:xfrm>
            <a:off x="4038599" y="6356350"/>
            <a:ext cx="5023207" cy="365125"/>
          </a:xfrm>
        </p:spPr>
        <p:txBody>
          <a:bodyPr/>
          <a:lstStyle/>
          <a:p>
            <a:r>
              <a:rPr lang="en-US" dirty="0"/>
              <a:t>Popular is Cheaper: Curtailing Memory Costs in Interactive Analytics Engines</a:t>
            </a:r>
          </a:p>
        </p:txBody>
      </p:sp>
      <p:sp>
        <p:nvSpPr>
          <p:cNvPr id="11" name="Shape 96">
            <a:extLst>
              <a:ext uri="{FF2B5EF4-FFF2-40B4-BE49-F238E27FC236}">
                <a16:creationId xmlns:a16="http://schemas.microsoft.com/office/drawing/2014/main" id="{05FD9937-7EC9-4E5C-9C92-276D2C9E36B0}"/>
              </a:ext>
            </a:extLst>
          </p:cNvPr>
          <p:cNvSpPr/>
          <p:nvPr/>
        </p:nvSpPr>
        <p:spPr>
          <a:xfrm>
            <a:off x="62965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CN3</a:t>
            </a:r>
            <a:endParaRPr lang="en" sz="2400" b="1" i="1" dirty="0">
              <a:latin typeface="Cambria" panose="02040503050406030204" pitchFamily="18" charset="0"/>
            </a:endParaRPr>
          </a:p>
        </p:txBody>
      </p:sp>
      <p:sp>
        <p:nvSpPr>
          <p:cNvPr id="12" name="Shape 97">
            <a:extLst>
              <a:ext uri="{FF2B5EF4-FFF2-40B4-BE49-F238E27FC236}">
                <a16:creationId xmlns:a16="http://schemas.microsoft.com/office/drawing/2014/main" id="{1FFF08E5-4FBD-4A98-8BE8-7FBC68FCF0A4}"/>
              </a:ext>
            </a:extLst>
          </p:cNvPr>
          <p:cNvSpPr/>
          <p:nvPr/>
        </p:nvSpPr>
        <p:spPr>
          <a:xfrm>
            <a:off x="79784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CN4</a:t>
            </a:r>
            <a:endParaRPr lang="en" sz="2400" b="1" i="1" dirty="0">
              <a:latin typeface="Cambria" panose="02040503050406030204" pitchFamily="18" charset="0"/>
            </a:endParaRPr>
          </a:p>
        </p:txBody>
      </p:sp>
      <p:sp>
        <p:nvSpPr>
          <p:cNvPr id="13" name="Shape 98">
            <a:extLst>
              <a:ext uri="{FF2B5EF4-FFF2-40B4-BE49-F238E27FC236}">
                <a16:creationId xmlns:a16="http://schemas.microsoft.com/office/drawing/2014/main" id="{0B972D72-D364-4D42-ACC8-2B176ED6A5A5}"/>
              </a:ext>
            </a:extLst>
          </p:cNvPr>
          <p:cNvSpPr/>
          <p:nvPr/>
        </p:nvSpPr>
        <p:spPr>
          <a:xfrm>
            <a:off x="2903616" y="2310900"/>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4" name="Shape 99">
            <a:extLst>
              <a:ext uri="{FF2B5EF4-FFF2-40B4-BE49-F238E27FC236}">
                <a16:creationId xmlns:a16="http://schemas.microsoft.com/office/drawing/2014/main" id="{CD81CAF9-C638-4BD5-97D6-600E55600FE6}"/>
              </a:ext>
            </a:extLst>
          </p:cNvPr>
          <p:cNvSpPr/>
          <p:nvPr/>
        </p:nvSpPr>
        <p:spPr>
          <a:xfrm>
            <a:off x="4614600" y="2310883"/>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5" name="Shape 100">
            <a:extLst>
              <a:ext uri="{FF2B5EF4-FFF2-40B4-BE49-F238E27FC236}">
                <a16:creationId xmlns:a16="http://schemas.microsoft.com/office/drawing/2014/main" id="{50F68716-ADA2-439B-993D-8D97D3F7E206}"/>
              </a:ext>
            </a:extLst>
          </p:cNvPr>
          <p:cNvSpPr/>
          <p:nvPr/>
        </p:nvSpPr>
        <p:spPr>
          <a:xfrm>
            <a:off x="6325616"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6" name="Shape 101">
            <a:extLst>
              <a:ext uri="{FF2B5EF4-FFF2-40B4-BE49-F238E27FC236}">
                <a16:creationId xmlns:a16="http://schemas.microsoft.com/office/drawing/2014/main" id="{2D542539-86AB-477D-97C6-BA73C99C049E}"/>
              </a:ext>
            </a:extLst>
          </p:cNvPr>
          <p:cNvSpPr/>
          <p:nvPr/>
        </p:nvSpPr>
        <p:spPr>
          <a:xfrm>
            <a:off x="2903616" y="2852400"/>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7" name="Shape 102">
            <a:extLst>
              <a:ext uri="{FF2B5EF4-FFF2-40B4-BE49-F238E27FC236}">
                <a16:creationId xmlns:a16="http://schemas.microsoft.com/office/drawing/2014/main" id="{4680F322-C319-467F-9FF1-3DC2A48DDEE4}"/>
              </a:ext>
            </a:extLst>
          </p:cNvPr>
          <p:cNvSpPr/>
          <p:nvPr/>
        </p:nvSpPr>
        <p:spPr>
          <a:xfrm>
            <a:off x="2903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03">
            <a:extLst>
              <a:ext uri="{FF2B5EF4-FFF2-40B4-BE49-F238E27FC236}">
                <a16:creationId xmlns:a16="http://schemas.microsoft.com/office/drawing/2014/main" id="{0F7D1C5F-02C3-4802-964A-BFC46F3E12AC}"/>
              </a:ext>
            </a:extLst>
          </p:cNvPr>
          <p:cNvSpPr/>
          <p:nvPr/>
        </p:nvSpPr>
        <p:spPr>
          <a:xfrm>
            <a:off x="6325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9" name="Shape 104">
            <a:extLst>
              <a:ext uri="{FF2B5EF4-FFF2-40B4-BE49-F238E27FC236}">
                <a16:creationId xmlns:a16="http://schemas.microsoft.com/office/drawing/2014/main" id="{3AFA64BC-A340-457C-A2E9-2800C23EBEC1}"/>
              </a:ext>
            </a:extLst>
          </p:cNvPr>
          <p:cNvSpPr/>
          <p:nvPr/>
        </p:nvSpPr>
        <p:spPr>
          <a:xfrm>
            <a:off x="80075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1" name="Shape 106">
            <a:extLst>
              <a:ext uri="{FF2B5EF4-FFF2-40B4-BE49-F238E27FC236}">
                <a16:creationId xmlns:a16="http://schemas.microsoft.com/office/drawing/2014/main" id="{E3DDA22D-CDAD-42F9-96D0-F3CC2C25207D}"/>
              </a:ext>
            </a:extLst>
          </p:cNvPr>
          <p:cNvSpPr/>
          <p:nvPr/>
        </p:nvSpPr>
        <p:spPr>
          <a:xfrm>
            <a:off x="4614600"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2" name="Shape 107">
            <a:extLst>
              <a:ext uri="{FF2B5EF4-FFF2-40B4-BE49-F238E27FC236}">
                <a16:creationId xmlns:a16="http://schemas.microsoft.com/office/drawing/2014/main" id="{F1022735-3F6E-4976-9F6D-48148578CED9}"/>
              </a:ext>
            </a:extLst>
          </p:cNvPr>
          <p:cNvSpPr txBox="1"/>
          <p:nvPr/>
        </p:nvSpPr>
        <p:spPr>
          <a:xfrm>
            <a:off x="2722651" y="1664667"/>
            <a:ext cx="7130266" cy="430800"/>
          </a:xfrm>
          <a:prstGeom prst="rect">
            <a:avLst/>
          </a:prstGeom>
          <a:noFill/>
          <a:ln>
            <a:noFill/>
          </a:ln>
        </p:spPr>
        <p:txBody>
          <a:bodyPr lIns="121900" tIns="121900" rIns="121900" bIns="121900" anchor="t" anchorCtr="0">
            <a:noAutofit/>
          </a:bodyPr>
          <a:lstStyle/>
          <a:p>
            <a:r>
              <a:rPr lang="en" sz="2000" b="1" dirty="0">
                <a:latin typeface="Cambria" panose="02040503050406030204" pitchFamily="18" charset="0"/>
              </a:rPr>
              <a:t>  Q1(</a:t>
            </a:r>
            <a:r>
              <a:rPr lang="en-US" sz="2000" b="1" dirty="0">
                <a:latin typeface="Cambria" panose="02040503050406030204" pitchFamily="18" charset="0"/>
              </a:rPr>
              <a:t>Count)</a:t>
            </a:r>
            <a:r>
              <a:rPr lang="en" sz="2000" b="1" dirty="0">
                <a:latin typeface="Cambria" panose="02040503050406030204" pitchFamily="18" charset="0"/>
              </a:rPr>
              <a:t>        Q2(</a:t>
            </a:r>
            <a:r>
              <a:rPr lang="en-US" sz="2000" b="1" dirty="0">
                <a:latin typeface="Cambria" panose="02040503050406030204" pitchFamily="18" charset="0"/>
              </a:rPr>
              <a:t>Top 10)</a:t>
            </a:r>
            <a:r>
              <a:rPr lang="en" sz="2000" b="1" dirty="0">
                <a:latin typeface="Cambria" panose="02040503050406030204" pitchFamily="18" charset="0"/>
              </a:rPr>
              <a:t>     Q3(</a:t>
            </a:r>
            <a:r>
              <a:rPr lang="en-US" sz="2000" b="1" dirty="0" err="1">
                <a:latin typeface="Cambria" panose="02040503050406030204" pitchFamily="18" charset="0"/>
              </a:rPr>
              <a:t>GroupBy</a:t>
            </a:r>
            <a:r>
              <a:rPr lang="en-US" sz="2000" b="1" dirty="0">
                <a:latin typeface="Cambria" panose="02040503050406030204" pitchFamily="18" charset="0"/>
              </a:rPr>
              <a:t>)   </a:t>
            </a:r>
            <a:r>
              <a:rPr lang="en" sz="2000" b="1" dirty="0">
                <a:latin typeface="Cambria" panose="02040503050406030204" pitchFamily="18" charset="0"/>
              </a:rPr>
              <a:t>Q4(</a:t>
            </a:r>
            <a:r>
              <a:rPr lang="en-US" sz="2000" b="1" dirty="0">
                <a:latin typeface="Cambria" panose="02040503050406030204" pitchFamily="18" charset="0"/>
              </a:rPr>
              <a:t>Average)</a:t>
            </a:r>
            <a:endParaRPr lang="en" sz="2000" b="1" dirty="0">
              <a:latin typeface="Cambria" panose="02040503050406030204" pitchFamily="18" charset="0"/>
            </a:endParaRPr>
          </a:p>
        </p:txBody>
      </p:sp>
      <p:grpSp>
        <p:nvGrpSpPr>
          <p:cNvPr id="27" name="Group 26">
            <a:extLst>
              <a:ext uri="{FF2B5EF4-FFF2-40B4-BE49-F238E27FC236}">
                <a16:creationId xmlns:a16="http://schemas.microsoft.com/office/drawing/2014/main" id="{C5549AA8-1A8E-4AF2-B628-40F52420A9EA}"/>
              </a:ext>
            </a:extLst>
          </p:cNvPr>
          <p:cNvGrpSpPr/>
          <p:nvPr/>
        </p:nvGrpSpPr>
        <p:grpSpPr>
          <a:xfrm>
            <a:off x="478395" y="2206100"/>
            <a:ext cx="2244257" cy="1650172"/>
            <a:chOff x="2025948" y="2206100"/>
            <a:chExt cx="696704" cy="1650172"/>
          </a:xfrm>
        </p:grpSpPr>
        <p:sp>
          <p:nvSpPr>
            <p:cNvPr id="20" name="Shape 105">
              <a:extLst>
                <a:ext uri="{FF2B5EF4-FFF2-40B4-BE49-F238E27FC236}">
                  <a16:creationId xmlns:a16="http://schemas.microsoft.com/office/drawing/2014/main" id="{1C529F31-C759-445E-A8CD-E7967A996F6C}"/>
                </a:ext>
              </a:extLst>
            </p:cNvPr>
            <p:cNvSpPr txBox="1"/>
            <p:nvPr/>
          </p:nvSpPr>
          <p:spPr>
            <a:xfrm>
              <a:off x="2025949" y="2206100"/>
              <a:ext cx="696702" cy="598745"/>
            </a:xfrm>
            <a:prstGeom prst="rect">
              <a:avLst/>
            </a:prstGeom>
            <a:noFill/>
            <a:ln>
              <a:noFill/>
            </a:ln>
          </p:spPr>
          <p:txBody>
            <a:bodyPr lIns="121900" tIns="121900" rIns="121900" bIns="121900" anchor="t" anchorCtr="0">
              <a:noAutofit/>
            </a:bodyPr>
            <a:lstStyle/>
            <a:p>
              <a:r>
                <a:rPr lang="en" sz="2000" b="1" dirty="0">
                  <a:solidFill>
                    <a:srgbClr val="00B0F0"/>
                  </a:solidFill>
                  <a:latin typeface="Cambria" panose="02040503050406030204" pitchFamily="18" charset="0"/>
                </a:rPr>
                <a:t>S1 (5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 – 6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a:t>
              </a:r>
              <a:endParaRPr sz="2000" b="1" dirty="0">
                <a:solidFill>
                  <a:srgbClr val="00B0F0"/>
                </a:solidFill>
                <a:latin typeface="Cambria" panose="02040503050406030204" pitchFamily="18" charset="0"/>
              </a:endParaRPr>
            </a:p>
          </p:txBody>
        </p:sp>
        <p:sp>
          <p:nvSpPr>
            <p:cNvPr id="24" name="Shape 105">
              <a:extLst>
                <a:ext uri="{FF2B5EF4-FFF2-40B4-BE49-F238E27FC236}">
                  <a16:creationId xmlns:a16="http://schemas.microsoft.com/office/drawing/2014/main" id="{784B6495-58D1-4E5A-BDA6-27B0EBF748BF}"/>
                </a:ext>
              </a:extLst>
            </p:cNvPr>
            <p:cNvSpPr txBox="1"/>
            <p:nvPr/>
          </p:nvSpPr>
          <p:spPr>
            <a:xfrm>
              <a:off x="2025948" y="2716010"/>
              <a:ext cx="696704" cy="598745"/>
            </a:xfrm>
            <a:prstGeom prst="rect">
              <a:avLst/>
            </a:prstGeom>
            <a:noFill/>
            <a:ln>
              <a:noFill/>
            </a:ln>
          </p:spPr>
          <p:txBody>
            <a:bodyPr lIns="121900" tIns="121900" rIns="121900" bIns="121900" anchor="t" anchorCtr="0">
              <a:noAutofit/>
            </a:bodyPr>
            <a:lstStyle/>
            <a:p>
              <a:pPr lvl="0"/>
              <a:r>
                <a:rPr lang="en-US" sz="2000" b="1" dirty="0">
                  <a:solidFill>
                    <a:schemeClr val="accent2"/>
                  </a:solidFill>
                  <a:latin typeface="Cambria" panose="02040503050406030204" pitchFamily="18" charset="0"/>
                </a:rPr>
                <a:t>S2 (6 AM – 7 AM)</a:t>
              </a:r>
            </a:p>
          </p:txBody>
        </p:sp>
        <p:sp>
          <p:nvSpPr>
            <p:cNvPr id="25" name="Shape 105">
              <a:extLst>
                <a:ext uri="{FF2B5EF4-FFF2-40B4-BE49-F238E27FC236}">
                  <a16:creationId xmlns:a16="http://schemas.microsoft.com/office/drawing/2014/main" id="{054392A7-2498-41C4-87CF-8400D89E66B4}"/>
                </a:ext>
              </a:extLst>
            </p:cNvPr>
            <p:cNvSpPr txBox="1"/>
            <p:nvPr/>
          </p:nvSpPr>
          <p:spPr>
            <a:xfrm>
              <a:off x="2025948" y="3257527"/>
              <a:ext cx="696703" cy="598745"/>
            </a:xfrm>
            <a:prstGeom prst="rect">
              <a:avLst/>
            </a:prstGeom>
            <a:noFill/>
            <a:ln>
              <a:noFill/>
            </a:ln>
          </p:spPr>
          <p:txBody>
            <a:bodyPr lIns="121900" tIns="121900" rIns="121900" bIns="121900" anchor="t" anchorCtr="0">
              <a:noAutofit/>
            </a:bodyPr>
            <a:lstStyle/>
            <a:p>
              <a:pPr lvl="0"/>
              <a:r>
                <a:rPr lang="en-US" sz="2000" b="1" dirty="0">
                  <a:solidFill>
                    <a:schemeClr val="accent4"/>
                  </a:solidFill>
                  <a:latin typeface="Cambria" panose="02040503050406030204" pitchFamily="18" charset="0"/>
                </a:rPr>
                <a:t>S3 (7 AM – 8 AM)</a:t>
              </a:r>
            </a:p>
          </p:txBody>
        </p:sp>
      </p:grpSp>
      <p:sp>
        <p:nvSpPr>
          <p:cNvPr id="26" name="Slide Number Placeholder 25">
            <a:extLst>
              <a:ext uri="{FF2B5EF4-FFF2-40B4-BE49-F238E27FC236}">
                <a16:creationId xmlns:a16="http://schemas.microsoft.com/office/drawing/2014/main" id="{663F27F1-22EE-4E75-A6CD-04194709A6B9}"/>
              </a:ext>
            </a:extLst>
          </p:cNvPr>
          <p:cNvSpPr>
            <a:spLocks noGrp="1"/>
          </p:cNvSpPr>
          <p:nvPr>
            <p:ph type="sldNum" sz="quarter" idx="12"/>
          </p:nvPr>
        </p:nvSpPr>
        <p:spPr/>
        <p:txBody>
          <a:bodyPr/>
          <a:lstStyle/>
          <a:p>
            <a:fld id="{9A9D050B-9392-4FA6-98A4-B7E7CEB7238D}" type="slidenum">
              <a:rPr lang="en-US" smtClean="0"/>
              <a:t>11</a:t>
            </a:fld>
            <a:endParaRPr lang="en-US"/>
          </a:p>
        </p:txBody>
      </p:sp>
      <p:sp>
        <p:nvSpPr>
          <p:cNvPr id="28" name="Shape 94">
            <a:extLst>
              <a:ext uri="{FF2B5EF4-FFF2-40B4-BE49-F238E27FC236}">
                <a16:creationId xmlns:a16="http://schemas.microsoft.com/office/drawing/2014/main" id="{E58D850A-8F94-4070-B558-20242081F750}"/>
              </a:ext>
            </a:extLst>
          </p:cNvPr>
          <p:cNvSpPr/>
          <p:nvPr/>
        </p:nvSpPr>
        <p:spPr>
          <a:xfrm>
            <a:off x="2932683"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
        <p:nvSpPr>
          <p:cNvPr id="29" name="Shape 95">
            <a:extLst>
              <a:ext uri="{FF2B5EF4-FFF2-40B4-BE49-F238E27FC236}">
                <a16:creationId xmlns:a16="http://schemas.microsoft.com/office/drawing/2014/main" id="{9D4306CB-E8E6-4450-80DB-72A89A3F2CC2}"/>
              </a:ext>
            </a:extLst>
          </p:cNvPr>
          <p:cNvSpPr/>
          <p:nvPr/>
        </p:nvSpPr>
        <p:spPr>
          <a:xfrm>
            <a:off x="4614600"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CN2</a:t>
            </a:r>
            <a:endParaRPr lang="en" sz="2400" b="1" i="1" dirty="0">
              <a:latin typeface="Cambria" panose="02040503050406030204" pitchFamily="18" charset="0"/>
            </a:endParaRPr>
          </a:p>
        </p:txBody>
      </p:sp>
      <p:sp>
        <p:nvSpPr>
          <p:cNvPr id="30" name="Shape 105">
            <a:extLst>
              <a:ext uri="{FF2B5EF4-FFF2-40B4-BE49-F238E27FC236}">
                <a16:creationId xmlns:a16="http://schemas.microsoft.com/office/drawing/2014/main" id="{B823E1AE-E5C4-4545-8348-EFEE0F9465EE}"/>
              </a:ext>
            </a:extLst>
          </p:cNvPr>
          <p:cNvSpPr txBox="1"/>
          <p:nvPr/>
        </p:nvSpPr>
        <p:spPr>
          <a:xfrm>
            <a:off x="480234" y="1672972"/>
            <a:ext cx="2244251" cy="598745"/>
          </a:xfrm>
          <a:prstGeom prst="rect">
            <a:avLst/>
          </a:prstGeom>
          <a:noFill/>
          <a:ln>
            <a:noFill/>
          </a:ln>
        </p:spPr>
        <p:txBody>
          <a:bodyPr lIns="121900" tIns="121900" rIns="121900" bIns="121900" anchor="t" anchorCtr="0">
            <a:noAutofit/>
          </a:bodyPr>
          <a:lstStyle/>
          <a:p>
            <a:pPr algn="ctr"/>
            <a:r>
              <a:rPr lang="en-US" sz="2000" b="1" dirty="0">
                <a:latin typeface="Cambria" panose="02040503050406030204" pitchFamily="18" charset="0"/>
              </a:rPr>
              <a:t>Segments</a:t>
            </a:r>
            <a:endParaRPr sz="2000" b="1" dirty="0">
              <a:latin typeface="Cambria" panose="02040503050406030204" pitchFamily="18" charset="0"/>
            </a:endParaRPr>
          </a:p>
        </p:txBody>
      </p:sp>
      <p:sp>
        <p:nvSpPr>
          <p:cNvPr id="31" name="Shape 105">
            <a:extLst>
              <a:ext uri="{FF2B5EF4-FFF2-40B4-BE49-F238E27FC236}">
                <a16:creationId xmlns:a16="http://schemas.microsoft.com/office/drawing/2014/main" id="{BF530C90-3F0B-4797-9720-DC1BABF2EC85}"/>
              </a:ext>
            </a:extLst>
          </p:cNvPr>
          <p:cNvSpPr txBox="1"/>
          <p:nvPr/>
        </p:nvSpPr>
        <p:spPr>
          <a:xfrm>
            <a:off x="4664934" y="5757569"/>
            <a:ext cx="2862132" cy="598745"/>
          </a:xfrm>
          <a:prstGeom prst="rect">
            <a:avLst/>
          </a:prstGeom>
          <a:noFill/>
          <a:ln>
            <a:noFill/>
          </a:ln>
        </p:spPr>
        <p:txBody>
          <a:bodyPr lIns="121900" tIns="121900" rIns="121900" bIns="121900" anchor="t" anchorCtr="0">
            <a:noAutofit/>
          </a:bodyPr>
          <a:lstStyle/>
          <a:p>
            <a:pPr algn="ctr"/>
            <a:r>
              <a:rPr lang="en-US" sz="2400" b="1" dirty="0">
                <a:latin typeface="Cambria" panose="02040503050406030204" pitchFamily="18" charset="0"/>
              </a:rPr>
              <a:t>Compute Nodes</a:t>
            </a:r>
            <a:endParaRPr sz="2400" b="1" dirty="0">
              <a:latin typeface="Cambria" panose="02040503050406030204" pitchFamily="18" charset="0"/>
            </a:endParaRPr>
          </a:p>
        </p:txBody>
      </p:sp>
      <p:sp>
        <p:nvSpPr>
          <p:cNvPr id="32" name="Shape 94">
            <a:extLst>
              <a:ext uri="{FF2B5EF4-FFF2-40B4-BE49-F238E27FC236}">
                <a16:creationId xmlns:a16="http://schemas.microsoft.com/office/drawing/2014/main" id="{D271291B-8DA7-45BA-A220-824EC880A3F8}"/>
              </a:ext>
            </a:extLst>
          </p:cNvPr>
          <p:cNvSpPr/>
          <p:nvPr/>
        </p:nvSpPr>
        <p:spPr>
          <a:xfrm>
            <a:off x="2932683"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
        <p:nvSpPr>
          <p:cNvPr id="33" name="Shape 122">
            <a:extLst>
              <a:ext uri="{FF2B5EF4-FFF2-40B4-BE49-F238E27FC236}">
                <a16:creationId xmlns:a16="http://schemas.microsoft.com/office/drawing/2014/main" id="{F7F3353C-1389-4207-8B0F-32B5D135B6C9}"/>
              </a:ext>
            </a:extLst>
          </p:cNvPr>
          <p:cNvSpPr/>
          <p:nvPr/>
        </p:nvSpPr>
        <p:spPr>
          <a:xfrm>
            <a:off x="2941000" y="4758138"/>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4" name="Shape 123">
            <a:extLst>
              <a:ext uri="{FF2B5EF4-FFF2-40B4-BE49-F238E27FC236}">
                <a16:creationId xmlns:a16="http://schemas.microsoft.com/office/drawing/2014/main" id="{5251FB32-4336-46E5-9C14-6FF2864F298E}"/>
              </a:ext>
            </a:extLst>
          </p:cNvPr>
          <p:cNvSpPr/>
          <p:nvPr/>
        </p:nvSpPr>
        <p:spPr>
          <a:xfrm>
            <a:off x="2941000" y="5084138"/>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5" name="Shape 119">
            <a:extLst>
              <a:ext uri="{FF2B5EF4-FFF2-40B4-BE49-F238E27FC236}">
                <a16:creationId xmlns:a16="http://schemas.microsoft.com/office/drawing/2014/main" id="{F0295513-8B5A-49F7-BEFF-3A2688B22608}"/>
              </a:ext>
            </a:extLst>
          </p:cNvPr>
          <p:cNvSpPr/>
          <p:nvPr/>
        </p:nvSpPr>
        <p:spPr>
          <a:xfrm>
            <a:off x="4622900" y="5068253"/>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6" name="Shape 120">
            <a:extLst>
              <a:ext uri="{FF2B5EF4-FFF2-40B4-BE49-F238E27FC236}">
                <a16:creationId xmlns:a16="http://schemas.microsoft.com/office/drawing/2014/main" id="{0B5698D8-1BB6-4534-9A41-C54DAEE6192B}"/>
              </a:ext>
            </a:extLst>
          </p:cNvPr>
          <p:cNvSpPr/>
          <p:nvPr/>
        </p:nvSpPr>
        <p:spPr>
          <a:xfrm>
            <a:off x="4622900" y="4742271"/>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7" name="Shape 124">
            <a:extLst>
              <a:ext uri="{FF2B5EF4-FFF2-40B4-BE49-F238E27FC236}">
                <a16:creationId xmlns:a16="http://schemas.microsoft.com/office/drawing/2014/main" id="{A554250D-860C-41AF-ACF3-D636A6578CA6}"/>
              </a:ext>
            </a:extLst>
          </p:cNvPr>
          <p:cNvSpPr/>
          <p:nvPr/>
        </p:nvSpPr>
        <p:spPr>
          <a:xfrm>
            <a:off x="6304800" y="4742271"/>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8" name="Shape 126">
            <a:extLst>
              <a:ext uri="{FF2B5EF4-FFF2-40B4-BE49-F238E27FC236}">
                <a16:creationId xmlns:a16="http://schemas.microsoft.com/office/drawing/2014/main" id="{A4BA5B9D-A6C4-4215-B8A0-3B5CA6734802}"/>
              </a:ext>
            </a:extLst>
          </p:cNvPr>
          <p:cNvSpPr/>
          <p:nvPr/>
        </p:nvSpPr>
        <p:spPr>
          <a:xfrm>
            <a:off x="6304816" y="5068289"/>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9" name="Shape 121">
            <a:extLst>
              <a:ext uri="{FF2B5EF4-FFF2-40B4-BE49-F238E27FC236}">
                <a16:creationId xmlns:a16="http://schemas.microsoft.com/office/drawing/2014/main" id="{17102764-57C4-472A-8FD8-8D8618C202E1}"/>
              </a:ext>
            </a:extLst>
          </p:cNvPr>
          <p:cNvSpPr/>
          <p:nvPr/>
        </p:nvSpPr>
        <p:spPr>
          <a:xfrm>
            <a:off x="7978449" y="5068271"/>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40" name="Shape 125">
            <a:extLst>
              <a:ext uri="{FF2B5EF4-FFF2-40B4-BE49-F238E27FC236}">
                <a16:creationId xmlns:a16="http://schemas.microsoft.com/office/drawing/2014/main" id="{EAE26D4C-B676-4636-A074-15D62B76EBA6}"/>
              </a:ext>
            </a:extLst>
          </p:cNvPr>
          <p:cNvSpPr/>
          <p:nvPr/>
        </p:nvSpPr>
        <p:spPr>
          <a:xfrm>
            <a:off x="7978449" y="4742271"/>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41" name="Rectangle 40">
            <a:extLst>
              <a:ext uri="{FF2B5EF4-FFF2-40B4-BE49-F238E27FC236}">
                <a16:creationId xmlns:a16="http://schemas.microsoft.com/office/drawing/2014/main" id="{D345A664-B80E-46C6-92C5-45C6B363E7BE}"/>
              </a:ext>
            </a:extLst>
          </p:cNvPr>
          <p:cNvSpPr/>
          <p:nvPr/>
        </p:nvSpPr>
        <p:spPr>
          <a:xfrm>
            <a:off x="6821067" y="5471722"/>
            <a:ext cx="288862" cy="369332"/>
          </a:xfrm>
          <a:prstGeom prst="rect">
            <a:avLst/>
          </a:prstGeom>
        </p:spPr>
        <p:txBody>
          <a:bodyPr wrap="square">
            <a:spAutoFit/>
          </a:bodyPr>
          <a:lstStyle/>
          <a:p>
            <a:r>
              <a:rPr lang="en-US" b="1" dirty="0">
                <a:latin typeface="Cambria" panose="02040503050406030204" pitchFamily="18" charset="0"/>
              </a:rPr>
              <a:t>2</a:t>
            </a:r>
          </a:p>
        </p:txBody>
      </p:sp>
      <p:sp>
        <p:nvSpPr>
          <p:cNvPr id="42" name="Rectangle 41">
            <a:extLst>
              <a:ext uri="{FF2B5EF4-FFF2-40B4-BE49-F238E27FC236}">
                <a16:creationId xmlns:a16="http://schemas.microsoft.com/office/drawing/2014/main" id="{E21F243B-8494-4920-BEDB-D8E251444071}"/>
              </a:ext>
            </a:extLst>
          </p:cNvPr>
          <p:cNvSpPr/>
          <p:nvPr/>
        </p:nvSpPr>
        <p:spPr>
          <a:xfrm>
            <a:off x="8502967" y="5471722"/>
            <a:ext cx="288862" cy="369332"/>
          </a:xfrm>
          <a:prstGeom prst="rect">
            <a:avLst/>
          </a:prstGeom>
        </p:spPr>
        <p:txBody>
          <a:bodyPr wrap="square">
            <a:spAutoFit/>
          </a:bodyPr>
          <a:lstStyle/>
          <a:p>
            <a:r>
              <a:rPr lang="en-US" b="1" dirty="0">
                <a:latin typeface="Cambria" panose="02040503050406030204" pitchFamily="18" charset="0"/>
              </a:rPr>
              <a:t>2</a:t>
            </a:r>
          </a:p>
        </p:txBody>
      </p:sp>
      <p:sp>
        <p:nvSpPr>
          <p:cNvPr id="43" name="TextBox 42">
            <a:extLst>
              <a:ext uri="{FF2B5EF4-FFF2-40B4-BE49-F238E27FC236}">
                <a16:creationId xmlns:a16="http://schemas.microsoft.com/office/drawing/2014/main" id="{66A7C171-FB87-488E-B28A-E23B138BCCD5}"/>
              </a:ext>
            </a:extLst>
          </p:cNvPr>
          <p:cNvSpPr txBox="1"/>
          <p:nvPr/>
        </p:nvSpPr>
        <p:spPr>
          <a:xfrm>
            <a:off x="3445904" y="5471722"/>
            <a:ext cx="270992" cy="369332"/>
          </a:xfrm>
          <a:prstGeom prst="rect">
            <a:avLst/>
          </a:prstGeom>
          <a:noFill/>
        </p:spPr>
        <p:txBody>
          <a:bodyPr wrap="square" rtlCol="0">
            <a:spAutoFit/>
          </a:bodyPr>
          <a:lstStyle/>
          <a:p>
            <a:r>
              <a:rPr lang="en-US" b="1" dirty="0">
                <a:latin typeface="Cambria" panose="02040503050406030204" pitchFamily="18" charset="0"/>
              </a:rPr>
              <a:t>2</a:t>
            </a:r>
          </a:p>
        </p:txBody>
      </p:sp>
      <p:sp>
        <p:nvSpPr>
          <p:cNvPr id="44" name="Rectangle 43">
            <a:extLst>
              <a:ext uri="{FF2B5EF4-FFF2-40B4-BE49-F238E27FC236}">
                <a16:creationId xmlns:a16="http://schemas.microsoft.com/office/drawing/2014/main" id="{58EC519C-3DC5-4A3A-B393-5E1391CBC877}"/>
              </a:ext>
            </a:extLst>
          </p:cNvPr>
          <p:cNvSpPr/>
          <p:nvPr/>
        </p:nvSpPr>
        <p:spPr>
          <a:xfrm>
            <a:off x="5118919" y="5471722"/>
            <a:ext cx="288862" cy="369332"/>
          </a:xfrm>
          <a:prstGeom prst="rect">
            <a:avLst/>
          </a:prstGeom>
        </p:spPr>
        <p:txBody>
          <a:bodyPr wrap="square">
            <a:spAutoFit/>
          </a:bodyPr>
          <a:lstStyle/>
          <a:p>
            <a:r>
              <a:rPr lang="en-US" b="1" dirty="0">
                <a:latin typeface="Cambria" panose="02040503050406030204" pitchFamily="18" charset="0"/>
              </a:rPr>
              <a:t>1</a:t>
            </a:r>
          </a:p>
        </p:txBody>
      </p:sp>
      <p:sp>
        <p:nvSpPr>
          <p:cNvPr id="45" name="Shape 128">
            <a:extLst>
              <a:ext uri="{FF2B5EF4-FFF2-40B4-BE49-F238E27FC236}">
                <a16:creationId xmlns:a16="http://schemas.microsoft.com/office/drawing/2014/main" id="{E91BCF6E-0795-430D-BF2F-FD63C5C1624A}"/>
              </a:ext>
            </a:extLst>
          </p:cNvPr>
          <p:cNvSpPr txBox="1"/>
          <p:nvPr/>
        </p:nvSpPr>
        <p:spPr>
          <a:xfrm>
            <a:off x="9852917" y="4041683"/>
            <a:ext cx="1853600" cy="1227713"/>
          </a:xfrm>
          <a:prstGeom prst="rect">
            <a:avLst/>
          </a:prstGeom>
          <a:solidFill>
            <a:srgbClr val="DD7E6B"/>
          </a:solidFill>
          <a:ln>
            <a:noFill/>
          </a:ln>
        </p:spPr>
        <p:txBody>
          <a:bodyPr lIns="121900" tIns="121900" rIns="121900" bIns="121900" anchor="t" anchorCtr="0">
            <a:noAutofit/>
          </a:bodyPr>
          <a:lstStyle/>
          <a:p>
            <a:pPr algn="ctr"/>
            <a:r>
              <a:rPr lang="en" sz="1733" b="1" i="1" dirty="0">
                <a:solidFill>
                  <a:schemeClr val="lt1"/>
                </a:solidFill>
                <a:latin typeface="Cambria" panose="02040503050406030204" pitchFamily="18" charset="0"/>
              </a:rPr>
              <a:t>Load Balanced Assignment. Number of Replicas: 7</a:t>
            </a:r>
          </a:p>
        </p:txBody>
      </p:sp>
    </p:spTree>
    <p:extLst>
      <p:ext uri="{BB962C8B-B14F-4D97-AF65-F5344CB8AC3E}">
        <p14:creationId xmlns:p14="http://schemas.microsoft.com/office/powerpoint/2010/main" val="421404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normAutofit/>
          </a:bodyPr>
          <a:lstStyle/>
          <a:p>
            <a:r>
              <a:rPr lang="en" sz="3600" dirty="0">
                <a:latin typeface="Cambria" panose="02040503050406030204" pitchFamily="18" charset="0"/>
              </a:rPr>
              <a:t>Solution </a:t>
            </a:r>
            <a:r>
              <a:rPr lang="en-US" sz="3600" dirty="0">
                <a:latin typeface="Cambria" panose="02040503050406030204" pitchFamily="18" charset="0"/>
              </a:rPr>
              <a:t>which minimizes number of replicas …</a:t>
            </a:r>
          </a:p>
        </p:txBody>
      </p:sp>
      <p:sp>
        <p:nvSpPr>
          <p:cNvPr id="4" name="Date Placeholder 3">
            <a:extLst>
              <a:ext uri="{FF2B5EF4-FFF2-40B4-BE49-F238E27FC236}">
                <a16:creationId xmlns:a16="http://schemas.microsoft.com/office/drawing/2014/main" id="{A0B743F8-2893-40DD-A6B9-00E8BC25B591}"/>
              </a:ext>
            </a:extLst>
          </p:cNvPr>
          <p:cNvSpPr>
            <a:spLocks noGrp="1"/>
          </p:cNvSpPr>
          <p:nvPr>
            <p:ph type="dt" sz="half" idx="10"/>
          </p:nvPr>
        </p:nvSpPr>
        <p:spPr/>
        <p:txBody>
          <a:bodyPr/>
          <a:lstStyle/>
          <a:p>
            <a:fld id="{99E1154E-AC78-4B17-B468-B27DC0E37FA4}" type="datetime1">
              <a:rPr lang="en-US" smtClean="0"/>
              <a:t>4/26/2018</a:t>
            </a:fld>
            <a:endParaRPr lang="en-US"/>
          </a:p>
        </p:txBody>
      </p:sp>
      <p:sp>
        <p:nvSpPr>
          <p:cNvPr id="5" name="Footer Placeholder 4">
            <a:extLst>
              <a:ext uri="{FF2B5EF4-FFF2-40B4-BE49-F238E27FC236}">
                <a16:creationId xmlns:a16="http://schemas.microsoft.com/office/drawing/2014/main" id="{4666532A-8B21-4A04-8F5C-FC01716E4562}"/>
              </a:ext>
            </a:extLst>
          </p:cNvPr>
          <p:cNvSpPr>
            <a:spLocks noGrp="1"/>
          </p:cNvSpPr>
          <p:nvPr>
            <p:ph type="ftr" sz="quarter" idx="11"/>
          </p:nvPr>
        </p:nvSpPr>
        <p:spPr>
          <a:xfrm>
            <a:off x="4038599" y="6356350"/>
            <a:ext cx="5023207" cy="365125"/>
          </a:xfrm>
        </p:spPr>
        <p:txBody>
          <a:bodyPr/>
          <a:lstStyle/>
          <a:p>
            <a:r>
              <a:rPr lang="en-US" dirty="0"/>
              <a:t>Popular is Cheaper: Curtailing Memory Costs in Interactive Analytics Engines</a:t>
            </a:r>
          </a:p>
        </p:txBody>
      </p:sp>
      <p:sp>
        <p:nvSpPr>
          <p:cNvPr id="11" name="Shape 96">
            <a:extLst>
              <a:ext uri="{FF2B5EF4-FFF2-40B4-BE49-F238E27FC236}">
                <a16:creationId xmlns:a16="http://schemas.microsoft.com/office/drawing/2014/main" id="{05FD9937-7EC9-4E5C-9C92-276D2C9E36B0}"/>
              </a:ext>
            </a:extLst>
          </p:cNvPr>
          <p:cNvSpPr/>
          <p:nvPr/>
        </p:nvSpPr>
        <p:spPr>
          <a:xfrm>
            <a:off x="62965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CN3</a:t>
            </a:r>
            <a:endParaRPr lang="en" sz="2400" b="1" i="1" dirty="0">
              <a:latin typeface="Cambria" panose="02040503050406030204" pitchFamily="18" charset="0"/>
            </a:endParaRPr>
          </a:p>
        </p:txBody>
      </p:sp>
      <p:sp>
        <p:nvSpPr>
          <p:cNvPr id="12" name="Shape 97">
            <a:extLst>
              <a:ext uri="{FF2B5EF4-FFF2-40B4-BE49-F238E27FC236}">
                <a16:creationId xmlns:a16="http://schemas.microsoft.com/office/drawing/2014/main" id="{1FFF08E5-4FBD-4A98-8BE8-7FBC68FCF0A4}"/>
              </a:ext>
            </a:extLst>
          </p:cNvPr>
          <p:cNvSpPr/>
          <p:nvPr/>
        </p:nvSpPr>
        <p:spPr>
          <a:xfrm>
            <a:off x="7978449"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CN4</a:t>
            </a:r>
            <a:endParaRPr lang="en" sz="2400" b="1" i="1" dirty="0">
              <a:latin typeface="Cambria" panose="02040503050406030204" pitchFamily="18" charset="0"/>
            </a:endParaRPr>
          </a:p>
        </p:txBody>
      </p:sp>
      <p:sp>
        <p:nvSpPr>
          <p:cNvPr id="13" name="Shape 98">
            <a:extLst>
              <a:ext uri="{FF2B5EF4-FFF2-40B4-BE49-F238E27FC236}">
                <a16:creationId xmlns:a16="http://schemas.microsoft.com/office/drawing/2014/main" id="{0B972D72-D364-4D42-ACC8-2B176ED6A5A5}"/>
              </a:ext>
            </a:extLst>
          </p:cNvPr>
          <p:cNvSpPr/>
          <p:nvPr/>
        </p:nvSpPr>
        <p:spPr>
          <a:xfrm>
            <a:off x="2903616" y="2310900"/>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4" name="Shape 99">
            <a:extLst>
              <a:ext uri="{FF2B5EF4-FFF2-40B4-BE49-F238E27FC236}">
                <a16:creationId xmlns:a16="http://schemas.microsoft.com/office/drawing/2014/main" id="{CD81CAF9-C638-4BD5-97D6-600E55600FE6}"/>
              </a:ext>
            </a:extLst>
          </p:cNvPr>
          <p:cNvSpPr/>
          <p:nvPr/>
        </p:nvSpPr>
        <p:spPr>
          <a:xfrm>
            <a:off x="4614600" y="2310883"/>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5" name="Shape 100">
            <a:extLst>
              <a:ext uri="{FF2B5EF4-FFF2-40B4-BE49-F238E27FC236}">
                <a16:creationId xmlns:a16="http://schemas.microsoft.com/office/drawing/2014/main" id="{50F68716-ADA2-439B-993D-8D97D3F7E206}"/>
              </a:ext>
            </a:extLst>
          </p:cNvPr>
          <p:cNvSpPr/>
          <p:nvPr/>
        </p:nvSpPr>
        <p:spPr>
          <a:xfrm>
            <a:off x="6325616"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6" name="Shape 101">
            <a:extLst>
              <a:ext uri="{FF2B5EF4-FFF2-40B4-BE49-F238E27FC236}">
                <a16:creationId xmlns:a16="http://schemas.microsoft.com/office/drawing/2014/main" id="{2D542539-86AB-477D-97C6-BA73C99C049E}"/>
              </a:ext>
            </a:extLst>
          </p:cNvPr>
          <p:cNvSpPr/>
          <p:nvPr/>
        </p:nvSpPr>
        <p:spPr>
          <a:xfrm>
            <a:off x="2903616" y="2852400"/>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7" name="Shape 102">
            <a:extLst>
              <a:ext uri="{FF2B5EF4-FFF2-40B4-BE49-F238E27FC236}">
                <a16:creationId xmlns:a16="http://schemas.microsoft.com/office/drawing/2014/main" id="{4680F322-C319-467F-9FF1-3DC2A48DDEE4}"/>
              </a:ext>
            </a:extLst>
          </p:cNvPr>
          <p:cNvSpPr/>
          <p:nvPr/>
        </p:nvSpPr>
        <p:spPr>
          <a:xfrm>
            <a:off x="2903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03">
            <a:extLst>
              <a:ext uri="{FF2B5EF4-FFF2-40B4-BE49-F238E27FC236}">
                <a16:creationId xmlns:a16="http://schemas.microsoft.com/office/drawing/2014/main" id="{0F7D1C5F-02C3-4802-964A-BFC46F3E12AC}"/>
              </a:ext>
            </a:extLst>
          </p:cNvPr>
          <p:cNvSpPr/>
          <p:nvPr/>
        </p:nvSpPr>
        <p:spPr>
          <a:xfrm>
            <a:off x="63256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9" name="Shape 104">
            <a:extLst>
              <a:ext uri="{FF2B5EF4-FFF2-40B4-BE49-F238E27FC236}">
                <a16:creationId xmlns:a16="http://schemas.microsoft.com/office/drawing/2014/main" id="{3AFA64BC-A340-457C-A2E9-2800C23EBEC1}"/>
              </a:ext>
            </a:extLst>
          </p:cNvPr>
          <p:cNvSpPr/>
          <p:nvPr/>
        </p:nvSpPr>
        <p:spPr>
          <a:xfrm>
            <a:off x="8007516" y="3393900"/>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1" name="Shape 106">
            <a:extLst>
              <a:ext uri="{FF2B5EF4-FFF2-40B4-BE49-F238E27FC236}">
                <a16:creationId xmlns:a16="http://schemas.microsoft.com/office/drawing/2014/main" id="{E3DDA22D-CDAD-42F9-96D0-F3CC2C25207D}"/>
              </a:ext>
            </a:extLst>
          </p:cNvPr>
          <p:cNvSpPr/>
          <p:nvPr/>
        </p:nvSpPr>
        <p:spPr>
          <a:xfrm>
            <a:off x="4614600" y="285238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2" name="Shape 107">
            <a:extLst>
              <a:ext uri="{FF2B5EF4-FFF2-40B4-BE49-F238E27FC236}">
                <a16:creationId xmlns:a16="http://schemas.microsoft.com/office/drawing/2014/main" id="{F1022735-3F6E-4976-9F6D-48148578CED9}"/>
              </a:ext>
            </a:extLst>
          </p:cNvPr>
          <p:cNvSpPr txBox="1"/>
          <p:nvPr/>
        </p:nvSpPr>
        <p:spPr>
          <a:xfrm>
            <a:off x="2722651" y="1664667"/>
            <a:ext cx="7130266" cy="430800"/>
          </a:xfrm>
          <a:prstGeom prst="rect">
            <a:avLst/>
          </a:prstGeom>
          <a:noFill/>
          <a:ln>
            <a:noFill/>
          </a:ln>
        </p:spPr>
        <p:txBody>
          <a:bodyPr lIns="121900" tIns="121900" rIns="121900" bIns="121900" anchor="t" anchorCtr="0">
            <a:noAutofit/>
          </a:bodyPr>
          <a:lstStyle/>
          <a:p>
            <a:r>
              <a:rPr lang="en" sz="2000" b="1" dirty="0">
                <a:latin typeface="Cambria" panose="02040503050406030204" pitchFamily="18" charset="0"/>
              </a:rPr>
              <a:t>  Q1(</a:t>
            </a:r>
            <a:r>
              <a:rPr lang="en-US" sz="2000" b="1" dirty="0">
                <a:latin typeface="Cambria" panose="02040503050406030204" pitchFamily="18" charset="0"/>
              </a:rPr>
              <a:t>Count)</a:t>
            </a:r>
            <a:r>
              <a:rPr lang="en" sz="2000" b="1" dirty="0">
                <a:latin typeface="Cambria" panose="02040503050406030204" pitchFamily="18" charset="0"/>
              </a:rPr>
              <a:t>        Q2(</a:t>
            </a:r>
            <a:r>
              <a:rPr lang="en-US" sz="2000" b="1" dirty="0">
                <a:latin typeface="Cambria" panose="02040503050406030204" pitchFamily="18" charset="0"/>
              </a:rPr>
              <a:t>Top 10)</a:t>
            </a:r>
            <a:r>
              <a:rPr lang="en" sz="2000" b="1" dirty="0">
                <a:latin typeface="Cambria" panose="02040503050406030204" pitchFamily="18" charset="0"/>
              </a:rPr>
              <a:t>     Q3(</a:t>
            </a:r>
            <a:r>
              <a:rPr lang="en-US" sz="2000" b="1" dirty="0" err="1">
                <a:latin typeface="Cambria" panose="02040503050406030204" pitchFamily="18" charset="0"/>
              </a:rPr>
              <a:t>GroupBy</a:t>
            </a:r>
            <a:r>
              <a:rPr lang="en-US" sz="2000" b="1" dirty="0">
                <a:latin typeface="Cambria" panose="02040503050406030204" pitchFamily="18" charset="0"/>
              </a:rPr>
              <a:t>)   </a:t>
            </a:r>
            <a:r>
              <a:rPr lang="en" sz="2000" b="1" dirty="0">
                <a:latin typeface="Cambria" panose="02040503050406030204" pitchFamily="18" charset="0"/>
              </a:rPr>
              <a:t>Q4(</a:t>
            </a:r>
            <a:r>
              <a:rPr lang="en-US" sz="2000" b="1" dirty="0">
                <a:latin typeface="Cambria" panose="02040503050406030204" pitchFamily="18" charset="0"/>
              </a:rPr>
              <a:t>Average)</a:t>
            </a:r>
            <a:endParaRPr lang="en" sz="2000" b="1" dirty="0">
              <a:latin typeface="Cambria" panose="02040503050406030204" pitchFamily="18" charset="0"/>
            </a:endParaRPr>
          </a:p>
        </p:txBody>
      </p:sp>
      <p:grpSp>
        <p:nvGrpSpPr>
          <p:cNvPr id="27" name="Group 26">
            <a:extLst>
              <a:ext uri="{FF2B5EF4-FFF2-40B4-BE49-F238E27FC236}">
                <a16:creationId xmlns:a16="http://schemas.microsoft.com/office/drawing/2014/main" id="{C5549AA8-1A8E-4AF2-B628-40F52420A9EA}"/>
              </a:ext>
            </a:extLst>
          </p:cNvPr>
          <p:cNvGrpSpPr/>
          <p:nvPr/>
        </p:nvGrpSpPr>
        <p:grpSpPr>
          <a:xfrm>
            <a:off x="478395" y="2206100"/>
            <a:ext cx="2244257" cy="1650172"/>
            <a:chOff x="2025948" y="2206100"/>
            <a:chExt cx="696704" cy="1650172"/>
          </a:xfrm>
        </p:grpSpPr>
        <p:sp>
          <p:nvSpPr>
            <p:cNvPr id="20" name="Shape 105">
              <a:extLst>
                <a:ext uri="{FF2B5EF4-FFF2-40B4-BE49-F238E27FC236}">
                  <a16:creationId xmlns:a16="http://schemas.microsoft.com/office/drawing/2014/main" id="{1C529F31-C759-445E-A8CD-E7967A996F6C}"/>
                </a:ext>
              </a:extLst>
            </p:cNvPr>
            <p:cNvSpPr txBox="1"/>
            <p:nvPr/>
          </p:nvSpPr>
          <p:spPr>
            <a:xfrm>
              <a:off x="2025949" y="2206100"/>
              <a:ext cx="696702" cy="598745"/>
            </a:xfrm>
            <a:prstGeom prst="rect">
              <a:avLst/>
            </a:prstGeom>
            <a:noFill/>
            <a:ln>
              <a:noFill/>
            </a:ln>
          </p:spPr>
          <p:txBody>
            <a:bodyPr lIns="121900" tIns="121900" rIns="121900" bIns="121900" anchor="t" anchorCtr="0">
              <a:noAutofit/>
            </a:bodyPr>
            <a:lstStyle/>
            <a:p>
              <a:r>
                <a:rPr lang="en" sz="2000" b="1" dirty="0">
                  <a:solidFill>
                    <a:srgbClr val="00B0F0"/>
                  </a:solidFill>
                  <a:latin typeface="Cambria" panose="02040503050406030204" pitchFamily="18" charset="0"/>
                </a:rPr>
                <a:t>S1 (5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 – 6 </a:t>
              </a:r>
              <a:r>
                <a:rPr lang="en-US" sz="2000" b="1" dirty="0">
                  <a:solidFill>
                    <a:srgbClr val="00B0F0"/>
                  </a:solidFill>
                  <a:latin typeface="Cambria" panose="02040503050406030204" pitchFamily="18" charset="0"/>
                </a:rPr>
                <a:t>AM</a:t>
              </a:r>
              <a:r>
                <a:rPr lang="en" sz="2000" b="1" dirty="0">
                  <a:solidFill>
                    <a:srgbClr val="00B0F0"/>
                  </a:solidFill>
                  <a:latin typeface="Cambria" panose="02040503050406030204" pitchFamily="18" charset="0"/>
                </a:rPr>
                <a:t>)</a:t>
              </a:r>
              <a:endParaRPr sz="2000" b="1" dirty="0">
                <a:solidFill>
                  <a:srgbClr val="00B0F0"/>
                </a:solidFill>
                <a:latin typeface="Cambria" panose="02040503050406030204" pitchFamily="18" charset="0"/>
              </a:endParaRPr>
            </a:p>
          </p:txBody>
        </p:sp>
        <p:sp>
          <p:nvSpPr>
            <p:cNvPr id="24" name="Shape 105">
              <a:extLst>
                <a:ext uri="{FF2B5EF4-FFF2-40B4-BE49-F238E27FC236}">
                  <a16:creationId xmlns:a16="http://schemas.microsoft.com/office/drawing/2014/main" id="{784B6495-58D1-4E5A-BDA6-27B0EBF748BF}"/>
                </a:ext>
              </a:extLst>
            </p:cNvPr>
            <p:cNvSpPr txBox="1"/>
            <p:nvPr/>
          </p:nvSpPr>
          <p:spPr>
            <a:xfrm>
              <a:off x="2025948" y="2716010"/>
              <a:ext cx="696704" cy="598745"/>
            </a:xfrm>
            <a:prstGeom prst="rect">
              <a:avLst/>
            </a:prstGeom>
            <a:noFill/>
            <a:ln>
              <a:noFill/>
            </a:ln>
          </p:spPr>
          <p:txBody>
            <a:bodyPr lIns="121900" tIns="121900" rIns="121900" bIns="121900" anchor="t" anchorCtr="0">
              <a:noAutofit/>
            </a:bodyPr>
            <a:lstStyle/>
            <a:p>
              <a:pPr lvl="0"/>
              <a:r>
                <a:rPr lang="en-US" sz="2000" b="1" dirty="0">
                  <a:solidFill>
                    <a:schemeClr val="accent2"/>
                  </a:solidFill>
                  <a:latin typeface="Cambria" panose="02040503050406030204" pitchFamily="18" charset="0"/>
                </a:rPr>
                <a:t>S2 (6 AM – 7 AM)</a:t>
              </a:r>
            </a:p>
          </p:txBody>
        </p:sp>
        <p:sp>
          <p:nvSpPr>
            <p:cNvPr id="25" name="Shape 105">
              <a:extLst>
                <a:ext uri="{FF2B5EF4-FFF2-40B4-BE49-F238E27FC236}">
                  <a16:creationId xmlns:a16="http://schemas.microsoft.com/office/drawing/2014/main" id="{054392A7-2498-41C4-87CF-8400D89E66B4}"/>
                </a:ext>
              </a:extLst>
            </p:cNvPr>
            <p:cNvSpPr txBox="1"/>
            <p:nvPr/>
          </p:nvSpPr>
          <p:spPr>
            <a:xfrm>
              <a:off x="2025948" y="3257527"/>
              <a:ext cx="696703" cy="598745"/>
            </a:xfrm>
            <a:prstGeom prst="rect">
              <a:avLst/>
            </a:prstGeom>
            <a:noFill/>
            <a:ln>
              <a:noFill/>
            </a:ln>
          </p:spPr>
          <p:txBody>
            <a:bodyPr lIns="121900" tIns="121900" rIns="121900" bIns="121900" anchor="t" anchorCtr="0">
              <a:noAutofit/>
            </a:bodyPr>
            <a:lstStyle/>
            <a:p>
              <a:pPr lvl="0"/>
              <a:r>
                <a:rPr lang="en-US" sz="2000" b="1" dirty="0">
                  <a:solidFill>
                    <a:schemeClr val="accent4"/>
                  </a:solidFill>
                  <a:latin typeface="Cambria" panose="02040503050406030204" pitchFamily="18" charset="0"/>
                </a:rPr>
                <a:t>S3 (7 AM – 8 AM)</a:t>
              </a:r>
            </a:p>
          </p:txBody>
        </p:sp>
      </p:grpSp>
      <p:sp>
        <p:nvSpPr>
          <p:cNvPr id="26" name="Slide Number Placeholder 25">
            <a:extLst>
              <a:ext uri="{FF2B5EF4-FFF2-40B4-BE49-F238E27FC236}">
                <a16:creationId xmlns:a16="http://schemas.microsoft.com/office/drawing/2014/main" id="{663F27F1-22EE-4E75-A6CD-04194709A6B9}"/>
              </a:ext>
            </a:extLst>
          </p:cNvPr>
          <p:cNvSpPr>
            <a:spLocks noGrp="1"/>
          </p:cNvSpPr>
          <p:nvPr>
            <p:ph type="sldNum" sz="quarter" idx="12"/>
          </p:nvPr>
        </p:nvSpPr>
        <p:spPr/>
        <p:txBody>
          <a:bodyPr/>
          <a:lstStyle/>
          <a:p>
            <a:fld id="{9A9D050B-9392-4FA6-98A4-B7E7CEB7238D}" type="slidenum">
              <a:rPr lang="en-US" smtClean="0"/>
              <a:t>12</a:t>
            </a:fld>
            <a:endParaRPr lang="en-US"/>
          </a:p>
        </p:txBody>
      </p:sp>
      <p:sp>
        <p:nvSpPr>
          <p:cNvPr id="28" name="Shape 94">
            <a:extLst>
              <a:ext uri="{FF2B5EF4-FFF2-40B4-BE49-F238E27FC236}">
                <a16:creationId xmlns:a16="http://schemas.microsoft.com/office/drawing/2014/main" id="{E58D850A-8F94-4070-B558-20242081F750}"/>
              </a:ext>
            </a:extLst>
          </p:cNvPr>
          <p:cNvSpPr/>
          <p:nvPr/>
        </p:nvSpPr>
        <p:spPr>
          <a:xfrm>
            <a:off x="2932683"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ctr"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
        <p:nvSpPr>
          <p:cNvPr id="29" name="Shape 95">
            <a:extLst>
              <a:ext uri="{FF2B5EF4-FFF2-40B4-BE49-F238E27FC236}">
                <a16:creationId xmlns:a16="http://schemas.microsoft.com/office/drawing/2014/main" id="{9D4306CB-E8E6-4450-80DB-72A89A3F2CC2}"/>
              </a:ext>
            </a:extLst>
          </p:cNvPr>
          <p:cNvSpPr/>
          <p:nvPr/>
        </p:nvSpPr>
        <p:spPr>
          <a:xfrm>
            <a:off x="4614600"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CN2</a:t>
            </a:r>
            <a:endParaRPr lang="en" sz="2400" b="1" i="1" dirty="0">
              <a:latin typeface="Cambria" panose="02040503050406030204" pitchFamily="18" charset="0"/>
            </a:endParaRPr>
          </a:p>
        </p:txBody>
      </p:sp>
      <p:sp>
        <p:nvSpPr>
          <p:cNvPr id="30" name="Shape 105">
            <a:extLst>
              <a:ext uri="{FF2B5EF4-FFF2-40B4-BE49-F238E27FC236}">
                <a16:creationId xmlns:a16="http://schemas.microsoft.com/office/drawing/2014/main" id="{B823E1AE-E5C4-4545-8348-EFEE0F9465EE}"/>
              </a:ext>
            </a:extLst>
          </p:cNvPr>
          <p:cNvSpPr txBox="1"/>
          <p:nvPr/>
        </p:nvSpPr>
        <p:spPr>
          <a:xfrm>
            <a:off x="480234" y="1672972"/>
            <a:ext cx="2244251" cy="598745"/>
          </a:xfrm>
          <a:prstGeom prst="rect">
            <a:avLst/>
          </a:prstGeom>
          <a:noFill/>
          <a:ln>
            <a:noFill/>
          </a:ln>
        </p:spPr>
        <p:txBody>
          <a:bodyPr lIns="121900" tIns="121900" rIns="121900" bIns="121900" anchor="t" anchorCtr="0">
            <a:noAutofit/>
          </a:bodyPr>
          <a:lstStyle/>
          <a:p>
            <a:pPr algn="ctr"/>
            <a:r>
              <a:rPr lang="en-US" sz="2000" b="1" dirty="0">
                <a:latin typeface="Cambria" panose="02040503050406030204" pitchFamily="18" charset="0"/>
              </a:rPr>
              <a:t>Segments</a:t>
            </a:r>
            <a:endParaRPr sz="2000" b="1" dirty="0">
              <a:latin typeface="Cambria" panose="02040503050406030204" pitchFamily="18" charset="0"/>
            </a:endParaRPr>
          </a:p>
        </p:txBody>
      </p:sp>
      <p:sp>
        <p:nvSpPr>
          <p:cNvPr id="31" name="Shape 105">
            <a:extLst>
              <a:ext uri="{FF2B5EF4-FFF2-40B4-BE49-F238E27FC236}">
                <a16:creationId xmlns:a16="http://schemas.microsoft.com/office/drawing/2014/main" id="{BF530C90-3F0B-4797-9720-DC1BABF2EC85}"/>
              </a:ext>
            </a:extLst>
          </p:cNvPr>
          <p:cNvSpPr txBox="1"/>
          <p:nvPr/>
        </p:nvSpPr>
        <p:spPr>
          <a:xfrm>
            <a:off x="4664934" y="5757569"/>
            <a:ext cx="2862132" cy="598745"/>
          </a:xfrm>
          <a:prstGeom prst="rect">
            <a:avLst/>
          </a:prstGeom>
          <a:noFill/>
          <a:ln>
            <a:noFill/>
          </a:ln>
        </p:spPr>
        <p:txBody>
          <a:bodyPr lIns="121900" tIns="121900" rIns="121900" bIns="121900" anchor="t" anchorCtr="0">
            <a:noAutofit/>
          </a:bodyPr>
          <a:lstStyle/>
          <a:p>
            <a:pPr algn="ctr"/>
            <a:r>
              <a:rPr lang="en-US" sz="2400" b="1" dirty="0">
                <a:latin typeface="Cambria" panose="02040503050406030204" pitchFamily="18" charset="0"/>
              </a:rPr>
              <a:t>Compute Nodes</a:t>
            </a:r>
            <a:endParaRPr sz="2400" b="1" dirty="0">
              <a:latin typeface="Cambria" panose="02040503050406030204" pitchFamily="18" charset="0"/>
            </a:endParaRPr>
          </a:p>
        </p:txBody>
      </p:sp>
      <p:sp>
        <p:nvSpPr>
          <p:cNvPr id="32" name="Shape 94">
            <a:extLst>
              <a:ext uri="{FF2B5EF4-FFF2-40B4-BE49-F238E27FC236}">
                <a16:creationId xmlns:a16="http://schemas.microsoft.com/office/drawing/2014/main" id="{D271291B-8DA7-45BA-A220-824EC880A3F8}"/>
              </a:ext>
            </a:extLst>
          </p:cNvPr>
          <p:cNvSpPr/>
          <p:nvPr/>
        </p:nvSpPr>
        <p:spPr>
          <a:xfrm>
            <a:off x="2932683" y="3900200"/>
            <a:ext cx="1280800" cy="1509955"/>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US" sz="2400" b="1" i="1" dirty="0">
                <a:latin typeface="Cambria" panose="02040503050406030204" pitchFamily="18" charset="0"/>
              </a:rPr>
              <a:t>CN1</a:t>
            </a:r>
            <a:endParaRPr lang="en" sz="2400" b="1" i="1" dirty="0">
              <a:latin typeface="Cambria" panose="02040503050406030204" pitchFamily="18" charset="0"/>
            </a:endParaRPr>
          </a:p>
        </p:txBody>
      </p:sp>
      <p:sp>
        <p:nvSpPr>
          <p:cNvPr id="33" name="Shape 122">
            <a:extLst>
              <a:ext uri="{FF2B5EF4-FFF2-40B4-BE49-F238E27FC236}">
                <a16:creationId xmlns:a16="http://schemas.microsoft.com/office/drawing/2014/main" id="{F7F3353C-1389-4207-8B0F-32B5D135B6C9}"/>
              </a:ext>
            </a:extLst>
          </p:cNvPr>
          <p:cNvSpPr/>
          <p:nvPr/>
        </p:nvSpPr>
        <p:spPr>
          <a:xfrm>
            <a:off x="6304816" y="4742253"/>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4" name="Shape 123">
            <a:extLst>
              <a:ext uri="{FF2B5EF4-FFF2-40B4-BE49-F238E27FC236}">
                <a16:creationId xmlns:a16="http://schemas.microsoft.com/office/drawing/2014/main" id="{5251FB32-4336-46E5-9C14-6FF2864F298E}"/>
              </a:ext>
            </a:extLst>
          </p:cNvPr>
          <p:cNvSpPr/>
          <p:nvPr/>
        </p:nvSpPr>
        <p:spPr>
          <a:xfrm>
            <a:off x="2941000" y="5084138"/>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5" name="Shape 119">
            <a:extLst>
              <a:ext uri="{FF2B5EF4-FFF2-40B4-BE49-F238E27FC236}">
                <a16:creationId xmlns:a16="http://schemas.microsoft.com/office/drawing/2014/main" id="{F0295513-8B5A-49F7-BEFF-3A2688B22608}"/>
              </a:ext>
            </a:extLst>
          </p:cNvPr>
          <p:cNvSpPr/>
          <p:nvPr/>
        </p:nvSpPr>
        <p:spPr>
          <a:xfrm>
            <a:off x="4622900" y="5068253"/>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6" name="Shape 120">
            <a:extLst>
              <a:ext uri="{FF2B5EF4-FFF2-40B4-BE49-F238E27FC236}">
                <a16:creationId xmlns:a16="http://schemas.microsoft.com/office/drawing/2014/main" id="{0B5698D8-1BB6-4534-9A41-C54DAEE6192B}"/>
              </a:ext>
            </a:extLst>
          </p:cNvPr>
          <p:cNvSpPr/>
          <p:nvPr/>
        </p:nvSpPr>
        <p:spPr>
          <a:xfrm>
            <a:off x="4622900" y="4742271"/>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7" name="Shape 124">
            <a:extLst>
              <a:ext uri="{FF2B5EF4-FFF2-40B4-BE49-F238E27FC236}">
                <a16:creationId xmlns:a16="http://schemas.microsoft.com/office/drawing/2014/main" id="{A554250D-860C-41AF-ACF3-D636A6578CA6}"/>
              </a:ext>
            </a:extLst>
          </p:cNvPr>
          <p:cNvSpPr/>
          <p:nvPr/>
        </p:nvSpPr>
        <p:spPr>
          <a:xfrm>
            <a:off x="2940950" y="4756352"/>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8" name="Shape 126">
            <a:extLst>
              <a:ext uri="{FF2B5EF4-FFF2-40B4-BE49-F238E27FC236}">
                <a16:creationId xmlns:a16="http://schemas.microsoft.com/office/drawing/2014/main" id="{A4BA5B9D-A6C4-4215-B8A0-3B5CA6734802}"/>
              </a:ext>
            </a:extLst>
          </p:cNvPr>
          <p:cNvSpPr/>
          <p:nvPr/>
        </p:nvSpPr>
        <p:spPr>
          <a:xfrm>
            <a:off x="6304816" y="5068289"/>
            <a:ext cx="1280800" cy="326000"/>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9" name="Shape 121">
            <a:extLst>
              <a:ext uri="{FF2B5EF4-FFF2-40B4-BE49-F238E27FC236}">
                <a16:creationId xmlns:a16="http://schemas.microsoft.com/office/drawing/2014/main" id="{17102764-57C4-472A-8FD8-8D8618C202E1}"/>
              </a:ext>
            </a:extLst>
          </p:cNvPr>
          <p:cNvSpPr/>
          <p:nvPr/>
        </p:nvSpPr>
        <p:spPr>
          <a:xfrm>
            <a:off x="7978449" y="5068271"/>
            <a:ext cx="1280800" cy="326000"/>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40" name="Shape 125">
            <a:extLst>
              <a:ext uri="{FF2B5EF4-FFF2-40B4-BE49-F238E27FC236}">
                <a16:creationId xmlns:a16="http://schemas.microsoft.com/office/drawing/2014/main" id="{EAE26D4C-B676-4636-A074-15D62B76EBA6}"/>
              </a:ext>
            </a:extLst>
          </p:cNvPr>
          <p:cNvSpPr/>
          <p:nvPr/>
        </p:nvSpPr>
        <p:spPr>
          <a:xfrm>
            <a:off x="7978449" y="4742271"/>
            <a:ext cx="1280800" cy="326000"/>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41" name="Rectangle 40">
            <a:extLst>
              <a:ext uri="{FF2B5EF4-FFF2-40B4-BE49-F238E27FC236}">
                <a16:creationId xmlns:a16="http://schemas.microsoft.com/office/drawing/2014/main" id="{D345A664-B80E-46C6-92C5-45C6B363E7BE}"/>
              </a:ext>
            </a:extLst>
          </p:cNvPr>
          <p:cNvSpPr/>
          <p:nvPr/>
        </p:nvSpPr>
        <p:spPr>
          <a:xfrm>
            <a:off x="6821585" y="5471722"/>
            <a:ext cx="288862" cy="369332"/>
          </a:xfrm>
          <a:prstGeom prst="rect">
            <a:avLst/>
          </a:prstGeom>
        </p:spPr>
        <p:txBody>
          <a:bodyPr wrap="square">
            <a:spAutoFit/>
          </a:bodyPr>
          <a:lstStyle/>
          <a:p>
            <a:r>
              <a:rPr lang="en-US" b="1" dirty="0">
                <a:latin typeface="Cambria" panose="02040503050406030204" pitchFamily="18" charset="0"/>
              </a:rPr>
              <a:t>1</a:t>
            </a:r>
          </a:p>
        </p:txBody>
      </p:sp>
      <p:sp>
        <p:nvSpPr>
          <p:cNvPr id="42" name="Rectangle 41">
            <a:extLst>
              <a:ext uri="{FF2B5EF4-FFF2-40B4-BE49-F238E27FC236}">
                <a16:creationId xmlns:a16="http://schemas.microsoft.com/office/drawing/2014/main" id="{E21F243B-8494-4920-BEDB-D8E251444071}"/>
              </a:ext>
            </a:extLst>
          </p:cNvPr>
          <p:cNvSpPr/>
          <p:nvPr/>
        </p:nvSpPr>
        <p:spPr>
          <a:xfrm>
            <a:off x="8502967" y="5471722"/>
            <a:ext cx="288862" cy="369332"/>
          </a:xfrm>
          <a:prstGeom prst="rect">
            <a:avLst/>
          </a:prstGeom>
        </p:spPr>
        <p:txBody>
          <a:bodyPr wrap="square">
            <a:spAutoFit/>
          </a:bodyPr>
          <a:lstStyle/>
          <a:p>
            <a:r>
              <a:rPr lang="en-US" b="1" dirty="0">
                <a:latin typeface="Cambria" panose="02040503050406030204" pitchFamily="18" charset="0"/>
              </a:rPr>
              <a:t>2</a:t>
            </a:r>
          </a:p>
        </p:txBody>
      </p:sp>
      <p:sp>
        <p:nvSpPr>
          <p:cNvPr id="43" name="TextBox 42">
            <a:extLst>
              <a:ext uri="{FF2B5EF4-FFF2-40B4-BE49-F238E27FC236}">
                <a16:creationId xmlns:a16="http://schemas.microsoft.com/office/drawing/2014/main" id="{66A7C171-FB87-488E-B28A-E23B138BCCD5}"/>
              </a:ext>
            </a:extLst>
          </p:cNvPr>
          <p:cNvSpPr txBox="1"/>
          <p:nvPr/>
        </p:nvSpPr>
        <p:spPr>
          <a:xfrm>
            <a:off x="3445904" y="5471722"/>
            <a:ext cx="270992" cy="369332"/>
          </a:xfrm>
          <a:prstGeom prst="rect">
            <a:avLst/>
          </a:prstGeom>
          <a:noFill/>
        </p:spPr>
        <p:txBody>
          <a:bodyPr wrap="square" rtlCol="0">
            <a:spAutoFit/>
          </a:bodyPr>
          <a:lstStyle/>
          <a:p>
            <a:r>
              <a:rPr lang="en-US" b="1" dirty="0">
                <a:latin typeface="Cambria" panose="02040503050406030204" pitchFamily="18" charset="0"/>
              </a:rPr>
              <a:t>1</a:t>
            </a:r>
          </a:p>
        </p:txBody>
      </p:sp>
      <p:sp>
        <p:nvSpPr>
          <p:cNvPr id="44" name="Rectangle 43">
            <a:extLst>
              <a:ext uri="{FF2B5EF4-FFF2-40B4-BE49-F238E27FC236}">
                <a16:creationId xmlns:a16="http://schemas.microsoft.com/office/drawing/2014/main" id="{58EC519C-3DC5-4A3A-B393-5E1391CBC877}"/>
              </a:ext>
            </a:extLst>
          </p:cNvPr>
          <p:cNvSpPr/>
          <p:nvPr/>
        </p:nvSpPr>
        <p:spPr>
          <a:xfrm>
            <a:off x="5118919" y="5471722"/>
            <a:ext cx="288862" cy="369332"/>
          </a:xfrm>
          <a:prstGeom prst="rect">
            <a:avLst/>
          </a:prstGeom>
        </p:spPr>
        <p:txBody>
          <a:bodyPr wrap="square">
            <a:spAutoFit/>
          </a:bodyPr>
          <a:lstStyle/>
          <a:p>
            <a:r>
              <a:rPr lang="en-US" b="1" dirty="0">
                <a:latin typeface="Cambria" panose="02040503050406030204" pitchFamily="18" charset="0"/>
              </a:rPr>
              <a:t>1</a:t>
            </a:r>
          </a:p>
        </p:txBody>
      </p:sp>
      <p:sp>
        <p:nvSpPr>
          <p:cNvPr id="45" name="Shape 128">
            <a:extLst>
              <a:ext uri="{FF2B5EF4-FFF2-40B4-BE49-F238E27FC236}">
                <a16:creationId xmlns:a16="http://schemas.microsoft.com/office/drawing/2014/main" id="{E91BCF6E-0795-430D-BF2F-FD63C5C1624A}"/>
              </a:ext>
            </a:extLst>
          </p:cNvPr>
          <p:cNvSpPr txBox="1"/>
          <p:nvPr/>
        </p:nvSpPr>
        <p:spPr>
          <a:xfrm>
            <a:off x="9852917" y="4041683"/>
            <a:ext cx="1853600" cy="1227713"/>
          </a:xfrm>
          <a:prstGeom prst="rect">
            <a:avLst/>
          </a:prstGeom>
          <a:solidFill>
            <a:srgbClr val="DD7E6B"/>
          </a:solidFill>
          <a:ln>
            <a:noFill/>
          </a:ln>
        </p:spPr>
        <p:txBody>
          <a:bodyPr lIns="121900" tIns="121900" rIns="121900" bIns="121900" anchor="t" anchorCtr="0">
            <a:noAutofit/>
          </a:bodyPr>
          <a:lstStyle/>
          <a:p>
            <a:pPr algn="ctr"/>
            <a:r>
              <a:rPr lang="en" sz="1733" b="1" i="1" dirty="0">
                <a:solidFill>
                  <a:schemeClr val="lt1"/>
                </a:solidFill>
                <a:latin typeface="Cambria" panose="02040503050406030204" pitchFamily="18" charset="0"/>
              </a:rPr>
              <a:t>Load Balanced Assignment. Number of Replicas: 5</a:t>
            </a:r>
          </a:p>
        </p:txBody>
      </p:sp>
    </p:spTree>
    <p:extLst>
      <p:ext uri="{BB962C8B-B14F-4D97-AF65-F5344CB8AC3E}">
        <p14:creationId xmlns:p14="http://schemas.microsoft.com/office/powerpoint/2010/main" val="213714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C0ED-617A-4115-9831-19B9F882C7B3}"/>
              </a:ext>
            </a:extLst>
          </p:cNvPr>
          <p:cNvSpPr>
            <a:spLocks noGrp="1"/>
          </p:cNvSpPr>
          <p:nvPr>
            <p:ph type="title"/>
          </p:nvPr>
        </p:nvSpPr>
        <p:spPr/>
        <p:txBody>
          <a:bodyPr>
            <a:normAutofit/>
          </a:bodyPr>
          <a:lstStyle/>
          <a:p>
            <a:r>
              <a:rPr lang="en-US" sz="3600" dirty="0">
                <a:latin typeface="Cambria" panose="02040503050406030204" pitchFamily="18" charset="0"/>
              </a:rPr>
              <a:t>Static Problem: Assumptions (Relaxed later)</a:t>
            </a:r>
          </a:p>
        </p:txBody>
      </p:sp>
      <p:sp>
        <p:nvSpPr>
          <p:cNvPr id="3" name="Content Placeholder 2">
            <a:extLst>
              <a:ext uri="{FF2B5EF4-FFF2-40B4-BE49-F238E27FC236}">
                <a16:creationId xmlns:a16="http://schemas.microsoft.com/office/drawing/2014/main" id="{10E68A87-C1DD-424A-9AFD-F705AE727B33}"/>
              </a:ext>
            </a:extLst>
          </p:cNvPr>
          <p:cNvSpPr>
            <a:spLocks noGrp="1"/>
          </p:cNvSpPr>
          <p:nvPr>
            <p:ph idx="1"/>
          </p:nvPr>
        </p:nvSpPr>
        <p:spPr>
          <a:xfrm>
            <a:off x="838200" y="1825625"/>
            <a:ext cx="10201382" cy="3758379"/>
          </a:xfrm>
        </p:spPr>
        <p:txBody>
          <a:bodyPr>
            <a:normAutofit/>
          </a:bodyPr>
          <a:lstStyle/>
          <a:p>
            <a:pPr marL="514350" indent="-514350">
              <a:buFont typeface="+mj-lt"/>
              <a:buAutoNum type="arabicPeriod"/>
            </a:pPr>
            <a:r>
              <a:rPr lang="en-US" dirty="0">
                <a:latin typeface="Cambria" panose="02040503050406030204" pitchFamily="18" charset="0"/>
              </a:rPr>
              <a:t>Blocks are of </a:t>
            </a:r>
            <a:r>
              <a:rPr lang="en-US" b="1" i="1" dirty="0">
                <a:solidFill>
                  <a:srgbClr val="FF0000"/>
                </a:solidFill>
                <a:latin typeface="Cambria" panose="02040503050406030204" pitchFamily="18" charset="0"/>
              </a:rPr>
              <a:t>uniform size</a:t>
            </a:r>
            <a:r>
              <a:rPr lang="en-US" dirty="0">
                <a:latin typeface="Cambria" panose="02040503050406030204" pitchFamily="18" charset="0"/>
              </a:rPr>
              <a:t>.</a:t>
            </a:r>
          </a:p>
          <a:p>
            <a:pPr lvl="1"/>
            <a:r>
              <a:rPr lang="en-US" dirty="0">
                <a:latin typeface="Cambria" panose="02040503050406030204" pitchFamily="18" charset="0"/>
              </a:rPr>
              <a:t>All queries take same time to execute on segments</a:t>
            </a:r>
          </a:p>
          <a:p>
            <a:pPr marL="514350" indent="-514350">
              <a:buFont typeface="+mj-lt"/>
              <a:buAutoNum type="arabicPeriod"/>
            </a:pPr>
            <a:endParaRPr lang="en-US" dirty="0">
              <a:solidFill>
                <a:srgbClr val="00B0F0"/>
              </a:solidFill>
              <a:latin typeface="Cambria" panose="02040503050406030204" pitchFamily="18" charset="0"/>
            </a:endParaRPr>
          </a:p>
          <a:p>
            <a:pPr marL="514350" indent="-514350">
              <a:buFont typeface="+mj-lt"/>
              <a:buAutoNum type="arabicPeriod"/>
            </a:pPr>
            <a:r>
              <a:rPr lang="en-US" dirty="0">
                <a:latin typeface="Cambria" panose="02040503050406030204" pitchFamily="18" charset="0"/>
              </a:rPr>
              <a:t>The number of blocks and bins are </a:t>
            </a:r>
            <a:r>
              <a:rPr lang="en-US" b="1" i="1" dirty="0">
                <a:solidFill>
                  <a:srgbClr val="FF0000"/>
                </a:solidFill>
                <a:latin typeface="Cambria" panose="02040503050406030204" pitchFamily="18" charset="0"/>
              </a:rPr>
              <a:t>static</a:t>
            </a:r>
            <a:r>
              <a:rPr lang="en-US" dirty="0">
                <a:latin typeface="Cambria" panose="02040503050406030204" pitchFamily="18" charset="0"/>
              </a:rPr>
              <a:t>.</a:t>
            </a:r>
          </a:p>
          <a:p>
            <a:pPr lvl="1"/>
            <a:r>
              <a:rPr lang="en-US" dirty="0">
                <a:latin typeface="Cambria" panose="02040503050406030204" pitchFamily="18" charset="0"/>
              </a:rPr>
              <a:t>All queries and segments have arrived.</a:t>
            </a:r>
          </a:p>
          <a:p>
            <a:pPr marL="514350" indent="-514350">
              <a:buFont typeface="+mj-lt"/>
              <a:buAutoNum type="arabicPeriod"/>
            </a:pPr>
            <a:endParaRPr lang="en-US" dirty="0">
              <a:latin typeface="Cambria" panose="02040503050406030204" pitchFamily="18" charset="0"/>
            </a:endParaRPr>
          </a:p>
          <a:p>
            <a:pPr marL="514350" indent="-514350">
              <a:buFont typeface="+mj-lt"/>
              <a:buAutoNum type="arabicPeriod"/>
            </a:pPr>
            <a:r>
              <a:rPr lang="en-US" dirty="0">
                <a:latin typeface="Cambria" panose="02040503050406030204" pitchFamily="18" charset="0"/>
              </a:rPr>
              <a:t>Bins are of </a:t>
            </a:r>
            <a:r>
              <a:rPr lang="en-US" b="1" i="1" dirty="0">
                <a:solidFill>
                  <a:srgbClr val="FF0000"/>
                </a:solidFill>
                <a:latin typeface="Cambria" panose="02040503050406030204" pitchFamily="18" charset="0"/>
              </a:rPr>
              <a:t>uniform capacity</a:t>
            </a:r>
            <a:r>
              <a:rPr lang="en-US" dirty="0">
                <a:latin typeface="Cambria" panose="02040503050406030204" pitchFamily="18" charset="0"/>
              </a:rPr>
              <a:t>.</a:t>
            </a:r>
          </a:p>
          <a:p>
            <a:pPr lvl="1"/>
            <a:r>
              <a:rPr lang="en-US" dirty="0">
                <a:latin typeface="Cambria" panose="02040503050406030204" pitchFamily="18" charset="0"/>
              </a:rPr>
              <a:t>Compute nodes are homogeneous in computation power.</a:t>
            </a:r>
          </a:p>
        </p:txBody>
      </p:sp>
      <p:sp>
        <p:nvSpPr>
          <p:cNvPr id="4" name="Date Placeholder 3">
            <a:extLst>
              <a:ext uri="{FF2B5EF4-FFF2-40B4-BE49-F238E27FC236}">
                <a16:creationId xmlns:a16="http://schemas.microsoft.com/office/drawing/2014/main" id="{76FE5B41-0463-4D7E-A966-BC2F9C2429E2}"/>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4F8CCB49-6A9F-420D-A9D1-51A5654EB061}"/>
              </a:ext>
            </a:extLst>
          </p:cNvPr>
          <p:cNvSpPr>
            <a:spLocks noGrp="1"/>
          </p:cNvSpPr>
          <p:nvPr>
            <p:ph type="ftr" sz="quarter" idx="11"/>
          </p:nvPr>
        </p:nvSpPr>
        <p:spPr>
          <a:xfrm>
            <a:off x="4038599" y="6356350"/>
            <a:ext cx="4941013"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1249EDA-1F6B-43CF-87DE-484A20D06EE5}"/>
              </a:ext>
            </a:extLst>
          </p:cNvPr>
          <p:cNvSpPr>
            <a:spLocks noGrp="1"/>
          </p:cNvSpPr>
          <p:nvPr>
            <p:ph type="sldNum" sz="quarter" idx="12"/>
          </p:nvPr>
        </p:nvSpPr>
        <p:spPr/>
        <p:txBody>
          <a:bodyPr/>
          <a:lstStyle/>
          <a:p>
            <a:fld id="{9A9D050B-9392-4FA6-98A4-B7E7CEB7238D}" type="slidenum">
              <a:rPr lang="en-US" smtClean="0"/>
              <a:t>13</a:t>
            </a:fld>
            <a:endParaRPr lang="en-US"/>
          </a:p>
        </p:txBody>
      </p:sp>
    </p:spTree>
    <p:extLst>
      <p:ext uri="{BB962C8B-B14F-4D97-AF65-F5344CB8AC3E}">
        <p14:creationId xmlns:p14="http://schemas.microsoft.com/office/powerpoint/2010/main" val="387713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599" y="6356350"/>
            <a:ext cx="5167045"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14</a:t>
            </a:fld>
            <a:endParaRPr lang="en-US"/>
          </a:p>
        </p:txBody>
      </p:sp>
      <p:sp>
        <p:nvSpPr>
          <p:cNvPr id="7" name="Shape 153">
            <a:extLst>
              <a:ext uri="{FF2B5EF4-FFF2-40B4-BE49-F238E27FC236}">
                <a16:creationId xmlns:a16="http://schemas.microsoft.com/office/drawing/2014/main" id="{0EC532C2-50E5-44B9-BD02-F3915035754A}"/>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8" name="Shape 154">
            <a:extLst>
              <a:ext uri="{FF2B5EF4-FFF2-40B4-BE49-F238E27FC236}">
                <a16:creationId xmlns:a16="http://schemas.microsoft.com/office/drawing/2014/main" id="{D1610732-BC30-45DD-9B73-A06C7FAD81D3}"/>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9" name="Shape 155">
            <a:extLst>
              <a:ext uri="{FF2B5EF4-FFF2-40B4-BE49-F238E27FC236}">
                <a16:creationId xmlns:a16="http://schemas.microsoft.com/office/drawing/2014/main" id="{C18B1B9E-0556-4CF8-B797-1C0D5B809580}"/>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sp>
        <p:nvSpPr>
          <p:cNvPr id="22" name="Shape 170">
            <a:extLst>
              <a:ext uri="{FF2B5EF4-FFF2-40B4-BE49-F238E27FC236}">
                <a16:creationId xmlns:a16="http://schemas.microsoft.com/office/drawing/2014/main" id="{DB96FDDD-CB45-4BD6-A2EE-50BFF66A2444}"/>
              </a:ext>
            </a:extLst>
          </p:cNvPr>
          <p:cNvSpPr/>
          <p:nvPr/>
        </p:nvSpPr>
        <p:spPr>
          <a:xfrm>
            <a:off x="8231467" y="1541959"/>
            <a:ext cx="3388400" cy="1271151"/>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mc:AlternateContent xmlns:mc="http://schemas.openxmlformats.org/markup-compatibility/2006" xmlns:a14="http://schemas.microsoft.com/office/drawing/2010/main">
        <mc:Choice Requires="a14">
          <p:sp>
            <p:nvSpPr>
              <p:cNvPr id="24" name="Shape 172">
                <a:extLst>
                  <a:ext uri="{FF2B5EF4-FFF2-40B4-BE49-F238E27FC236}">
                    <a16:creationId xmlns:a16="http://schemas.microsoft.com/office/drawing/2014/main" id="{504C4598-DDAF-4B99-89D9-7F1282DE29C0}"/>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a:p>
                <a:endParaRPr lang="en" sz="2000" b="1" dirty="0">
                  <a:latin typeface="Cambria"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 sz="2000" b="1" i="1" smtClean="0">
                              <a:latin typeface="Cambria Math" panose="02040503050406030204" pitchFamily="18" charset="0"/>
                            </a:rPr>
                          </m:ctrlPr>
                        </m:dPr>
                        <m:e>
                          <m:f>
                            <m:fPr>
                              <m:ctrlPr>
                                <a:rPr lang="en" sz="2000" b="1" i="1" smtClean="0">
                                  <a:latin typeface="Cambria Math" panose="02040503050406030204" pitchFamily="18" charset="0"/>
                                </a:rPr>
                              </m:ctrlPr>
                            </m:fPr>
                            <m:num>
                              <m:r>
                                <a:rPr lang="en-US" sz="2000" b="1" i="1" smtClean="0">
                                  <a:latin typeface="Cambria Math" panose="02040503050406030204" pitchFamily="18" charset="0"/>
                                </a:rPr>
                                <m:t>𝟔</m:t>
                              </m:r>
                              <m:r>
                                <a:rPr lang="en-US" sz="2000" b="1" i="1" smtClean="0">
                                  <a:latin typeface="Cambria Math" panose="02040503050406030204" pitchFamily="18" charset="0"/>
                                </a:rPr>
                                <m:t>+</m:t>
                              </m:r>
                              <m:r>
                                <a:rPr lang="en-US" sz="2000" b="1" i="1" smtClean="0">
                                  <a:latin typeface="Cambria Math" panose="02040503050406030204" pitchFamily="18" charset="0"/>
                                </a:rPr>
                                <m:t>𝟑</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𝟏</m:t>
                              </m:r>
                            </m:num>
                            <m:den>
                              <m:r>
                                <a:rPr lang="en-US" sz="2000" b="1" i="1" smtClean="0">
                                  <a:latin typeface="Cambria Math" panose="02040503050406030204" pitchFamily="18" charset="0"/>
                                </a:rPr>
                                <m:t>𝟑</m:t>
                              </m:r>
                            </m:den>
                          </m:f>
                        </m:e>
                      </m:d>
                    </m:oMath>
                  </m:oMathPara>
                </a14:m>
                <a:endParaRPr lang="en" sz="2000" b="1" dirty="0">
                  <a:latin typeface="Cambria" panose="02040503050406030204" pitchFamily="18" charset="0"/>
                </a:endParaRPr>
              </a:p>
            </p:txBody>
          </p:sp>
        </mc:Choice>
        <mc:Fallback xmlns="">
          <p:sp>
            <p:nvSpPr>
              <p:cNvPr id="24" name="Shape 172">
                <a:extLst>
                  <a:ext uri="{FF2B5EF4-FFF2-40B4-BE49-F238E27FC236}">
                    <a16:creationId xmlns:a16="http://schemas.microsoft.com/office/drawing/2014/main" id="{504C4598-DDAF-4B99-89D9-7F1282DE29C0}"/>
                  </a:ext>
                </a:extLst>
              </p:cNvPr>
              <p:cNvSpPr txBox="1">
                <a:spLocks noRot="1" noChangeAspect="1" noMove="1" noResize="1" noEditPoints="1" noAdjustHandles="1" noChangeArrowheads="1" noChangeShapeType="1" noTextEdit="1"/>
              </p:cNvSpPr>
              <p:nvPr/>
            </p:nvSpPr>
            <p:spPr>
              <a:xfrm>
                <a:off x="292813" y="4041640"/>
                <a:ext cx="1957795" cy="1403663"/>
              </a:xfrm>
              <a:prstGeom prst="rect">
                <a:avLst/>
              </a:prstGeom>
              <a:blipFill>
                <a:blip r:embed="rId3"/>
                <a:stretch>
                  <a:fillRect b="-435"/>
                </a:stretch>
              </a:blipFill>
              <a:ln>
                <a:noFill/>
              </a:ln>
            </p:spPr>
            <p:txBody>
              <a:bodyPr/>
              <a:lstStyle/>
              <a:p>
                <a:r>
                  <a:rPr lang="en-US">
                    <a:noFill/>
                  </a:rPr>
                  <a:t> </a:t>
                </a:r>
              </a:p>
            </p:txBody>
          </p:sp>
        </mc:Fallback>
      </mc:AlternateContent>
      <p:graphicFrame>
        <p:nvGraphicFramePr>
          <p:cNvPr id="54" name="Table 53">
            <a:extLst>
              <a:ext uri="{FF2B5EF4-FFF2-40B4-BE49-F238E27FC236}">
                <a16:creationId xmlns:a16="http://schemas.microsoft.com/office/drawing/2014/main" id="{82F26CDE-8F71-4F10-974F-CF259C16288B}"/>
              </a:ext>
            </a:extLst>
          </p:cNvPr>
          <p:cNvGraphicFramePr>
            <a:graphicFrameLocks noGrp="1"/>
          </p:cNvGraphicFramePr>
          <p:nvPr>
            <p:extLst>
              <p:ext uri="{D42A27DB-BD31-4B8C-83A1-F6EECF244321}">
                <p14:modId xmlns:p14="http://schemas.microsoft.com/office/powerpoint/2010/main" val="3689476067"/>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6</a:t>
                      </a:r>
                    </a:p>
                  </a:txBody>
                  <a:tcPr/>
                </a:tc>
                <a:tc>
                  <a:txBody>
                    <a:bodyPr/>
                    <a:lstStyle/>
                    <a:p>
                      <a:pPr algn="ctr"/>
                      <a:r>
                        <a:rPr lang="en-US" b="1" dirty="0">
                          <a:latin typeface="Cambria" panose="02040503050406030204" pitchFamily="18" charset="0"/>
                        </a:rPr>
                        <a:t>3</a:t>
                      </a:r>
                    </a:p>
                  </a:txBody>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extLst>
                  <a:ext uri="{0D108BD9-81ED-4DB2-BD59-A6C34878D82A}">
                    <a16:rowId xmlns:a16="http://schemas.microsoft.com/office/drawing/2014/main" val="2307793601"/>
                  </a:ext>
                </a:extLst>
              </a:tr>
            </a:tbl>
          </a:graphicData>
        </a:graphic>
      </p:graphicFrame>
      <p:sp>
        <p:nvSpPr>
          <p:cNvPr id="58" name="Shape 173">
            <a:extLst>
              <a:ext uri="{FF2B5EF4-FFF2-40B4-BE49-F238E27FC236}">
                <a16:creationId xmlns:a16="http://schemas.microsoft.com/office/drawing/2014/main" id="{2DA64A69-094F-43C4-A4C2-674364723BCB}"/>
              </a:ext>
            </a:extLst>
          </p:cNvPr>
          <p:cNvSpPr/>
          <p:nvPr/>
        </p:nvSpPr>
        <p:spPr>
          <a:xfrm>
            <a:off x="8227127" y="3136337"/>
            <a:ext cx="3388400" cy="716400"/>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15" name="Shape 169">
            <a:extLst>
              <a:ext uri="{FF2B5EF4-FFF2-40B4-BE49-F238E27FC236}">
                <a16:creationId xmlns:a16="http://schemas.microsoft.com/office/drawing/2014/main" id="{3699EEBF-90B3-4741-88B6-4BEACFEF20D7}"/>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p:txBody>
      </p:sp>
      <p:cxnSp>
        <p:nvCxnSpPr>
          <p:cNvPr id="16" name="Shape 171">
            <a:extLst>
              <a:ext uri="{FF2B5EF4-FFF2-40B4-BE49-F238E27FC236}">
                <a16:creationId xmlns:a16="http://schemas.microsoft.com/office/drawing/2014/main" id="{42DDE0E5-D4A6-448F-9AE3-148961585DF4}"/>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Tree>
    <p:extLst>
      <p:ext uri="{BB962C8B-B14F-4D97-AF65-F5344CB8AC3E}">
        <p14:creationId xmlns:p14="http://schemas.microsoft.com/office/powerpoint/2010/main" val="286857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10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136222"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15</a:t>
            </a:fld>
            <a:endParaRPr lang="en-US"/>
          </a:p>
        </p:txBody>
      </p:sp>
      <p:sp>
        <p:nvSpPr>
          <p:cNvPr id="25" name="Shape 179">
            <a:extLst>
              <a:ext uri="{FF2B5EF4-FFF2-40B4-BE49-F238E27FC236}">
                <a16:creationId xmlns:a16="http://schemas.microsoft.com/office/drawing/2014/main" id="{690757B1-E404-4FB2-BB5B-79E435EBE087}"/>
              </a:ext>
            </a:extLst>
          </p:cNvPr>
          <p:cNvSpPr/>
          <p:nvPr/>
        </p:nvSpPr>
        <p:spPr>
          <a:xfrm>
            <a:off x="8227127" y="4063719"/>
            <a:ext cx="3388400" cy="1127043"/>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30" name="Shape 153">
            <a:extLst>
              <a:ext uri="{FF2B5EF4-FFF2-40B4-BE49-F238E27FC236}">
                <a16:creationId xmlns:a16="http://schemas.microsoft.com/office/drawing/2014/main" id="{A2D5A1FA-5E89-4511-977E-3EBD14914EBC}"/>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31" name="Shape 154">
            <a:extLst>
              <a:ext uri="{FF2B5EF4-FFF2-40B4-BE49-F238E27FC236}">
                <a16:creationId xmlns:a16="http://schemas.microsoft.com/office/drawing/2014/main" id="{BADB10C1-0CF9-4662-8846-E3D38073C533}"/>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32" name="Shape 155">
            <a:extLst>
              <a:ext uri="{FF2B5EF4-FFF2-40B4-BE49-F238E27FC236}">
                <a16:creationId xmlns:a16="http://schemas.microsoft.com/office/drawing/2014/main" id="{1DBF8215-A223-4411-B046-A9B01D97CC38}"/>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3" name="Table 32">
            <a:extLst>
              <a:ext uri="{FF2B5EF4-FFF2-40B4-BE49-F238E27FC236}">
                <a16:creationId xmlns:a16="http://schemas.microsoft.com/office/drawing/2014/main" id="{DD73EB90-B5A6-41CD-A62F-C7682E17A038}"/>
              </a:ext>
            </a:extLst>
          </p:cNvPr>
          <p:cNvGraphicFramePr>
            <a:graphicFrameLocks noGrp="1"/>
          </p:cNvGraphicFramePr>
          <p:nvPr>
            <p:extLst>
              <p:ext uri="{D42A27DB-BD31-4B8C-83A1-F6EECF244321}">
                <p14:modId xmlns:p14="http://schemas.microsoft.com/office/powerpoint/2010/main" val="4182578257"/>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6</a:t>
                      </a:r>
                    </a:p>
                  </a:txBody>
                  <a:tcPr/>
                </a:tc>
                <a:tc>
                  <a:txBody>
                    <a:bodyPr/>
                    <a:lstStyle/>
                    <a:p>
                      <a:pPr algn="ctr"/>
                      <a:r>
                        <a:rPr lang="en-US" b="1" dirty="0">
                          <a:latin typeface="Cambria" panose="02040503050406030204" pitchFamily="18" charset="0"/>
                        </a:rPr>
                        <a:t>3</a:t>
                      </a:r>
                    </a:p>
                  </a:txBody>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extLst>
                  <a:ext uri="{0D108BD9-81ED-4DB2-BD59-A6C34878D82A}">
                    <a16:rowId xmlns:a16="http://schemas.microsoft.com/office/drawing/2014/main" val="2307793601"/>
                  </a:ext>
                </a:extLst>
              </a:tr>
            </a:tbl>
          </a:graphicData>
        </a:graphic>
      </p:graphicFrame>
      <p:sp>
        <p:nvSpPr>
          <p:cNvPr id="12" name="Shape 169">
            <a:extLst>
              <a:ext uri="{FF2B5EF4-FFF2-40B4-BE49-F238E27FC236}">
                <a16:creationId xmlns:a16="http://schemas.microsoft.com/office/drawing/2014/main" id="{46F46D4E-1145-40C5-999F-E6072B366C0F}"/>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p:txBody>
      </p:sp>
      <p:cxnSp>
        <p:nvCxnSpPr>
          <p:cNvPr id="14" name="Shape 171">
            <a:extLst>
              <a:ext uri="{FF2B5EF4-FFF2-40B4-BE49-F238E27FC236}">
                <a16:creationId xmlns:a16="http://schemas.microsoft.com/office/drawing/2014/main" id="{2BDB6710-C2BF-4EE1-82D8-7253F7AE99C8}"/>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13" name="Shape 172">
            <a:extLst>
              <a:ext uri="{FF2B5EF4-FFF2-40B4-BE49-F238E27FC236}">
                <a16:creationId xmlns:a16="http://schemas.microsoft.com/office/drawing/2014/main" id="{146454CC-E573-487D-872C-6714CF029C5E}"/>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350810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E9BE-0B9B-41F8-874F-EFE517EE6396}"/>
              </a:ext>
            </a:extLst>
          </p:cNvPr>
          <p:cNvSpPr>
            <a:spLocks noGrp="1"/>
          </p:cNvSpPr>
          <p:nvPr>
            <p:ph type="title"/>
          </p:nvPr>
        </p:nvSpPr>
        <p:spPr/>
        <p:txBody>
          <a:bodyPr/>
          <a:lstStyle/>
          <a:p>
            <a:r>
              <a:rPr lang="en-US" dirty="0">
                <a:latin typeface="Cambria" panose="02040503050406030204" pitchFamily="18" charset="0"/>
              </a:rPr>
              <a:t>Compute Node Selection Policy</a:t>
            </a:r>
            <a:endParaRPr lang="en-US" dirty="0"/>
          </a:p>
        </p:txBody>
      </p:sp>
      <p:sp>
        <p:nvSpPr>
          <p:cNvPr id="3" name="Content Placeholder 2">
            <a:extLst>
              <a:ext uri="{FF2B5EF4-FFF2-40B4-BE49-F238E27FC236}">
                <a16:creationId xmlns:a16="http://schemas.microsoft.com/office/drawing/2014/main" id="{7B649C9F-D6D7-4A78-802C-AD2E0479E350}"/>
              </a:ext>
            </a:extLst>
          </p:cNvPr>
          <p:cNvSpPr>
            <a:spLocks noGrp="1"/>
          </p:cNvSpPr>
          <p:nvPr>
            <p:ph idx="1"/>
          </p:nvPr>
        </p:nvSpPr>
        <p:spPr/>
        <p:txBody>
          <a:bodyPr/>
          <a:lstStyle/>
          <a:p>
            <a:pPr marL="609585" indent="-304792"/>
            <a:r>
              <a:rPr lang="en-US" dirty="0">
                <a:latin typeface="Cambria" panose="02040503050406030204" pitchFamily="18" charset="0"/>
              </a:rPr>
              <a:t>Bin Packing heuristics like </a:t>
            </a:r>
            <a:r>
              <a:rPr lang="en-US" b="1" i="1" dirty="0">
                <a:solidFill>
                  <a:srgbClr val="FF0000"/>
                </a:solidFill>
                <a:latin typeface="Cambria" panose="02040503050406030204" pitchFamily="18" charset="0"/>
              </a:rPr>
              <a:t>First Fit, Largest Fit and Best Fit</a:t>
            </a:r>
            <a:r>
              <a:rPr lang="en-US" dirty="0">
                <a:latin typeface="Cambria" panose="02040503050406030204" pitchFamily="18" charset="0"/>
              </a:rPr>
              <a:t> applicable here</a:t>
            </a:r>
          </a:p>
          <a:p>
            <a:pPr marL="609585" indent="-304792"/>
            <a:endParaRPr lang="en-US" dirty="0">
              <a:latin typeface="Cambria" panose="02040503050406030204" pitchFamily="18" charset="0"/>
            </a:endParaRPr>
          </a:p>
          <a:p>
            <a:pPr marL="609585" indent="-304792"/>
            <a:r>
              <a:rPr lang="en-US" dirty="0">
                <a:latin typeface="Cambria" panose="02040503050406030204" pitchFamily="18" charset="0"/>
              </a:rPr>
              <a:t>In our running example, we use </a:t>
            </a:r>
            <a:r>
              <a:rPr lang="en-US" b="1" i="1" dirty="0">
                <a:latin typeface="Cambria" panose="02040503050406030204" pitchFamily="18" charset="0"/>
              </a:rPr>
              <a:t>First Fit</a:t>
            </a:r>
          </a:p>
          <a:p>
            <a:pPr>
              <a:buNone/>
            </a:pPr>
            <a:endParaRPr lang="en-US" dirty="0">
              <a:latin typeface="Cambria" panose="02040503050406030204" pitchFamily="18" charset="0"/>
            </a:endParaRPr>
          </a:p>
          <a:p>
            <a:pPr marL="609585" indent="-304792"/>
            <a:r>
              <a:rPr lang="en-US" dirty="0">
                <a:latin typeface="Cambria" panose="02040503050406030204" pitchFamily="18" charset="0"/>
              </a:rPr>
              <a:t>We choose the next CN (lowest CN id) that is not yet full.</a:t>
            </a:r>
          </a:p>
        </p:txBody>
      </p:sp>
      <p:sp>
        <p:nvSpPr>
          <p:cNvPr id="4" name="Date Placeholder 3">
            <a:extLst>
              <a:ext uri="{FF2B5EF4-FFF2-40B4-BE49-F238E27FC236}">
                <a16:creationId xmlns:a16="http://schemas.microsoft.com/office/drawing/2014/main" id="{B56C5AD0-2855-4412-935C-D293BD8B7E36}"/>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7EE39AEC-6D44-4DA1-A6D5-DA292DD51BFC}"/>
              </a:ext>
            </a:extLst>
          </p:cNvPr>
          <p:cNvSpPr>
            <a:spLocks noGrp="1"/>
          </p:cNvSpPr>
          <p:nvPr>
            <p:ph type="ftr" sz="quarter" idx="11"/>
          </p:nvPr>
        </p:nvSpPr>
        <p:spPr>
          <a:xfrm>
            <a:off x="4038600" y="6356350"/>
            <a:ext cx="5007796"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82E18F2F-9096-40C7-BC6C-F6CE84E93477}"/>
              </a:ext>
            </a:extLst>
          </p:cNvPr>
          <p:cNvSpPr>
            <a:spLocks noGrp="1"/>
          </p:cNvSpPr>
          <p:nvPr>
            <p:ph type="sldNum" sz="quarter" idx="12"/>
          </p:nvPr>
        </p:nvSpPr>
        <p:spPr/>
        <p:txBody>
          <a:bodyPr/>
          <a:lstStyle/>
          <a:p>
            <a:fld id="{9A9D050B-9392-4FA6-98A4-B7E7CEB7238D}" type="slidenum">
              <a:rPr lang="en-US" smtClean="0"/>
              <a:t>16</a:t>
            </a:fld>
            <a:endParaRPr lang="en-US"/>
          </a:p>
        </p:txBody>
      </p:sp>
    </p:spTree>
    <p:extLst>
      <p:ext uri="{BB962C8B-B14F-4D97-AF65-F5344CB8AC3E}">
        <p14:creationId xmlns:p14="http://schemas.microsoft.com/office/powerpoint/2010/main" val="382185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136222"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17</a:t>
            </a:fld>
            <a:endParaRPr lang="en-US"/>
          </a:p>
        </p:txBody>
      </p:sp>
      <p:sp>
        <p:nvSpPr>
          <p:cNvPr id="25" name="Shape 179">
            <a:extLst>
              <a:ext uri="{FF2B5EF4-FFF2-40B4-BE49-F238E27FC236}">
                <a16:creationId xmlns:a16="http://schemas.microsoft.com/office/drawing/2014/main" id="{690757B1-E404-4FB2-BB5B-79E435EBE087}"/>
              </a:ext>
            </a:extLst>
          </p:cNvPr>
          <p:cNvSpPr/>
          <p:nvPr/>
        </p:nvSpPr>
        <p:spPr>
          <a:xfrm>
            <a:off x="8227127" y="4063719"/>
            <a:ext cx="3388400" cy="1127043"/>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30" name="Shape 153">
            <a:extLst>
              <a:ext uri="{FF2B5EF4-FFF2-40B4-BE49-F238E27FC236}">
                <a16:creationId xmlns:a16="http://schemas.microsoft.com/office/drawing/2014/main" id="{A2D5A1FA-5E89-4511-977E-3EBD14914EBC}"/>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31" name="Shape 154">
            <a:extLst>
              <a:ext uri="{FF2B5EF4-FFF2-40B4-BE49-F238E27FC236}">
                <a16:creationId xmlns:a16="http://schemas.microsoft.com/office/drawing/2014/main" id="{BADB10C1-0CF9-4662-8846-E3D38073C533}"/>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32" name="Shape 155">
            <a:extLst>
              <a:ext uri="{FF2B5EF4-FFF2-40B4-BE49-F238E27FC236}">
                <a16:creationId xmlns:a16="http://schemas.microsoft.com/office/drawing/2014/main" id="{1DBF8215-A223-4411-B046-A9B01D97CC38}"/>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3" name="Table 32">
            <a:extLst>
              <a:ext uri="{FF2B5EF4-FFF2-40B4-BE49-F238E27FC236}">
                <a16:creationId xmlns:a16="http://schemas.microsoft.com/office/drawing/2014/main" id="{DD73EB90-B5A6-41CD-A62F-C7682E17A038}"/>
              </a:ext>
            </a:extLst>
          </p:cNvPr>
          <p:cNvGraphicFramePr>
            <a:graphicFrameLocks noGrp="1"/>
          </p:cNvGraphicFramePr>
          <p:nvPr>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6</a:t>
                      </a:r>
                    </a:p>
                  </a:txBody>
                  <a:tcPr/>
                </a:tc>
                <a:tc>
                  <a:txBody>
                    <a:bodyPr/>
                    <a:lstStyle/>
                    <a:p>
                      <a:pPr algn="ctr"/>
                      <a:r>
                        <a:rPr lang="en-US" b="1" dirty="0">
                          <a:latin typeface="Cambria" panose="02040503050406030204" pitchFamily="18" charset="0"/>
                        </a:rPr>
                        <a:t>3</a:t>
                      </a:r>
                    </a:p>
                  </a:txBody>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extLst>
                  <a:ext uri="{0D108BD9-81ED-4DB2-BD59-A6C34878D82A}">
                    <a16:rowId xmlns:a16="http://schemas.microsoft.com/office/drawing/2014/main" val="2307793601"/>
                  </a:ext>
                </a:extLst>
              </a:tr>
            </a:tbl>
          </a:graphicData>
        </a:graphic>
      </p:graphicFrame>
      <p:sp>
        <p:nvSpPr>
          <p:cNvPr id="12" name="Shape 169">
            <a:extLst>
              <a:ext uri="{FF2B5EF4-FFF2-40B4-BE49-F238E27FC236}">
                <a16:creationId xmlns:a16="http://schemas.microsoft.com/office/drawing/2014/main" id="{46F46D4E-1145-40C5-999F-E6072B366C0F}"/>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p:txBody>
      </p:sp>
      <p:cxnSp>
        <p:nvCxnSpPr>
          <p:cNvPr id="14" name="Shape 171">
            <a:extLst>
              <a:ext uri="{FF2B5EF4-FFF2-40B4-BE49-F238E27FC236}">
                <a16:creationId xmlns:a16="http://schemas.microsoft.com/office/drawing/2014/main" id="{2BDB6710-C2BF-4EE1-82D8-7253F7AE99C8}"/>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13" name="Shape 172">
            <a:extLst>
              <a:ext uri="{FF2B5EF4-FFF2-40B4-BE49-F238E27FC236}">
                <a16:creationId xmlns:a16="http://schemas.microsoft.com/office/drawing/2014/main" id="{146454CC-E573-487D-872C-6714CF029C5E}"/>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170328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095126"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18</a:t>
            </a:fld>
            <a:endParaRPr lang="en-US"/>
          </a:p>
        </p:txBody>
      </p:sp>
      <p:sp>
        <p:nvSpPr>
          <p:cNvPr id="25" name="Shape 179">
            <a:extLst>
              <a:ext uri="{FF2B5EF4-FFF2-40B4-BE49-F238E27FC236}">
                <a16:creationId xmlns:a16="http://schemas.microsoft.com/office/drawing/2014/main" id="{690757B1-E404-4FB2-BB5B-79E435EBE087}"/>
              </a:ext>
            </a:extLst>
          </p:cNvPr>
          <p:cNvSpPr/>
          <p:nvPr/>
        </p:nvSpPr>
        <p:spPr>
          <a:xfrm>
            <a:off x="8227127" y="4085073"/>
            <a:ext cx="3388400" cy="1063834"/>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669986908"/>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S2</a:t>
                      </a:r>
                    </a:p>
                  </a:txBody>
                  <a:tcPr>
                    <a:lnR w="12700" cmpd="sng">
                      <a:noFill/>
                    </a:lnR>
                    <a:solidFill>
                      <a:schemeClr val="accent2"/>
                    </a:solidFill>
                  </a:tcPr>
                </a:tc>
                <a:tc>
                  <a:txBody>
                    <a:bodyPr/>
                    <a:lstStyle/>
                    <a:p>
                      <a:pPr algn="ctr"/>
                      <a:r>
                        <a:rPr lang="en-US" b="1" dirty="0">
                          <a:solidFill>
                            <a:schemeClr val="bg1"/>
                          </a:solidFill>
                          <a:latin typeface="Cambria" panose="02040503050406030204" pitchFamily="18" charset="0"/>
                        </a:rPr>
                        <a:t>S1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a:r>
                        <a:rPr lang="en-US" b="1" dirty="0">
                          <a:latin typeface="Cambria" panose="02040503050406030204" pitchFamily="18" charset="0"/>
                        </a:rPr>
                        <a:t>S3</a:t>
                      </a:r>
                    </a:p>
                  </a:txBody>
                  <a:tcPr>
                    <a:lnL w="12700" cmpd="sng">
                      <a:noFill/>
                    </a:lnL>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3</a:t>
                      </a:r>
                    </a:p>
                  </a:txBody>
                  <a:tcPr/>
                </a:tc>
                <a:tc>
                  <a:txBody>
                    <a:bodyPr/>
                    <a:lstStyle/>
                    <a:p>
                      <a:pPr algn="ctr"/>
                      <a:r>
                        <a:rPr lang="en-US" b="1" dirty="0">
                          <a:solidFill>
                            <a:srgbClr val="FF0000"/>
                          </a:solidFill>
                          <a:latin typeface="Cambria" panose="02040503050406030204" pitchFamily="18" charset="0"/>
                        </a:rPr>
                        <a:t>2</a:t>
                      </a:r>
                    </a:p>
                  </a:txBody>
                  <a:tcPr>
                    <a:lnT w="12700" cmpd="sng">
                      <a:noFill/>
                    </a:lnT>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6" name="Shape 169">
            <a:extLst>
              <a:ext uri="{FF2B5EF4-FFF2-40B4-BE49-F238E27FC236}">
                <a16:creationId xmlns:a16="http://schemas.microsoft.com/office/drawing/2014/main" id="{021AD292-E486-436B-BE6F-352426B4D7F8}"/>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p:txBody>
      </p:sp>
      <p:cxnSp>
        <p:nvCxnSpPr>
          <p:cNvPr id="17" name="Shape 171">
            <a:extLst>
              <a:ext uri="{FF2B5EF4-FFF2-40B4-BE49-F238E27FC236}">
                <a16:creationId xmlns:a16="http://schemas.microsoft.com/office/drawing/2014/main" id="{2902A733-D733-4EA2-AB09-6F8C6E09503A}"/>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18" name="Shape 172">
            <a:extLst>
              <a:ext uri="{FF2B5EF4-FFF2-40B4-BE49-F238E27FC236}">
                <a16:creationId xmlns:a16="http://schemas.microsoft.com/office/drawing/2014/main" id="{6ADFA654-DF80-40CD-A882-8FD71C984B1A}"/>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179132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069440"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19</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5" name="Shape 180">
            <a:extLst>
              <a:ext uri="{FF2B5EF4-FFF2-40B4-BE49-F238E27FC236}">
                <a16:creationId xmlns:a16="http://schemas.microsoft.com/office/drawing/2014/main" id="{39D1DC62-65AD-4AB2-A538-6CC4F18C1582}"/>
              </a:ext>
            </a:extLst>
          </p:cNvPr>
          <p:cNvSpPr/>
          <p:nvPr/>
        </p:nvSpPr>
        <p:spPr>
          <a:xfrm>
            <a:off x="8227127" y="5388685"/>
            <a:ext cx="3388400" cy="716400"/>
          </a:xfrm>
          <a:prstGeom prst="rect">
            <a:avLst/>
          </a:prstGeom>
          <a:noFill/>
          <a:ln w="28575" cap="flat" cmpd="sng">
            <a:solidFill>
              <a:srgbClr val="CC0000"/>
            </a:solidFill>
            <a:prstDash val="solid"/>
            <a:round/>
            <a:headEnd type="none" w="med" len="med"/>
            <a:tailEnd type="none" w="med" len="med"/>
          </a:ln>
        </p:spPr>
        <p:txBody>
          <a:bodyPr lIns="121900" tIns="121900" rIns="121900" bIns="121900" anchor="ctr" anchorCtr="0">
            <a:noAutofit/>
          </a:bodyPr>
          <a:lstStyle/>
          <a:p>
            <a:endParaRPr sz="2400"/>
          </a:p>
        </p:txBody>
      </p:sp>
      <p:graphicFrame>
        <p:nvGraphicFramePr>
          <p:cNvPr id="16" name="Table 15">
            <a:extLst>
              <a:ext uri="{FF2B5EF4-FFF2-40B4-BE49-F238E27FC236}">
                <a16:creationId xmlns:a16="http://schemas.microsoft.com/office/drawing/2014/main" id="{D1BC3309-FA9A-4A3A-80B5-C677E8E1B968}"/>
              </a:ext>
            </a:extLst>
          </p:cNvPr>
          <p:cNvGraphicFramePr>
            <a:graphicFrameLocks noGrp="1"/>
          </p:cNvGraphicFramePr>
          <p:nvPr>
            <p:extLst>
              <p:ext uri="{D42A27DB-BD31-4B8C-83A1-F6EECF244321}">
                <p14:modId xmlns:p14="http://schemas.microsoft.com/office/powerpoint/2010/main" val="1680917482"/>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S2</a:t>
                      </a:r>
                    </a:p>
                  </a:txBody>
                  <a:tcPr>
                    <a:lnR w="12700" cmpd="sng">
                      <a:noFill/>
                    </a:lnR>
                    <a:solidFill>
                      <a:schemeClr val="accent2"/>
                    </a:solidFill>
                  </a:tcPr>
                </a:tc>
                <a:tc>
                  <a:txBody>
                    <a:bodyPr/>
                    <a:lstStyle/>
                    <a:p>
                      <a:pPr algn="ctr"/>
                      <a:r>
                        <a:rPr lang="en-US" b="1" dirty="0">
                          <a:solidFill>
                            <a:schemeClr val="tx1"/>
                          </a:solidFill>
                          <a:latin typeface="Cambria" panose="02040503050406030204" pitchFamily="18" charset="0"/>
                        </a:rPr>
                        <a:t>S1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a:txBody>
                    <a:bodyPr/>
                    <a:lstStyle/>
                    <a:p>
                      <a:pPr algn="ctr"/>
                      <a:r>
                        <a:rPr lang="en-US" b="1" dirty="0">
                          <a:latin typeface="Cambria" panose="02040503050406030204" pitchFamily="18" charset="0"/>
                        </a:rPr>
                        <a:t>S3</a:t>
                      </a:r>
                    </a:p>
                  </a:txBody>
                  <a:tcPr>
                    <a:lnL w="12700" cmpd="sng">
                      <a:noFill/>
                    </a:lnL>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3</a:t>
                      </a:r>
                    </a:p>
                  </a:txBody>
                  <a:tcPr/>
                </a:tc>
                <a:tc>
                  <a:txBody>
                    <a:bodyPr/>
                    <a:lstStyle/>
                    <a:p>
                      <a:pPr algn="ctr"/>
                      <a:r>
                        <a:rPr lang="en-US" b="1" dirty="0">
                          <a:solidFill>
                            <a:schemeClr val="tx1"/>
                          </a:solidFill>
                          <a:latin typeface="Cambria" panose="02040503050406030204" pitchFamily="18" charset="0"/>
                        </a:rPr>
                        <a:t>2</a:t>
                      </a:r>
                    </a:p>
                  </a:txBody>
                  <a:tcPr>
                    <a:lnT w="12700" cmpd="sng">
                      <a:noFill/>
                    </a:lnT>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extLst>
                  <a:ext uri="{0D108BD9-81ED-4DB2-BD59-A6C34878D82A}">
                    <a16:rowId xmlns:a16="http://schemas.microsoft.com/office/drawing/2014/main" val="2307793601"/>
                  </a:ext>
                </a:extLst>
              </a:tr>
            </a:tbl>
          </a:graphicData>
        </a:graphic>
      </p:graphicFrame>
      <p:sp>
        <p:nvSpPr>
          <p:cNvPr id="17" name="Shape 187">
            <a:extLst>
              <a:ext uri="{FF2B5EF4-FFF2-40B4-BE49-F238E27FC236}">
                <a16:creationId xmlns:a16="http://schemas.microsoft.com/office/drawing/2014/main" id="{8AB193CA-32D8-4603-B5F5-A0A7F5D17FED}"/>
              </a:ext>
            </a:extLst>
          </p:cNvPr>
          <p:cNvSpPr/>
          <p:nvPr/>
        </p:nvSpPr>
        <p:spPr>
          <a:xfrm>
            <a:off x="2421479" y="440882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69">
            <a:extLst>
              <a:ext uri="{FF2B5EF4-FFF2-40B4-BE49-F238E27FC236}">
                <a16:creationId xmlns:a16="http://schemas.microsoft.com/office/drawing/2014/main" id="{C54D1B2A-7D05-4DE6-AFD4-5110188CB745}"/>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cxnSp>
        <p:nvCxnSpPr>
          <p:cNvPr id="18" name="Shape 171">
            <a:extLst>
              <a:ext uri="{FF2B5EF4-FFF2-40B4-BE49-F238E27FC236}">
                <a16:creationId xmlns:a16="http://schemas.microsoft.com/office/drawing/2014/main" id="{9E9FC1EB-85B0-49CD-A9A7-182782D552A0}"/>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20" name="Shape 172">
            <a:extLst>
              <a:ext uri="{FF2B5EF4-FFF2-40B4-BE49-F238E27FC236}">
                <a16:creationId xmlns:a16="http://schemas.microsoft.com/office/drawing/2014/main" id="{A3A3CE3D-59CE-485D-B70C-3D0433BA7C97}"/>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26069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FBB92F48-10CE-44D1-9006-DEBE74841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5370" y="3028500"/>
            <a:ext cx="1942551" cy="1243233"/>
          </a:xfrm>
          <a:prstGeom prst="rect">
            <a:avLst/>
          </a:prstGeom>
        </p:spPr>
      </p:pic>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Real-Time Analytics</a:t>
            </a:r>
          </a:p>
        </p:txBody>
      </p:sp>
      <p:sp>
        <p:nvSpPr>
          <p:cNvPr id="4" name="Date Placeholder 3">
            <a:extLst>
              <a:ext uri="{FF2B5EF4-FFF2-40B4-BE49-F238E27FC236}">
                <a16:creationId xmlns:a16="http://schemas.microsoft.com/office/drawing/2014/main" id="{E475F8AA-C4D8-46A8-8E3B-ACC6086F1D4D}"/>
              </a:ext>
            </a:extLst>
          </p:cNvPr>
          <p:cNvSpPr>
            <a:spLocks noGrp="1"/>
          </p:cNvSpPr>
          <p:nvPr>
            <p:ph type="dt" sz="half" idx="10"/>
          </p:nvPr>
        </p:nvSpPr>
        <p:spPr/>
        <p:txBody>
          <a:bodyPr/>
          <a:lstStyle/>
          <a:p>
            <a:fld id="{F2E195B0-50DA-4012-A896-1CE6E4C60857}" type="datetime1">
              <a:rPr lang="en-US" smtClean="0"/>
              <a:t>4/26/2018</a:t>
            </a:fld>
            <a:endParaRPr lang="en-US"/>
          </a:p>
        </p:txBody>
      </p:sp>
      <p:sp>
        <p:nvSpPr>
          <p:cNvPr id="5" name="Footer Placeholder 4">
            <a:extLst>
              <a:ext uri="{FF2B5EF4-FFF2-40B4-BE49-F238E27FC236}">
                <a16:creationId xmlns:a16="http://schemas.microsoft.com/office/drawing/2014/main" id="{79C1FFE4-2B31-4534-8D22-FB930C0E085B}"/>
              </a:ext>
            </a:extLst>
          </p:cNvPr>
          <p:cNvSpPr>
            <a:spLocks noGrp="1"/>
          </p:cNvSpPr>
          <p:nvPr>
            <p:ph type="ftr" sz="quarter" idx="11"/>
          </p:nvPr>
        </p:nvSpPr>
        <p:spPr>
          <a:xfrm>
            <a:off x="4038599" y="6356350"/>
            <a:ext cx="5156771"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34B2A56F-7060-47A7-AD4D-F86B07B1FF98}"/>
              </a:ext>
            </a:extLst>
          </p:cNvPr>
          <p:cNvSpPr>
            <a:spLocks noGrp="1"/>
          </p:cNvSpPr>
          <p:nvPr>
            <p:ph type="sldNum" sz="quarter" idx="12"/>
          </p:nvPr>
        </p:nvSpPr>
        <p:spPr/>
        <p:txBody>
          <a:bodyPr/>
          <a:lstStyle/>
          <a:p>
            <a:fld id="{9A9D050B-9392-4FA6-98A4-B7E7CEB7238D}" type="slidenum">
              <a:rPr lang="en-US" smtClean="0"/>
              <a:t>2</a:t>
            </a:fld>
            <a:endParaRPr lang="en-US"/>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28EC46C7-3F7C-4C92-83E7-682E77CAB715}"/>
                  </a:ext>
                </a:extLst>
              </p14:cNvPr>
              <p14:cNvContentPartPr/>
              <p14:nvPr/>
            </p14:nvContentPartPr>
            <p14:xfrm>
              <a:off x="3421816" y="3032616"/>
              <a:ext cx="568273" cy="1629950"/>
            </p14:xfrm>
          </p:contentPart>
        </mc:Choice>
        <mc:Fallback xmlns="">
          <p:pic>
            <p:nvPicPr>
              <p:cNvPr id="15" name="Ink 14">
                <a:extLst>
                  <a:ext uri="{FF2B5EF4-FFF2-40B4-BE49-F238E27FC236}">
                    <a16:creationId xmlns:a16="http://schemas.microsoft.com/office/drawing/2014/main" id="{28EC46C7-3F7C-4C92-83E7-682E77CAB715}"/>
                  </a:ext>
                </a:extLst>
              </p:cNvPr>
              <p:cNvPicPr/>
              <p:nvPr/>
            </p:nvPicPr>
            <p:blipFill>
              <a:blip r:embed="rId5"/>
              <a:stretch>
                <a:fillRect/>
              </a:stretch>
            </p:blipFill>
            <p:spPr>
              <a:xfrm>
                <a:off x="3367798" y="2924625"/>
                <a:ext cx="675950" cy="1845573"/>
              </a:xfrm>
              <a:prstGeom prst="rect">
                <a:avLst/>
              </a:prstGeom>
            </p:spPr>
          </p:pic>
        </mc:Fallback>
      </mc:AlternateContent>
      <p:sp>
        <p:nvSpPr>
          <p:cNvPr id="11" name="Oval 10">
            <a:extLst>
              <a:ext uri="{FF2B5EF4-FFF2-40B4-BE49-F238E27FC236}">
                <a16:creationId xmlns:a16="http://schemas.microsoft.com/office/drawing/2014/main" id="{17802737-BF1B-482E-BE10-734D99B72962}"/>
              </a:ext>
            </a:extLst>
          </p:cNvPr>
          <p:cNvSpPr/>
          <p:nvPr/>
        </p:nvSpPr>
        <p:spPr>
          <a:xfrm>
            <a:off x="3285694" y="2048331"/>
            <a:ext cx="3423599" cy="3598521"/>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800" dirty="0">
                <a:solidFill>
                  <a:schemeClr val="accent1"/>
                </a:solidFill>
                <a:latin typeface="Cambria" panose="02040503050406030204" pitchFamily="18" charset="0"/>
              </a:rPr>
              <a:t>Distributed OLAP</a:t>
            </a:r>
          </a:p>
        </p:txBody>
      </p:sp>
      <p:sp>
        <p:nvSpPr>
          <p:cNvPr id="10" name="Oval 9">
            <a:extLst>
              <a:ext uri="{FF2B5EF4-FFF2-40B4-BE49-F238E27FC236}">
                <a16:creationId xmlns:a16="http://schemas.microsoft.com/office/drawing/2014/main" id="{6EAE5B45-156D-4817-8EC7-71A29B5910F8}"/>
              </a:ext>
            </a:extLst>
          </p:cNvPr>
          <p:cNvSpPr/>
          <p:nvPr/>
        </p:nvSpPr>
        <p:spPr>
          <a:xfrm>
            <a:off x="703965" y="2048331"/>
            <a:ext cx="3423599" cy="3598521"/>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2800" dirty="0">
                <a:solidFill>
                  <a:schemeClr val="accent1"/>
                </a:solidFill>
                <a:latin typeface="Cambria" panose="02040503050406030204" pitchFamily="18" charset="0"/>
              </a:rPr>
              <a:t>Streaming Analytics</a:t>
            </a:r>
          </a:p>
        </p:txBody>
      </p:sp>
      <p:pic>
        <p:nvPicPr>
          <p:cNvPr id="35" name="Picture 34">
            <a:extLst>
              <a:ext uri="{FF2B5EF4-FFF2-40B4-BE49-F238E27FC236}">
                <a16:creationId xmlns:a16="http://schemas.microsoft.com/office/drawing/2014/main" id="{F03071FE-33EB-4324-AF5C-98464D4436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8710" y="3554167"/>
            <a:ext cx="770659" cy="770659"/>
          </a:xfrm>
          <a:prstGeom prst="rect">
            <a:avLst/>
          </a:prstGeom>
        </p:spPr>
      </p:pic>
      <p:pic>
        <p:nvPicPr>
          <p:cNvPr id="37" name="Picture 36">
            <a:extLst>
              <a:ext uri="{FF2B5EF4-FFF2-40B4-BE49-F238E27FC236}">
                <a16:creationId xmlns:a16="http://schemas.microsoft.com/office/drawing/2014/main" id="{BC1A5BFE-005E-4099-B8E6-B4BCEA408D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3771" y="4456935"/>
            <a:ext cx="1132733" cy="837721"/>
          </a:xfrm>
          <a:prstGeom prst="rect">
            <a:avLst/>
          </a:prstGeom>
        </p:spPr>
      </p:pic>
      <p:pic>
        <p:nvPicPr>
          <p:cNvPr id="39" name="Picture 38">
            <a:extLst>
              <a:ext uri="{FF2B5EF4-FFF2-40B4-BE49-F238E27FC236}">
                <a16:creationId xmlns:a16="http://schemas.microsoft.com/office/drawing/2014/main" id="{EC53FA2B-DD05-4B22-96F0-C209CEE52E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9680" y="2509384"/>
            <a:ext cx="1270855" cy="562439"/>
          </a:xfrm>
          <a:prstGeom prst="rect">
            <a:avLst/>
          </a:prstGeom>
        </p:spPr>
      </p:pic>
      <p:pic>
        <p:nvPicPr>
          <p:cNvPr id="41" name="Picture 40">
            <a:extLst>
              <a:ext uri="{FF2B5EF4-FFF2-40B4-BE49-F238E27FC236}">
                <a16:creationId xmlns:a16="http://schemas.microsoft.com/office/drawing/2014/main" id="{3E51CF47-BF3C-42FF-81D9-9F92EA1526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7475" y="2963914"/>
            <a:ext cx="1461134" cy="1413071"/>
          </a:xfrm>
          <a:prstGeom prst="rect">
            <a:avLst/>
          </a:prstGeom>
        </p:spPr>
      </p:pic>
      <p:pic>
        <p:nvPicPr>
          <p:cNvPr id="45" name="Picture 44">
            <a:extLst>
              <a:ext uri="{FF2B5EF4-FFF2-40B4-BE49-F238E27FC236}">
                <a16:creationId xmlns:a16="http://schemas.microsoft.com/office/drawing/2014/main" id="{02C35D37-3744-4AFB-B406-134B5E1309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0476" y="4318803"/>
            <a:ext cx="1135938" cy="1135938"/>
          </a:xfrm>
          <a:prstGeom prst="rect">
            <a:avLst/>
          </a:prstGeom>
        </p:spPr>
      </p:pic>
      <p:pic>
        <p:nvPicPr>
          <p:cNvPr id="47" name="Picture 46">
            <a:extLst>
              <a:ext uri="{FF2B5EF4-FFF2-40B4-BE49-F238E27FC236}">
                <a16:creationId xmlns:a16="http://schemas.microsoft.com/office/drawing/2014/main" id="{42B8F751-5C4B-4FC3-8D58-DE447C613A4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50846" y="2451752"/>
            <a:ext cx="1808748" cy="620072"/>
          </a:xfrm>
          <a:prstGeom prst="rect">
            <a:avLst/>
          </a:prstGeom>
        </p:spPr>
      </p:pic>
      <p:sp>
        <p:nvSpPr>
          <p:cNvPr id="48" name="Shape 109">
            <a:extLst>
              <a:ext uri="{FF2B5EF4-FFF2-40B4-BE49-F238E27FC236}">
                <a16:creationId xmlns:a16="http://schemas.microsoft.com/office/drawing/2014/main" id="{51948DBE-4BB8-4DFC-9E8E-BF20990FF75C}"/>
              </a:ext>
            </a:extLst>
          </p:cNvPr>
          <p:cNvSpPr txBox="1"/>
          <p:nvPr/>
        </p:nvSpPr>
        <p:spPr>
          <a:xfrm>
            <a:off x="6709293" y="4662565"/>
            <a:ext cx="4838793" cy="1019741"/>
          </a:xfrm>
          <a:prstGeom prst="rect">
            <a:avLst/>
          </a:prstGeom>
          <a:solidFill>
            <a:srgbClr val="DD7E6B"/>
          </a:solidFill>
          <a:ln>
            <a:noFill/>
          </a:ln>
        </p:spPr>
        <p:txBody>
          <a:bodyPr lIns="121900" tIns="121900" rIns="121900" bIns="121900" anchor="t" anchorCtr="0">
            <a:noAutofit/>
          </a:bodyPr>
          <a:lstStyle/>
          <a:p>
            <a:pPr algn="ctr"/>
            <a:r>
              <a:rPr lang="en" sz="2400" b="1" i="1" dirty="0">
                <a:solidFill>
                  <a:schemeClr val="lt1"/>
                </a:solidFill>
                <a:latin typeface="Cambria" panose="02040503050406030204" pitchFamily="18" charset="0"/>
              </a:rPr>
              <a:t>Worth 13.7 billion dollars by 2021</a:t>
            </a:r>
            <a:r>
              <a:rPr lang="en" sz="2400" b="1" i="1" baseline="30000" dirty="0">
                <a:solidFill>
                  <a:schemeClr val="lt1"/>
                </a:solidFill>
                <a:latin typeface="Cambria" panose="02040503050406030204" pitchFamily="18" charset="0"/>
              </a:rPr>
              <a:t>[1]</a:t>
            </a:r>
          </a:p>
        </p:txBody>
      </p:sp>
      <p:sp>
        <p:nvSpPr>
          <p:cNvPr id="20" name="Shape 109">
            <a:extLst>
              <a:ext uri="{FF2B5EF4-FFF2-40B4-BE49-F238E27FC236}">
                <a16:creationId xmlns:a16="http://schemas.microsoft.com/office/drawing/2014/main" id="{9D1F8E11-0396-4710-928A-D67B94A419A9}"/>
              </a:ext>
            </a:extLst>
          </p:cNvPr>
          <p:cNvSpPr txBox="1"/>
          <p:nvPr/>
        </p:nvSpPr>
        <p:spPr>
          <a:xfrm>
            <a:off x="6709293" y="2083786"/>
            <a:ext cx="4838793" cy="594548"/>
          </a:xfrm>
          <a:prstGeom prst="rect">
            <a:avLst/>
          </a:prstGeom>
          <a:solidFill>
            <a:srgbClr val="DD7E6B"/>
          </a:solidFill>
          <a:ln>
            <a:noFill/>
          </a:ln>
        </p:spPr>
        <p:txBody>
          <a:bodyPr lIns="121900" tIns="121900" rIns="121900" bIns="121900" anchor="ctr" anchorCtr="0">
            <a:noAutofit/>
          </a:bodyPr>
          <a:lstStyle/>
          <a:p>
            <a:r>
              <a:rPr lang="en" sz="2800" b="1" i="1" dirty="0">
                <a:solidFill>
                  <a:schemeClr val="lt1"/>
                </a:solidFill>
                <a:latin typeface="Cambria" panose="02040503050406030204" pitchFamily="18" charset="0"/>
              </a:rPr>
              <a:t>Interactive Analytics Engine</a:t>
            </a:r>
          </a:p>
        </p:txBody>
      </p:sp>
      <p:sp>
        <p:nvSpPr>
          <p:cNvPr id="21" name="Footer Placeholder 4">
            <a:extLst>
              <a:ext uri="{FF2B5EF4-FFF2-40B4-BE49-F238E27FC236}">
                <a16:creationId xmlns:a16="http://schemas.microsoft.com/office/drawing/2014/main" id="{C24E404E-6C62-4645-97FB-A50A7B8E1B3F}"/>
              </a:ext>
            </a:extLst>
          </p:cNvPr>
          <p:cNvSpPr txBox="1">
            <a:spLocks/>
          </p:cNvSpPr>
          <p:nvPr/>
        </p:nvSpPr>
        <p:spPr>
          <a:xfrm>
            <a:off x="4324351" y="5894949"/>
            <a:ext cx="7867650" cy="49685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latin typeface="Cambria" panose="02040503050406030204" pitchFamily="18" charset="0"/>
              </a:rPr>
              <a:t>[1] Research and Markets. 2015. Streaming Analytics Market by Verticals –Worldwide Market Forecast &amp; Analysis (2015 - 2020). Report. (June 2015).</a:t>
            </a:r>
          </a:p>
        </p:txBody>
      </p:sp>
    </p:spTree>
    <p:extLst>
      <p:ext uri="{BB962C8B-B14F-4D97-AF65-F5344CB8AC3E}">
        <p14:creationId xmlns:p14="http://schemas.microsoft.com/office/powerpoint/2010/main" val="348951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151634"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20</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908772447"/>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solidFill>
                            <a:schemeClr val="bg1"/>
                          </a:solidFill>
                          <a:latin typeface="Cambria" panose="02040503050406030204" pitchFamily="18" charset="0"/>
                        </a:rPr>
                        <a:t>S2</a:t>
                      </a:r>
                    </a:p>
                  </a:txBody>
                  <a:tcPr>
                    <a:solidFill>
                      <a:schemeClr val="accent2"/>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2</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solidFill>
                            <a:srgbClr val="FF0000"/>
                          </a:solidFill>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6" name="Shape 187">
            <a:extLst>
              <a:ext uri="{FF2B5EF4-FFF2-40B4-BE49-F238E27FC236}">
                <a16:creationId xmlns:a16="http://schemas.microsoft.com/office/drawing/2014/main" id="{0B8B14E0-4792-4365-80DA-B8C2A028C6C5}"/>
              </a:ext>
            </a:extLst>
          </p:cNvPr>
          <p:cNvSpPr/>
          <p:nvPr/>
        </p:nvSpPr>
        <p:spPr>
          <a:xfrm>
            <a:off x="4103395" y="5060501"/>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17" name="Shape 188">
            <a:extLst>
              <a:ext uri="{FF2B5EF4-FFF2-40B4-BE49-F238E27FC236}">
                <a16:creationId xmlns:a16="http://schemas.microsoft.com/office/drawing/2014/main" id="{19762BE0-EC45-4C58-BE4E-1F77A61CA57B}"/>
              </a:ext>
            </a:extLst>
          </p:cNvPr>
          <p:cNvSpPr/>
          <p:nvPr/>
        </p:nvSpPr>
        <p:spPr>
          <a:xfrm>
            <a:off x="4103395" y="5379313"/>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87">
            <a:extLst>
              <a:ext uri="{FF2B5EF4-FFF2-40B4-BE49-F238E27FC236}">
                <a16:creationId xmlns:a16="http://schemas.microsoft.com/office/drawing/2014/main" id="{942AD8E3-401D-4060-A9F8-45F57B3CD274}"/>
              </a:ext>
            </a:extLst>
          </p:cNvPr>
          <p:cNvSpPr/>
          <p:nvPr/>
        </p:nvSpPr>
        <p:spPr>
          <a:xfrm>
            <a:off x="4103395" y="4734822"/>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87">
            <a:extLst>
              <a:ext uri="{FF2B5EF4-FFF2-40B4-BE49-F238E27FC236}">
                <a16:creationId xmlns:a16="http://schemas.microsoft.com/office/drawing/2014/main" id="{8FAF9A9E-DB7F-4EA6-A509-58B09CEEA241}"/>
              </a:ext>
            </a:extLst>
          </p:cNvPr>
          <p:cNvSpPr/>
          <p:nvPr/>
        </p:nvSpPr>
        <p:spPr>
          <a:xfrm>
            <a:off x="2421479" y="440882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22" name="Shape 169">
            <a:extLst>
              <a:ext uri="{FF2B5EF4-FFF2-40B4-BE49-F238E27FC236}">
                <a16:creationId xmlns:a16="http://schemas.microsoft.com/office/drawing/2014/main" id="{D9DD10A5-1806-4840-8A0F-78C2A4AD0C42}"/>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cxnSp>
        <p:nvCxnSpPr>
          <p:cNvPr id="20" name="Shape 171">
            <a:extLst>
              <a:ext uri="{FF2B5EF4-FFF2-40B4-BE49-F238E27FC236}">
                <a16:creationId xmlns:a16="http://schemas.microsoft.com/office/drawing/2014/main" id="{B7D98690-B949-4615-9AB0-7F65FBDD6487}"/>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21" name="Shape 172">
            <a:extLst>
              <a:ext uri="{FF2B5EF4-FFF2-40B4-BE49-F238E27FC236}">
                <a16:creationId xmlns:a16="http://schemas.microsoft.com/office/drawing/2014/main" id="{72F36BC3-2141-40AB-8419-B07863C68287}"/>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2262705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599" y="6356350"/>
            <a:ext cx="5300609"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21</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3216254602"/>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solidFill>
                            <a:schemeClr val="bg1"/>
                          </a:solidFill>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latin typeface="Cambria" panose="02040503050406030204" pitchFamily="18" charset="0"/>
                        </a:rPr>
                        <a:t>S2</a:t>
                      </a:r>
                    </a:p>
                  </a:txBody>
                  <a:tcPr>
                    <a:solidFill>
                      <a:schemeClr val="accent2"/>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2</a:t>
                      </a:r>
                    </a:p>
                  </a:txBody>
                  <a:tcPr/>
                </a:tc>
                <a:tc>
                  <a:txBody>
                    <a:bodyPr/>
                    <a:lstStyle/>
                    <a:p>
                      <a:pPr algn="ctr"/>
                      <a:r>
                        <a:rPr lang="en-US" b="1" dirty="0">
                          <a:solidFill>
                            <a:srgbClr val="FF0000"/>
                          </a:solidFill>
                          <a:latin typeface="Cambria" panose="02040503050406030204" pitchFamily="18" charset="0"/>
                        </a:rPr>
                        <a:t>1</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6" name="Shape 187">
            <a:extLst>
              <a:ext uri="{FF2B5EF4-FFF2-40B4-BE49-F238E27FC236}">
                <a16:creationId xmlns:a16="http://schemas.microsoft.com/office/drawing/2014/main" id="{0B8B14E0-4792-4365-80DA-B8C2A028C6C5}"/>
              </a:ext>
            </a:extLst>
          </p:cNvPr>
          <p:cNvSpPr/>
          <p:nvPr/>
        </p:nvSpPr>
        <p:spPr>
          <a:xfrm>
            <a:off x="4103395" y="5060501"/>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17" name="Shape 188">
            <a:extLst>
              <a:ext uri="{FF2B5EF4-FFF2-40B4-BE49-F238E27FC236}">
                <a16:creationId xmlns:a16="http://schemas.microsoft.com/office/drawing/2014/main" id="{19762BE0-EC45-4C58-BE4E-1F77A61CA57B}"/>
              </a:ext>
            </a:extLst>
          </p:cNvPr>
          <p:cNvSpPr/>
          <p:nvPr/>
        </p:nvSpPr>
        <p:spPr>
          <a:xfrm>
            <a:off x="4103395" y="5379313"/>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87">
            <a:extLst>
              <a:ext uri="{FF2B5EF4-FFF2-40B4-BE49-F238E27FC236}">
                <a16:creationId xmlns:a16="http://schemas.microsoft.com/office/drawing/2014/main" id="{942AD8E3-401D-4060-A9F8-45F57B3CD274}"/>
              </a:ext>
            </a:extLst>
          </p:cNvPr>
          <p:cNvSpPr/>
          <p:nvPr/>
        </p:nvSpPr>
        <p:spPr>
          <a:xfrm>
            <a:off x="4103395" y="4734822"/>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87">
            <a:extLst>
              <a:ext uri="{FF2B5EF4-FFF2-40B4-BE49-F238E27FC236}">
                <a16:creationId xmlns:a16="http://schemas.microsoft.com/office/drawing/2014/main" id="{94622BC8-2984-454B-BF0D-6686B23C68FF}"/>
              </a:ext>
            </a:extLst>
          </p:cNvPr>
          <p:cNvSpPr/>
          <p:nvPr/>
        </p:nvSpPr>
        <p:spPr>
          <a:xfrm>
            <a:off x="4103395" y="44004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0" name="Shape 187">
            <a:extLst>
              <a:ext uri="{FF2B5EF4-FFF2-40B4-BE49-F238E27FC236}">
                <a16:creationId xmlns:a16="http://schemas.microsoft.com/office/drawing/2014/main" id="{78228146-B5BA-47E4-9074-993E55F4E820}"/>
              </a:ext>
            </a:extLst>
          </p:cNvPr>
          <p:cNvSpPr/>
          <p:nvPr/>
        </p:nvSpPr>
        <p:spPr>
          <a:xfrm>
            <a:off x="2421479" y="440882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21" name="Shape 169">
            <a:extLst>
              <a:ext uri="{FF2B5EF4-FFF2-40B4-BE49-F238E27FC236}">
                <a16:creationId xmlns:a16="http://schemas.microsoft.com/office/drawing/2014/main" id="{AEAEA71A-EA8D-40D4-8C9F-D5F03911C806}"/>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cxnSp>
        <p:nvCxnSpPr>
          <p:cNvPr id="22" name="Shape 171">
            <a:extLst>
              <a:ext uri="{FF2B5EF4-FFF2-40B4-BE49-F238E27FC236}">
                <a16:creationId xmlns:a16="http://schemas.microsoft.com/office/drawing/2014/main" id="{90E1341C-9718-45EF-9D83-B69D5DD21EEE}"/>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25" name="Shape 172">
            <a:extLst>
              <a:ext uri="{FF2B5EF4-FFF2-40B4-BE49-F238E27FC236}">
                <a16:creationId xmlns:a16="http://schemas.microsoft.com/office/drawing/2014/main" id="{4BF0C9E5-FA22-45DD-A922-0B23A8D7D6B3}"/>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786184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4925602"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22</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460784928"/>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solidFill>
                            <a:srgbClr val="FF0000"/>
                          </a:solidFill>
                          <a:latin typeface="Cambria" panose="02040503050406030204" pitchFamily="18" charset="0"/>
                        </a:rPr>
                        <a:t>S3</a:t>
                      </a:r>
                    </a:p>
                  </a:txBody>
                  <a:tcPr>
                    <a:solidFill>
                      <a:schemeClr val="accent4"/>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solidFill>
                            <a:srgbClr val="FF0000"/>
                          </a:solidFill>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6" name="Shape 187">
            <a:extLst>
              <a:ext uri="{FF2B5EF4-FFF2-40B4-BE49-F238E27FC236}">
                <a16:creationId xmlns:a16="http://schemas.microsoft.com/office/drawing/2014/main" id="{0B8B14E0-4792-4365-80DA-B8C2A028C6C5}"/>
              </a:ext>
            </a:extLst>
          </p:cNvPr>
          <p:cNvSpPr/>
          <p:nvPr/>
        </p:nvSpPr>
        <p:spPr>
          <a:xfrm>
            <a:off x="4103395" y="5060501"/>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17" name="Shape 188">
            <a:extLst>
              <a:ext uri="{FF2B5EF4-FFF2-40B4-BE49-F238E27FC236}">
                <a16:creationId xmlns:a16="http://schemas.microsoft.com/office/drawing/2014/main" id="{19762BE0-EC45-4C58-BE4E-1F77A61CA57B}"/>
              </a:ext>
            </a:extLst>
          </p:cNvPr>
          <p:cNvSpPr/>
          <p:nvPr/>
        </p:nvSpPr>
        <p:spPr>
          <a:xfrm>
            <a:off x="4103395" y="5379313"/>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87">
            <a:extLst>
              <a:ext uri="{FF2B5EF4-FFF2-40B4-BE49-F238E27FC236}">
                <a16:creationId xmlns:a16="http://schemas.microsoft.com/office/drawing/2014/main" id="{942AD8E3-401D-4060-A9F8-45F57B3CD274}"/>
              </a:ext>
            </a:extLst>
          </p:cNvPr>
          <p:cNvSpPr/>
          <p:nvPr/>
        </p:nvSpPr>
        <p:spPr>
          <a:xfrm>
            <a:off x="4103395" y="4734822"/>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87">
            <a:extLst>
              <a:ext uri="{FF2B5EF4-FFF2-40B4-BE49-F238E27FC236}">
                <a16:creationId xmlns:a16="http://schemas.microsoft.com/office/drawing/2014/main" id="{94622BC8-2984-454B-BF0D-6686B23C68FF}"/>
              </a:ext>
            </a:extLst>
          </p:cNvPr>
          <p:cNvSpPr/>
          <p:nvPr/>
        </p:nvSpPr>
        <p:spPr>
          <a:xfrm>
            <a:off x="4107276" y="4400422"/>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5" name="Shape 187">
            <a:extLst>
              <a:ext uri="{FF2B5EF4-FFF2-40B4-BE49-F238E27FC236}">
                <a16:creationId xmlns:a16="http://schemas.microsoft.com/office/drawing/2014/main" id="{4CB97243-F2D8-42EC-A3CB-F3E3FEA02DD4}"/>
              </a:ext>
            </a:extLst>
          </p:cNvPr>
          <p:cNvSpPr/>
          <p:nvPr/>
        </p:nvSpPr>
        <p:spPr>
          <a:xfrm>
            <a:off x="5785312" y="5052387"/>
            <a:ext cx="1280800" cy="325999"/>
          </a:xfrm>
          <a:prstGeom prst="rect">
            <a:avLst/>
          </a:prstGeom>
          <a:solidFill>
            <a:schemeClr val="accent4"/>
          </a:solidFill>
          <a:ln w="9525" cap="flat" cmpd="sng">
            <a:solidFill>
              <a:schemeClr val="tx1"/>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21" name="Shape 187">
            <a:extLst>
              <a:ext uri="{FF2B5EF4-FFF2-40B4-BE49-F238E27FC236}">
                <a16:creationId xmlns:a16="http://schemas.microsoft.com/office/drawing/2014/main" id="{1247F18E-BD59-45B3-BFB8-F75D0695FB52}"/>
              </a:ext>
            </a:extLst>
          </p:cNvPr>
          <p:cNvSpPr/>
          <p:nvPr/>
        </p:nvSpPr>
        <p:spPr>
          <a:xfrm>
            <a:off x="5785312" y="5386500"/>
            <a:ext cx="1280800" cy="325999"/>
          </a:xfrm>
          <a:prstGeom prst="rect">
            <a:avLst/>
          </a:prstGeom>
          <a:solidFill>
            <a:schemeClr val="accent4"/>
          </a:solidFill>
          <a:ln w="9525" cap="flat" cmpd="sng">
            <a:solidFill>
              <a:schemeClr val="tx1"/>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graphicFrame>
        <p:nvGraphicFramePr>
          <p:cNvPr id="22" name="Table 21">
            <a:extLst>
              <a:ext uri="{FF2B5EF4-FFF2-40B4-BE49-F238E27FC236}">
                <a16:creationId xmlns:a16="http://schemas.microsoft.com/office/drawing/2014/main" id="{FD8C3C5C-1F44-4544-935A-307AA1182148}"/>
              </a:ext>
            </a:extLst>
          </p:cNvPr>
          <p:cNvGraphicFramePr>
            <a:graphicFrameLocks noGrp="1"/>
          </p:cNvGraphicFramePr>
          <p:nvPr>
            <p:extLst>
              <p:ext uri="{D42A27DB-BD31-4B8C-83A1-F6EECF244321}">
                <p14:modId xmlns:p14="http://schemas.microsoft.com/office/powerpoint/2010/main" val="3807779919"/>
              </p:ext>
            </p:extLst>
          </p:nvPr>
        </p:nvGraphicFramePr>
        <p:xfrm>
          <a:off x="1722051" y="1960433"/>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solidFill>
                            <a:srgbClr val="FF0000"/>
                          </a:solidFill>
                          <a:latin typeface="Cambria" panose="02040503050406030204" pitchFamily="18" charset="0"/>
                        </a:rPr>
                        <a:t>S3</a:t>
                      </a:r>
                    </a:p>
                  </a:txBody>
                  <a:tcPr>
                    <a:solidFill>
                      <a:schemeClr val="accent4"/>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solidFill>
                            <a:srgbClr val="FF0000"/>
                          </a:solidFill>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32" name="Shape 187">
            <a:extLst>
              <a:ext uri="{FF2B5EF4-FFF2-40B4-BE49-F238E27FC236}">
                <a16:creationId xmlns:a16="http://schemas.microsoft.com/office/drawing/2014/main" id="{D150043E-A45A-4EA4-9931-E5D6F57D2FEF}"/>
              </a:ext>
            </a:extLst>
          </p:cNvPr>
          <p:cNvSpPr/>
          <p:nvPr/>
        </p:nvSpPr>
        <p:spPr>
          <a:xfrm>
            <a:off x="2421479" y="4408823"/>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3" name="Shape 187">
            <a:extLst>
              <a:ext uri="{FF2B5EF4-FFF2-40B4-BE49-F238E27FC236}">
                <a16:creationId xmlns:a16="http://schemas.microsoft.com/office/drawing/2014/main" id="{907718DE-C1DD-4510-A928-71889BD83EB8}"/>
              </a:ext>
            </a:extLst>
          </p:cNvPr>
          <p:cNvSpPr/>
          <p:nvPr/>
        </p:nvSpPr>
        <p:spPr>
          <a:xfrm>
            <a:off x="2421479" y="4734502"/>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graphicFrame>
        <p:nvGraphicFramePr>
          <p:cNvPr id="34" name="Table 33">
            <a:extLst>
              <a:ext uri="{FF2B5EF4-FFF2-40B4-BE49-F238E27FC236}">
                <a16:creationId xmlns:a16="http://schemas.microsoft.com/office/drawing/2014/main" id="{873FBF6C-2A3F-4B64-B061-ECF9A3580BC0}"/>
              </a:ext>
            </a:extLst>
          </p:cNvPr>
          <p:cNvGraphicFramePr>
            <a:graphicFrameLocks noGrp="1"/>
          </p:cNvGraphicFramePr>
          <p:nvPr>
            <p:extLst>
              <p:ext uri="{D42A27DB-BD31-4B8C-83A1-F6EECF244321}">
                <p14:modId xmlns:p14="http://schemas.microsoft.com/office/powerpoint/2010/main" val="3375481299"/>
              </p:ext>
            </p:extLst>
          </p:nvPr>
        </p:nvGraphicFramePr>
        <p:xfrm>
          <a:off x="1722051" y="1960113"/>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solidFill>
                            <a:srgbClr val="FF0000"/>
                          </a:solidFill>
                          <a:latin typeface="Cambria" panose="02040503050406030204" pitchFamily="18" charset="0"/>
                        </a:rPr>
                        <a:t>S3</a:t>
                      </a:r>
                    </a:p>
                  </a:txBody>
                  <a:tcPr>
                    <a:solidFill>
                      <a:schemeClr val="accent4"/>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solidFill>
                            <a:srgbClr val="FF0000"/>
                          </a:solidFill>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35" name="Shape 187">
            <a:extLst>
              <a:ext uri="{FF2B5EF4-FFF2-40B4-BE49-F238E27FC236}">
                <a16:creationId xmlns:a16="http://schemas.microsoft.com/office/drawing/2014/main" id="{8B05FE25-DAFA-4F67-92F1-5927DE76E18A}"/>
              </a:ext>
            </a:extLst>
          </p:cNvPr>
          <p:cNvSpPr/>
          <p:nvPr/>
        </p:nvSpPr>
        <p:spPr>
          <a:xfrm>
            <a:off x="2421479" y="4408503"/>
            <a:ext cx="1280800" cy="325999"/>
          </a:xfrm>
          <a:prstGeom prst="rect">
            <a:avLst/>
          </a:prstGeom>
          <a:solidFill>
            <a:schemeClr val="accen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6" name="Shape 187">
            <a:extLst>
              <a:ext uri="{FF2B5EF4-FFF2-40B4-BE49-F238E27FC236}">
                <a16:creationId xmlns:a16="http://schemas.microsoft.com/office/drawing/2014/main" id="{85AE81F2-90FE-41C4-9F81-37B1DDD6FDBD}"/>
              </a:ext>
            </a:extLst>
          </p:cNvPr>
          <p:cNvSpPr/>
          <p:nvPr/>
        </p:nvSpPr>
        <p:spPr>
          <a:xfrm>
            <a:off x="2417598"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38" name="Shape 188">
            <a:extLst>
              <a:ext uri="{FF2B5EF4-FFF2-40B4-BE49-F238E27FC236}">
                <a16:creationId xmlns:a16="http://schemas.microsoft.com/office/drawing/2014/main" id="{D3A7B02B-36CA-4C37-82BC-252B7DDFA755}"/>
              </a:ext>
            </a:extLst>
          </p:cNvPr>
          <p:cNvSpPr/>
          <p:nvPr/>
        </p:nvSpPr>
        <p:spPr>
          <a:xfrm>
            <a:off x="2417598"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39" name="Shape 187">
            <a:extLst>
              <a:ext uri="{FF2B5EF4-FFF2-40B4-BE49-F238E27FC236}">
                <a16:creationId xmlns:a16="http://schemas.microsoft.com/office/drawing/2014/main" id="{EC9AF3FC-C4A7-46A3-B2E4-02118EBED28B}"/>
              </a:ext>
            </a:extLst>
          </p:cNvPr>
          <p:cNvSpPr/>
          <p:nvPr/>
        </p:nvSpPr>
        <p:spPr>
          <a:xfrm>
            <a:off x="4103395" y="44004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40" name="Shape 187">
            <a:extLst>
              <a:ext uri="{FF2B5EF4-FFF2-40B4-BE49-F238E27FC236}">
                <a16:creationId xmlns:a16="http://schemas.microsoft.com/office/drawing/2014/main" id="{527FAC88-0636-45B8-BA0B-707DC221D635}"/>
              </a:ext>
            </a:extLst>
          </p:cNvPr>
          <p:cNvSpPr/>
          <p:nvPr/>
        </p:nvSpPr>
        <p:spPr>
          <a:xfrm>
            <a:off x="2417598" y="473450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graphicFrame>
        <p:nvGraphicFramePr>
          <p:cNvPr id="41" name="Table 40">
            <a:extLst>
              <a:ext uri="{FF2B5EF4-FFF2-40B4-BE49-F238E27FC236}">
                <a16:creationId xmlns:a16="http://schemas.microsoft.com/office/drawing/2014/main" id="{9C4AE295-E26A-4EB9-82B9-FD95428E4102}"/>
              </a:ext>
            </a:extLst>
          </p:cNvPr>
          <p:cNvGraphicFramePr>
            <a:graphicFrameLocks noGrp="1"/>
          </p:cNvGraphicFramePr>
          <p:nvPr>
            <p:extLst>
              <p:ext uri="{D42A27DB-BD31-4B8C-83A1-F6EECF244321}">
                <p14:modId xmlns:p14="http://schemas.microsoft.com/office/powerpoint/2010/main" val="1552426019"/>
              </p:ext>
            </p:extLst>
          </p:nvPr>
        </p:nvGraphicFramePr>
        <p:xfrm>
          <a:off x="1718170" y="1960113"/>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S4</a:t>
                      </a:r>
                    </a:p>
                  </a:txBody>
                  <a:tcPr>
                    <a:solidFill>
                      <a:schemeClr val="accent6"/>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solidFill>
                            <a:srgbClr val="FF0000"/>
                          </a:solidFill>
                          <a:latin typeface="Cambria" panose="02040503050406030204" pitchFamily="18" charset="0"/>
                        </a:rPr>
                        <a:t>S3</a:t>
                      </a:r>
                    </a:p>
                  </a:txBody>
                  <a:tcPr>
                    <a:solidFill>
                      <a:schemeClr val="accent4"/>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1</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solidFill>
                            <a:srgbClr val="FF0000"/>
                          </a:solidFill>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42" name="Shape 187">
            <a:extLst>
              <a:ext uri="{FF2B5EF4-FFF2-40B4-BE49-F238E27FC236}">
                <a16:creationId xmlns:a16="http://schemas.microsoft.com/office/drawing/2014/main" id="{13E23129-F331-4FE8-875E-FEBF3DBC8EFC}"/>
              </a:ext>
            </a:extLst>
          </p:cNvPr>
          <p:cNvSpPr/>
          <p:nvPr/>
        </p:nvSpPr>
        <p:spPr>
          <a:xfrm>
            <a:off x="2417598" y="440850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43" name="Shape 169">
            <a:extLst>
              <a:ext uri="{FF2B5EF4-FFF2-40B4-BE49-F238E27FC236}">
                <a16:creationId xmlns:a16="http://schemas.microsoft.com/office/drawing/2014/main" id="{29AD60C6-25F3-4B7F-B852-45DAE44FA1C0}"/>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cxnSp>
        <p:nvCxnSpPr>
          <p:cNvPr id="37" name="Shape 171">
            <a:extLst>
              <a:ext uri="{FF2B5EF4-FFF2-40B4-BE49-F238E27FC236}">
                <a16:creationId xmlns:a16="http://schemas.microsoft.com/office/drawing/2014/main" id="{182A6714-4644-441F-93E4-13D4FE58D4DC}"/>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44" name="Shape 172">
            <a:extLst>
              <a:ext uri="{FF2B5EF4-FFF2-40B4-BE49-F238E27FC236}">
                <a16:creationId xmlns:a16="http://schemas.microsoft.com/office/drawing/2014/main" id="{55027983-5A7F-4511-8796-3F63310C8E03}"/>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201465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238964"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23</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3525607868"/>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6" name="Shape 187">
            <a:extLst>
              <a:ext uri="{FF2B5EF4-FFF2-40B4-BE49-F238E27FC236}">
                <a16:creationId xmlns:a16="http://schemas.microsoft.com/office/drawing/2014/main" id="{0B8B14E0-4792-4365-80DA-B8C2A028C6C5}"/>
              </a:ext>
            </a:extLst>
          </p:cNvPr>
          <p:cNvSpPr/>
          <p:nvPr/>
        </p:nvSpPr>
        <p:spPr>
          <a:xfrm>
            <a:off x="4103395" y="5060501"/>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17" name="Shape 188">
            <a:extLst>
              <a:ext uri="{FF2B5EF4-FFF2-40B4-BE49-F238E27FC236}">
                <a16:creationId xmlns:a16="http://schemas.microsoft.com/office/drawing/2014/main" id="{19762BE0-EC45-4C58-BE4E-1F77A61CA57B}"/>
              </a:ext>
            </a:extLst>
          </p:cNvPr>
          <p:cNvSpPr/>
          <p:nvPr/>
        </p:nvSpPr>
        <p:spPr>
          <a:xfrm>
            <a:off x="4103395" y="5379313"/>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87">
            <a:extLst>
              <a:ext uri="{FF2B5EF4-FFF2-40B4-BE49-F238E27FC236}">
                <a16:creationId xmlns:a16="http://schemas.microsoft.com/office/drawing/2014/main" id="{942AD8E3-401D-4060-A9F8-45F57B3CD274}"/>
              </a:ext>
            </a:extLst>
          </p:cNvPr>
          <p:cNvSpPr/>
          <p:nvPr/>
        </p:nvSpPr>
        <p:spPr>
          <a:xfrm>
            <a:off x="4103395" y="4734822"/>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87">
            <a:extLst>
              <a:ext uri="{FF2B5EF4-FFF2-40B4-BE49-F238E27FC236}">
                <a16:creationId xmlns:a16="http://schemas.microsoft.com/office/drawing/2014/main" id="{94622BC8-2984-454B-BF0D-6686B23C68FF}"/>
              </a:ext>
            </a:extLst>
          </p:cNvPr>
          <p:cNvSpPr/>
          <p:nvPr/>
        </p:nvSpPr>
        <p:spPr>
          <a:xfrm>
            <a:off x="4103395" y="4402404"/>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0" name="Shape 188">
            <a:extLst>
              <a:ext uri="{FF2B5EF4-FFF2-40B4-BE49-F238E27FC236}">
                <a16:creationId xmlns:a16="http://schemas.microsoft.com/office/drawing/2014/main" id="{7A8E27B6-5EB8-4AA0-9B02-C71DB642FE74}"/>
              </a:ext>
            </a:extLst>
          </p:cNvPr>
          <p:cNvSpPr/>
          <p:nvPr/>
        </p:nvSpPr>
        <p:spPr>
          <a:xfrm>
            <a:off x="5783609" y="471299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1" name="Shape 187">
            <a:extLst>
              <a:ext uri="{FF2B5EF4-FFF2-40B4-BE49-F238E27FC236}">
                <a16:creationId xmlns:a16="http://schemas.microsoft.com/office/drawing/2014/main" id="{6205E575-B930-44BF-A27D-A0A80E29E504}"/>
              </a:ext>
            </a:extLst>
          </p:cNvPr>
          <p:cNvSpPr/>
          <p:nvPr/>
        </p:nvSpPr>
        <p:spPr>
          <a:xfrm>
            <a:off x="5787014" y="5043644"/>
            <a:ext cx="1280800" cy="325999"/>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22" name="Shape 187">
            <a:extLst>
              <a:ext uri="{FF2B5EF4-FFF2-40B4-BE49-F238E27FC236}">
                <a16:creationId xmlns:a16="http://schemas.microsoft.com/office/drawing/2014/main" id="{38DB31FE-2AA4-4E73-9951-A2CE5129FC63}"/>
              </a:ext>
            </a:extLst>
          </p:cNvPr>
          <p:cNvSpPr/>
          <p:nvPr/>
        </p:nvSpPr>
        <p:spPr>
          <a:xfrm>
            <a:off x="5785311" y="4400519"/>
            <a:ext cx="1280800" cy="325999"/>
          </a:xfrm>
          <a:prstGeom prst="rect">
            <a:avLst/>
          </a:prstGeom>
          <a:solidFill>
            <a:schemeClr val="accent6"/>
          </a:solidFill>
          <a:ln w="9525" cap="flat" cmpd="sng">
            <a:solidFill>
              <a:schemeClr val="tx1"/>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2" name="Shape 109">
            <a:extLst>
              <a:ext uri="{FF2B5EF4-FFF2-40B4-BE49-F238E27FC236}">
                <a16:creationId xmlns:a16="http://schemas.microsoft.com/office/drawing/2014/main" id="{B2A3C5BF-625D-4EDF-A456-B97FC2AB9B0A}"/>
              </a:ext>
            </a:extLst>
          </p:cNvPr>
          <p:cNvSpPr txBox="1"/>
          <p:nvPr/>
        </p:nvSpPr>
        <p:spPr>
          <a:xfrm>
            <a:off x="295401" y="4804154"/>
            <a:ext cx="1964860" cy="1114132"/>
          </a:xfrm>
          <a:prstGeom prst="rect">
            <a:avLst/>
          </a:prstGeom>
          <a:solidFill>
            <a:srgbClr val="DD7E6B"/>
          </a:solidFill>
          <a:ln>
            <a:noFill/>
          </a:ln>
        </p:spPr>
        <p:txBody>
          <a:bodyPr lIns="121900" tIns="121900" rIns="121900" bIns="121900" anchor="t" anchorCtr="0">
            <a:noAutofit/>
          </a:bodyPr>
          <a:lstStyle/>
          <a:p>
            <a:r>
              <a:rPr lang="en" sz="1867" b="1" i="1" dirty="0">
                <a:solidFill>
                  <a:schemeClr val="lt1"/>
                </a:solidFill>
                <a:latin typeface="Cambria" panose="02040503050406030204" pitchFamily="18" charset="0"/>
              </a:rPr>
              <a:t>Load Balanced but not optimal in replica count</a:t>
            </a:r>
          </a:p>
        </p:txBody>
      </p:sp>
      <p:sp>
        <p:nvSpPr>
          <p:cNvPr id="33" name="Shape 187">
            <a:extLst>
              <a:ext uri="{FF2B5EF4-FFF2-40B4-BE49-F238E27FC236}">
                <a16:creationId xmlns:a16="http://schemas.microsoft.com/office/drawing/2014/main" id="{7C65A259-7180-44B3-8DDC-7C7570AC3963}"/>
              </a:ext>
            </a:extLst>
          </p:cNvPr>
          <p:cNvSpPr/>
          <p:nvPr/>
        </p:nvSpPr>
        <p:spPr>
          <a:xfrm>
            <a:off x="5785311" y="5375504"/>
            <a:ext cx="1280800" cy="325999"/>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5" name="TextBox 34">
            <a:extLst>
              <a:ext uri="{FF2B5EF4-FFF2-40B4-BE49-F238E27FC236}">
                <a16:creationId xmlns:a16="http://schemas.microsoft.com/office/drawing/2014/main" id="{D4E8115D-3849-4C85-8F33-3721C8B8586C}"/>
              </a:ext>
            </a:extLst>
          </p:cNvPr>
          <p:cNvSpPr txBox="1"/>
          <p:nvPr/>
        </p:nvSpPr>
        <p:spPr>
          <a:xfrm>
            <a:off x="2926383" y="5839138"/>
            <a:ext cx="270992" cy="369332"/>
          </a:xfrm>
          <a:prstGeom prst="rect">
            <a:avLst/>
          </a:prstGeom>
          <a:noFill/>
        </p:spPr>
        <p:txBody>
          <a:bodyPr wrap="square" rtlCol="0">
            <a:spAutoFit/>
          </a:bodyPr>
          <a:lstStyle/>
          <a:p>
            <a:r>
              <a:rPr lang="en-US" b="1" dirty="0">
                <a:latin typeface="Cambria" panose="02040503050406030204" pitchFamily="18" charset="0"/>
              </a:rPr>
              <a:t>1</a:t>
            </a:r>
          </a:p>
        </p:txBody>
      </p:sp>
      <p:sp>
        <p:nvSpPr>
          <p:cNvPr id="36" name="TextBox 35">
            <a:extLst>
              <a:ext uri="{FF2B5EF4-FFF2-40B4-BE49-F238E27FC236}">
                <a16:creationId xmlns:a16="http://schemas.microsoft.com/office/drawing/2014/main" id="{D89BFBBB-4C89-4D7B-B18D-AD5F385E559A}"/>
              </a:ext>
            </a:extLst>
          </p:cNvPr>
          <p:cNvSpPr txBox="1"/>
          <p:nvPr/>
        </p:nvSpPr>
        <p:spPr>
          <a:xfrm>
            <a:off x="4608299" y="5839138"/>
            <a:ext cx="270992" cy="369332"/>
          </a:xfrm>
          <a:prstGeom prst="rect">
            <a:avLst/>
          </a:prstGeom>
          <a:noFill/>
        </p:spPr>
        <p:txBody>
          <a:bodyPr wrap="square" rtlCol="0">
            <a:spAutoFit/>
          </a:bodyPr>
          <a:lstStyle/>
          <a:p>
            <a:r>
              <a:rPr lang="en-US" b="1" dirty="0">
                <a:latin typeface="Cambria" panose="02040503050406030204" pitchFamily="18" charset="0"/>
              </a:rPr>
              <a:t>2</a:t>
            </a:r>
          </a:p>
        </p:txBody>
      </p:sp>
      <p:sp>
        <p:nvSpPr>
          <p:cNvPr id="38" name="TextBox 37">
            <a:extLst>
              <a:ext uri="{FF2B5EF4-FFF2-40B4-BE49-F238E27FC236}">
                <a16:creationId xmlns:a16="http://schemas.microsoft.com/office/drawing/2014/main" id="{BF696014-5387-4ED4-B67C-AD8E97CCB287}"/>
              </a:ext>
            </a:extLst>
          </p:cNvPr>
          <p:cNvSpPr txBox="1"/>
          <p:nvPr/>
        </p:nvSpPr>
        <p:spPr>
          <a:xfrm>
            <a:off x="6288513" y="5839138"/>
            <a:ext cx="270992" cy="369332"/>
          </a:xfrm>
          <a:prstGeom prst="rect">
            <a:avLst/>
          </a:prstGeom>
          <a:noFill/>
        </p:spPr>
        <p:txBody>
          <a:bodyPr wrap="square" rtlCol="0">
            <a:spAutoFit/>
          </a:bodyPr>
          <a:lstStyle/>
          <a:p>
            <a:r>
              <a:rPr lang="en-US" b="1" dirty="0">
                <a:latin typeface="Cambria" panose="02040503050406030204" pitchFamily="18" charset="0"/>
              </a:rPr>
              <a:t>3</a:t>
            </a:r>
          </a:p>
        </p:txBody>
      </p:sp>
      <p:sp>
        <p:nvSpPr>
          <p:cNvPr id="9" name="Arrow: Curved Down 8">
            <a:extLst>
              <a:ext uri="{FF2B5EF4-FFF2-40B4-BE49-F238E27FC236}">
                <a16:creationId xmlns:a16="http://schemas.microsoft.com/office/drawing/2014/main" id="{B0A51F69-F2AE-49A4-B6D3-D9B88FD75FBB}"/>
              </a:ext>
            </a:extLst>
          </p:cNvPr>
          <p:cNvSpPr/>
          <p:nvPr/>
        </p:nvSpPr>
        <p:spPr>
          <a:xfrm>
            <a:off x="4450565" y="3722086"/>
            <a:ext cx="2087161" cy="668847"/>
          </a:xfrm>
          <a:prstGeom prst="curved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F26EEDA0-F380-4F50-AAE2-C6F7DE9B0DB7}"/>
              </a:ext>
            </a:extLst>
          </p:cNvPr>
          <p:cNvSpPr/>
          <p:nvPr/>
        </p:nvSpPr>
        <p:spPr>
          <a:xfrm rot="10800000">
            <a:off x="4435353" y="4718200"/>
            <a:ext cx="2087161" cy="668299"/>
          </a:xfrm>
          <a:prstGeom prst="curved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Shape 169">
            <a:extLst>
              <a:ext uri="{FF2B5EF4-FFF2-40B4-BE49-F238E27FC236}">
                <a16:creationId xmlns:a16="http://schemas.microsoft.com/office/drawing/2014/main" id="{B62A9924-8942-4E5C-B833-22B85BFA6395}"/>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cxnSp>
        <p:nvCxnSpPr>
          <p:cNvPr id="37" name="Shape 171">
            <a:extLst>
              <a:ext uri="{FF2B5EF4-FFF2-40B4-BE49-F238E27FC236}">
                <a16:creationId xmlns:a16="http://schemas.microsoft.com/office/drawing/2014/main" id="{72A5C891-F8B4-4B34-91D1-89DAF43DAD48}"/>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39" name="Shape 172">
            <a:extLst>
              <a:ext uri="{FF2B5EF4-FFF2-40B4-BE49-F238E27FC236}">
                <a16:creationId xmlns:a16="http://schemas.microsoft.com/office/drawing/2014/main" id="{AFC5B611-B30B-4E7F-AB69-6A7553941A58}"/>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271920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9"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C3ED-119F-4BDD-BDC1-FD66B1543FC7}"/>
              </a:ext>
            </a:extLst>
          </p:cNvPr>
          <p:cNvSpPr>
            <a:spLocks noGrp="1"/>
          </p:cNvSpPr>
          <p:nvPr>
            <p:ph type="title"/>
          </p:nvPr>
        </p:nvSpPr>
        <p:spPr/>
        <p:txBody>
          <a:bodyPr/>
          <a:lstStyle/>
          <a:p>
            <a:r>
              <a:rPr lang="en-US" dirty="0">
                <a:latin typeface="Cambria" panose="02040503050406030204" pitchFamily="18" charset="0"/>
              </a:rPr>
              <a:t>Segment Placement Algorithm</a:t>
            </a:r>
          </a:p>
        </p:txBody>
      </p:sp>
      <p:sp>
        <p:nvSpPr>
          <p:cNvPr id="4" name="Date Placeholder 3">
            <a:extLst>
              <a:ext uri="{FF2B5EF4-FFF2-40B4-BE49-F238E27FC236}">
                <a16:creationId xmlns:a16="http://schemas.microsoft.com/office/drawing/2014/main" id="{52D24837-C98D-492F-98A1-1FF0DE310D04}"/>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9988551-D8C6-4FA9-85E0-17F0565613E0}"/>
              </a:ext>
            </a:extLst>
          </p:cNvPr>
          <p:cNvSpPr>
            <a:spLocks noGrp="1"/>
          </p:cNvSpPr>
          <p:nvPr>
            <p:ph type="ftr" sz="quarter" idx="11"/>
          </p:nvPr>
        </p:nvSpPr>
        <p:spPr>
          <a:xfrm>
            <a:off x="4038600" y="6356350"/>
            <a:ext cx="5182456"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01794CDE-105F-4292-A9FC-AEE60FE22EAE}"/>
              </a:ext>
            </a:extLst>
          </p:cNvPr>
          <p:cNvSpPr>
            <a:spLocks noGrp="1"/>
          </p:cNvSpPr>
          <p:nvPr>
            <p:ph type="sldNum" sz="quarter" idx="12"/>
          </p:nvPr>
        </p:nvSpPr>
        <p:spPr/>
        <p:txBody>
          <a:bodyPr/>
          <a:lstStyle/>
          <a:p>
            <a:fld id="{9A9D050B-9392-4FA6-98A4-B7E7CEB7238D}" type="slidenum">
              <a:rPr lang="en-US" smtClean="0"/>
              <a:t>24</a:t>
            </a:fld>
            <a:endParaRPr lang="en-US"/>
          </a:p>
        </p:txBody>
      </p:sp>
      <p:sp>
        <p:nvSpPr>
          <p:cNvPr id="27" name="Shape 153">
            <a:extLst>
              <a:ext uri="{FF2B5EF4-FFF2-40B4-BE49-F238E27FC236}">
                <a16:creationId xmlns:a16="http://schemas.microsoft.com/office/drawing/2014/main" id="{926A8182-B6D6-4B4E-8968-E5F6818A1A93}"/>
              </a:ext>
            </a:extLst>
          </p:cNvPr>
          <p:cNvSpPr/>
          <p:nvPr/>
        </p:nvSpPr>
        <p:spPr>
          <a:xfrm>
            <a:off x="2421479"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CN1</a:t>
            </a:r>
          </a:p>
        </p:txBody>
      </p:sp>
      <p:sp>
        <p:nvSpPr>
          <p:cNvPr id="28" name="Shape 154">
            <a:extLst>
              <a:ext uri="{FF2B5EF4-FFF2-40B4-BE49-F238E27FC236}">
                <a16:creationId xmlns:a16="http://schemas.microsoft.com/office/drawing/2014/main" id="{C1044C42-35CA-4ABA-897B-DFF30B423DA2}"/>
              </a:ext>
            </a:extLst>
          </p:cNvPr>
          <p:cNvSpPr/>
          <p:nvPr/>
        </p:nvSpPr>
        <p:spPr>
          <a:xfrm>
            <a:off x="4103396"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CN2</a:t>
            </a:r>
          </a:p>
        </p:txBody>
      </p:sp>
      <p:sp>
        <p:nvSpPr>
          <p:cNvPr id="29" name="Shape 155">
            <a:extLst>
              <a:ext uri="{FF2B5EF4-FFF2-40B4-BE49-F238E27FC236}">
                <a16:creationId xmlns:a16="http://schemas.microsoft.com/office/drawing/2014/main" id="{79841892-3F21-423E-882D-0B06C3399A57}"/>
              </a:ext>
            </a:extLst>
          </p:cNvPr>
          <p:cNvSpPr/>
          <p:nvPr/>
        </p:nvSpPr>
        <p:spPr>
          <a:xfrm>
            <a:off x="5785312" y="3576564"/>
            <a:ext cx="1280800" cy="2130800"/>
          </a:xfrm>
          <a:prstGeom prst="rect">
            <a:avLst/>
          </a:prstGeom>
          <a:solidFill>
            <a:srgbClr val="FFFFFF"/>
          </a:solidFill>
          <a:ln w="38100" cap="flat" cmpd="sng">
            <a:solidFill>
              <a:srgbClr val="7030A0"/>
            </a:solidFill>
            <a:prstDash val="solid"/>
            <a:round/>
            <a:headEnd type="none" w="med" len="med"/>
            <a:tailEnd type="none" w="med" len="med"/>
          </a:ln>
        </p:spPr>
        <p:txBody>
          <a:bodyPr lIns="121900" tIns="121900" rIns="121900" bIns="121900" anchor="t" anchorCtr="0">
            <a:noAutofit/>
          </a:bodyPr>
          <a:lstStyle/>
          <a:p>
            <a:pPr algn="ctr"/>
            <a:r>
              <a:rPr lang="en" sz="2400" b="1" i="1" dirty="0">
                <a:latin typeface="Cambria" panose="02040503050406030204" pitchFamily="18" charset="0"/>
              </a:rPr>
              <a:t>CN3</a:t>
            </a:r>
          </a:p>
        </p:txBody>
      </p:sp>
      <p:graphicFrame>
        <p:nvGraphicFramePr>
          <p:cNvPr id="30" name="Table 29">
            <a:extLst>
              <a:ext uri="{FF2B5EF4-FFF2-40B4-BE49-F238E27FC236}">
                <a16:creationId xmlns:a16="http://schemas.microsoft.com/office/drawing/2014/main" id="{CB485C19-CE32-444B-B2D4-2DAAA6B96614}"/>
              </a:ext>
            </a:extLst>
          </p:cNvPr>
          <p:cNvGraphicFramePr>
            <a:graphicFrameLocks noGrp="1"/>
          </p:cNvGraphicFramePr>
          <p:nvPr>
            <p:extLst>
              <p:ext uri="{D42A27DB-BD31-4B8C-83A1-F6EECF244321}">
                <p14:modId xmlns:p14="http://schemas.microsoft.com/office/powerpoint/2010/main" val="895859837"/>
              </p:ext>
            </p:extLst>
          </p:nvPr>
        </p:nvGraphicFramePr>
        <p:xfrm>
          <a:off x="1722051" y="1963867"/>
          <a:ext cx="6043488" cy="934264"/>
        </p:xfrm>
        <a:graphic>
          <a:graphicData uri="http://schemas.openxmlformats.org/drawingml/2006/table">
            <a:tbl>
              <a:tblPr firstRow="1" bandRow="1">
                <a:tableStyleId>{5940675A-B579-460E-94D1-54222C63F5DA}</a:tableStyleId>
              </a:tblPr>
              <a:tblGrid>
                <a:gridCol w="1510872">
                  <a:extLst>
                    <a:ext uri="{9D8B030D-6E8A-4147-A177-3AD203B41FA5}">
                      <a16:colId xmlns:a16="http://schemas.microsoft.com/office/drawing/2014/main" val="267537848"/>
                    </a:ext>
                  </a:extLst>
                </a:gridCol>
                <a:gridCol w="1510872">
                  <a:extLst>
                    <a:ext uri="{9D8B030D-6E8A-4147-A177-3AD203B41FA5}">
                      <a16:colId xmlns:a16="http://schemas.microsoft.com/office/drawing/2014/main" val="3833860750"/>
                    </a:ext>
                  </a:extLst>
                </a:gridCol>
                <a:gridCol w="1510872">
                  <a:extLst>
                    <a:ext uri="{9D8B030D-6E8A-4147-A177-3AD203B41FA5}">
                      <a16:colId xmlns:a16="http://schemas.microsoft.com/office/drawing/2014/main" val="1958675834"/>
                    </a:ext>
                  </a:extLst>
                </a:gridCol>
                <a:gridCol w="1510872">
                  <a:extLst>
                    <a:ext uri="{9D8B030D-6E8A-4147-A177-3AD203B41FA5}">
                      <a16:colId xmlns:a16="http://schemas.microsoft.com/office/drawing/2014/main" val="3744230140"/>
                    </a:ext>
                  </a:extLst>
                </a:gridCol>
              </a:tblGrid>
              <a:tr h="467132">
                <a:tc>
                  <a:txBody>
                    <a:bodyPr/>
                    <a:lstStyle/>
                    <a:p>
                      <a:pPr algn="ctr"/>
                      <a:r>
                        <a:rPr lang="en-US" b="1" dirty="0">
                          <a:latin typeface="Cambria" panose="02040503050406030204" pitchFamily="18" charset="0"/>
                        </a:rPr>
                        <a:t>S1</a:t>
                      </a:r>
                    </a:p>
                  </a:txBody>
                  <a:tcPr>
                    <a:solidFill>
                      <a:srgbClr val="00B0F0"/>
                    </a:solidFill>
                  </a:tcPr>
                </a:tc>
                <a:tc>
                  <a:txBody>
                    <a:bodyPr/>
                    <a:lstStyle/>
                    <a:p>
                      <a:pPr algn="ctr"/>
                      <a:r>
                        <a:rPr lang="en-US" b="1" dirty="0">
                          <a:latin typeface="Cambria" panose="02040503050406030204" pitchFamily="18" charset="0"/>
                        </a:rPr>
                        <a:t>S2</a:t>
                      </a:r>
                    </a:p>
                  </a:txBody>
                  <a:tcPr>
                    <a:solidFill>
                      <a:schemeClr val="accent2"/>
                    </a:solidFill>
                  </a:tcPr>
                </a:tc>
                <a:tc>
                  <a:txBody>
                    <a:bodyPr/>
                    <a:lstStyle/>
                    <a:p>
                      <a:pPr algn="ctr"/>
                      <a:r>
                        <a:rPr lang="en-US" b="1" dirty="0">
                          <a:latin typeface="Cambria" panose="02040503050406030204" pitchFamily="18" charset="0"/>
                        </a:rPr>
                        <a:t>S3</a:t>
                      </a:r>
                    </a:p>
                  </a:txBody>
                  <a:tcPr>
                    <a:solidFill>
                      <a:schemeClr val="accent4"/>
                    </a:solidFill>
                  </a:tcPr>
                </a:tc>
                <a:tc>
                  <a:txBody>
                    <a:bodyPr/>
                    <a:lstStyle/>
                    <a:p>
                      <a:pPr algn="ctr"/>
                      <a:r>
                        <a:rPr lang="en-US" b="1" dirty="0">
                          <a:latin typeface="Cambria" panose="02040503050406030204" pitchFamily="18" charset="0"/>
                        </a:rPr>
                        <a:t>S4</a:t>
                      </a:r>
                    </a:p>
                  </a:txBody>
                  <a:tcPr>
                    <a:solidFill>
                      <a:schemeClr val="accent6"/>
                    </a:solidFill>
                  </a:tcPr>
                </a:tc>
                <a:extLst>
                  <a:ext uri="{0D108BD9-81ED-4DB2-BD59-A6C34878D82A}">
                    <a16:rowId xmlns:a16="http://schemas.microsoft.com/office/drawing/2014/main" val="1011814174"/>
                  </a:ext>
                </a:extLst>
              </a:tr>
              <a:tr h="467132">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tc>
                  <a:txBody>
                    <a:bodyPr/>
                    <a:lstStyle/>
                    <a:p>
                      <a:pPr algn="ctr"/>
                      <a:r>
                        <a:rPr lang="en-US" b="1" dirty="0">
                          <a:latin typeface="Cambria" panose="02040503050406030204" pitchFamily="18" charset="0"/>
                        </a:rPr>
                        <a:t>0</a:t>
                      </a:r>
                    </a:p>
                  </a:txBody>
                  <a:tcPr/>
                </a:tc>
                <a:extLst>
                  <a:ext uri="{0D108BD9-81ED-4DB2-BD59-A6C34878D82A}">
                    <a16:rowId xmlns:a16="http://schemas.microsoft.com/office/drawing/2014/main" val="2307793601"/>
                  </a:ext>
                </a:extLst>
              </a:tr>
            </a:tbl>
          </a:graphicData>
        </a:graphic>
      </p:graphicFrame>
      <p:sp>
        <p:nvSpPr>
          <p:cNvPr id="23" name="Shape 187">
            <a:extLst>
              <a:ext uri="{FF2B5EF4-FFF2-40B4-BE49-F238E27FC236}">
                <a16:creationId xmlns:a16="http://schemas.microsoft.com/office/drawing/2014/main" id="{65FCB7CC-04E8-43BF-94A5-5CC2A6479130}"/>
              </a:ext>
            </a:extLst>
          </p:cNvPr>
          <p:cNvSpPr/>
          <p:nvPr/>
        </p:nvSpPr>
        <p:spPr>
          <a:xfrm>
            <a:off x="2421479" y="50605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4" name="Shape 188">
            <a:extLst>
              <a:ext uri="{FF2B5EF4-FFF2-40B4-BE49-F238E27FC236}">
                <a16:creationId xmlns:a16="http://schemas.microsoft.com/office/drawing/2014/main" id="{C1F4BB25-0F2F-4004-A3D1-239E5E0A1AF4}"/>
              </a:ext>
            </a:extLst>
          </p:cNvPr>
          <p:cNvSpPr/>
          <p:nvPr/>
        </p:nvSpPr>
        <p:spPr>
          <a:xfrm>
            <a:off x="2421479" y="5379313"/>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6" name="Shape 187">
            <a:extLst>
              <a:ext uri="{FF2B5EF4-FFF2-40B4-BE49-F238E27FC236}">
                <a16:creationId xmlns:a16="http://schemas.microsoft.com/office/drawing/2014/main" id="{775E7934-5B59-42AA-88C2-1395CD46509E}"/>
              </a:ext>
            </a:extLst>
          </p:cNvPr>
          <p:cNvSpPr/>
          <p:nvPr/>
        </p:nvSpPr>
        <p:spPr>
          <a:xfrm>
            <a:off x="2421479" y="473482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1" name="Shape 187">
            <a:extLst>
              <a:ext uri="{FF2B5EF4-FFF2-40B4-BE49-F238E27FC236}">
                <a16:creationId xmlns:a16="http://schemas.microsoft.com/office/drawing/2014/main" id="{5F5B12BA-E722-4198-949F-580EC99DA7DB}"/>
              </a:ext>
            </a:extLst>
          </p:cNvPr>
          <p:cNvSpPr/>
          <p:nvPr/>
        </p:nvSpPr>
        <p:spPr>
          <a:xfrm>
            <a:off x="2421479" y="4412257"/>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7" name="Shape 169">
            <a:extLst>
              <a:ext uri="{FF2B5EF4-FFF2-40B4-BE49-F238E27FC236}">
                <a16:creationId xmlns:a16="http://schemas.microsoft.com/office/drawing/2014/main" id="{8D54B78E-B3A0-4157-B47C-96EC2C06C62F}"/>
              </a:ext>
            </a:extLst>
          </p:cNvPr>
          <p:cNvSpPr txBox="1"/>
          <p:nvPr/>
        </p:nvSpPr>
        <p:spPr>
          <a:xfrm>
            <a:off x="8130815" y="1391350"/>
            <a:ext cx="3589704" cy="5264338"/>
          </a:xfrm>
          <a:prstGeom prst="rect">
            <a:avLst/>
          </a:prstGeom>
          <a:noFill/>
          <a:ln>
            <a:noFill/>
          </a:ln>
        </p:spPr>
        <p:txBody>
          <a:bodyPr lIns="121900" tIns="121900" rIns="121900" bIns="121900" anchor="t" anchorCtr="0">
            <a:noAutofit/>
          </a:bodyPr>
          <a:lstStyle/>
          <a:p>
            <a:pPr algn="ctr"/>
            <a:r>
              <a:rPr lang="en" sz="2133" dirty="0">
                <a:latin typeface="Cambria" panose="02040503050406030204" pitchFamily="18" charset="0"/>
              </a:rPr>
              <a:t>Assign bin capacity as total number of query segment pairs by number of </a:t>
            </a:r>
            <a:r>
              <a:rPr lang="en-US" sz="2133" dirty="0">
                <a:latin typeface="Cambria" panose="02040503050406030204" pitchFamily="18" charset="0"/>
              </a:rPr>
              <a:t>compute</a:t>
            </a:r>
            <a:r>
              <a:rPr lang="en" sz="2133" dirty="0">
                <a:latin typeface="Cambria" panose="02040503050406030204" pitchFamily="18" charset="0"/>
              </a:rPr>
              <a:t> nodes</a:t>
            </a:r>
          </a:p>
          <a:p>
            <a:endParaRPr sz="2133" dirty="0">
              <a:latin typeface="Cambria" panose="02040503050406030204" pitchFamily="18" charset="0"/>
            </a:endParaRPr>
          </a:p>
          <a:p>
            <a:pPr algn="ctr"/>
            <a:r>
              <a:rPr lang="en" sz="2133" dirty="0">
                <a:latin typeface="Cambria" panose="02040503050406030204" pitchFamily="18" charset="0"/>
              </a:rPr>
              <a:t>Create a priority queue on segments by access count</a:t>
            </a:r>
          </a:p>
          <a:p>
            <a:pPr algn="ctr"/>
            <a:endParaRPr lang="en" sz="2133" dirty="0">
              <a:latin typeface="Cambria" panose="02040503050406030204" pitchFamily="18" charset="0"/>
            </a:endParaRPr>
          </a:p>
          <a:p>
            <a:pPr algn="ctr"/>
            <a:r>
              <a:rPr lang="en" sz="2133" dirty="0">
                <a:latin typeface="Cambria" panose="02040503050406030204" pitchFamily="18" charset="0"/>
              </a:rPr>
              <a:t>Pick </a:t>
            </a:r>
            <a:r>
              <a:rPr lang="en-US" sz="2133" dirty="0">
                <a:latin typeface="Cambria" panose="02040503050406030204" pitchFamily="18" charset="0"/>
              </a:rPr>
              <a:t>from the head</a:t>
            </a:r>
            <a:r>
              <a:rPr lang="en" sz="2133" dirty="0">
                <a:latin typeface="Cambria" panose="02040503050406030204" pitchFamily="18" charset="0"/>
              </a:rPr>
              <a:t>, assign to compute node based on a policy and return the rest</a:t>
            </a:r>
          </a:p>
          <a:p>
            <a:pPr algn="ctr"/>
            <a:endParaRPr lang="en" sz="2133" dirty="0">
              <a:latin typeface="Cambria" panose="02040503050406030204" pitchFamily="18" charset="0"/>
            </a:endParaRPr>
          </a:p>
          <a:p>
            <a:pPr algn="ctr"/>
            <a:r>
              <a:rPr lang="en-US" sz="2133" dirty="0">
                <a:latin typeface="Cambria" panose="02040503050406030204" pitchFamily="18" charset="0"/>
              </a:rPr>
              <a:t>Continue till the queue is empty</a:t>
            </a:r>
            <a:endParaRPr lang="en" sz="2133" dirty="0">
              <a:latin typeface="Cambria" panose="02040503050406030204" pitchFamily="18" charset="0"/>
            </a:endParaRPr>
          </a:p>
        </p:txBody>
      </p:sp>
      <p:sp>
        <p:nvSpPr>
          <p:cNvPr id="16" name="Shape 187">
            <a:extLst>
              <a:ext uri="{FF2B5EF4-FFF2-40B4-BE49-F238E27FC236}">
                <a16:creationId xmlns:a16="http://schemas.microsoft.com/office/drawing/2014/main" id="{0B8B14E0-4792-4365-80DA-B8C2A028C6C5}"/>
              </a:ext>
            </a:extLst>
          </p:cNvPr>
          <p:cNvSpPr/>
          <p:nvPr/>
        </p:nvSpPr>
        <p:spPr>
          <a:xfrm>
            <a:off x="4103395" y="5060501"/>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17" name="Shape 188">
            <a:extLst>
              <a:ext uri="{FF2B5EF4-FFF2-40B4-BE49-F238E27FC236}">
                <a16:creationId xmlns:a16="http://schemas.microsoft.com/office/drawing/2014/main" id="{19762BE0-EC45-4C58-BE4E-1F77A61CA57B}"/>
              </a:ext>
            </a:extLst>
          </p:cNvPr>
          <p:cNvSpPr/>
          <p:nvPr/>
        </p:nvSpPr>
        <p:spPr>
          <a:xfrm>
            <a:off x="4103395" y="5379313"/>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18" name="Shape 187">
            <a:extLst>
              <a:ext uri="{FF2B5EF4-FFF2-40B4-BE49-F238E27FC236}">
                <a16:creationId xmlns:a16="http://schemas.microsoft.com/office/drawing/2014/main" id="{942AD8E3-401D-4060-A9F8-45F57B3CD274}"/>
              </a:ext>
            </a:extLst>
          </p:cNvPr>
          <p:cNvSpPr/>
          <p:nvPr/>
        </p:nvSpPr>
        <p:spPr>
          <a:xfrm>
            <a:off x="4103395" y="4734822"/>
            <a:ext cx="1280800" cy="325999"/>
          </a:xfrm>
          <a:prstGeom prst="rect">
            <a:avLst/>
          </a:prstGeom>
          <a:solidFill>
            <a:schemeClr val="accen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19" name="Shape 187">
            <a:extLst>
              <a:ext uri="{FF2B5EF4-FFF2-40B4-BE49-F238E27FC236}">
                <a16:creationId xmlns:a16="http://schemas.microsoft.com/office/drawing/2014/main" id="{94622BC8-2984-454B-BF0D-6686B23C68FF}"/>
              </a:ext>
            </a:extLst>
          </p:cNvPr>
          <p:cNvSpPr/>
          <p:nvPr/>
        </p:nvSpPr>
        <p:spPr>
          <a:xfrm>
            <a:off x="5783609" y="4377801"/>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p>
        </p:txBody>
      </p:sp>
      <p:sp>
        <p:nvSpPr>
          <p:cNvPr id="20" name="Shape 188">
            <a:extLst>
              <a:ext uri="{FF2B5EF4-FFF2-40B4-BE49-F238E27FC236}">
                <a16:creationId xmlns:a16="http://schemas.microsoft.com/office/drawing/2014/main" id="{7A8E27B6-5EB8-4AA0-9B02-C71DB642FE74}"/>
              </a:ext>
            </a:extLst>
          </p:cNvPr>
          <p:cNvSpPr/>
          <p:nvPr/>
        </p:nvSpPr>
        <p:spPr>
          <a:xfrm>
            <a:off x="5783609" y="4712992"/>
            <a:ext cx="1280800" cy="325999"/>
          </a:xfrm>
          <a:prstGeom prst="rect">
            <a:avLst/>
          </a:prstGeom>
          <a:solidFill>
            <a:srgbClr val="00B0F0"/>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21" name="Shape 187">
            <a:extLst>
              <a:ext uri="{FF2B5EF4-FFF2-40B4-BE49-F238E27FC236}">
                <a16:creationId xmlns:a16="http://schemas.microsoft.com/office/drawing/2014/main" id="{6205E575-B930-44BF-A27D-A0A80E29E504}"/>
              </a:ext>
            </a:extLst>
          </p:cNvPr>
          <p:cNvSpPr/>
          <p:nvPr/>
        </p:nvSpPr>
        <p:spPr>
          <a:xfrm>
            <a:off x="5787014" y="5043644"/>
            <a:ext cx="1280800" cy="325999"/>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22" name="Shape 187">
            <a:extLst>
              <a:ext uri="{FF2B5EF4-FFF2-40B4-BE49-F238E27FC236}">
                <a16:creationId xmlns:a16="http://schemas.microsoft.com/office/drawing/2014/main" id="{38DB31FE-2AA4-4E73-9951-A2CE5129FC63}"/>
              </a:ext>
            </a:extLst>
          </p:cNvPr>
          <p:cNvSpPr/>
          <p:nvPr/>
        </p:nvSpPr>
        <p:spPr>
          <a:xfrm>
            <a:off x="4103203" y="4402303"/>
            <a:ext cx="1280800" cy="325999"/>
          </a:xfrm>
          <a:prstGeom prst="rect">
            <a:avLst/>
          </a:prstGeom>
          <a:solidFill>
            <a:schemeClr val="accent6"/>
          </a:solidFill>
          <a:ln w="9525" cap="flat" cmpd="sng">
            <a:solidFill>
              <a:schemeClr val="tx1"/>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2" name="Shape 109">
            <a:extLst>
              <a:ext uri="{FF2B5EF4-FFF2-40B4-BE49-F238E27FC236}">
                <a16:creationId xmlns:a16="http://schemas.microsoft.com/office/drawing/2014/main" id="{B2A3C5BF-625D-4EDF-A456-B97FC2AB9B0A}"/>
              </a:ext>
            </a:extLst>
          </p:cNvPr>
          <p:cNvSpPr txBox="1"/>
          <p:nvPr/>
        </p:nvSpPr>
        <p:spPr>
          <a:xfrm>
            <a:off x="193639" y="4723792"/>
            <a:ext cx="2059193" cy="1379014"/>
          </a:xfrm>
          <a:prstGeom prst="rect">
            <a:avLst/>
          </a:prstGeom>
          <a:solidFill>
            <a:srgbClr val="DD7E6B"/>
          </a:solidFill>
          <a:ln>
            <a:noFill/>
          </a:ln>
        </p:spPr>
        <p:txBody>
          <a:bodyPr lIns="121900" tIns="121900" rIns="121900" bIns="121900" anchor="t" anchorCtr="0">
            <a:noAutofit/>
          </a:bodyPr>
          <a:lstStyle/>
          <a:p>
            <a:pPr algn="ctr"/>
            <a:r>
              <a:rPr lang="en" sz="1867" b="1" i="1" dirty="0">
                <a:solidFill>
                  <a:schemeClr val="lt1"/>
                </a:solidFill>
                <a:latin typeface="Cambria" panose="02040503050406030204" pitchFamily="18" charset="0"/>
              </a:rPr>
              <a:t>Best Fit provably achieves this minimal replica count</a:t>
            </a:r>
          </a:p>
        </p:txBody>
      </p:sp>
      <p:sp>
        <p:nvSpPr>
          <p:cNvPr id="33" name="Shape 187">
            <a:extLst>
              <a:ext uri="{FF2B5EF4-FFF2-40B4-BE49-F238E27FC236}">
                <a16:creationId xmlns:a16="http://schemas.microsoft.com/office/drawing/2014/main" id="{7C65A259-7180-44B3-8DDC-7C7570AC3963}"/>
              </a:ext>
            </a:extLst>
          </p:cNvPr>
          <p:cNvSpPr/>
          <p:nvPr/>
        </p:nvSpPr>
        <p:spPr>
          <a:xfrm>
            <a:off x="5785311" y="5375504"/>
            <a:ext cx="1280800" cy="325999"/>
          </a:xfrm>
          <a:prstGeom prst="rect">
            <a:avLst/>
          </a:prstGeom>
          <a:solidFill>
            <a:schemeClr val="accent4"/>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dirty="0">
              <a:solidFill>
                <a:srgbClr val="00B0F0"/>
              </a:solidFill>
              <a:highlight>
                <a:srgbClr val="FFFF00"/>
              </a:highlight>
            </a:endParaRPr>
          </a:p>
        </p:txBody>
      </p:sp>
      <p:sp>
        <p:nvSpPr>
          <p:cNvPr id="35" name="TextBox 34">
            <a:extLst>
              <a:ext uri="{FF2B5EF4-FFF2-40B4-BE49-F238E27FC236}">
                <a16:creationId xmlns:a16="http://schemas.microsoft.com/office/drawing/2014/main" id="{D4E8115D-3849-4C85-8F33-3721C8B8586C}"/>
              </a:ext>
            </a:extLst>
          </p:cNvPr>
          <p:cNvSpPr txBox="1"/>
          <p:nvPr/>
        </p:nvSpPr>
        <p:spPr>
          <a:xfrm>
            <a:off x="2926383" y="5839138"/>
            <a:ext cx="270992" cy="369332"/>
          </a:xfrm>
          <a:prstGeom prst="rect">
            <a:avLst/>
          </a:prstGeom>
          <a:noFill/>
        </p:spPr>
        <p:txBody>
          <a:bodyPr wrap="square" rtlCol="0">
            <a:spAutoFit/>
          </a:bodyPr>
          <a:lstStyle/>
          <a:p>
            <a:r>
              <a:rPr lang="en-US" b="1" dirty="0">
                <a:latin typeface="Cambria" panose="02040503050406030204" pitchFamily="18" charset="0"/>
              </a:rPr>
              <a:t>1</a:t>
            </a:r>
          </a:p>
        </p:txBody>
      </p:sp>
      <p:sp>
        <p:nvSpPr>
          <p:cNvPr id="36" name="TextBox 35">
            <a:extLst>
              <a:ext uri="{FF2B5EF4-FFF2-40B4-BE49-F238E27FC236}">
                <a16:creationId xmlns:a16="http://schemas.microsoft.com/office/drawing/2014/main" id="{D89BFBBB-4C89-4D7B-B18D-AD5F385E559A}"/>
              </a:ext>
            </a:extLst>
          </p:cNvPr>
          <p:cNvSpPr txBox="1"/>
          <p:nvPr/>
        </p:nvSpPr>
        <p:spPr>
          <a:xfrm>
            <a:off x="4608299" y="5839138"/>
            <a:ext cx="270992" cy="369332"/>
          </a:xfrm>
          <a:prstGeom prst="rect">
            <a:avLst/>
          </a:prstGeom>
          <a:noFill/>
        </p:spPr>
        <p:txBody>
          <a:bodyPr wrap="square" rtlCol="0">
            <a:spAutoFit/>
          </a:bodyPr>
          <a:lstStyle/>
          <a:p>
            <a:r>
              <a:rPr lang="en-US" b="1" dirty="0">
                <a:latin typeface="Cambria" panose="02040503050406030204" pitchFamily="18" charset="0"/>
              </a:rPr>
              <a:t>2</a:t>
            </a:r>
          </a:p>
        </p:txBody>
      </p:sp>
      <p:sp>
        <p:nvSpPr>
          <p:cNvPr id="38" name="TextBox 37">
            <a:extLst>
              <a:ext uri="{FF2B5EF4-FFF2-40B4-BE49-F238E27FC236}">
                <a16:creationId xmlns:a16="http://schemas.microsoft.com/office/drawing/2014/main" id="{BF696014-5387-4ED4-B67C-AD8E97CCB287}"/>
              </a:ext>
            </a:extLst>
          </p:cNvPr>
          <p:cNvSpPr txBox="1"/>
          <p:nvPr/>
        </p:nvSpPr>
        <p:spPr>
          <a:xfrm>
            <a:off x="6288513" y="5839138"/>
            <a:ext cx="270992" cy="369332"/>
          </a:xfrm>
          <a:prstGeom prst="rect">
            <a:avLst/>
          </a:prstGeom>
          <a:noFill/>
        </p:spPr>
        <p:txBody>
          <a:bodyPr wrap="square" rtlCol="0">
            <a:spAutoFit/>
          </a:bodyPr>
          <a:lstStyle/>
          <a:p>
            <a:r>
              <a:rPr lang="en-US" b="1" dirty="0">
                <a:latin typeface="Cambria" panose="02040503050406030204" pitchFamily="18" charset="0"/>
              </a:rPr>
              <a:t>2</a:t>
            </a:r>
          </a:p>
        </p:txBody>
      </p:sp>
      <p:cxnSp>
        <p:nvCxnSpPr>
          <p:cNvPr id="34" name="Shape 171">
            <a:extLst>
              <a:ext uri="{FF2B5EF4-FFF2-40B4-BE49-F238E27FC236}">
                <a16:creationId xmlns:a16="http://schemas.microsoft.com/office/drawing/2014/main" id="{54B70C34-1DE6-4439-B8A8-E6F640053E6B}"/>
              </a:ext>
            </a:extLst>
          </p:cNvPr>
          <p:cNvCxnSpPr>
            <a:cxnSpLocks/>
          </p:cNvCxnSpPr>
          <p:nvPr/>
        </p:nvCxnSpPr>
        <p:spPr>
          <a:xfrm>
            <a:off x="2421479" y="4412257"/>
            <a:ext cx="4644633" cy="0"/>
          </a:xfrm>
          <a:prstGeom prst="straightConnector1">
            <a:avLst/>
          </a:prstGeom>
          <a:noFill/>
          <a:ln w="63500" cap="flat" cmpd="sng">
            <a:solidFill>
              <a:schemeClr val="accent1"/>
            </a:solidFill>
            <a:prstDash val="solid"/>
            <a:round/>
            <a:headEnd type="none" w="lg" len="lg"/>
            <a:tailEnd type="none" w="lg" len="lg"/>
          </a:ln>
        </p:spPr>
      </p:cxnSp>
      <p:sp>
        <p:nvSpPr>
          <p:cNvPr id="39" name="Shape 172">
            <a:extLst>
              <a:ext uri="{FF2B5EF4-FFF2-40B4-BE49-F238E27FC236}">
                <a16:creationId xmlns:a16="http://schemas.microsoft.com/office/drawing/2014/main" id="{8AD7BB3D-28EC-4AD0-97E9-0BA2F0B60790}"/>
              </a:ext>
            </a:extLst>
          </p:cNvPr>
          <p:cNvSpPr txBox="1"/>
          <p:nvPr/>
        </p:nvSpPr>
        <p:spPr>
          <a:xfrm>
            <a:off x="292813" y="4041640"/>
            <a:ext cx="1957795" cy="1403663"/>
          </a:xfrm>
          <a:prstGeom prst="rect">
            <a:avLst/>
          </a:prstGeom>
          <a:noFill/>
          <a:ln>
            <a:noFill/>
          </a:ln>
        </p:spPr>
        <p:txBody>
          <a:bodyPr lIns="121900" tIns="121900" rIns="121900" bIns="121900" anchor="t" anchorCtr="0">
            <a:noAutofit/>
          </a:bodyPr>
          <a:lstStyle/>
          <a:p>
            <a:pPr algn="ctr"/>
            <a:r>
              <a:rPr lang="en" sz="2000" b="1" dirty="0">
                <a:latin typeface="Cambria" panose="02040503050406030204" pitchFamily="18" charset="0"/>
              </a:rPr>
              <a:t>Capacity: 4</a:t>
            </a:r>
          </a:p>
        </p:txBody>
      </p:sp>
    </p:spTree>
    <p:extLst>
      <p:ext uri="{BB962C8B-B14F-4D97-AF65-F5344CB8AC3E}">
        <p14:creationId xmlns:p14="http://schemas.microsoft.com/office/powerpoint/2010/main" val="39675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Agenda</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lnSpcReduction="10000"/>
          </a:bodyPr>
          <a:lstStyle/>
          <a:p>
            <a:r>
              <a:rPr lang="en-US" dirty="0">
                <a:solidFill>
                  <a:schemeClr val="bg2">
                    <a:lumMod val="90000"/>
                  </a:schemeClr>
                </a:solidFill>
                <a:latin typeface="Cambria" panose="02040503050406030204" pitchFamily="18" charset="0"/>
              </a:rPr>
              <a:t>Motivation</a:t>
            </a:r>
          </a:p>
          <a:p>
            <a:endParaRPr lang="en-US" dirty="0">
              <a:solidFill>
                <a:schemeClr val="bg2">
                  <a:lumMod val="90000"/>
                </a:schemeClr>
              </a:solidFill>
              <a:latin typeface="Cambria" panose="02040503050406030204" pitchFamily="18" charset="0"/>
            </a:endParaRPr>
          </a:p>
          <a:p>
            <a:r>
              <a:rPr lang="en-US" dirty="0">
                <a:solidFill>
                  <a:schemeClr val="bg2">
                    <a:lumMod val="90000"/>
                  </a:schemeClr>
                </a:solidFill>
                <a:latin typeface="Cambria" panose="02040503050406030204" pitchFamily="18" charset="0"/>
              </a:rPr>
              <a:t>Problem Formulation</a:t>
            </a:r>
          </a:p>
          <a:p>
            <a:endParaRPr lang="en-US" dirty="0">
              <a:latin typeface="Cambria" panose="02040503050406030204" pitchFamily="18" charset="0"/>
            </a:endParaRPr>
          </a:p>
          <a:p>
            <a:r>
              <a:rPr lang="en-US" dirty="0">
                <a:latin typeface="Cambria" panose="02040503050406030204" pitchFamily="18" charset="0"/>
              </a:rPr>
              <a:t>System Design</a:t>
            </a:r>
          </a:p>
          <a:p>
            <a:endParaRPr lang="en-US" dirty="0">
              <a:latin typeface="Cambria" panose="02040503050406030204" pitchFamily="18" charset="0"/>
            </a:endParaRPr>
          </a:p>
          <a:p>
            <a:r>
              <a:rPr lang="en-US" dirty="0">
                <a:latin typeface="Cambria" panose="02040503050406030204" pitchFamily="18" charset="0"/>
              </a:rPr>
              <a:t>Evaluation</a:t>
            </a:r>
          </a:p>
          <a:p>
            <a:endParaRPr lang="en-US" dirty="0">
              <a:latin typeface="Cambria" panose="02040503050406030204" pitchFamily="18" charset="0"/>
            </a:endParaRPr>
          </a:p>
          <a:p>
            <a:r>
              <a:rPr lang="en-US" dirty="0">
                <a:latin typeface="Cambria" panose="02040503050406030204" pitchFamily="18" charset="0"/>
              </a:rPr>
              <a:t>Takeaway</a:t>
            </a:r>
          </a:p>
        </p:txBody>
      </p:sp>
      <p:sp>
        <p:nvSpPr>
          <p:cNvPr id="4" name="Date Placeholder 3">
            <a:extLst>
              <a:ext uri="{FF2B5EF4-FFF2-40B4-BE49-F238E27FC236}">
                <a16:creationId xmlns:a16="http://schemas.microsoft.com/office/drawing/2014/main" id="{DB3C4017-C7A6-413F-A838-E08FC09F1956}"/>
              </a:ext>
            </a:extLst>
          </p:cNvPr>
          <p:cNvSpPr>
            <a:spLocks noGrp="1"/>
          </p:cNvSpPr>
          <p:nvPr>
            <p:ph type="dt" sz="half" idx="10"/>
          </p:nvPr>
        </p:nvSpPr>
        <p:spPr/>
        <p:txBody>
          <a:bodyPr/>
          <a:lstStyle/>
          <a:p>
            <a:fld id="{DB763D30-CBA1-4900-B7BB-7C63865C098D}" type="datetime1">
              <a:rPr lang="en-US" smtClean="0"/>
              <a:t>4/26/2018</a:t>
            </a:fld>
            <a:endParaRPr lang="en-US"/>
          </a:p>
        </p:txBody>
      </p:sp>
      <p:sp>
        <p:nvSpPr>
          <p:cNvPr id="5" name="Footer Placeholder 4">
            <a:extLst>
              <a:ext uri="{FF2B5EF4-FFF2-40B4-BE49-F238E27FC236}">
                <a16:creationId xmlns:a16="http://schemas.microsoft.com/office/drawing/2014/main" id="{FDE3D7B8-4043-4F7F-8D5B-9F6C51C100C6}"/>
              </a:ext>
            </a:extLst>
          </p:cNvPr>
          <p:cNvSpPr>
            <a:spLocks noGrp="1"/>
          </p:cNvSpPr>
          <p:nvPr>
            <p:ph type="ftr" sz="quarter" idx="11"/>
          </p:nvPr>
        </p:nvSpPr>
        <p:spPr>
          <a:xfrm>
            <a:off x="4038600" y="6356350"/>
            <a:ext cx="5572874"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CD707094-BFF4-420A-99F4-65BFB1190A2E}"/>
              </a:ext>
            </a:extLst>
          </p:cNvPr>
          <p:cNvSpPr>
            <a:spLocks noGrp="1"/>
          </p:cNvSpPr>
          <p:nvPr>
            <p:ph type="sldNum" sz="quarter" idx="12"/>
          </p:nvPr>
        </p:nvSpPr>
        <p:spPr/>
        <p:txBody>
          <a:bodyPr/>
          <a:lstStyle/>
          <a:p>
            <a:fld id="{9A9D050B-9392-4FA6-98A4-B7E7CEB7238D}" type="slidenum">
              <a:rPr lang="en-US" smtClean="0"/>
              <a:t>25</a:t>
            </a:fld>
            <a:endParaRPr lang="en-US" dirty="0"/>
          </a:p>
        </p:txBody>
      </p:sp>
    </p:spTree>
    <p:extLst>
      <p:ext uri="{BB962C8B-B14F-4D97-AF65-F5344CB8AC3E}">
        <p14:creationId xmlns:p14="http://schemas.microsoft.com/office/powerpoint/2010/main" val="3798779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a:latin typeface="Cambria" panose="02040503050406030204" pitchFamily="18" charset="0"/>
              </a:rPr>
              <a:t>Algorithm Execution</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200" y="1825624"/>
            <a:ext cx="5871437" cy="4230005"/>
          </a:xfrm>
        </p:spPr>
        <p:txBody>
          <a:bodyPr>
            <a:normAutofit/>
          </a:bodyPr>
          <a:lstStyle/>
          <a:p>
            <a:r>
              <a:rPr lang="en-US" dirty="0">
                <a:latin typeface="Cambria" panose="02040503050406030204" pitchFamily="18" charset="0"/>
              </a:rPr>
              <a:t>Executes in </a:t>
            </a:r>
            <a:r>
              <a:rPr lang="en-US" b="1" i="1" dirty="0">
                <a:solidFill>
                  <a:srgbClr val="FF0000"/>
                </a:solidFill>
                <a:latin typeface="Cambria" panose="02040503050406030204" pitchFamily="18" charset="0"/>
              </a:rPr>
              <a:t>periodic rounds</a:t>
            </a:r>
          </a:p>
          <a:p>
            <a:endParaRPr lang="en-US" b="1" i="1" dirty="0">
              <a:solidFill>
                <a:srgbClr val="FF0000"/>
              </a:solidFill>
              <a:latin typeface="Cambria" panose="02040503050406030204" pitchFamily="18" charset="0"/>
            </a:endParaRPr>
          </a:p>
          <a:p>
            <a:r>
              <a:rPr lang="en-US" dirty="0">
                <a:latin typeface="Cambria" panose="02040503050406030204" pitchFamily="18" charset="0"/>
              </a:rPr>
              <a:t>Small interval length</a:t>
            </a:r>
          </a:p>
          <a:p>
            <a:pPr marL="0" indent="0">
              <a:buNone/>
            </a:pPr>
            <a:endParaRPr lang="en-US" dirty="0">
              <a:latin typeface="Cambria" panose="02040503050406030204" pitchFamily="18" charset="0"/>
            </a:endParaRPr>
          </a:p>
          <a:p>
            <a:r>
              <a:rPr lang="en-US" dirty="0">
                <a:latin typeface="Cambria" panose="02040503050406030204" pitchFamily="18" charset="0"/>
              </a:rPr>
              <a:t>Tracks </a:t>
            </a:r>
            <a:r>
              <a:rPr lang="en-US" b="1" i="1" dirty="0">
                <a:solidFill>
                  <a:srgbClr val="FF0000"/>
                </a:solidFill>
                <a:latin typeface="Cambria" panose="02040503050406030204" pitchFamily="18" charset="0"/>
              </a:rPr>
              <a:t>total access time</a:t>
            </a:r>
            <a:endParaRPr lang="en-US" dirty="0">
              <a:latin typeface="Cambria" panose="02040503050406030204" pitchFamily="18" charset="0"/>
            </a:endParaRPr>
          </a:p>
          <a:p>
            <a:pPr lvl="1"/>
            <a:r>
              <a:rPr lang="en-US" dirty="0">
                <a:latin typeface="Cambria" panose="02040503050406030204" pitchFamily="18" charset="0"/>
              </a:rPr>
              <a:t>Total time all queries spend accessing a particular segment</a:t>
            </a:r>
          </a:p>
          <a:p>
            <a:pPr lvl="1"/>
            <a:endParaRPr lang="en-US" sz="1900" dirty="0">
              <a:latin typeface="Cambria" panose="02040503050406030204" pitchFamily="18" charset="0"/>
            </a:endParaRPr>
          </a:p>
          <a:p>
            <a:pPr lvl="1"/>
            <a:endParaRPr lang="en-US" sz="1900" dirty="0">
              <a:latin typeface="Cambria" panose="02040503050406030204" pitchFamily="18" charset="0"/>
            </a:endParaRPr>
          </a:p>
        </p:txBody>
      </p:sp>
      <p:sp>
        <p:nvSpPr>
          <p:cNvPr id="4" name="Date Placeholder 3">
            <a:extLst>
              <a:ext uri="{FF2B5EF4-FFF2-40B4-BE49-F238E27FC236}">
                <a16:creationId xmlns:a16="http://schemas.microsoft.com/office/drawing/2014/main" id="{2F2D04A7-9BF0-4B70-8737-12D5379D3FC0}"/>
              </a:ext>
            </a:extLst>
          </p:cNvPr>
          <p:cNvSpPr>
            <a:spLocks noGrp="1"/>
          </p:cNvSpPr>
          <p:nvPr>
            <p:ph type="dt" sz="half" idx="10"/>
          </p:nvPr>
        </p:nvSpPr>
        <p:spPr/>
        <p:txBody>
          <a:bodyPr/>
          <a:lstStyle/>
          <a:p>
            <a:fld id="{C4A931C6-17CF-4B0E-816E-0AB23FD6D774}" type="datetime1">
              <a:rPr lang="en-US" smtClean="0"/>
              <a:t>4/26/2018</a:t>
            </a:fld>
            <a:endParaRPr lang="en-US"/>
          </a:p>
        </p:txBody>
      </p:sp>
      <p:sp>
        <p:nvSpPr>
          <p:cNvPr id="5" name="Footer Placeholder 4">
            <a:extLst>
              <a:ext uri="{FF2B5EF4-FFF2-40B4-BE49-F238E27FC236}">
                <a16:creationId xmlns:a16="http://schemas.microsoft.com/office/drawing/2014/main" id="{874B5B89-C0B9-4A3C-9A67-15D0964A475E}"/>
              </a:ext>
            </a:extLst>
          </p:cNvPr>
          <p:cNvSpPr>
            <a:spLocks noGrp="1"/>
          </p:cNvSpPr>
          <p:nvPr>
            <p:ph type="ftr" sz="quarter" idx="11"/>
          </p:nvPr>
        </p:nvSpPr>
        <p:spPr>
          <a:xfrm>
            <a:off x="4038599" y="6356350"/>
            <a:ext cx="4941013"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A7037BF1-BC84-4CC6-A76C-46560469A86C}"/>
              </a:ext>
            </a:extLst>
          </p:cNvPr>
          <p:cNvSpPr>
            <a:spLocks noGrp="1"/>
          </p:cNvSpPr>
          <p:nvPr>
            <p:ph type="sldNum" sz="quarter" idx="12"/>
          </p:nvPr>
        </p:nvSpPr>
        <p:spPr/>
        <p:txBody>
          <a:bodyPr/>
          <a:lstStyle/>
          <a:p>
            <a:fld id="{9A9D050B-9392-4FA6-98A4-B7E7CEB7238D}" type="slidenum">
              <a:rPr lang="en-US" smtClean="0"/>
              <a:t>26</a:t>
            </a:fld>
            <a:endParaRPr lang="en-US"/>
          </a:p>
        </p:txBody>
      </p:sp>
      <p:sp>
        <p:nvSpPr>
          <p:cNvPr id="13" name="Rounded Rectangle 115">
            <a:extLst>
              <a:ext uri="{FF2B5EF4-FFF2-40B4-BE49-F238E27FC236}">
                <a16:creationId xmlns:a16="http://schemas.microsoft.com/office/drawing/2014/main" id="{BAFF6A60-EB3B-4C81-B608-A62F5EE74B4A}"/>
              </a:ext>
            </a:extLst>
          </p:cNvPr>
          <p:cNvSpPr/>
          <p:nvPr/>
        </p:nvSpPr>
        <p:spPr>
          <a:xfrm>
            <a:off x="9181736" y="4114865"/>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16">
            <a:extLst>
              <a:ext uri="{FF2B5EF4-FFF2-40B4-BE49-F238E27FC236}">
                <a16:creationId xmlns:a16="http://schemas.microsoft.com/office/drawing/2014/main" id="{B06BD19B-813F-4A6F-A7A8-B4E5A4A0BD5B}"/>
              </a:ext>
            </a:extLst>
          </p:cNvPr>
          <p:cNvSpPr/>
          <p:nvPr/>
        </p:nvSpPr>
        <p:spPr>
          <a:xfrm>
            <a:off x="9313026" y="4262964"/>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17">
            <a:extLst>
              <a:ext uri="{FF2B5EF4-FFF2-40B4-BE49-F238E27FC236}">
                <a16:creationId xmlns:a16="http://schemas.microsoft.com/office/drawing/2014/main" id="{8DEB66B1-22D3-48C3-97C0-96952415F9C3}"/>
              </a:ext>
            </a:extLst>
          </p:cNvPr>
          <p:cNvSpPr/>
          <p:nvPr/>
        </p:nvSpPr>
        <p:spPr>
          <a:xfrm>
            <a:off x="9444317" y="4384892"/>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a:solidFill>
                  <a:schemeClr val="tx1"/>
                </a:solidFill>
                <a:latin typeface="Cambria" panose="02040503050406030204" pitchFamily="18" charset="0"/>
              </a:rPr>
              <a:t>CN1</a:t>
            </a:r>
          </a:p>
        </p:txBody>
      </p:sp>
      <p:sp>
        <p:nvSpPr>
          <p:cNvPr id="16" name="Rounded Rectangle 73">
            <a:extLst>
              <a:ext uri="{FF2B5EF4-FFF2-40B4-BE49-F238E27FC236}">
                <a16:creationId xmlns:a16="http://schemas.microsoft.com/office/drawing/2014/main" id="{368C8804-4F1A-45FF-B849-6878035D3F65}"/>
              </a:ext>
            </a:extLst>
          </p:cNvPr>
          <p:cNvSpPr/>
          <p:nvPr/>
        </p:nvSpPr>
        <p:spPr>
          <a:xfrm>
            <a:off x="9639634" y="5813274"/>
            <a:ext cx="1629246" cy="305670"/>
          </a:xfrm>
          <a:prstGeom prst="roundRect">
            <a:avLst/>
          </a:prstGeom>
          <a:solidFill>
            <a:schemeClr val="accent1">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Cambria" panose="02040503050406030204" pitchFamily="18" charset="0"/>
              </a:rPr>
              <a:t>Access Logger</a:t>
            </a:r>
          </a:p>
        </p:txBody>
      </p:sp>
      <p:grpSp>
        <p:nvGrpSpPr>
          <p:cNvPr id="17" name="Group 16">
            <a:extLst>
              <a:ext uri="{FF2B5EF4-FFF2-40B4-BE49-F238E27FC236}">
                <a16:creationId xmlns:a16="http://schemas.microsoft.com/office/drawing/2014/main" id="{9653E148-3272-4392-85C3-1A22FC415CB9}"/>
              </a:ext>
            </a:extLst>
          </p:cNvPr>
          <p:cNvGrpSpPr/>
          <p:nvPr/>
        </p:nvGrpSpPr>
        <p:grpSpPr>
          <a:xfrm>
            <a:off x="9583298" y="4864655"/>
            <a:ext cx="1665155" cy="782430"/>
            <a:chOff x="1971484" y="2169359"/>
            <a:chExt cx="625431" cy="896707"/>
          </a:xfrm>
        </p:grpSpPr>
        <p:sp>
          <p:nvSpPr>
            <p:cNvPr id="18" name="Shape 105">
              <a:extLst>
                <a:ext uri="{FF2B5EF4-FFF2-40B4-BE49-F238E27FC236}">
                  <a16:creationId xmlns:a16="http://schemas.microsoft.com/office/drawing/2014/main" id="{87D1A982-A065-470E-BDF6-49545E424265}"/>
                </a:ext>
              </a:extLst>
            </p:cNvPr>
            <p:cNvSpPr txBox="1"/>
            <p:nvPr/>
          </p:nvSpPr>
          <p:spPr>
            <a:xfrm>
              <a:off x="1971484" y="2169359"/>
              <a:ext cx="625431" cy="479344"/>
            </a:xfrm>
            <a:prstGeom prst="rect">
              <a:avLst/>
            </a:prstGeom>
            <a:noFill/>
            <a:ln w="31750">
              <a:solidFill>
                <a:schemeClr val="tx1"/>
              </a:solidFill>
            </a:ln>
          </p:spPr>
          <p:txBody>
            <a:bodyPr lIns="121900" tIns="121900" rIns="121900" bIns="121900" anchor="t" anchorCtr="0">
              <a:noAutofit/>
            </a:bodyPr>
            <a:lstStyle/>
            <a:p>
              <a:pPr defTabSz="914400"/>
              <a:r>
                <a:rPr lang="en" sz="1400" b="1" dirty="0">
                  <a:solidFill>
                    <a:srgbClr val="00B0F0"/>
                  </a:solidFill>
                  <a:latin typeface="Cambria" panose="02040503050406030204" pitchFamily="18" charset="0"/>
                </a:rPr>
                <a:t>S1 (5 </a:t>
              </a:r>
              <a:r>
                <a:rPr lang="en-US" sz="1400" b="1" dirty="0">
                  <a:solidFill>
                    <a:srgbClr val="00B0F0"/>
                  </a:solidFill>
                  <a:latin typeface="Cambria" panose="02040503050406030204" pitchFamily="18" charset="0"/>
                </a:rPr>
                <a:t>AM</a:t>
              </a:r>
              <a:r>
                <a:rPr lang="en" sz="1400" b="1" dirty="0">
                  <a:solidFill>
                    <a:srgbClr val="00B0F0"/>
                  </a:solidFill>
                  <a:latin typeface="Cambria" panose="02040503050406030204" pitchFamily="18" charset="0"/>
                </a:rPr>
                <a:t> – 6 </a:t>
              </a:r>
              <a:r>
                <a:rPr lang="en-US" sz="1400" b="1" dirty="0">
                  <a:solidFill>
                    <a:srgbClr val="00B0F0"/>
                  </a:solidFill>
                  <a:latin typeface="Cambria" panose="02040503050406030204" pitchFamily="18" charset="0"/>
                </a:rPr>
                <a:t>AM</a:t>
              </a:r>
              <a:r>
                <a:rPr lang="en" sz="1400" b="1" dirty="0">
                  <a:solidFill>
                    <a:srgbClr val="00B0F0"/>
                  </a:solidFill>
                  <a:latin typeface="Cambria" panose="02040503050406030204" pitchFamily="18" charset="0"/>
                </a:rPr>
                <a:t>)</a:t>
              </a:r>
              <a:endParaRPr sz="1400" b="1" dirty="0">
                <a:solidFill>
                  <a:srgbClr val="00B0F0"/>
                </a:solidFill>
                <a:latin typeface="Cambria" panose="02040503050406030204" pitchFamily="18" charset="0"/>
              </a:endParaRPr>
            </a:p>
          </p:txBody>
        </p:sp>
        <p:sp>
          <p:nvSpPr>
            <p:cNvPr id="19" name="Shape 105">
              <a:extLst>
                <a:ext uri="{FF2B5EF4-FFF2-40B4-BE49-F238E27FC236}">
                  <a16:creationId xmlns:a16="http://schemas.microsoft.com/office/drawing/2014/main" id="{790545B0-1BF5-4BB0-8C53-2CBC6CC0960A}"/>
                </a:ext>
              </a:extLst>
            </p:cNvPr>
            <p:cNvSpPr txBox="1"/>
            <p:nvPr/>
          </p:nvSpPr>
          <p:spPr>
            <a:xfrm>
              <a:off x="1971484" y="2648704"/>
              <a:ext cx="625431" cy="417362"/>
            </a:xfrm>
            <a:prstGeom prst="rect">
              <a:avLst/>
            </a:prstGeom>
            <a:noFill/>
            <a:ln w="31750">
              <a:solidFill>
                <a:schemeClr val="tx1"/>
              </a:solidFill>
            </a:ln>
          </p:spPr>
          <p:txBody>
            <a:bodyPr lIns="121900" tIns="121900" rIns="121900" bIns="121900" anchor="t" anchorCtr="0">
              <a:noAutofit/>
            </a:bodyPr>
            <a:lstStyle/>
            <a:p>
              <a:pPr defTabSz="914400"/>
              <a:r>
                <a:rPr lang="en-US" sz="1400" b="1" dirty="0">
                  <a:solidFill>
                    <a:srgbClr val="ED7D31"/>
                  </a:solidFill>
                  <a:latin typeface="Cambria" panose="02040503050406030204" pitchFamily="18" charset="0"/>
                </a:rPr>
                <a:t>S2 (6 AM – 7 AM)</a:t>
              </a:r>
            </a:p>
          </p:txBody>
        </p:sp>
      </p:grpSp>
      <p:grpSp>
        <p:nvGrpSpPr>
          <p:cNvPr id="20" name="Group 19">
            <a:extLst>
              <a:ext uri="{FF2B5EF4-FFF2-40B4-BE49-F238E27FC236}">
                <a16:creationId xmlns:a16="http://schemas.microsoft.com/office/drawing/2014/main" id="{983A77B9-68E4-4042-990F-B4EB48F20596}"/>
              </a:ext>
            </a:extLst>
          </p:cNvPr>
          <p:cNvGrpSpPr/>
          <p:nvPr/>
        </p:nvGrpSpPr>
        <p:grpSpPr>
          <a:xfrm>
            <a:off x="7635294" y="1090630"/>
            <a:ext cx="2051803" cy="2143560"/>
            <a:chOff x="24090581" y="16140513"/>
            <a:chExt cx="4297418" cy="4057920"/>
          </a:xfrm>
        </p:grpSpPr>
        <p:sp>
          <p:nvSpPr>
            <p:cNvPr id="22" name="Rounded Rectangle 79">
              <a:extLst>
                <a:ext uri="{FF2B5EF4-FFF2-40B4-BE49-F238E27FC236}">
                  <a16:creationId xmlns:a16="http://schemas.microsoft.com/office/drawing/2014/main" id="{FB74EBB0-0F2D-4B76-9E19-F17D87FF33A3}"/>
                </a:ext>
              </a:extLst>
            </p:cNvPr>
            <p:cNvSpPr/>
            <p:nvPr/>
          </p:nvSpPr>
          <p:spPr>
            <a:xfrm>
              <a:off x="24090581" y="16140513"/>
              <a:ext cx="4297418" cy="4057920"/>
            </a:xfrm>
            <a:prstGeom prst="roundRect">
              <a:avLst/>
            </a:prstGeom>
            <a:solidFill>
              <a:sysClr val="window" lastClr="FFFFFF"/>
            </a:solidFill>
            <a:ln w="28575" cap="flat" cmpd="sng" algn="ctr">
              <a:solidFill>
                <a:sysClr val="windowText" lastClr="000000"/>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Cambria" panose="02040503050406030204" pitchFamily="18" charset="0"/>
                </a:rPr>
                <a:t>Coordinator</a:t>
              </a:r>
            </a:p>
          </p:txBody>
        </p:sp>
        <p:sp>
          <p:nvSpPr>
            <p:cNvPr id="25" name="Rounded Rectangle 50">
              <a:extLst>
                <a:ext uri="{FF2B5EF4-FFF2-40B4-BE49-F238E27FC236}">
                  <a16:creationId xmlns:a16="http://schemas.microsoft.com/office/drawing/2014/main" id="{8F736AA0-BE01-4BF3-96EF-0B14F05E866B}"/>
                </a:ext>
              </a:extLst>
            </p:cNvPr>
            <p:cNvSpPr/>
            <p:nvPr/>
          </p:nvSpPr>
          <p:spPr>
            <a:xfrm>
              <a:off x="24456057" y="17163312"/>
              <a:ext cx="3665212" cy="802879"/>
            </a:xfrm>
            <a:prstGeom prst="roundRect">
              <a:avLst/>
            </a:prstGeom>
            <a:solidFill>
              <a:schemeClr val="accent1">
                <a:lumMod val="40000"/>
                <a:lumOff val="60000"/>
              </a:schemeClr>
            </a:solidFill>
            <a:ln w="25400" cap="flat" cmpd="sng" algn="ctr">
              <a:noFill/>
              <a:prstDash val="solid"/>
            </a:ln>
            <a:effectLst/>
          </p:spPr>
          <p:txBody>
            <a:bodyPr rtlCol="0" anchor="ctr"/>
            <a:lstStyle/>
            <a:p>
              <a:pPr algn="ctr" defTabSz="914400"/>
              <a:r>
                <a:rPr lang="en-US" sz="1400" b="1" kern="0" dirty="0">
                  <a:solidFill>
                    <a:prstClr val="black"/>
                  </a:solidFill>
                  <a:latin typeface="Cambria" panose="02040503050406030204" pitchFamily="18" charset="0"/>
                </a:rPr>
                <a:t>Best Fit Algorithm</a:t>
              </a:r>
            </a:p>
          </p:txBody>
        </p:sp>
      </p:grpSp>
      <p:cxnSp>
        <p:nvCxnSpPr>
          <p:cNvPr id="35" name="Connector: Elbow 34">
            <a:extLst>
              <a:ext uri="{FF2B5EF4-FFF2-40B4-BE49-F238E27FC236}">
                <a16:creationId xmlns:a16="http://schemas.microsoft.com/office/drawing/2014/main" id="{0007C824-A7A7-4BE2-8F33-7B895F12C5C5}"/>
              </a:ext>
            </a:extLst>
          </p:cNvPr>
          <p:cNvCxnSpPr>
            <a:cxnSpLocks/>
            <a:stCxn id="13" idx="0"/>
            <a:endCxn id="22" idx="2"/>
          </p:cNvCxnSpPr>
          <p:nvPr/>
        </p:nvCxnSpPr>
        <p:spPr>
          <a:xfrm rot="16200000" flipV="1">
            <a:off x="8966912" y="2928480"/>
            <a:ext cx="880673" cy="1492097"/>
          </a:xfrm>
          <a:prstGeom prst="bentConnector3">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Folded Corner 36">
            <a:extLst>
              <a:ext uri="{FF2B5EF4-FFF2-40B4-BE49-F238E27FC236}">
                <a16:creationId xmlns:a16="http://schemas.microsoft.com/office/drawing/2014/main" id="{128C71B6-80C2-4BB9-9EC3-0541CE33B9C8}"/>
              </a:ext>
            </a:extLst>
          </p:cNvPr>
          <p:cNvSpPr/>
          <p:nvPr/>
        </p:nvSpPr>
        <p:spPr>
          <a:xfrm>
            <a:off x="10382250" y="2590800"/>
            <a:ext cx="1066800" cy="1131007"/>
          </a:xfrm>
          <a:prstGeom prst="foldedCorner">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kern="0" dirty="0">
                <a:solidFill>
                  <a:prstClr val="black"/>
                </a:solidFill>
                <a:latin typeface="Cambria" panose="02040503050406030204" pitchFamily="18" charset="0"/>
              </a:rPr>
              <a:t>Segment Access  (CN1):</a:t>
            </a:r>
          </a:p>
          <a:p>
            <a:pPr lvl="0" algn="ctr">
              <a:defRPr/>
            </a:pPr>
            <a:r>
              <a:rPr lang="en-US" sz="1400" b="1" kern="0" dirty="0">
                <a:solidFill>
                  <a:srgbClr val="00B0F0"/>
                </a:solidFill>
                <a:latin typeface="Cambria" panose="02040503050406030204" pitchFamily="18" charset="0"/>
              </a:rPr>
              <a:t>S1: 1</a:t>
            </a:r>
            <a:r>
              <a:rPr lang="en-US" sz="1400" b="1" kern="0" dirty="0">
                <a:solidFill>
                  <a:prstClr val="black"/>
                </a:solidFill>
                <a:latin typeface="Cambria" panose="02040503050406030204" pitchFamily="18" charset="0"/>
              </a:rPr>
              <a:t>, </a:t>
            </a:r>
            <a:r>
              <a:rPr lang="en-US" sz="1400" b="1" kern="0" dirty="0">
                <a:solidFill>
                  <a:schemeClr val="accent2"/>
                </a:solidFill>
                <a:latin typeface="Cambria" panose="02040503050406030204" pitchFamily="18" charset="0"/>
              </a:rPr>
              <a:t>S2: 2</a:t>
            </a:r>
          </a:p>
        </p:txBody>
      </p:sp>
      <p:cxnSp>
        <p:nvCxnSpPr>
          <p:cNvPr id="23" name="Straight Arrow Connector 22">
            <a:extLst>
              <a:ext uri="{FF2B5EF4-FFF2-40B4-BE49-F238E27FC236}">
                <a16:creationId xmlns:a16="http://schemas.microsoft.com/office/drawing/2014/main" id="{AA877A12-D028-439D-ACD0-82EC476AEEA7}"/>
              </a:ext>
            </a:extLst>
          </p:cNvPr>
          <p:cNvCxnSpPr>
            <a:cxnSpLocks/>
          </p:cNvCxnSpPr>
          <p:nvPr/>
        </p:nvCxnSpPr>
        <p:spPr>
          <a:xfrm flipV="1">
            <a:off x="7798865" y="5309106"/>
            <a:ext cx="1645452" cy="309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3D29A-A9AE-4668-A25C-47776A805CA1}"/>
              </a:ext>
            </a:extLst>
          </p:cNvPr>
          <p:cNvCxnSpPr>
            <a:cxnSpLocks/>
          </p:cNvCxnSpPr>
          <p:nvPr/>
        </p:nvCxnSpPr>
        <p:spPr>
          <a:xfrm flipV="1">
            <a:off x="7675267" y="5003318"/>
            <a:ext cx="1645452" cy="309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791BF01-700A-4212-942F-B54D4FFD60B7}"/>
              </a:ext>
            </a:extLst>
          </p:cNvPr>
          <p:cNvCxnSpPr>
            <a:cxnSpLocks/>
          </p:cNvCxnSpPr>
          <p:nvPr/>
        </p:nvCxnSpPr>
        <p:spPr>
          <a:xfrm flipV="1">
            <a:off x="7544241" y="5571291"/>
            <a:ext cx="1645452" cy="3096"/>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Folded Corner 27">
            <a:extLst>
              <a:ext uri="{FF2B5EF4-FFF2-40B4-BE49-F238E27FC236}">
                <a16:creationId xmlns:a16="http://schemas.microsoft.com/office/drawing/2014/main" id="{7C2DAFE3-7791-4B02-A7D6-46CE19FF5308}"/>
              </a:ext>
            </a:extLst>
          </p:cNvPr>
          <p:cNvSpPr/>
          <p:nvPr/>
        </p:nvSpPr>
        <p:spPr>
          <a:xfrm>
            <a:off x="6214093" y="5056403"/>
            <a:ext cx="1114687" cy="453015"/>
          </a:xfrm>
          <a:prstGeom prst="foldedCorner">
            <a:avLst/>
          </a:prstGeom>
          <a:noFill/>
          <a:ln w="76200">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kern="0" dirty="0">
                <a:solidFill>
                  <a:schemeClr val="tx1"/>
                </a:solidFill>
                <a:latin typeface="Cambria" panose="02040503050406030204" pitchFamily="18" charset="0"/>
              </a:rPr>
              <a:t>Queries</a:t>
            </a:r>
          </a:p>
        </p:txBody>
      </p:sp>
    </p:spTree>
    <p:extLst>
      <p:ext uri="{BB962C8B-B14F-4D97-AF65-F5344CB8AC3E}">
        <p14:creationId xmlns:p14="http://schemas.microsoft.com/office/powerpoint/2010/main" val="220398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Segment Management</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200" y="1825625"/>
            <a:ext cx="5200650" cy="4351338"/>
          </a:xfrm>
        </p:spPr>
        <p:txBody>
          <a:bodyPr>
            <a:normAutofit fontScale="92500"/>
          </a:bodyPr>
          <a:lstStyle/>
          <a:p>
            <a:r>
              <a:rPr lang="en-US" b="1" i="1" dirty="0">
                <a:solidFill>
                  <a:srgbClr val="FF0000"/>
                </a:solidFill>
                <a:latin typeface="Cambria" panose="02040503050406030204" pitchFamily="18" charset="0"/>
              </a:rPr>
              <a:t>Aggressively removes</a:t>
            </a:r>
            <a:r>
              <a:rPr lang="en-US" dirty="0">
                <a:latin typeface="Cambria" panose="02040503050406030204" pitchFamily="18" charset="0"/>
              </a:rPr>
              <a:t> replicas of unpopular segments except one</a:t>
            </a:r>
          </a:p>
          <a:p>
            <a:pPr lvl="1"/>
            <a:r>
              <a:rPr lang="en-US" dirty="0">
                <a:latin typeface="Cambria" panose="02040503050406030204" pitchFamily="18" charset="0"/>
              </a:rPr>
              <a:t>One replica avoids network fetch on access</a:t>
            </a:r>
          </a:p>
          <a:p>
            <a:pPr lvl="1"/>
            <a:endParaRPr lang="en-US" dirty="0">
              <a:latin typeface="Cambria" panose="02040503050406030204" pitchFamily="18" charset="0"/>
            </a:endParaRPr>
          </a:p>
          <a:p>
            <a:r>
              <a:rPr lang="en-US" dirty="0">
                <a:latin typeface="Cambria" panose="02040503050406030204" pitchFamily="18" charset="0"/>
              </a:rPr>
              <a:t>Single replica </a:t>
            </a:r>
            <a:r>
              <a:rPr lang="en-US" b="1" i="1" dirty="0">
                <a:solidFill>
                  <a:srgbClr val="FF0000"/>
                </a:solidFill>
                <a:latin typeface="Cambria" panose="02040503050406030204" pitchFamily="18" charset="0"/>
              </a:rPr>
              <a:t>garbage collected</a:t>
            </a:r>
            <a:r>
              <a:rPr lang="en-US" dirty="0">
                <a:latin typeface="Cambria" panose="02040503050406030204" pitchFamily="18" charset="0"/>
              </a:rPr>
              <a:t> under resource constraint</a:t>
            </a:r>
          </a:p>
          <a:p>
            <a:endParaRPr lang="en-US" dirty="0">
              <a:latin typeface="Cambria" panose="02040503050406030204" pitchFamily="18" charset="0"/>
            </a:endParaRPr>
          </a:p>
          <a:p>
            <a:r>
              <a:rPr lang="en-US" b="1" i="1" dirty="0">
                <a:solidFill>
                  <a:srgbClr val="FF0000"/>
                </a:solidFill>
                <a:latin typeface="Cambria" panose="02040503050406030204" pitchFamily="18" charset="0"/>
              </a:rPr>
              <a:t>Bootstrap loads </a:t>
            </a:r>
            <a:r>
              <a:rPr lang="en-US" dirty="0">
                <a:latin typeface="Cambria" panose="02040503050406030204" pitchFamily="18" charset="0"/>
              </a:rPr>
              <a:t>new segments</a:t>
            </a:r>
            <a:endParaRPr lang="en-US" b="1" i="1" dirty="0">
              <a:solidFill>
                <a:srgbClr val="FF0000"/>
              </a:solidFill>
              <a:latin typeface="Cambria" panose="02040503050406030204" pitchFamily="18" charset="0"/>
            </a:endParaRPr>
          </a:p>
          <a:p>
            <a:pPr lvl="1"/>
            <a:r>
              <a:rPr lang="en-US" dirty="0">
                <a:latin typeface="Cambria" panose="02040503050406030204" pitchFamily="18" charset="0"/>
              </a:rPr>
              <a:t>Avoids segment loads in fast path</a:t>
            </a:r>
          </a:p>
        </p:txBody>
      </p:sp>
      <p:sp>
        <p:nvSpPr>
          <p:cNvPr id="4" name="Date Placeholder 3">
            <a:extLst>
              <a:ext uri="{FF2B5EF4-FFF2-40B4-BE49-F238E27FC236}">
                <a16:creationId xmlns:a16="http://schemas.microsoft.com/office/drawing/2014/main" id="{2F2D04A7-9BF0-4B70-8737-12D5379D3FC0}"/>
              </a:ext>
            </a:extLst>
          </p:cNvPr>
          <p:cNvSpPr>
            <a:spLocks noGrp="1"/>
          </p:cNvSpPr>
          <p:nvPr>
            <p:ph type="dt" sz="half" idx="10"/>
          </p:nvPr>
        </p:nvSpPr>
        <p:spPr/>
        <p:txBody>
          <a:bodyPr/>
          <a:lstStyle/>
          <a:p>
            <a:fld id="{C4A931C6-17CF-4B0E-816E-0AB23FD6D774}" type="datetime1">
              <a:rPr lang="en-US" smtClean="0"/>
              <a:t>4/26/2018</a:t>
            </a:fld>
            <a:endParaRPr lang="en-US"/>
          </a:p>
        </p:txBody>
      </p:sp>
      <p:sp>
        <p:nvSpPr>
          <p:cNvPr id="5" name="Footer Placeholder 4">
            <a:extLst>
              <a:ext uri="{FF2B5EF4-FFF2-40B4-BE49-F238E27FC236}">
                <a16:creationId xmlns:a16="http://schemas.microsoft.com/office/drawing/2014/main" id="{874B5B89-C0B9-4A3C-9A67-15D0964A475E}"/>
              </a:ext>
            </a:extLst>
          </p:cNvPr>
          <p:cNvSpPr>
            <a:spLocks noGrp="1"/>
          </p:cNvSpPr>
          <p:nvPr>
            <p:ph type="ftr" sz="quarter" idx="11"/>
          </p:nvPr>
        </p:nvSpPr>
        <p:spPr>
          <a:xfrm>
            <a:off x="4038599" y="6356350"/>
            <a:ext cx="4941013"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A7037BF1-BC84-4CC6-A76C-46560469A86C}"/>
              </a:ext>
            </a:extLst>
          </p:cNvPr>
          <p:cNvSpPr>
            <a:spLocks noGrp="1"/>
          </p:cNvSpPr>
          <p:nvPr>
            <p:ph type="sldNum" sz="quarter" idx="12"/>
          </p:nvPr>
        </p:nvSpPr>
        <p:spPr/>
        <p:txBody>
          <a:bodyPr/>
          <a:lstStyle/>
          <a:p>
            <a:fld id="{9A9D050B-9392-4FA6-98A4-B7E7CEB7238D}" type="slidenum">
              <a:rPr lang="en-US" smtClean="0"/>
              <a:t>27</a:t>
            </a:fld>
            <a:endParaRPr lang="en-US"/>
          </a:p>
        </p:txBody>
      </p:sp>
      <p:sp>
        <p:nvSpPr>
          <p:cNvPr id="11" name="Can 152">
            <a:extLst>
              <a:ext uri="{FF2B5EF4-FFF2-40B4-BE49-F238E27FC236}">
                <a16:creationId xmlns:a16="http://schemas.microsoft.com/office/drawing/2014/main" id="{D47CD2A5-FF8A-4037-BA90-38718F052A15}"/>
              </a:ext>
            </a:extLst>
          </p:cNvPr>
          <p:cNvSpPr/>
          <p:nvPr/>
        </p:nvSpPr>
        <p:spPr>
          <a:xfrm>
            <a:off x="6632142" y="4645733"/>
            <a:ext cx="1166723" cy="1332938"/>
          </a:xfrm>
          <a:prstGeom prst="can">
            <a:avLst/>
          </a:prstGeom>
          <a:solidFill>
            <a:sysClr val="window" lastClr="FFFFFF"/>
          </a:solidFill>
          <a:ln w="28575" cap="flat" cmpd="sng" algn="ctr">
            <a:solidFill>
              <a:sysClr val="windowText" lastClr="000000"/>
            </a:solidFill>
            <a:prstDash val="solid"/>
            <a:miter lim="800000"/>
          </a:ln>
          <a:effectLst/>
        </p:spPr>
        <p:txBody>
          <a:bodyPr rtlCol="0" anchor="ctr" anchorCtr="0"/>
          <a:lstStyle/>
          <a:p>
            <a:pPr algn="ctr" defTabSz="914455">
              <a:buFont typeface="Times New Roman" pitchFamily="16" charset="0"/>
              <a:buNone/>
              <a:defRPr/>
            </a:pPr>
            <a:r>
              <a:rPr lang="en-US" b="1" kern="0" dirty="0">
                <a:solidFill>
                  <a:prstClr val="black"/>
                </a:solidFill>
                <a:latin typeface="Cambria" panose="02040503050406030204" pitchFamily="18" charset="0"/>
                <a:ea typeface="ＭＳ Ｐゴシック"/>
              </a:rPr>
              <a:t>Deep Storage</a:t>
            </a:r>
          </a:p>
        </p:txBody>
      </p:sp>
      <p:sp>
        <p:nvSpPr>
          <p:cNvPr id="13" name="Rounded Rectangle 115">
            <a:extLst>
              <a:ext uri="{FF2B5EF4-FFF2-40B4-BE49-F238E27FC236}">
                <a16:creationId xmlns:a16="http://schemas.microsoft.com/office/drawing/2014/main" id="{BAFF6A60-EB3B-4C81-B608-A62F5EE74B4A}"/>
              </a:ext>
            </a:extLst>
          </p:cNvPr>
          <p:cNvSpPr/>
          <p:nvPr/>
        </p:nvSpPr>
        <p:spPr>
          <a:xfrm>
            <a:off x="9181736" y="4114865"/>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16">
            <a:extLst>
              <a:ext uri="{FF2B5EF4-FFF2-40B4-BE49-F238E27FC236}">
                <a16:creationId xmlns:a16="http://schemas.microsoft.com/office/drawing/2014/main" id="{B06BD19B-813F-4A6F-A7A8-B4E5A4A0BD5B}"/>
              </a:ext>
            </a:extLst>
          </p:cNvPr>
          <p:cNvSpPr/>
          <p:nvPr/>
        </p:nvSpPr>
        <p:spPr>
          <a:xfrm>
            <a:off x="9313026" y="4262964"/>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ounded Rectangle 117">
            <a:extLst>
              <a:ext uri="{FF2B5EF4-FFF2-40B4-BE49-F238E27FC236}">
                <a16:creationId xmlns:a16="http://schemas.microsoft.com/office/drawing/2014/main" id="{8DEB66B1-22D3-48C3-97C0-96952415F9C3}"/>
              </a:ext>
            </a:extLst>
          </p:cNvPr>
          <p:cNvSpPr/>
          <p:nvPr/>
        </p:nvSpPr>
        <p:spPr>
          <a:xfrm>
            <a:off x="9444317" y="4384892"/>
            <a:ext cx="1943119" cy="1848427"/>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b="1" dirty="0">
                <a:solidFill>
                  <a:schemeClr val="tx1"/>
                </a:solidFill>
                <a:latin typeface="Cambria" panose="02040503050406030204" pitchFamily="18" charset="0"/>
              </a:rPr>
              <a:t>CN1</a:t>
            </a:r>
          </a:p>
        </p:txBody>
      </p:sp>
      <p:sp>
        <p:nvSpPr>
          <p:cNvPr id="16" name="Rounded Rectangle 73">
            <a:extLst>
              <a:ext uri="{FF2B5EF4-FFF2-40B4-BE49-F238E27FC236}">
                <a16:creationId xmlns:a16="http://schemas.microsoft.com/office/drawing/2014/main" id="{368C8804-4F1A-45FF-B849-6878035D3F65}"/>
              </a:ext>
            </a:extLst>
          </p:cNvPr>
          <p:cNvSpPr/>
          <p:nvPr/>
        </p:nvSpPr>
        <p:spPr>
          <a:xfrm>
            <a:off x="9639634" y="5813274"/>
            <a:ext cx="1629246" cy="305670"/>
          </a:xfrm>
          <a:prstGeom prst="roundRect">
            <a:avLst/>
          </a:prstGeom>
          <a:solidFill>
            <a:schemeClr val="accent1">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b="1" dirty="0">
                <a:solidFill>
                  <a:schemeClr val="tx1"/>
                </a:solidFill>
                <a:latin typeface="Cambria" panose="02040503050406030204" pitchFamily="18" charset="0"/>
              </a:rPr>
              <a:t>Access Logger</a:t>
            </a:r>
          </a:p>
        </p:txBody>
      </p:sp>
      <p:grpSp>
        <p:nvGrpSpPr>
          <p:cNvPr id="17" name="Group 16">
            <a:extLst>
              <a:ext uri="{FF2B5EF4-FFF2-40B4-BE49-F238E27FC236}">
                <a16:creationId xmlns:a16="http://schemas.microsoft.com/office/drawing/2014/main" id="{9653E148-3272-4392-85C3-1A22FC415CB9}"/>
              </a:ext>
            </a:extLst>
          </p:cNvPr>
          <p:cNvGrpSpPr/>
          <p:nvPr/>
        </p:nvGrpSpPr>
        <p:grpSpPr>
          <a:xfrm>
            <a:off x="9583298" y="4864655"/>
            <a:ext cx="1665155" cy="782430"/>
            <a:chOff x="1971484" y="2169359"/>
            <a:chExt cx="625431" cy="896707"/>
          </a:xfrm>
        </p:grpSpPr>
        <p:sp>
          <p:nvSpPr>
            <p:cNvPr id="18" name="Shape 105">
              <a:extLst>
                <a:ext uri="{FF2B5EF4-FFF2-40B4-BE49-F238E27FC236}">
                  <a16:creationId xmlns:a16="http://schemas.microsoft.com/office/drawing/2014/main" id="{87D1A982-A065-470E-BDF6-49545E424265}"/>
                </a:ext>
              </a:extLst>
            </p:cNvPr>
            <p:cNvSpPr txBox="1"/>
            <p:nvPr/>
          </p:nvSpPr>
          <p:spPr>
            <a:xfrm>
              <a:off x="1971484" y="2169359"/>
              <a:ext cx="625431" cy="479344"/>
            </a:xfrm>
            <a:prstGeom prst="rect">
              <a:avLst/>
            </a:prstGeom>
            <a:noFill/>
            <a:ln w="31750">
              <a:solidFill>
                <a:schemeClr val="tx1"/>
              </a:solidFill>
            </a:ln>
          </p:spPr>
          <p:txBody>
            <a:bodyPr lIns="121900" tIns="121900" rIns="121900" bIns="121900" anchor="t" anchorCtr="0">
              <a:noAutofit/>
            </a:bodyPr>
            <a:lstStyle/>
            <a:p>
              <a:pPr defTabSz="914400"/>
              <a:r>
                <a:rPr lang="en" sz="1400" b="1" dirty="0">
                  <a:solidFill>
                    <a:srgbClr val="00B0F0"/>
                  </a:solidFill>
                  <a:latin typeface="Cambria" panose="02040503050406030204" pitchFamily="18" charset="0"/>
                </a:rPr>
                <a:t>S1 (5 </a:t>
              </a:r>
              <a:r>
                <a:rPr lang="en-US" sz="1400" b="1" dirty="0">
                  <a:solidFill>
                    <a:srgbClr val="00B0F0"/>
                  </a:solidFill>
                  <a:latin typeface="Cambria" panose="02040503050406030204" pitchFamily="18" charset="0"/>
                </a:rPr>
                <a:t>AM</a:t>
              </a:r>
              <a:r>
                <a:rPr lang="en" sz="1400" b="1" dirty="0">
                  <a:solidFill>
                    <a:srgbClr val="00B0F0"/>
                  </a:solidFill>
                  <a:latin typeface="Cambria" panose="02040503050406030204" pitchFamily="18" charset="0"/>
                </a:rPr>
                <a:t> – 6 </a:t>
              </a:r>
              <a:r>
                <a:rPr lang="en-US" sz="1400" b="1" dirty="0">
                  <a:solidFill>
                    <a:srgbClr val="00B0F0"/>
                  </a:solidFill>
                  <a:latin typeface="Cambria" panose="02040503050406030204" pitchFamily="18" charset="0"/>
                </a:rPr>
                <a:t>AM</a:t>
              </a:r>
              <a:r>
                <a:rPr lang="en" sz="1400" b="1" dirty="0">
                  <a:solidFill>
                    <a:srgbClr val="00B0F0"/>
                  </a:solidFill>
                  <a:latin typeface="Cambria" panose="02040503050406030204" pitchFamily="18" charset="0"/>
                </a:rPr>
                <a:t>)</a:t>
              </a:r>
              <a:endParaRPr sz="1400" b="1" dirty="0">
                <a:solidFill>
                  <a:srgbClr val="00B0F0"/>
                </a:solidFill>
                <a:latin typeface="Cambria" panose="02040503050406030204" pitchFamily="18" charset="0"/>
              </a:endParaRPr>
            </a:p>
          </p:txBody>
        </p:sp>
        <p:sp>
          <p:nvSpPr>
            <p:cNvPr id="19" name="Shape 105">
              <a:extLst>
                <a:ext uri="{FF2B5EF4-FFF2-40B4-BE49-F238E27FC236}">
                  <a16:creationId xmlns:a16="http://schemas.microsoft.com/office/drawing/2014/main" id="{790545B0-1BF5-4BB0-8C53-2CBC6CC0960A}"/>
                </a:ext>
              </a:extLst>
            </p:cNvPr>
            <p:cNvSpPr txBox="1"/>
            <p:nvPr/>
          </p:nvSpPr>
          <p:spPr>
            <a:xfrm>
              <a:off x="1971484" y="2648704"/>
              <a:ext cx="625431" cy="417362"/>
            </a:xfrm>
            <a:prstGeom prst="rect">
              <a:avLst/>
            </a:prstGeom>
            <a:noFill/>
            <a:ln w="31750">
              <a:solidFill>
                <a:schemeClr val="tx1"/>
              </a:solidFill>
            </a:ln>
          </p:spPr>
          <p:txBody>
            <a:bodyPr lIns="121900" tIns="121900" rIns="121900" bIns="121900" anchor="t" anchorCtr="0">
              <a:noAutofit/>
            </a:bodyPr>
            <a:lstStyle/>
            <a:p>
              <a:pPr defTabSz="914400"/>
              <a:r>
                <a:rPr lang="en-US" sz="1400" b="1" dirty="0">
                  <a:solidFill>
                    <a:srgbClr val="ED7D31"/>
                  </a:solidFill>
                  <a:latin typeface="Cambria" panose="02040503050406030204" pitchFamily="18" charset="0"/>
                </a:rPr>
                <a:t>S2 (6 AM – 7 AM)</a:t>
              </a:r>
            </a:p>
          </p:txBody>
        </p:sp>
      </p:grpSp>
      <p:grpSp>
        <p:nvGrpSpPr>
          <p:cNvPr id="20" name="Group 19">
            <a:extLst>
              <a:ext uri="{FF2B5EF4-FFF2-40B4-BE49-F238E27FC236}">
                <a16:creationId xmlns:a16="http://schemas.microsoft.com/office/drawing/2014/main" id="{983A77B9-68E4-4042-990F-B4EB48F20596}"/>
              </a:ext>
            </a:extLst>
          </p:cNvPr>
          <p:cNvGrpSpPr/>
          <p:nvPr/>
        </p:nvGrpSpPr>
        <p:grpSpPr>
          <a:xfrm>
            <a:off x="7635294" y="1090630"/>
            <a:ext cx="2051803" cy="2143560"/>
            <a:chOff x="24090581" y="16140513"/>
            <a:chExt cx="4297418" cy="4057920"/>
          </a:xfrm>
        </p:grpSpPr>
        <p:sp>
          <p:nvSpPr>
            <p:cNvPr id="22" name="Rounded Rectangle 79">
              <a:extLst>
                <a:ext uri="{FF2B5EF4-FFF2-40B4-BE49-F238E27FC236}">
                  <a16:creationId xmlns:a16="http://schemas.microsoft.com/office/drawing/2014/main" id="{FB74EBB0-0F2D-4B76-9E19-F17D87FF33A3}"/>
                </a:ext>
              </a:extLst>
            </p:cNvPr>
            <p:cNvSpPr/>
            <p:nvPr/>
          </p:nvSpPr>
          <p:spPr>
            <a:xfrm>
              <a:off x="24090581" y="16140513"/>
              <a:ext cx="4297418" cy="4057920"/>
            </a:xfrm>
            <a:prstGeom prst="roundRect">
              <a:avLst/>
            </a:prstGeom>
            <a:solidFill>
              <a:sysClr val="window" lastClr="FFFFFF"/>
            </a:solidFill>
            <a:ln w="28575" cap="flat" cmpd="sng" algn="ctr">
              <a:solidFill>
                <a:sysClr val="windowText" lastClr="000000"/>
              </a:solidFill>
              <a:prstDash val="solid"/>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Cambria" panose="02040503050406030204" pitchFamily="18" charset="0"/>
                </a:rPr>
                <a:t>Coordinator</a:t>
              </a:r>
            </a:p>
          </p:txBody>
        </p:sp>
        <p:sp>
          <p:nvSpPr>
            <p:cNvPr id="25" name="Rounded Rectangle 50">
              <a:extLst>
                <a:ext uri="{FF2B5EF4-FFF2-40B4-BE49-F238E27FC236}">
                  <a16:creationId xmlns:a16="http://schemas.microsoft.com/office/drawing/2014/main" id="{8F736AA0-BE01-4BF3-96EF-0B14F05E866B}"/>
                </a:ext>
              </a:extLst>
            </p:cNvPr>
            <p:cNvSpPr/>
            <p:nvPr/>
          </p:nvSpPr>
          <p:spPr>
            <a:xfrm>
              <a:off x="24456057" y="17163312"/>
              <a:ext cx="3665212" cy="802879"/>
            </a:xfrm>
            <a:prstGeom prst="roundRect">
              <a:avLst/>
            </a:prstGeom>
            <a:solidFill>
              <a:schemeClr val="accent1">
                <a:lumMod val="40000"/>
                <a:lumOff val="60000"/>
              </a:schemeClr>
            </a:solidFill>
            <a:ln w="25400" cap="flat" cmpd="sng" algn="ctr">
              <a:noFill/>
              <a:prstDash val="solid"/>
            </a:ln>
            <a:effectLst/>
          </p:spPr>
          <p:txBody>
            <a:bodyPr rtlCol="0" anchor="ctr"/>
            <a:lstStyle/>
            <a:p>
              <a:pPr algn="ctr" defTabSz="914400"/>
              <a:r>
                <a:rPr lang="en-US" sz="1400" b="1" kern="0" dirty="0">
                  <a:solidFill>
                    <a:prstClr val="black"/>
                  </a:solidFill>
                  <a:latin typeface="Cambria" panose="02040503050406030204" pitchFamily="18" charset="0"/>
                </a:rPr>
                <a:t>Best Fit Algorithm</a:t>
              </a:r>
            </a:p>
          </p:txBody>
        </p:sp>
      </p:grpSp>
      <p:cxnSp>
        <p:nvCxnSpPr>
          <p:cNvPr id="35" name="Connector: Elbow 34">
            <a:extLst>
              <a:ext uri="{FF2B5EF4-FFF2-40B4-BE49-F238E27FC236}">
                <a16:creationId xmlns:a16="http://schemas.microsoft.com/office/drawing/2014/main" id="{0007C824-A7A7-4BE2-8F33-7B895F12C5C5}"/>
              </a:ext>
            </a:extLst>
          </p:cNvPr>
          <p:cNvCxnSpPr>
            <a:cxnSpLocks/>
            <a:stCxn id="13" idx="0"/>
            <a:endCxn id="22" idx="2"/>
          </p:cNvCxnSpPr>
          <p:nvPr/>
        </p:nvCxnSpPr>
        <p:spPr>
          <a:xfrm rot="16200000" flipV="1">
            <a:off x="8966912" y="2928480"/>
            <a:ext cx="880673" cy="1492097"/>
          </a:xfrm>
          <a:prstGeom prst="bentConnector3">
            <a:avLst/>
          </a:prstGeom>
          <a:ln w="7620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Rectangle: Folded Corner 36">
            <a:extLst>
              <a:ext uri="{FF2B5EF4-FFF2-40B4-BE49-F238E27FC236}">
                <a16:creationId xmlns:a16="http://schemas.microsoft.com/office/drawing/2014/main" id="{128C71B6-80C2-4BB9-9EC3-0541CE33B9C8}"/>
              </a:ext>
            </a:extLst>
          </p:cNvPr>
          <p:cNvSpPr/>
          <p:nvPr/>
        </p:nvSpPr>
        <p:spPr>
          <a:xfrm>
            <a:off x="10083800" y="2668102"/>
            <a:ext cx="1384300" cy="811698"/>
          </a:xfrm>
          <a:prstGeom prst="foldedCorner">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kern="0" dirty="0">
                <a:solidFill>
                  <a:prstClr val="black"/>
                </a:solidFill>
                <a:latin typeface="Cambria" panose="02040503050406030204" pitchFamily="18" charset="0"/>
              </a:rPr>
              <a:t>CN1: </a:t>
            </a:r>
          </a:p>
          <a:p>
            <a:pPr lvl="0" algn="ctr">
              <a:defRPr/>
            </a:pPr>
            <a:r>
              <a:rPr lang="en-US" sz="1400" b="1" kern="0" dirty="0">
                <a:solidFill>
                  <a:prstClr val="black"/>
                </a:solidFill>
                <a:latin typeface="Cambria" panose="02040503050406030204" pitchFamily="18" charset="0"/>
              </a:rPr>
              <a:t>Insert S3</a:t>
            </a:r>
          </a:p>
          <a:p>
            <a:pPr lvl="0" algn="ctr">
              <a:defRPr/>
            </a:pPr>
            <a:r>
              <a:rPr lang="en-US" sz="1400" b="1" kern="0" dirty="0">
                <a:solidFill>
                  <a:prstClr val="black"/>
                </a:solidFill>
                <a:latin typeface="Cambria" panose="02040503050406030204" pitchFamily="18" charset="0"/>
              </a:rPr>
              <a:t>Remove S1</a:t>
            </a:r>
            <a:endParaRPr lang="en-US" sz="1400" b="1" kern="0" dirty="0">
              <a:solidFill>
                <a:schemeClr val="accent2"/>
              </a:solidFill>
              <a:latin typeface="Cambria" panose="02040503050406030204" pitchFamily="18" charset="0"/>
            </a:endParaRPr>
          </a:p>
        </p:txBody>
      </p:sp>
      <p:sp>
        <p:nvSpPr>
          <p:cNvPr id="23" name="Rounded Rectangle 83">
            <a:extLst>
              <a:ext uri="{FF2B5EF4-FFF2-40B4-BE49-F238E27FC236}">
                <a16:creationId xmlns:a16="http://schemas.microsoft.com/office/drawing/2014/main" id="{AB25922E-BCAD-4656-BFE4-10BD7F84BD5C}"/>
              </a:ext>
            </a:extLst>
          </p:cNvPr>
          <p:cNvSpPr/>
          <p:nvPr/>
        </p:nvSpPr>
        <p:spPr>
          <a:xfrm>
            <a:off x="7803576" y="2674866"/>
            <a:ext cx="1749957" cy="402541"/>
          </a:xfrm>
          <a:prstGeom prst="roundRect">
            <a:avLst/>
          </a:prstGeom>
          <a:solidFill>
            <a:schemeClr val="accent1">
              <a:lumMod val="40000"/>
              <a:lumOff val="60000"/>
            </a:schemeClr>
          </a:solidFill>
          <a:ln w="25400" cap="flat" cmpd="sng" algn="ctr">
            <a:noFill/>
            <a:prstDash val="solid"/>
          </a:ln>
          <a:effectLst/>
        </p:spPr>
        <p:txBody>
          <a:bodyPr rtlCol="0" anchor="ctr"/>
          <a:lstStyle/>
          <a:p>
            <a:pPr algn="ctr" defTabSz="914400"/>
            <a:r>
              <a:rPr lang="en-US" sz="1400" b="1" kern="0" dirty="0">
                <a:solidFill>
                  <a:prstClr val="black"/>
                </a:solidFill>
                <a:latin typeface="Cambria" panose="02040503050406030204" pitchFamily="18" charset="0"/>
              </a:rPr>
              <a:t>Bootstrap Loader</a:t>
            </a:r>
          </a:p>
        </p:txBody>
      </p:sp>
      <p:sp>
        <p:nvSpPr>
          <p:cNvPr id="24" name="Rounded Rectangle 103">
            <a:extLst>
              <a:ext uri="{FF2B5EF4-FFF2-40B4-BE49-F238E27FC236}">
                <a16:creationId xmlns:a16="http://schemas.microsoft.com/office/drawing/2014/main" id="{FF192066-EBB1-4AE0-B8BF-0E1B7A8C4737}"/>
              </a:ext>
            </a:extLst>
          </p:cNvPr>
          <p:cNvSpPr/>
          <p:nvPr/>
        </p:nvSpPr>
        <p:spPr>
          <a:xfrm>
            <a:off x="7809791" y="2098983"/>
            <a:ext cx="1743742" cy="544555"/>
          </a:xfrm>
          <a:prstGeom prst="roundRect">
            <a:avLst/>
          </a:prstGeom>
          <a:solidFill>
            <a:schemeClr val="accent1">
              <a:lumMod val="40000"/>
              <a:lumOff val="6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mbria" panose="02040503050406030204" pitchFamily="18" charset="0"/>
              </a:rPr>
              <a:t>Garbage Collection</a:t>
            </a:r>
          </a:p>
        </p:txBody>
      </p:sp>
      <p:cxnSp>
        <p:nvCxnSpPr>
          <p:cNvPr id="8" name="Straight Arrow Connector 7">
            <a:extLst>
              <a:ext uri="{FF2B5EF4-FFF2-40B4-BE49-F238E27FC236}">
                <a16:creationId xmlns:a16="http://schemas.microsoft.com/office/drawing/2014/main" id="{6AD56B13-4AF3-4287-9CEF-FE67A110B1C0}"/>
              </a:ext>
            </a:extLst>
          </p:cNvPr>
          <p:cNvCxnSpPr>
            <a:cxnSpLocks/>
            <a:stCxn id="11" idx="4"/>
            <a:endCxn id="15" idx="1"/>
          </p:cNvCxnSpPr>
          <p:nvPr/>
        </p:nvCxnSpPr>
        <p:spPr>
          <a:xfrm flipV="1">
            <a:off x="7798865" y="5309106"/>
            <a:ext cx="1645452" cy="3096"/>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Folded Corner 26">
            <a:extLst>
              <a:ext uri="{FF2B5EF4-FFF2-40B4-BE49-F238E27FC236}">
                <a16:creationId xmlns:a16="http://schemas.microsoft.com/office/drawing/2014/main" id="{81E0166E-2654-498D-BD3F-19ACC0250AEA}"/>
              </a:ext>
            </a:extLst>
          </p:cNvPr>
          <p:cNvSpPr/>
          <p:nvPr/>
        </p:nvSpPr>
        <p:spPr>
          <a:xfrm>
            <a:off x="8018881" y="4595727"/>
            <a:ext cx="1074129" cy="459855"/>
          </a:xfrm>
          <a:prstGeom prst="foldedCorner">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b="1" kern="0" dirty="0">
                <a:solidFill>
                  <a:prstClr val="black"/>
                </a:solidFill>
                <a:latin typeface="Cambria" panose="02040503050406030204" pitchFamily="18" charset="0"/>
              </a:rPr>
              <a:t>Fetch S3</a:t>
            </a:r>
            <a:endParaRPr lang="en-US" sz="1400" b="1" kern="0" dirty="0">
              <a:solidFill>
                <a:schemeClr val="accent2"/>
              </a:solidFill>
              <a:latin typeface="Cambria" panose="02040503050406030204" pitchFamily="18" charset="0"/>
            </a:endParaRPr>
          </a:p>
        </p:txBody>
      </p:sp>
    </p:spTree>
    <p:extLst>
      <p:ext uri="{BB962C8B-B14F-4D97-AF65-F5344CB8AC3E}">
        <p14:creationId xmlns:p14="http://schemas.microsoft.com/office/powerpoint/2010/main" val="14321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7" grpId="0" animBg="1"/>
      <p:bldP spid="23" grpId="0" animBg="1"/>
      <p:bldP spid="24"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Cluster Heterogeneity</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a:bodyPr>
          <a:lstStyle/>
          <a:p>
            <a:r>
              <a:rPr lang="en-US" dirty="0">
                <a:latin typeface="Cambria" panose="02040503050406030204" pitchFamily="18" charset="0"/>
              </a:rPr>
              <a:t>Production clusters are </a:t>
            </a:r>
            <a:r>
              <a:rPr lang="en-US" b="1" i="1" dirty="0">
                <a:solidFill>
                  <a:srgbClr val="FF0000"/>
                </a:solidFill>
                <a:latin typeface="Cambria" panose="02040503050406030204" pitchFamily="18" charset="0"/>
              </a:rPr>
              <a:t>tiered</a:t>
            </a:r>
            <a:r>
              <a:rPr lang="en-US" dirty="0">
                <a:latin typeface="Cambria" panose="02040503050406030204" pitchFamily="18" charset="0"/>
              </a:rPr>
              <a:t> – hot, warm and cold data</a:t>
            </a:r>
          </a:p>
          <a:p>
            <a:endParaRPr lang="en-US" dirty="0">
              <a:latin typeface="Cambria" panose="02040503050406030204" pitchFamily="18" charset="0"/>
            </a:endParaRPr>
          </a:p>
          <a:p>
            <a:r>
              <a:rPr lang="en-US" dirty="0">
                <a:latin typeface="Cambria" panose="02040503050406030204" pitchFamily="18" charset="0"/>
              </a:rPr>
              <a:t>Unexpected slowdowns (</a:t>
            </a:r>
            <a:r>
              <a:rPr lang="en-US" b="1" i="1" dirty="0">
                <a:solidFill>
                  <a:srgbClr val="FF0000"/>
                </a:solidFill>
                <a:latin typeface="Cambria" panose="02040503050406030204" pitchFamily="18" charset="0"/>
              </a:rPr>
              <a:t>stragglers</a:t>
            </a:r>
            <a:r>
              <a:rPr lang="en-US" dirty="0">
                <a:latin typeface="Cambria" panose="02040503050406030204" pitchFamily="18" charset="0"/>
              </a:rPr>
              <a:t>)</a:t>
            </a:r>
          </a:p>
          <a:p>
            <a:endParaRPr lang="en-US" dirty="0">
              <a:latin typeface="Cambria" panose="02040503050406030204" pitchFamily="18" charset="0"/>
            </a:endParaRPr>
          </a:p>
          <a:p>
            <a:r>
              <a:rPr lang="en-US" dirty="0">
                <a:latin typeface="Cambria" panose="02040503050406030204" pitchFamily="18" charset="0"/>
              </a:rPr>
              <a:t>Bins are assigned </a:t>
            </a:r>
            <a:r>
              <a:rPr lang="en-US" b="1" i="1" dirty="0">
                <a:solidFill>
                  <a:srgbClr val="FF0000"/>
                </a:solidFill>
                <a:latin typeface="Cambria" panose="02040503050406030204" pitchFamily="18" charset="0"/>
              </a:rPr>
              <a:t>unequal capacities</a:t>
            </a:r>
            <a:r>
              <a:rPr lang="en-US" dirty="0">
                <a:latin typeface="Cambria" panose="02040503050406030204" pitchFamily="18" charset="0"/>
              </a:rPr>
              <a:t> in the algorithm</a:t>
            </a:r>
          </a:p>
          <a:p>
            <a:pPr lvl="1"/>
            <a:endParaRPr lang="en-US" dirty="0">
              <a:latin typeface="Cambria" panose="02040503050406030204" pitchFamily="18" charset="0"/>
            </a:endParaRPr>
          </a:p>
          <a:p>
            <a:r>
              <a:rPr lang="en-US" b="1" i="1" dirty="0">
                <a:solidFill>
                  <a:srgbClr val="FF0000"/>
                </a:solidFill>
                <a:latin typeface="Cambria" panose="02040503050406030204" pitchFamily="18" charset="0"/>
              </a:rPr>
              <a:t>Auto-Tiering</a:t>
            </a:r>
            <a:r>
              <a:rPr lang="en-US" dirty="0">
                <a:latin typeface="Cambria" panose="02040503050406030204" pitchFamily="18" charset="0"/>
              </a:rPr>
              <a:t>: Match popular segments to powerful nodes. </a:t>
            </a:r>
          </a:p>
          <a:p>
            <a:pPr lvl="1"/>
            <a:r>
              <a:rPr lang="en-US" dirty="0">
                <a:latin typeface="Cambria" panose="02040503050406030204" pitchFamily="18" charset="0"/>
              </a:rPr>
              <a:t>Done manually today by sys-admin.</a:t>
            </a:r>
          </a:p>
          <a:p>
            <a:pPr marL="457200" lvl="1" indent="0">
              <a:buNone/>
            </a:pPr>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F18977C8-46A2-4C7B-AB17-91B34B050D54}"/>
              </a:ext>
            </a:extLst>
          </p:cNvPr>
          <p:cNvSpPr>
            <a:spLocks noGrp="1"/>
          </p:cNvSpPr>
          <p:nvPr>
            <p:ph type="dt" sz="half" idx="10"/>
          </p:nvPr>
        </p:nvSpPr>
        <p:spPr/>
        <p:txBody>
          <a:bodyPr/>
          <a:lstStyle/>
          <a:p>
            <a:fld id="{EE9E380C-2577-49EE-BDB7-462DFCE23912}" type="datetime1">
              <a:rPr lang="en-US" smtClean="0"/>
              <a:t>4/26/2018</a:t>
            </a:fld>
            <a:endParaRPr lang="en-US"/>
          </a:p>
        </p:txBody>
      </p:sp>
      <p:sp>
        <p:nvSpPr>
          <p:cNvPr id="5" name="Footer Placeholder 4">
            <a:extLst>
              <a:ext uri="{FF2B5EF4-FFF2-40B4-BE49-F238E27FC236}">
                <a16:creationId xmlns:a16="http://schemas.microsoft.com/office/drawing/2014/main" id="{E25900CD-4994-42D3-9246-563DEF0B51E5}"/>
              </a:ext>
            </a:extLst>
          </p:cNvPr>
          <p:cNvSpPr>
            <a:spLocks noGrp="1"/>
          </p:cNvSpPr>
          <p:nvPr>
            <p:ph type="ftr" sz="quarter" idx="11"/>
          </p:nvPr>
        </p:nvSpPr>
        <p:spPr>
          <a:xfrm>
            <a:off x="4038599" y="6356350"/>
            <a:ext cx="5110537"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6C9B701D-F022-4A4B-9CD3-BAB987B41620}"/>
              </a:ext>
            </a:extLst>
          </p:cNvPr>
          <p:cNvSpPr>
            <a:spLocks noGrp="1"/>
          </p:cNvSpPr>
          <p:nvPr>
            <p:ph type="sldNum" sz="quarter" idx="12"/>
          </p:nvPr>
        </p:nvSpPr>
        <p:spPr/>
        <p:txBody>
          <a:bodyPr/>
          <a:lstStyle/>
          <a:p>
            <a:fld id="{9A9D050B-9392-4FA6-98A4-B7E7CEB7238D}" type="slidenum">
              <a:rPr lang="en-US" smtClean="0"/>
              <a:t>28</a:t>
            </a:fld>
            <a:endParaRPr lang="en-US"/>
          </a:p>
        </p:txBody>
      </p:sp>
    </p:spTree>
    <p:extLst>
      <p:ext uri="{BB962C8B-B14F-4D97-AF65-F5344CB8AC3E}">
        <p14:creationId xmlns:p14="http://schemas.microsoft.com/office/powerpoint/2010/main" val="391907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F72E-1441-4B68-A4FD-1BCCCFA4D936}"/>
              </a:ext>
            </a:extLst>
          </p:cNvPr>
          <p:cNvSpPr>
            <a:spLocks noGrp="1"/>
          </p:cNvSpPr>
          <p:nvPr>
            <p:ph type="title"/>
          </p:nvPr>
        </p:nvSpPr>
        <p:spPr/>
        <p:txBody>
          <a:bodyPr/>
          <a:lstStyle/>
          <a:p>
            <a:r>
              <a:rPr lang="en-US" dirty="0">
                <a:latin typeface="Cambria" panose="02040503050406030204" pitchFamily="18" charset="0"/>
              </a:rPr>
              <a:t>Other Details …</a:t>
            </a:r>
          </a:p>
        </p:txBody>
      </p:sp>
      <p:sp>
        <p:nvSpPr>
          <p:cNvPr id="3" name="Content Placeholder 2">
            <a:extLst>
              <a:ext uri="{FF2B5EF4-FFF2-40B4-BE49-F238E27FC236}">
                <a16:creationId xmlns:a16="http://schemas.microsoft.com/office/drawing/2014/main" id="{BF12A4D8-EED3-4B70-A7E4-77056AA43DAE}"/>
              </a:ext>
            </a:extLst>
          </p:cNvPr>
          <p:cNvSpPr>
            <a:spLocks noGrp="1"/>
          </p:cNvSpPr>
          <p:nvPr>
            <p:ph idx="1"/>
          </p:nvPr>
        </p:nvSpPr>
        <p:spPr/>
        <p:txBody>
          <a:bodyPr>
            <a:normAutofit/>
          </a:bodyPr>
          <a:lstStyle/>
          <a:p>
            <a:r>
              <a:rPr lang="en-US" dirty="0">
                <a:latin typeface="Cambria" panose="02040503050406030204" pitchFamily="18" charset="0"/>
              </a:rPr>
              <a:t>Query Routing</a:t>
            </a:r>
          </a:p>
          <a:p>
            <a:pPr marL="0" indent="0">
              <a:buNone/>
            </a:pPr>
            <a:endParaRPr lang="en-US" dirty="0">
              <a:latin typeface="Cambria" panose="02040503050406030204" pitchFamily="18" charset="0"/>
            </a:endParaRPr>
          </a:p>
          <a:p>
            <a:r>
              <a:rPr lang="en-US" dirty="0">
                <a:latin typeface="Cambria" panose="02040503050406030204" pitchFamily="18" charset="0"/>
              </a:rPr>
              <a:t>Segment Load Balancer</a:t>
            </a:r>
          </a:p>
          <a:p>
            <a:endParaRPr lang="en-US" dirty="0">
              <a:latin typeface="Cambria" panose="02040503050406030204" pitchFamily="18" charset="0"/>
            </a:endParaRPr>
          </a:p>
          <a:p>
            <a:r>
              <a:rPr lang="en-US" dirty="0">
                <a:latin typeface="Cambria" panose="02040503050406030204" pitchFamily="18" charset="0"/>
              </a:rPr>
              <a:t>Minimizing Network Transfer</a:t>
            </a:r>
          </a:p>
          <a:p>
            <a:endParaRPr lang="en-US" dirty="0">
              <a:latin typeface="Cambria" panose="02040503050406030204" pitchFamily="18" charset="0"/>
            </a:endParaRPr>
          </a:p>
          <a:p>
            <a:r>
              <a:rPr lang="en-US" dirty="0">
                <a:latin typeface="Cambria" panose="02040503050406030204" pitchFamily="18" charset="0"/>
              </a:rPr>
              <a:t>Fault Tolerance</a:t>
            </a:r>
          </a:p>
        </p:txBody>
      </p:sp>
      <p:sp>
        <p:nvSpPr>
          <p:cNvPr id="4" name="Date Placeholder 3">
            <a:extLst>
              <a:ext uri="{FF2B5EF4-FFF2-40B4-BE49-F238E27FC236}">
                <a16:creationId xmlns:a16="http://schemas.microsoft.com/office/drawing/2014/main" id="{2A13BF8C-6CAD-49ED-8EF3-914E27FDDF49}"/>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B796BB59-124F-4D01-B6E1-01D008BB272B}"/>
              </a:ext>
            </a:extLst>
          </p:cNvPr>
          <p:cNvSpPr>
            <a:spLocks noGrp="1"/>
          </p:cNvSpPr>
          <p:nvPr>
            <p:ph type="ftr" sz="quarter" idx="11"/>
          </p:nvPr>
        </p:nvSpPr>
        <p:spPr>
          <a:xfrm>
            <a:off x="4038600" y="6356350"/>
            <a:ext cx="5069440"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A40374CC-E4AC-40C3-B754-6472AE4208FD}"/>
              </a:ext>
            </a:extLst>
          </p:cNvPr>
          <p:cNvSpPr>
            <a:spLocks noGrp="1"/>
          </p:cNvSpPr>
          <p:nvPr>
            <p:ph type="sldNum" sz="quarter" idx="12"/>
          </p:nvPr>
        </p:nvSpPr>
        <p:spPr/>
        <p:txBody>
          <a:bodyPr/>
          <a:lstStyle/>
          <a:p>
            <a:fld id="{9A9D050B-9392-4FA6-98A4-B7E7CEB7238D}" type="slidenum">
              <a:rPr lang="en-US" smtClean="0"/>
              <a:t>29</a:t>
            </a:fld>
            <a:endParaRPr lang="en-US"/>
          </a:p>
        </p:txBody>
      </p:sp>
    </p:spTree>
    <p:extLst>
      <p:ext uri="{BB962C8B-B14F-4D97-AF65-F5344CB8AC3E}">
        <p14:creationId xmlns:p14="http://schemas.microsoft.com/office/powerpoint/2010/main" val="364899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FE1-F080-4AA9-A3F5-88FF58AB8DCD}"/>
              </a:ext>
            </a:extLst>
          </p:cNvPr>
          <p:cNvSpPr>
            <a:spLocks noGrp="1"/>
          </p:cNvSpPr>
          <p:nvPr>
            <p:ph type="title"/>
          </p:nvPr>
        </p:nvSpPr>
        <p:spPr/>
        <p:txBody>
          <a:bodyPr/>
          <a:lstStyle/>
          <a:p>
            <a:r>
              <a:rPr lang="en-US" dirty="0">
                <a:latin typeface="Cambria" panose="02040503050406030204" pitchFamily="18" charset="0"/>
              </a:rPr>
              <a:t>Interactive Analytics Engines</a:t>
            </a:r>
            <a:endParaRPr lang="en-US" dirty="0"/>
          </a:p>
        </p:txBody>
      </p:sp>
      <p:sp>
        <p:nvSpPr>
          <p:cNvPr id="4" name="Date Placeholder 3">
            <a:extLst>
              <a:ext uri="{FF2B5EF4-FFF2-40B4-BE49-F238E27FC236}">
                <a16:creationId xmlns:a16="http://schemas.microsoft.com/office/drawing/2014/main" id="{FD134519-60C9-4EE6-9907-9956A41C02ED}"/>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21467F13-A7C2-409A-812E-77F2E6F3158E}"/>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6BAA3AC2-8C1D-4EDE-89AC-79A36A3C7987}"/>
              </a:ext>
            </a:extLst>
          </p:cNvPr>
          <p:cNvSpPr>
            <a:spLocks noGrp="1"/>
          </p:cNvSpPr>
          <p:nvPr>
            <p:ph type="sldNum" sz="quarter" idx="12"/>
          </p:nvPr>
        </p:nvSpPr>
        <p:spPr/>
        <p:txBody>
          <a:bodyPr/>
          <a:lstStyle/>
          <a:p>
            <a:fld id="{9A9D050B-9392-4FA6-98A4-B7E7CEB7238D}" type="slidenum">
              <a:rPr lang="en-US" smtClean="0"/>
              <a:t>3</a:t>
            </a:fld>
            <a:endParaRPr lang="en-US" dirty="0"/>
          </a:p>
        </p:txBody>
      </p:sp>
      <p:sp>
        <p:nvSpPr>
          <p:cNvPr id="34" name="Rounded Rectangle 166">
            <a:extLst>
              <a:ext uri="{FF2B5EF4-FFF2-40B4-BE49-F238E27FC236}">
                <a16:creationId xmlns:a16="http://schemas.microsoft.com/office/drawing/2014/main" id="{3C56826D-94CE-42B8-9C47-A056B6F505F5}"/>
              </a:ext>
            </a:extLst>
          </p:cNvPr>
          <p:cNvSpPr/>
          <p:nvPr/>
        </p:nvSpPr>
        <p:spPr>
          <a:xfrm>
            <a:off x="903217" y="1432625"/>
            <a:ext cx="3338524" cy="4675710"/>
          </a:xfrm>
          <a:prstGeom prst="roundRect">
            <a:avLst/>
          </a:prstGeom>
          <a:solidFill>
            <a:srgbClr val="FF0000">
              <a:alpha val="26000"/>
            </a:srgbClr>
          </a:solidFill>
          <a:ln>
            <a:noFill/>
          </a:ln>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sz="2800" b="1" i="1" dirty="0">
                <a:solidFill>
                  <a:schemeClr val="tx1"/>
                </a:solidFill>
                <a:latin typeface="Cambria" panose="02040503050406030204" pitchFamily="18" charset="0"/>
              </a:rPr>
              <a:t>Data Ingestion</a:t>
            </a:r>
            <a:endParaRPr lang="en-US" sz="2000" b="1" i="1" dirty="0">
              <a:solidFill>
                <a:schemeClr val="tx1"/>
              </a:solidFill>
              <a:latin typeface="Cambria" panose="02040503050406030204" pitchFamily="18" charset="0"/>
            </a:endParaRPr>
          </a:p>
        </p:txBody>
      </p:sp>
      <p:sp>
        <p:nvSpPr>
          <p:cNvPr id="35" name="Can 152">
            <a:extLst>
              <a:ext uri="{FF2B5EF4-FFF2-40B4-BE49-F238E27FC236}">
                <a16:creationId xmlns:a16="http://schemas.microsoft.com/office/drawing/2014/main" id="{9DE99921-F18F-411A-84DB-0715EAFF0523}"/>
              </a:ext>
            </a:extLst>
          </p:cNvPr>
          <p:cNvSpPr/>
          <p:nvPr/>
        </p:nvSpPr>
        <p:spPr>
          <a:xfrm>
            <a:off x="1610105" y="3824295"/>
            <a:ext cx="1924748" cy="1964111"/>
          </a:xfrm>
          <a:prstGeom prst="can">
            <a:avLst/>
          </a:prstGeom>
          <a:ln w="28575"/>
        </p:spPr>
        <p:style>
          <a:lnRef idx="2">
            <a:schemeClr val="dk1"/>
          </a:lnRef>
          <a:fillRef idx="1">
            <a:schemeClr val="lt1"/>
          </a:fillRef>
          <a:effectRef idx="0">
            <a:schemeClr val="dk1"/>
          </a:effectRef>
          <a:fontRef idx="minor">
            <a:schemeClr val="dk1"/>
          </a:fontRef>
        </p:style>
        <p:txBody>
          <a:bodyPr rtlCol="0" anchor="t" anchorCtr="0"/>
          <a:lstStyle/>
          <a:p>
            <a:pPr algn="ctr"/>
            <a:r>
              <a:rPr lang="en-US" sz="2000" b="1" dirty="0">
                <a:latin typeface="Cambria" panose="02040503050406030204" pitchFamily="18" charset="0"/>
              </a:rPr>
              <a:t>Deep Storage</a:t>
            </a:r>
          </a:p>
        </p:txBody>
      </p:sp>
      <p:pic>
        <p:nvPicPr>
          <p:cNvPr id="39" name="Picture 38">
            <a:extLst>
              <a:ext uri="{FF2B5EF4-FFF2-40B4-BE49-F238E27FC236}">
                <a16:creationId xmlns:a16="http://schemas.microsoft.com/office/drawing/2014/main" id="{A2D7F6D0-7E4E-454E-9BFD-777EE1086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532" y="4806349"/>
            <a:ext cx="605220" cy="731067"/>
          </a:xfrm>
          <a:prstGeom prst="rect">
            <a:avLst/>
          </a:prstGeom>
        </p:spPr>
      </p:pic>
      <p:pic>
        <p:nvPicPr>
          <p:cNvPr id="41" name="Picture 40">
            <a:extLst>
              <a:ext uri="{FF2B5EF4-FFF2-40B4-BE49-F238E27FC236}">
                <a16:creationId xmlns:a16="http://schemas.microsoft.com/office/drawing/2014/main" id="{54655758-DA70-4148-BBF1-AB9864A9F8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0776" y="4821225"/>
            <a:ext cx="755005" cy="755005"/>
          </a:xfrm>
          <a:prstGeom prst="rect">
            <a:avLst/>
          </a:prstGeom>
        </p:spPr>
      </p:pic>
      <p:sp>
        <p:nvSpPr>
          <p:cNvPr id="42" name="Arrow: Down 41">
            <a:extLst>
              <a:ext uri="{FF2B5EF4-FFF2-40B4-BE49-F238E27FC236}">
                <a16:creationId xmlns:a16="http://schemas.microsoft.com/office/drawing/2014/main" id="{83163BF3-9578-4BD2-84B0-45595F1AACFF}"/>
              </a:ext>
            </a:extLst>
          </p:cNvPr>
          <p:cNvSpPr/>
          <p:nvPr/>
        </p:nvSpPr>
        <p:spPr>
          <a:xfrm>
            <a:off x="1879042" y="2434222"/>
            <a:ext cx="621587" cy="1140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dirty="0"/>
          </a:p>
        </p:txBody>
      </p:sp>
      <p:sp>
        <p:nvSpPr>
          <p:cNvPr id="43" name="Arrow: Down 42">
            <a:extLst>
              <a:ext uri="{FF2B5EF4-FFF2-40B4-BE49-F238E27FC236}">
                <a16:creationId xmlns:a16="http://schemas.microsoft.com/office/drawing/2014/main" id="{792846FF-E2D9-4BA6-B1DF-031EBE7049D1}"/>
              </a:ext>
            </a:extLst>
          </p:cNvPr>
          <p:cNvSpPr/>
          <p:nvPr/>
        </p:nvSpPr>
        <p:spPr>
          <a:xfrm>
            <a:off x="2585930" y="2415731"/>
            <a:ext cx="621587" cy="114032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701B247-6F35-4742-A0AC-C09F1DB3D4B1}"/>
              </a:ext>
            </a:extLst>
          </p:cNvPr>
          <p:cNvSpPr txBox="1"/>
          <p:nvPr/>
        </p:nvSpPr>
        <p:spPr>
          <a:xfrm>
            <a:off x="848383" y="2737967"/>
            <a:ext cx="1194978" cy="707886"/>
          </a:xfrm>
          <a:prstGeom prst="rect">
            <a:avLst/>
          </a:prstGeom>
          <a:noFill/>
        </p:spPr>
        <p:txBody>
          <a:bodyPr wrap="square" rtlCol="0">
            <a:spAutoFit/>
          </a:bodyPr>
          <a:lstStyle/>
          <a:p>
            <a:pPr algn="ctr"/>
            <a:r>
              <a:rPr lang="en-US" sz="2000" b="1" i="1" dirty="0">
                <a:latin typeface="Cambria" panose="02040503050406030204" pitchFamily="18" charset="0"/>
              </a:rPr>
              <a:t>Batch Data</a:t>
            </a:r>
          </a:p>
        </p:txBody>
      </p:sp>
      <p:sp>
        <p:nvSpPr>
          <p:cNvPr id="46" name="TextBox 45">
            <a:extLst>
              <a:ext uri="{FF2B5EF4-FFF2-40B4-BE49-F238E27FC236}">
                <a16:creationId xmlns:a16="http://schemas.microsoft.com/office/drawing/2014/main" id="{CB24F6DF-40AA-492D-B500-BA18A79F3FBE}"/>
              </a:ext>
            </a:extLst>
          </p:cNvPr>
          <p:cNvSpPr txBox="1"/>
          <p:nvPr/>
        </p:nvSpPr>
        <p:spPr>
          <a:xfrm>
            <a:off x="2949643" y="2754841"/>
            <a:ext cx="1336372" cy="707886"/>
          </a:xfrm>
          <a:prstGeom prst="rect">
            <a:avLst/>
          </a:prstGeom>
          <a:noFill/>
        </p:spPr>
        <p:txBody>
          <a:bodyPr wrap="square" rtlCol="0">
            <a:spAutoFit/>
          </a:bodyPr>
          <a:lstStyle/>
          <a:p>
            <a:pPr algn="ctr"/>
            <a:r>
              <a:rPr lang="en-US" sz="2000" b="1" i="1" dirty="0">
                <a:latin typeface="Cambria" panose="02040503050406030204" pitchFamily="18" charset="0"/>
              </a:rPr>
              <a:t>Real-time Data</a:t>
            </a:r>
          </a:p>
        </p:txBody>
      </p:sp>
      <p:sp>
        <p:nvSpPr>
          <p:cNvPr id="54" name="Rounded Rectangle 166">
            <a:extLst>
              <a:ext uri="{FF2B5EF4-FFF2-40B4-BE49-F238E27FC236}">
                <a16:creationId xmlns:a16="http://schemas.microsoft.com/office/drawing/2014/main" id="{B1360B6F-D53A-4C48-B381-FC2FE957A755}"/>
              </a:ext>
            </a:extLst>
          </p:cNvPr>
          <p:cNvSpPr/>
          <p:nvPr/>
        </p:nvSpPr>
        <p:spPr>
          <a:xfrm>
            <a:off x="8015276" y="1432625"/>
            <a:ext cx="3338524" cy="4675710"/>
          </a:xfrm>
          <a:prstGeom prst="roundRect">
            <a:avLst/>
          </a:prstGeom>
          <a:solidFill>
            <a:schemeClr val="accent5">
              <a:lumMod val="75000"/>
              <a:alpha val="26000"/>
            </a:schemeClr>
          </a:solidFill>
          <a:ln>
            <a:noFill/>
          </a:ln>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sz="2800" b="1" i="1" dirty="0">
                <a:solidFill>
                  <a:schemeClr val="tx1"/>
                </a:solidFill>
                <a:latin typeface="Cambria" panose="02040503050406030204" pitchFamily="18" charset="0"/>
              </a:rPr>
              <a:t>Query Compute</a:t>
            </a:r>
            <a:endParaRPr lang="en-US" sz="2000" b="1" i="1" dirty="0">
              <a:solidFill>
                <a:schemeClr val="tx1"/>
              </a:solidFill>
              <a:latin typeface="Cambria" panose="02040503050406030204" pitchFamily="18" charset="0"/>
            </a:endParaRPr>
          </a:p>
        </p:txBody>
      </p:sp>
      <p:grpSp>
        <p:nvGrpSpPr>
          <p:cNvPr id="55" name="Group 54">
            <a:extLst>
              <a:ext uri="{FF2B5EF4-FFF2-40B4-BE49-F238E27FC236}">
                <a16:creationId xmlns:a16="http://schemas.microsoft.com/office/drawing/2014/main" id="{7DE06A87-EA3D-4706-94D0-AC152FCA9B21}"/>
              </a:ext>
            </a:extLst>
          </p:cNvPr>
          <p:cNvGrpSpPr/>
          <p:nvPr/>
        </p:nvGrpSpPr>
        <p:grpSpPr>
          <a:xfrm>
            <a:off x="8588095" y="2316955"/>
            <a:ext cx="2192886" cy="926028"/>
            <a:chOff x="5428969" y="1316995"/>
            <a:chExt cx="2192886" cy="1515669"/>
          </a:xfrm>
        </p:grpSpPr>
        <p:sp>
          <p:nvSpPr>
            <p:cNvPr id="56" name="Rounded Rectangle 57">
              <a:extLst>
                <a:ext uri="{FF2B5EF4-FFF2-40B4-BE49-F238E27FC236}">
                  <a16:creationId xmlns:a16="http://schemas.microsoft.com/office/drawing/2014/main" id="{EEE963EB-5548-46F7-B0B3-B4346554B975}"/>
                </a:ext>
              </a:extLst>
            </p:cNvPr>
            <p:cNvSpPr/>
            <p:nvPr/>
          </p:nvSpPr>
          <p:spPr>
            <a:xfrm>
              <a:off x="5760460" y="1316995"/>
              <a:ext cx="1861395" cy="1169434"/>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F53B5117-16BA-4C8F-B8CA-B0D35502A814}"/>
                </a:ext>
              </a:extLst>
            </p:cNvPr>
            <p:cNvSpPr/>
            <p:nvPr/>
          </p:nvSpPr>
          <p:spPr>
            <a:xfrm>
              <a:off x="5597801" y="1499515"/>
              <a:ext cx="1861395" cy="1178144"/>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48">
              <a:extLst>
                <a:ext uri="{FF2B5EF4-FFF2-40B4-BE49-F238E27FC236}">
                  <a16:creationId xmlns:a16="http://schemas.microsoft.com/office/drawing/2014/main" id="{3FE5A501-452B-462D-A76A-9FB303AE84DF}"/>
                </a:ext>
              </a:extLst>
            </p:cNvPr>
            <p:cNvSpPr/>
            <p:nvPr/>
          </p:nvSpPr>
          <p:spPr>
            <a:xfrm>
              <a:off x="5428969" y="1653385"/>
              <a:ext cx="1861395" cy="1179279"/>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rPr>
                <a:t>Router</a:t>
              </a:r>
            </a:p>
          </p:txBody>
        </p:sp>
      </p:grpSp>
      <p:sp>
        <p:nvSpPr>
          <p:cNvPr id="70" name="Rounded Rectangle 61">
            <a:extLst>
              <a:ext uri="{FF2B5EF4-FFF2-40B4-BE49-F238E27FC236}">
                <a16:creationId xmlns:a16="http://schemas.microsoft.com/office/drawing/2014/main" id="{CA5339D2-A0D5-4EB2-8D23-7B5BF63A0DAE}"/>
              </a:ext>
            </a:extLst>
          </p:cNvPr>
          <p:cNvSpPr/>
          <p:nvPr/>
        </p:nvSpPr>
        <p:spPr>
          <a:xfrm>
            <a:off x="8199884" y="3713330"/>
            <a:ext cx="2904147" cy="2050778"/>
          </a:xfrm>
          <a:prstGeom prst="roundRect">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000" b="1" dirty="0">
                <a:solidFill>
                  <a:schemeClr val="tx1"/>
                </a:solidFill>
                <a:latin typeface="Cambria" panose="02040503050406030204" pitchFamily="18" charset="0"/>
              </a:rPr>
              <a:t>Compute Nodes</a:t>
            </a:r>
          </a:p>
        </p:txBody>
      </p:sp>
      <p:pic>
        <p:nvPicPr>
          <p:cNvPr id="89" name="Picture 88">
            <a:extLst>
              <a:ext uri="{FF2B5EF4-FFF2-40B4-BE49-F238E27FC236}">
                <a16:creationId xmlns:a16="http://schemas.microsoft.com/office/drawing/2014/main" id="{3315AA91-17A0-482E-8359-6F67BABDD0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0685" y="4309378"/>
            <a:ext cx="1225515" cy="1246865"/>
          </a:xfrm>
          <a:prstGeom prst="rect">
            <a:avLst/>
          </a:prstGeom>
        </p:spPr>
      </p:pic>
      <p:pic>
        <p:nvPicPr>
          <p:cNvPr id="91" name="Picture 90">
            <a:extLst>
              <a:ext uri="{FF2B5EF4-FFF2-40B4-BE49-F238E27FC236}">
                <a16:creationId xmlns:a16="http://schemas.microsoft.com/office/drawing/2014/main" id="{B139E5D5-7908-4A87-BEF7-5E8F54F212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4426" y="4386604"/>
            <a:ext cx="969506" cy="862860"/>
          </a:xfrm>
          <a:prstGeom prst="rect">
            <a:avLst/>
          </a:prstGeom>
        </p:spPr>
      </p:pic>
      <p:pic>
        <p:nvPicPr>
          <p:cNvPr id="93" name="Picture 92">
            <a:extLst>
              <a:ext uri="{FF2B5EF4-FFF2-40B4-BE49-F238E27FC236}">
                <a16:creationId xmlns:a16="http://schemas.microsoft.com/office/drawing/2014/main" id="{E64AFA3C-FFE3-4CEB-84DE-2353A740D1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3612" y="4417359"/>
            <a:ext cx="1001852" cy="1001852"/>
          </a:xfrm>
          <a:prstGeom prst="rect">
            <a:avLst/>
          </a:prstGeom>
        </p:spPr>
      </p:pic>
      <p:sp>
        <p:nvSpPr>
          <p:cNvPr id="96" name="Arrow: Down 95">
            <a:extLst>
              <a:ext uri="{FF2B5EF4-FFF2-40B4-BE49-F238E27FC236}">
                <a16:creationId xmlns:a16="http://schemas.microsoft.com/office/drawing/2014/main" id="{78CAF794-93DE-4B6F-9AB8-7253F6067FCF}"/>
              </a:ext>
            </a:extLst>
          </p:cNvPr>
          <p:cNvSpPr/>
          <p:nvPr/>
        </p:nvSpPr>
        <p:spPr>
          <a:xfrm rot="16200000">
            <a:off x="5009604" y="2615890"/>
            <a:ext cx="1759981" cy="4671379"/>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b="1" i="1" dirty="0">
                <a:solidFill>
                  <a:srgbClr val="FF0000"/>
                </a:solidFill>
                <a:latin typeface="Cambria" panose="02040503050406030204" pitchFamily="18" charset="0"/>
              </a:rPr>
              <a:t>Prefetched, Cached</a:t>
            </a:r>
          </a:p>
          <a:p>
            <a:pPr algn="ctr"/>
            <a:r>
              <a:rPr lang="en-US" sz="2400" b="1" i="1" dirty="0">
                <a:solidFill>
                  <a:srgbClr val="FF0000"/>
                </a:solidFill>
                <a:latin typeface="Cambria" panose="02040503050406030204" pitchFamily="18" charset="0"/>
              </a:rPr>
              <a:t>Replicated</a:t>
            </a:r>
          </a:p>
        </p:txBody>
      </p:sp>
      <p:sp>
        <p:nvSpPr>
          <p:cNvPr id="98" name="Shape 109">
            <a:extLst>
              <a:ext uri="{FF2B5EF4-FFF2-40B4-BE49-F238E27FC236}">
                <a16:creationId xmlns:a16="http://schemas.microsoft.com/office/drawing/2014/main" id="{F7E70DA4-D4B6-463F-9CD0-55BAE3C43D80}"/>
              </a:ext>
            </a:extLst>
          </p:cNvPr>
          <p:cNvSpPr txBox="1"/>
          <p:nvPr/>
        </p:nvSpPr>
        <p:spPr>
          <a:xfrm>
            <a:off x="4429200" y="1479764"/>
            <a:ext cx="3328307" cy="1469127"/>
          </a:xfrm>
          <a:prstGeom prst="rect">
            <a:avLst/>
          </a:prstGeom>
          <a:solidFill>
            <a:srgbClr val="DD7E6B"/>
          </a:solidFill>
          <a:ln>
            <a:noFill/>
          </a:ln>
        </p:spPr>
        <p:txBody>
          <a:bodyPr lIns="121900" tIns="121900" rIns="121900" bIns="121900" anchor="t" anchorCtr="0">
            <a:noAutofit/>
          </a:bodyPr>
          <a:lstStyle/>
          <a:p>
            <a:pPr algn="ctr"/>
            <a:r>
              <a:rPr lang="en" sz="2400" b="1" i="1" dirty="0">
                <a:solidFill>
                  <a:schemeClr val="lt1"/>
                </a:solidFill>
                <a:latin typeface="Cambria" panose="02040503050406030204" pitchFamily="18" charset="0"/>
              </a:rPr>
              <a:t>Handles petabytes of data and millions of queries per day </a:t>
            </a:r>
          </a:p>
        </p:txBody>
      </p:sp>
      <p:sp>
        <p:nvSpPr>
          <p:cNvPr id="99" name="Shape 109">
            <a:extLst>
              <a:ext uri="{FF2B5EF4-FFF2-40B4-BE49-F238E27FC236}">
                <a16:creationId xmlns:a16="http://schemas.microsoft.com/office/drawing/2014/main" id="{A897C5B4-CDAE-433B-82E8-51AA3F3DF609}"/>
              </a:ext>
            </a:extLst>
          </p:cNvPr>
          <p:cNvSpPr txBox="1"/>
          <p:nvPr/>
        </p:nvSpPr>
        <p:spPr>
          <a:xfrm>
            <a:off x="4410574" y="3108784"/>
            <a:ext cx="3346933" cy="1014501"/>
          </a:xfrm>
          <a:prstGeom prst="rect">
            <a:avLst/>
          </a:prstGeom>
          <a:solidFill>
            <a:srgbClr val="DD7E6B"/>
          </a:solidFill>
          <a:ln>
            <a:noFill/>
          </a:ln>
        </p:spPr>
        <p:txBody>
          <a:bodyPr lIns="121900" tIns="121900" rIns="121900" bIns="121900" anchor="t" anchorCtr="0">
            <a:noAutofit/>
          </a:bodyPr>
          <a:lstStyle/>
          <a:p>
            <a:pPr algn="ctr"/>
            <a:r>
              <a:rPr lang="en" sz="2400" b="1" i="1" dirty="0">
                <a:solidFill>
                  <a:schemeClr val="lt1"/>
                </a:solidFill>
                <a:latin typeface="Cambria" panose="02040503050406030204" pitchFamily="18" charset="0"/>
              </a:rPr>
              <a:t>Requires large amount of memory</a:t>
            </a:r>
          </a:p>
        </p:txBody>
      </p:sp>
      <p:sp>
        <p:nvSpPr>
          <p:cNvPr id="3" name="Rectangle 2">
            <a:extLst>
              <a:ext uri="{FF2B5EF4-FFF2-40B4-BE49-F238E27FC236}">
                <a16:creationId xmlns:a16="http://schemas.microsoft.com/office/drawing/2014/main" id="{BBF8E918-DA36-4B8C-8198-7E30A529F746}"/>
              </a:ext>
            </a:extLst>
          </p:cNvPr>
          <p:cNvSpPr/>
          <p:nvPr/>
        </p:nvSpPr>
        <p:spPr>
          <a:xfrm>
            <a:off x="2190020" y="3597487"/>
            <a:ext cx="325761" cy="268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A4B2402-089F-4066-931E-65B2E56AB1E5}"/>
              </a:ext>
            </a:extLst>
          </p:cNvPr>
          <p:cNvSpPr/>
          <p:nvPr/>
        </p:nvSpPr>
        <p:spPr>
          <a:xfrm>
            <a:off x="2589809" y="3597487"/>
            <a:ext cx="325761" cy="2689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7DB776-9752-4A4D-ACFA-4F72C78EB6BA}"/>
              </a:ext>
            </a:extLst>
          </p:cNvPr>
          <p:cNvSpPr/>
          <p:nvPr/>
        </p:nvSpPr>
        <p:spPr>
          <a:xfrm>
            <a:off x="2194179" y="3922251"/>
            <a:ext cx="325761" cy="268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98F29BB-35E4-41B1-BA79-3A7E6FCDD288}"/>
              </a:ext>
            </a:extLst>
          </p:cNvPr>
          <p:cNvSpPr/>
          <p:nvPr/>
        </p:nvSpPr>
        <p:spPr>
          <a:xfrm>
            <a:off x="2589809" y="3926166"/>
            <a:ext cx="325761" cy="2689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523F59-2884-40A4-BFA8-5037347587A4}"/>
              </a:ext>
            </a:extLst>
          </p:cNvPr>
          <p:cNvSpPr/>
          <p:nvPr/>
        </p:nvSpPr>
        <p:spPr>
          <a:xfrm>
            <a:off x="2973634" y="3599634"/>
            <a:ext cx="325761" cy="2689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5EAEE5A-AB04-4661-A25E-6E90BEFAE028}"/>
              </a:ext>
            </a:extLst>
          </p:cNvPr>
          <p:cNvSpPr/>
          <p:nvPr/>
        </p:nvSpPr>
        <p:spPr>
          <a:xfrm>
            <a:off x="2973634" y="3928313"/>
            <a:ext cx="325761" cy="26894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29D1C4E-838C-46F7-8908-8DBD576A9944}"/>
              </a:ext>
            </a:extLst>
          </p:cNvPr>
          <p:cNvSpPr/>
          <p:nvPr/>
        </p:nvSpPr>
        <p:spPr>
          <a:xfrm>
            <a:off x="1802754" y="3593035"/>
            <a:ext cx="325761" cy="268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DC3D935-AE2E-4AE1-B38F-FE6155490675}"/>
              </a:ext>
            </a:extLst>
          </p:cNvPr>
          <p:cNvSpPr/>
          <p:nvPr/>
        </p:nvSpPr>
        <p:spPr>
          <a:xfrm>
            <a:off x="1796126" y="3922251"/>
            <a:ext cx="325761" cy="268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8D63F66-CB3A-43BA-9A68-AF440DC0604F}"/>
              </a:ext>
            </a:extLst>
          </p:cNvPr>
          <p:cNvSpPr txBox="1"/>
          <p:nvPr/>
        </p:nvSpPr>
        <p:spPr>
          <a:xfrm>
            <a:off x="509403" y="3631785"/>
            <a:ext cx="1287842" cy="400110"/>
          </a:xfrm>
          <a:prstGeom prst="rect">
            <a:avLst/>
          </a:prstGeom>
          <a:noFill/>
        </p:spPr>
        <p:txBody>
          <a:bodyPr wrap="square" rtlCol="0">
            <a:spAutoFit/>
          </a:bodyPr>
          <a:lstStyle/>
          <a:p>
            <a:pPr algn="ctr"/>
            <a:r>
              <a:rPr lang="en-US" sz="2000" b="1" i="1" dirty="0">
                <a:latin typeface="Cambria" panose="02040503050406030204" pitchFamily="18" charset="0"/>
              </a:rPr>
              <a:t>Segments</a:t>
            </a:r>
          </a:p>
        </p:txBody>
      </p:sp>
      <p:sp>
        <p:nvSpPr>
          <p:cNvPr id="37" name="Shape 109">
            <a:extLst>
              <a:ext uri="{FF2B5EF4-FFF2-40B4-BE49-F238E27FC236}">
                <a16:creationId xmlns:a16="http://schemas.microsoft.com/office/drawing/2014/main" id="{7E46F490-D465-490E-90AA-2BF74D54B518}"/>
              </a:ext>
            </a:extLst>
          </p:cNvPr>
          <p:cNvSpPr txBox="1"/>
          <p:nvPr/>
        </p:nvSpPr>
        <p:spPr>
          <a:xfrm>
            <a:off x="3822489" y="5488070"/>
            <a:ext cx="4757427" cy="663483"/>
          </a:xfrm>
          <a:prstGeom prst="rect">
            <a:avLst/>
          </a:prstGeom>
          <a:solidFill>
            <a:srgbClr val="FF0000"/>
          </a:solidFill>
          <a:ln>
            <a:noFill/>
          </a:ln>
        </p:spPr>
        <p:txBody>
          <a:bodyPr lIns="121900" tIns="121900" rIns="121900" bIns="121900" anchor="t" anchorCtr="0">
            <a:noAutofit/>
          </a:bodyPr>
          <a:lstStyle/>
          <a:p>
            <a:pPr algn="ctr"/>
            <a:r>
              <a:rPr lang="en" sz="2400" b="1" dirty="0">
                <a:solidFill>
                  <a:schemeClr val="lt1"/>
                </a:solidFill>
                <a:latin typeface="Cambria" panose="02040503050406030204" pitchFamily="18" charset="0"/>
                <a:cs typeface="Times New Roman" panose="02020603050405020304" pitchFamily="18" charset="0"/>
              </a:rPr>
              <a:t>Less replication =&gt; less memory</a:t>
            </a:r>
          </a:p>
        </p:txBody>
      </p:sp>
    </p:spTree>
    <p:extLst>
      <p:ext uri="{BB962C8B-B14F-4D97-AF65-F5344CB8AC3E}">
        <p14:creationId xmlns:p14="http://schemas.microsoft.com/office/powerpoint/2010/main" val="401208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6">
                                            <p:bg/>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2" grpId="0" animBg="1"/>
      <p:bldP spid="43" grpId="0" animBg="1"/>
      <p:bldP spid="44" grpId="0"/>
      <p:bldP spid="46" grpId="0"/>
      <p:bldP spid="54" grpId="0" animBg="1"/>
      <p:bldP spid="70" grpId="0" animBg="1"/>
      <p:bldP spid="96" grpId="0" uiExpand="1" build="allAtOnce" animBg="1"/>
      <p:bldP spid="98" grpId="0" animBg="1"/>
      <p:bldP spid="99" grpId="0" animBg="1"/>
      <p:bldP spid="3" grpId="0" animBg="1"/>
      <p:bldP spid="31" grpId="0" animBg="1"/>
      <p:bldP spid="32" grpId="0" animBg="1"/>
      <p:bldP spid="33" grpId="0" animBg="1"/>
      <p:bldP spid="36" grpId="0" animBg="1"/>
      <p:bldP spid="38" grpId="0" animBg="1"/>
      <p:bldP spid="48" grpId="0" animBg="1"/>
      <p:bldP spid="49" grpId="0" animBg="1"/>
      <p:bldP spid="52" grpId="0"/>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Agenda</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lnSpcReduction="10000"/>
          </a:bodyPr>
          <a:lstStyle/>
          <a:p>
            <a:r>
              <a:rPr lang="en-US" dirty="0">
                <a:solidFill>
                  <a:schemeClr val="bg2">
                    <a:lumMod val="90000"/>
                  </a:schemeClr>
                </a:solidFill>
                <a:latin typeface="Cambria" panose="02040503050406030204" pitchFamily="18" charset="0"/>
              </a:rPr>
              <a:t>Motivation</a:t>
            </a:r>
          </a:p>
          <a:p>
            <a:endParaRPr lang="en-US" dirty="0">
              <a:solidFill>
                <a:schemeClr val="bg2">
                  <a:lumMod val="90000"/>
                </a:schemeClr>
              </a:solidFill>
              <a:latin typeface="Cambria" panose="02040503050406030204" pitchFamily="18" charset="0"/>
            </a:endParaRPr>
          </a:p>
          <a:p>
            <a:r>
              <a:rPr lang="en-US" dirty="0">
                <a:solidFill>
                  <a:schemeClr val="bg2">
                    <a:lumMod val="90000"/>
                  </a:schemeClr>
                </a:solidFill>
                <a:latin typeface="Cambria" panose="02040503050406030204" pitchFamily="18" charset="0"/>
              </a:rPr>
              <a:t>Problem Formulation</a:t>
            </a:r>
          </a:p>
          <a:p>
            <a:endParaRPr lang="en-US" dirty="0">
              <a:solidFill>
                <a:schemeClr val="bg2">
                  <a:lumMod val="90000"/>
                </a:schemeClr>
              </a:solidFill>
              <a:latin typeface="Cambria" panose="02040503050406030204" pitchFamily="18" charset="0"/>
            </a:endParaRPr>
          </a:p>
          <a:p>
            <a:r>
              <a:rPr lang="en-US" dirty="0">
                <a:solidFill>
                  <a:schemeClr val="bg2">
                    <a:lumMod val="90000"/>
                  </a:schemeClr>
                </a:solidFill>
                <a:latin typeface="Cambria" panose="02040503050406030204" pitchFamily="18" charset="0"/>
              </a:rPr>
              <a:t>System Design</a:t>
            </a:r>
          </a:p>
          <a:p>
            <a:endParaRPr lang="en-US" dirty="0">
              <a:latin typeface="Cambria" panose="02040503050406030204" pitchFamily="18" charset="0"/>
            </a:endParaRPr>
          </a:p>
          <a:p>
            <a:r>
              <a:rPr lang="en-US" dirty="0">
                <a:latin typeface="Cambria" panose="02040503050406030204" pitchFamily="18" charset="0"/>
              </a:rPr>
              <a:t>Evaluation</a:t>
            </a:r>
          </a:p>
          <a:p>
            <a:endParaRPr lang="en-US" dirty="0">
              <a:latin typeface="Cambria" panose="02040503050406030204" pitchFamily="18" charset="0"/>
            </a:endParaRPr>
          </a:p>
          <a:p>
            <a:r>
              <a:rPr lang="en-US" dirty="0">
                <a:latin typeface="Cambria" panose="02040503050406030204" pitchFamily="18" charset="0"/>
              </a:rPr>
              <a:t>Takeaway</a:t>
            </a:r>
          </a:p>
        </p:txBody>
      </p:sp>
      <p:sp>
        <p:nvSpPr>
          <p:cNvPr id="4" name="Date Placeholder 3">
            <a:extLst>
              <a:ext uri="{FF2B5EF4-FFF2-40B4-BE49-F238E27FC236}">
                <a16:creationId xmlns:a16="http://schemas.microsoft.com/office/drawing/2014/main" id="{DB3C4017-C7A6-413F-A838-E08FC09F1956}"/>
              </a:ext>
            </a:extLst>
          </p:cNvPr>
          <p:cNvSpPr>
            <a:spLocks noGrp="1"/>
          </p:cNvSpPr>
          <p:nvPr>
            <p:ph type="dt" sz="half" idx="10"/>
          </p:nvPr>
        </p:nvSpPr>
        <p:spPr/>
        <p:txBody>
          <a:bodyPr/>
          <a:lstStyle/>
          <a:p>
            <a:fld id="{CFFB7F8A-F293-41CC-AA95-111885C5D91A}" type="datetime1">
              <a:rPr lang="en-US" smtClean="0"/>
              <a:t>4/26/2018</a:t>
            </a:fld>
            <a:endParaRPr lang="en-US"/>
          </a:p>
        </p:txBody>
      </p:sp>
      <p:sp>
        <p:nvSpPr>
          <p:cNvPr id="5" name="Footer Placeholder 4">
            <a:extLst>
              <a:ext uri="{FF2B5EF4-FFF2-40B4-BE49-F238E27FC236}">
                <a16:creationId xmlns:a16="http://schemas.microsoft.com/office/drawing/2014/main" id="{FDE3D7B8-4043-4F7F-8D5B-9F6C51C100C6}"/>
              </a:ext>
            </a:extLst>
          </p:cNvPr>
          <p:cNvSpPr>
            <a:spLocks noGrp="1"/>
          </p:cNvSpPr>
          <p:nvPr>
            <p:ph type="ftr" sz="quarter" idx="11"/>
          </p:nvPr>
        </p:nvSpPr>
        <p:spPr>
          <a:xfrm>
            <a:off x="4038600" y="6356350"/>
            <a:ext cx="5069440"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CD707094-BFF4-420A-99F4-65BFB1190A2E}"/>
              </a:ext>
            </a:extLst>
          </p:cNvPr>
          <p:cNvSpPr>
            <a:spLocks noGrp="1"/>
          </p:cNvSpPr>
          <p:nvPr>
            <p:ph type="sldNum" sz="quarter" idx="12"/>
          </p:nvPr>
        </p:nvSpPr>
        <p:spPr/>
        <p:txBody>
          <a:bodyPr/>
          <a:lstStyle/>
          <a:p>
            <a:fld id="{9A9D050B-9392-4FA6-98A4-B7E7CEB7238D}" type="slidenum">
              <a:rPr lang="en-US" smtClean="0"/>
              <a:t>30</a:t>
            </a:fld>
            <a:endParaRPr lang="en-US"/>
          </a:p>
        </p:txBody>
      </p:sp>
    </p:spTree>
    <p:extLst>
      <p:ext uri="{BB962C8B-B14F-4D97-AF65-F5344CB8AC3E}">
        <p14:creationId xmlns:p14="http://schemas.microsoft.com/office/powerpoint/2010/main" val="4003360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AF0544-D0BB-46AF-9864-EFC562882EFE}"/>
              </a:ext>
            </a:extLst>
          </p:cNvPr>
          <p:cNvPicPr>
            <a:picLocks noChangeAspect="1"/>
          </p:cNvPicPr>
          <p:nvPr/>
        </p:nvPicPr>
        <p:blipFill>
          <a:blip r:embed="rId3"/>
          <a:stretch>
            <a:fillRect/>
          </a:stretch>
        </p:blipFill>
        <p:spPr>
          <a:xfrm>
            <a:off x="4808306" y="1708373"/>
            <a:ext cx="6809822" cy="4627265"/>
          </a:xfrm>
          <a:prstGeom prst="rect">
            <a:avLst/>
          </a:prstGeom>
        </p:spPr>
      </p:pic>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Memory Latency Tradeoff</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4E570C92-B547-4E9F-83FC-FB9D4E596636}"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599" y="6356350"/>
            <a:ext cx="5223553"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31</a:t>
            </a:fld>
            <a:endParaRPr lang="en-US"/>
          </a:p>
        </p:txBody>
      </p:sp>
      <p:sp>
        <p:nvSpPr>
          <p:cNvPr id="8" name="Content Placeholder 2">
            <a:extLst>
              <a:ext uri="{FF2B5EF4-FFF2-40B4-BE49-F238E27FC236}">
                <a16:creationId xmlns:a16="http://schemas.microsoft.com/office/drawing/2014/main" id="{6620B09D-C3A6-4DCE-AD90-632089B611B1}"/>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Getafix uses ~50% less memory compared to Scarlett</a:t>
            </a:r>
          </a:p>
          <a:p>
            <a:endParaRPr lang="en-US" dirty="0">
              <a:latin typeface="Cambria" panose="02040503050406030204" pitchFamily="18" charset="0"/>
            </a:endParaRPr>
          </a:p>
          <a:p>
            <a:r>
              <a:rPr lang="en-US" dirty="0">
                <a:latin typeface="Cambria" panose="02040503050406030204" pitchFamily="18" charset="0"/>
              </a:rPr>
              <a:t>Small impact on average latency</a:t>
            </a:r>
          </a:p>
        </p:txBody>
      </p:sp>
      <p:pic>
        <p:nvPicPr>
          <p:cNvPr id="12" name="Picture 11">
            <a:extLst>
              <a:ext uri="{FF2B5EF4-FFF2-40B4-BE49-F238E27FC236}">
                <a16:creationId xmlns:a16="http://schemas.microsoft.com/office/drawing/2014/main" id="{7C5DCE7A-9C4C-49F5-99BC-E7963468892F}"/>
              </a:ext>
            </a:extLst>
          </p:cNvPr>
          <p:cNvPicPr>
            <a:picLocks noChangeAspect="1"/>
          </p:cNvPicPr>
          <p:nvPr/>
        </p:nvPicPr>
        <p:blipFill>
          <a:blip r:embed="rId4"/>
          <a:stretch>
            <a:fillRect/>
          </a:stretch>
        </p:blipFill>
        <p:spPr>
          <a:xfrm>
            <a:off x="4808306" y="1705829"/>
            <a:ext cx="6809822" cy="4627265"/>
          </a:xfrm>
          <a:prstGeom prst="rect">
            <a:avLst/>
          </a:prstGeom>
        </p:spPr>
      </p:pic>
      <p:sp>
        <p:nvSpPr>
          <p:cNvPr id="13" name="TextBox 12">
            <a:extLst>
              <a:ext uri="{FF2B5EF4-FFF2-40B4-BE49-F238E27FC236}">
                <a16:creationId xmlns:a16="http://schemas.microsoft.com/office/drawing/2014/main" id="{39844A04-7849-447E-A789-64F2385B8A97}"/>
              </a:ext>
            </a:extLst>
          </p:cNvPr>
          <p:cNvSpPr txBox="1"/>
          <p:nvPr/>
        </p:nvSpPr>
        <p:spPr>
          <a:xfrm>
            <a:off x="5335821" y="4423971"/>
            <a:ext cx="1695449" cy="400110"/>
          </a:xfrm>
          <a:prstGeom prst="rect">
            <a:avLst/>
          </a:prstGeom>
          <a:noFill/>
        </p:spPr>
        <p:txBody>
          <a:bodyPr wrap="square" rtlCol="0" anchor="ctr" anchorCtr="0">
            <a:spAutoFit/>
          </a:bodyPr>
          <a:lstStyle/>
          <a:p>
            <a:pPr lvl="1"/>
            <a:r>
              <a:rPr lang="en-US" sz="2000" b="1" dirty="0">
                <a:solidFill>
                  <a:srgbClr val="FF0000"/>
                </a:solidFill>
                <a:latin typeface="Cambria" panose="02040503050406030204" pitchFamily="18" charset="0"/>
              </a:rPr>
              <a:t>Getafix</a:t>
            </a:r>
          </a:p>
        </p:txBody>
      </p:sp>
      <p:sp>
        <p:nvSpPr>
          <p:cNvPr id="14" name="Rectangle 13">
            <a:extLst>
              <a:ext uri="{FF2B5EF4-FFF2-40B4-BE49-F238E27FC236}">
                <a16:creationId xmlns:a16="http://schemas.microsoft.com/office/drawing/2014/main" id="{031C39B7-FC15-42D0-994E-2D63D3CEB0D4}"/>
              </a:ext>
            </a:extLst>
          </p:cNvPr>
          <p:cNvSpPr/>
          <p:nvPr/>
        </p:nvSpPr>
        <p:spPr>
          <a:xfrm>
            <a:off x="5626100" y="4423971"/>
            <a:ext cx="2546350" cy="1195779"/>
          </a:xfrm>
          <a:prstGeom prst="rect">
            <a:avLst/>
          </a:prstGeom>
          <a:noFill/>
          <a:ln w="984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15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3"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E408-3511-4F1D-9968-5C995C1D1856}"/>
              </a:ext>
            </a:extLst>
          </p:cNvPr>
          <p:cNvSpPr>
            <a:spLocks noGrp="1"/>
          </p:cNvSpPr>
          <p:nvPr>
            <p:ph type="title"/>
          </p:nvPr>
        </p:nvSpPr>
        <p:spPr/>
        <p:txBody>
          <a:bodyPr/>
          <a:lstStyle/>
          <a:p>
            <a:r>
              <a:rPr lang="en-US" dirty="0">
                <a:latin typeface="Cambria" panose="02040503050406030204" pitchFamily="18" charset="0"/>
              </a:rPr>
              <a:t>Memory Savings -- Scalability</a:t>
            </a:r>
          </a:p>
        </p:txBody>
      </p:sp>
      <p:sp>
        <p:nvSpPr>
          <p:cNvPr id="3" name="Content Placeholder 2">
            <a:extLst>
              <a:ext uri="{FF2B5EF4-FFF2-40B4-BE49-F238E27FC236}">
                <a16:creationId xmlns:a16="http://schemas.microsoft.com/office/drawing/2014/main" id="{102526E2-9A1A-4BCA-A809-F1E23D3C535D}"/>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Baseline: Scarlett</a:t>
            </a:r>
            <a:r>
              <a:rPr lang="en-US" baseline="30000" dirty="0">
                <a:latin typeface="Cambria" panose="02040503050406030204" pitchFamily="18" charset="0"/>
              </a:rPr>
              <a:t>[2]</a:t>
            </a:r>
          </a:p>
          <a:p>
            <a:endParaRPr lang="en-US" dirty="0">
              <a:latin typeface="Cambria" panose="02040503050406030204" pitchFamily="18" charset="0"/>
            </a:endParaRPr>
          </a:p>
          <a:p>
            <a:r>
              <a:rPr lang="en-US" dirty="0">
                <a:latin typeface="Cambria" panose="02040503050406030204" pitchFamily="18" charset="0"/>
              </a:rPr>
              <a:t>Total memory savings increases with client load</a:t>
            </a:r>
          </a:p>
        </p:txBody>
      </p:sp>
      <p:sp>
        <p:nvSpPr>
          <p:cNvPr id="4" name="Date Placeholder 3">
            <a:extLst>
              <a:ext uri="{FF2B5EF4-FFF2-40B4-BE49-F238E27FC236}">
                <a16:creationId xmlns:a16="http://schemas.microsoft.com/office/drawing/2014/main" id="{E58BCAB2-3B61-40B4-934D-60E13E2FBF81}"/>
              </a:ext>
            </a:extLst>
          </p:cNvPr>
          <p:cNvSpPr>
            <a:spLocks noGrp="1"/>
          </p:cNvSpPr>
          <p:nvPr>
            <p:ph type="dt" sz="half" idx="10"/>
          </p:nvPr>
        </p:nvSpPr>
        <p:spPr/>
        <p:txBody>
          <a:bodyPr/>
          <a:lstStyle/>
          <a:p>
            <a:fld id="{9F061BE4-B2DB-46CF-B6D7-44B184E4F683}" type="datetime1">
              <a:rPr lang="en-US" smtClean="0"/>
              <a:t>4/26/2018</a:t>
            </a:fld>
            <a:endParaRPr lang="en-US"/>
          </a:p>
        </p:txBody>
      </p:sp>
      <p:sp>
        <p:nvSpPr>
          <p:cNvPr id="5" name="Footer Placeholder 4">
            <a:extLst>
              <a:ext uri="{FF2B5EF4-FFF2-40B4-BE49-F238E27FC236}">
                <a16:creationId xmlns:a16="http://schemas.microsoft.com/office/drawing/2014/main" id="{49FBF3A1-16D0-4C10-BB9A-67309C2B6683}"/>
              </a:ext>
            </a:extLst>
          </p:cNvPr>
          <p:cNvSpPr>
            <a:spLocks noGrp="1"/>
          </p:cNvSpPr>
          <p:nvPr>
            <p:ph type="ftr" sz="quarter" idx="11"/>
          </p:nvPr>
        </p:nvSpPr>
        <p:spPr>
          <a:xfrm>
            <a:off x="4038600" y="6356350"/>
            <a:ext cx="5382802"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28913E9B-BD14-49E2-AA3F-8B976F6F08B4}"/>
              </a:ext>
            </a:extLst>
          </p:cNvPr>
          <p:cNvSpPr>
            <a:spLocks noGrp="1"/>
          </p:cNvSpPr>
          <p:nvPr>
            <p:ph type="sldNum" sz="quarter" idx="12"/>
          </p:nvPr>
        </p:nvSpPr>
        <p:spPr/>
        <p:txBody>
          <a:bodyPr/>
          <a:lstStyle/>
          <a:p>
            <a:fld id="{9A9D050B-9392-4FA6-98A4-B7E7CEB7238D}" type="slidenum">
              <a:rPr lang="en-US" smtClean="0"/>
              <a:t>32</a:t>
            </a:fld>
            <a:endParaRPr lang="en-US"/>
          </a:p>
        </p:txBody>
      </p:sp>
      <p:pic>
        <p:nvPicPr>
          <p:cNvPr id="7" name="Picture 6">
            <a:extLst>
              <a:ext uri="{FF2B5EF4-FFF2-40B4-BE49-F238E27FC236}">
                <a16:creationId xmlns:a16="http://schemas.microsoft.com/office/drawing/2014/main" id="{0E4F32BF-A480-4B7D-8F44-017F4CF24433}"/>
              </a:ext>
            </a:extLst>
          </p:cNvPr>
          <p:cNvPicPr>
            <a:picLocks noChangeAspect="1"/>
          </p:cNvPicPr>
          <p:nvPr/>
        </p:nvPicPr>
        <p:blipFill>
          <a:blip r:embed="rId3"/>
          <a:stretch>
            <a:fillRect/>
          </a:stretch>
        </p:blipFill>
        <p:spPr>
          <a:xfrm>
            <a:off x="4721225" y="1825625"/>
            <a:ext cx="6632575" cy="3931228"/>
          </a:xfrm>
          <a:prstGeom prst="rect">
            <a:avLst/>
          </a:prstGeom>
        </p:spPr>
      </p:pic>
      <p:cxnSp>
        <p:nvCxnSpPr>
          <p:cNvPr id="11" name="Straight Arrow Connector 10">
            <a:extLst>
              <a:ext uri="{FF2B5EF4-FFF2-40B4-BE49-F238E27FC236}">
                <a16:creationId xmlns:a16="http://schemas.microsoft.com/office/drawing/2014/main" id="{DAD3DE5D-7561-47AA-8005-AC4E964E89B5}"/>
              </a:ext>
            </a:extLst>
          </p:cNvPr>
          <p:cNvCxnSpPr/>
          <p:nvPr/>
        </p:nvCxnSpPr>
        <p:spPr>
          <a:xfrm flipV="1">
            <a:off x="6730001" y="3184989"/>
            <a:ext cx="4012058" cy="672957"/>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40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201F-85BF-4AC7-B446-822168D40C82}"/>
              </a:ext>
            </a:extLst>
          </p:cNvPr>
          <p:cNvSpPr>
            <a:spLocks noGrp="1"/>
          </p:cNvSpPr>
          <p:nvPr>
            <p:ph type="title"/>
          </p:nvPr>
        </p:nvSpPr>
        <p:spPr/>
        <p:txBody>
          <a:bodyPr/>
          <a:lstStyle/>
          <a:p>
            <a:r>
              <a:rPr lang="en-US" dirty="0">
                <a:latin typeface="Cambria" panose="02040503050406030204" pitchFamily="18" charset="0"/>
              </a:rPr>
              <a:t>Dollar Cost Savings</a:t>
            </a:r>
          </a:p>
        </p:txBody>
      </p:sp>
      <p:sp>
        <p:nvSpPr>
          <p:cNvPr id="3" name="Content Placeholder 2">
            <a:extLst>
              <a:ext uri="{FF2B5EF4-FFF2-40B4-BE49-F238E27FC236}">
                <a16:creationId xmlns:a16="http://schemas.microsoft.com/office/drawing/2014/main" id="{1E05C995-10F6-4284-9376-3EF081E40B7A}"/>
              </a:ext>
            </a:extLst>
          </p:cNvPr>
          <p:cNvSpPr>
            <a:spLocks noGrp="1"/>
          </p:cNvSpPr>
          <p:nvPr>
            <p:ph idx="1"/>
          </p:nvPr>
        </p:nvSpPr>
        <p:spPr/>
        <p:txBody>
          <a:bodyPr/>
          <a:lstStyle/>
          <a:p>
            <a:pPr marL="0" indent="0" algn="ctr">
              <a:buNone/>
            </a:pPr>
            <a:r>
              <a:rPr lang="en-US" dirty="0">
                <a:latin typeface="Cambria" panose="02040503050406030204" pitchFamily="18" charset="0"/>
              </a:rPr>
              <a:t>Memory Cost Model</a:t>
            </a:r>
          </a:p>
          <a:p>
            <a:pPr marL="0" indent="0">
              <a:buNone/>
            </a:pPr>
            <a:endParaRPr lang="en-US" sz="2400" dirty="0">
              <a:latin typeface="Cambria" panose="02040503050406030204" pitchFamily="18" charset="0"/>
            </a:endParaRPr>
          </a:p>
          <a:p>
            <a:pPr marL="0" indent="0">
              <a:buNone/>
            </a:pPr>
            <a:r>
              <a:rPr lang="en-US" sz="2400" b="1" i="1" dirty="0">
                <a:solidFill>
                  <a:schemeClr val="accent2"/>
                </a:solidFill>
                <a:latin typeface="Cambria" panose="02040503050406030204" pitchFamily="18" charset="0"/>
              </a:rPr>
              <a:t>Working Set Data Size</a:t>
            </a:r>
            <a:r>
              <a:rPr lang="en-US" sz="2400" dirty="0">
                <a:latin typeface="Cambria" panose="02040503050406030204" pitchFamily="18" charset="0"/>
              </a:rPr>
              <a:t> x </a:t>
            </a:r>
            <a:r>
              <a:rPr lang="en-US" sz="2400" b="1" i="1" dirty="0">
                <a:solidFill>
                  <a:schemeClr val="accent6"/>
                </a:solidFill>
                <a:latin typeface="Cambria" panose="02040503050406030204" pitchFamily="18" charset="0"/>
              </a:rPr>
              <a:t>Replication Factor</a:t>
            </a:r>
            <a:r>
              <a:rPr lang="en-US" sz="2400" dirty="0">
                <a:latin typeface="Cambria" panose="02040503050406030204" pitchFamily="18" charset="0"/>
              </a:rPr>
              <a:t> x </a:t>
            </a:r>
            <a:r>
              <a:rPr lang="en-US" sz="2400" b="1" i="1" dirty="0">
                <a:solidFill>
                  <a:schemeClr val="accent5">
                    <a:lumMod val="75000"/>
                  </a:schemeClr>
                </a:solidFill>
                <a:latin typeface="Cambria" panose="02040503050406030204" pitchFamily="18" charset="0"/>
              </a:rPr>
              <a:t>Cost of Memory</a:t>
            </a:r>
            <a:r>
              <a:rPr lang="en-US" sz="2400" dirty="0">
                <a:latin typeface="Cambria" panose="02040503050406030204" pitchFamily="18" charset="0"/>
              </a:rPr>
              <a:t> </a:t>
            </a:r>
          </a:p>
          <a:p>
            <a:pPr marL="0" indent="0">
              <a:buNone/>
            </a:pPr>
            <a:endParaRPr lang="en-US" sz="2400" dirty="0">
              <a:latin typeface="Cambria" panose="02040503050406030204" pitchFamily="18" charset="0"/>
            </a:endParaRPr>
          </a:p>
          <a:p>
            <a:pPr marL="0" indent="0" algn="ctr">
              <a:buNone/>
            </a:pPr>
            <a:r>
              <a:rPr lang="en-US" dirty="0">
                <a:latin typeface="Cambria" panose="02040503050406030204" pitchFamily="18" charset="0"/>
              </a:rPr>
              <a:t>Cost Saving Compared to Scarlett</a:t>
            </a:r>
          </a:p>
          <a:p>
            <a:pPr marL="0" indent="0" algn="ctr">
              <a:buNone/>
            </a:pPr>
            <a:endParaRPr lang="en-US" sz="2400" dirty="0">
              <a:latin typeface="Cambria" panose="02040503050406030204" pitchFamily="18" charset="0"/>
            </a:endParaRPr>
          </a:p>
          <a:p>
            <a:pPr marL="0" indent="0">
              <a:buNone/>
            </a:pPr>
            <a:r>
              <a:rPr lang="en-US" sz="2400" dirty="0">
                <a:latin typeface="Cambria" panose="02040503050406030204" pitchFamily="18" charset="0"/>
              </a:rPr>
              <a:t>= </a:t>
            </a:r>
            <a:r>
              <a:rPr lang="en-US" sz="2400" b="1" i="1" dirty="0">
                <a:solidFill>
                  <a:schemeClr val="accent2"/>
                </a:solidFill>
                <a:latin typeface="Cambria" panose="02040503050406030204" pitchFamily="18" charset="0"/>
              </a:rPr>
              <a:t>100 TB</a:t>
            </a:r>
            <a:r>
              <a:rPr lang="en-US" sz="2400" dirty="0">
                <a:latin typeface="Cambria" panose="02040503050406030204" pitchFamily="18" charset="0"/>
              </a:rPr>
              <a:t> x </a:t>
            </a:r>
            <a:r>
              <a:rPr lang="en-US" sz="2400" b="1" i="1" dirty="0">
                <a:solidFill>
                  <a:schemeClr val="accent6"/>
                </a:solidFill>
                <a:latin typeface="Cambria" panose="02040503050406030204" pitchFamily="18" charset="0"/>
              </a:rPr>
              <a:t>(4.2 – 1.9)</a:t>
            </a:r>
            <a:r>
              <a:rPr lang="en-US" sz="2400" dirty="0">
                <a:latin typeface="Cambria" panose="02040503050406030204" pitchFamily="18" charset="0"/>
              </a:rPr>
              <a:t> x </a:t>
            </a:r>
            <a:r>
              <a:rPr lang="en-US" sz="2400" b="1" i="1" dirty="0">
                <a:solidFill>
                  <a:schemeClr val="accent5">
                    <a:lumMod val="75000"/>
                  </a:schemeClr>
                </a:solidFill>
                <a:latin typeface="Cambria" panose="02040503050406030204" pitchFamily="18" charset="0"/>
              </a:rPr>
              <a:t>$0.005 per GB per hour (EC2)</a:t>
            </a:r>
          </a:p>
          <a:p>
            <a:pPr marL="0" indent="0">
              <a:buNone/>
            </a:pPr>
            <a:r>
              <a:rPr lang="en-US" sz="2400" dirty="0">
                <a:latin typeface="Cambria" panose="02040503050406030204" pitchFamily="18" charset="0"/>
              </a:rPr>
              <a:t>= </a:t>
            </a:r>
            <a:r>
              <a:rPr lang="en-US" sz="2400" b="1" i="1" dirty="0">
                <a:solidFill>
                  <a:srgbClr val="FF0000"/>
                </a:solidFill>
                <a:latin typeface="Cambria" panose="02040503050406030204" pitchFamily="18" charset="0"/>
              </a:rPr>
              <a:t>$1150 per hour</a:t>
            </a:r>
          </a:p>
          <a:p>
            <a:pPr marL="0" indent="0">
              <a:buNone/>
            </a:pPr>
            <a:r>
              <a:rPr lang="en-US" sz="2400" dirty="0">
                <a:latin typeface="Cambria" panose="02040503050406030204" pitchFamily="18" charset="0"/>
              </a:rPr>
              <a:t>= </a:t>
            </a:r>
            <a:r>
              <a:rPr lang="en-US" sz="2400" b="1" i="1" dirty="0">
                <a:solidFill>
                  <a:srgbClr val="FF0000"/>
                </a:solidFill>
                <a:latin typeface="Cambria" panose="02040503050406030204" pitchFamily="18" charset="0"/>
              </a:rPr>
              <a:t>$10 million annually</a:t>
            </a:r>
          </a:p>
        </p:txBody>
      </p:sp>
      <p:sp>
        <p:nvSpPr>
          <p:cNvPr id="4" name="Date Placeholder 3">
            <a:extLst>
              <a:ext uri="{FF2B5EF4-FFF2-40B4-BE49-F238E27FC236}">
                <a16:creationId xmlns:a16="http://schemas.microsoft.com/office/drawing/2014/main" id="{FD2590CA-ABEE-4FC5-8238-376FEDCE24A1}"/>
              </a:ext>
            </a:extLst>
          </p:cNvPr>
          <p:cNvSpPr>
            <a:spLocks noGrp="1"/>
          </p:cNvSpPr>
          <p:nvPr>
            <p:ph type="dt" sz="half" idx="10"/>
          </p:nvPr>
        </p:nvSpPr>
        <p:spPr/>
        <p:txBody>
          <a:bodyPr/>
          <a:lstStyle/>
          <a:p>
            <a:fld id="{3C8FDC12-CD7C-4349-AE53-26316FCDCE73}" type="datetime1">
              <a:rPr lang="en-US" smtClean="0"/>
              <a:t>4/26/2018</a:t>
            </a:fld>
            <a:endParaRPr lang="en-US"/>
          </a:p>
        </p:txBody>
      </p:sp>
      <p:sp>
        <p:nvSpPr>
          <p:cNvPr id="5" name="Footer Placeholder 4">
            <a:extLst>
              <a:ext uri="{FF2B5EF4-FFF2-40B4-BE49-F238E27FC236}">
                <a16:creationId xmlns:a16="http://schemas.microsoft.com/office/drawing/2014/main" id="{22296402-7815-4F43-AE41-DEEEF58753B5}"/>
              </a:ext>
            </a:extLst>
          </p:cNvPr>
          <p:cNvSpPr>
            <a:spLocks noGrp="1"/>
          </p:cNvSpPr>
          <p:nvPr>
            <p:ph type="ftr" sz="quarter" idx="11"/>
          </p:nvPr>
        </p:nvSpPr>
        <p:spPr>
          <a:xfrm>
            <a:off x="4038599" y="6356350"/>
            <a:ext cx="5146497"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AFBA0327-3968-4ED7-80C1-B6327CA895B3}"/>
              </a:ext>
            </a:extLst>
          </p:cNvPr>
          <p:cNvSpPr>
            <a:spLocks noGrp="1"/>
          </p:cNvSpPr>
          <p:nvPr>
            <p:ph type="sldNum" sz="quarter" idx="12"/>
          </p:nvPr>
        </p:nvSpPr>
        <p:spPr/>
        <p:txBody>
          <a:bodyPr/>
          <a:lstStyle/>
          <a:p>
            <a:fld id="{9A9D050B-9392-4FA6-98A4-B7E7CEB7238D}" type="slidenum">
              <a:rPr lang="en-US" smtClean="0"/>
              <a:t>33</a:t>
            </a:fld>
            <a:endParaRPr lang="en-US"/>
          </a:p>
        </p:txBody>
      </p:sp>
    </p:spTree>
    <p:extLst>
      <p:ext uri="{BB962C8B-B14F-4D97-AF65-F5344CB8AC3E}">
        <p14:creationId xmlns:p14="http://schemas.microsoft.com/office/powerpoint/2010/main" val="82323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4223-37F5-49B8-B211-0C155F7BFFE2}"/>
              </a:ext>
            </a:extLst>
          </p:cNvPr>
          <p:cNvSpPr>
            <a:spLocks noGrp="1"/>
          </p:cNvSpPr>
          <p:nvPr>
            <p:ph type="title"/>
          </p:nvPr>
        </p:nvSpPr>
        <p:spPr/>
        <p:txBody>
          <a:bodyPr/>
          <a:lstStyle/>
          <a:p>
            <a:r>
              <a:rPr lang="en-US" dirty="0">
                <a:latin typeface="Cambria" panose="02040503050406030204" pitchFamily="18" charset="0"/>
              </a:rPr>
              <a:t>Tiering Accuracy</a:t>
            </a:r>
            <a:endParaRPr lang="en-US" dirty="0"/>
          </a:p>
        </p:txBody>
      </p:sp>
      <p:sp>
        <p:nvSpPr>
          <p:cNvPr id="3" name="Content Placeholder 2">
            <a:extLst>
              <a:ext uri="{FF2B5EF4-FFF2-40B4-BE49-F238E27FC236}">
                <a16:creationId xmlns:a16="http://schemas.microsoft.com/office/drawing/2014/main" id="{9F40DAA3-0892-40E4-AFD7-3CA12CE54796}"/>
              </a:ext>
            </a:extLst>
          </p:cNvPr>
          <p:cNvSpPr>
            <a:spLocks noGrp="1"/>
          </p:cNvSpPr>
          <p:nvPr>
            <p:ph idx="1"/>
          </p:nvPr>
        </p:nvSpPr>
        <p:spPr>
          <a:xfrm>
            <a:off x="838200" y="1825625"/>
            <a:ext cx="4067710" cy="4351338"/>
          </a:xfrm>
        </p:spPr>
        <p:txBody>
          <a:bodyPr/>
          <a:lstStyle/>
          <a:p>
            <a:endParaRPr lang="en-US" dirty="0"/>
          </a:p>
          <a:p>
            <a:endParaRPr lang="en-US" dirty="0"/>
          </a:p>
          <a:p>
            <a:endParaRPr lang="en-US" dirty="0"/>
          </a:p>
          <a:p>
            <a:pPr marL="0" indent="0">
              <a:buNone/>
            </a:pPr>
            <a:r>
              <a:rPr lang="en-US" dirty="0">
                <a:latin typeface="Cambria" panose="02040503050406030204" pitchFamily="18" charset="0"/>
              </a:rPr>
              <a:t>Getafix achieves 75% tiering accuracy compared to 42% for Getafix-B</a:t>
            </a:r>
          </a:p>
        </p:txBody>
      </p:sp>
      <p:sp>
        <p:nvSpPr>
          <p:cNvPr id="4" name="Date Placeholder 3">
            <a:extLst>
              <a:ext uri="{FF2B5EF4-FFF2-40B4-BE49-F238E27FC236}">
                <a16:creationId xmlns:a16="http://schemas.microsoft.com/office/drawing/2014/main" id="{72C673B3-421D-4D15-87DB-BB882C3174A5}"/>
              </a:ext>
            </a:extLst>
          </p:cNvPr>
          <p:cNvSpPr>
            <a:spLocks noGrp="1"/>
          </p:cNvSpPr>
          <p:nvPr>
            <p:ph type="dt" sz="half" idx="10"/>
          </p:nvPr>
        </p:nvSpPr>
        <p:spPr/>
        <p:txBody>
          <a:bodyPr/>
          <a:lstStyle/>
          <a:p>
            <a:fld id="{2D3BD674-3D4A-43AC-95B0-F78EE3E11F3C}" type="datetime1">
              <a:rPr lang="en-US" smtClean="0"/>
              <a:t>4/26/2018</a:t>
            </a:fld>
            <a:endParaRPr lang="en-US"/>
          </a:p>
        </p:txBody>
      </p:sp>
      <p:sp>
        <p:nvSpPr>
          <p:cNvPr id="5" name="Footer Placeholder 4">
            <a:extLst>
              <a:ext uri="{FF2B5EF4-FFF2-40B4-BE49-F238E27FC236}">
                <a16:creationId xmlns:a16="http://schemas.microsoft.com/office/drawing/2014/main" id="{35CE2FD6-BB7A-4D6A-8201-027635C3D1F5}"/>
              </a:ext>
            </a:extLst>
          </p:cNvPr>
          <p:cNvSpPr>
            <a:spLocks noGrp="1"/>
          </p:cNvSpPr>
          <p:nvPr>
            <p:ph type="ftr" sz="quarter" idx="11"/>
          </p:nvPr>
        </p:nvSpPr>
        <p:spPr>
          <a:xfrm>
            <a:off x="4038599" y="6356350"/>
            <a:ext cx="5244101"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A94859BC-357F-41F9-9487-8D41437D8FE5}"/>
              </a:ext>
            </a:extLst>
          </p:cNvPr>
          <p:cNvSpPr>
            <a:spLocks noGrp="1"/>
          </p:cNvSpPr>
          <p:nvPr>
            <p:ph type="sldNum" sz="quarter" idx="12"/>
          </p:nvPr>
        </p:nvSpPr>
        <p:spPr/>
        <p:txBody>
          <a:bodyPr/>
          <a:lstStyle/>
          <a:p>
            <a:fld id="{9A9D050B-9392-4FA6-98A4-B7E7CEB7238D}" type="slidenum">
              <a:rPr lang="en-US" smtClean="0"/>
              <a:t>34</a:t>
            </a:fld>
            <a:endParaRPr lang="en-US"/>
          </a:p>
        </p:txBody>
      </p:sp>
      <p:pic>
        <p:nvPicPr>
          <p:cNvPr id="7" name="Content Placeholder 6">
            <a:extLst>
              <a:ext uri="{FF2B5EF4-FFF2-40B4-BE49-F238E27FC236}">
                <a16:creationId xmlns:a16="http://schemas.microsoft.com/office/drawing/2014/main" id="{BE2D6ED6-DCC6-4E1C-BF09-C4A5D2A7ECB1}"/>
              </a:ext>
            </a:extLst>
          </p:cNvPr>
          <p:cNvPicPr>
            <a:picLocks noChangeAspect="1"/>
          </p:cNvPicPr>
          <p:nvPr/>
        </p:nvPicPr>
        <p:blipFill>
          <a:blip r:embed="rId3"/>
          <a:stretch>
            <a:fillRect/>
          </a:stretch>
        </p:blipFill>
        <p:spPr>
          <a:xfrm>
            <a:off x="5026560" y="1333147"/>
            <a:ext cx="6408263" cy="3898819"/>
          </a:xfrm>
          <a:prstGeom prst="rect">
            <a:avLst/>
          </a:prstGeom>
        </p:spPr>
      </p:pic>
      <p:sp>
        <p:nvSpPr>
          <p:cNvPr id="10" name="Rectangle 9">
            <a:extLst>
              <a:ext uri="{FF2B5EF4-FFF2-40B4-BE49-F238E27FC236}">
                <a16:creationId xmlns:a16="http://schemas.microsoft.com/office/drawing/2014/main" id="{99C6310C-C777-4218-AEB9-FDD9DFBD83B5}"/>
              </a:ext>
            </a:extLst>
          </p:cNvPr>
          <p:cNvSpPr/>
          <p:nvPr/>
        </p:nvSpPr>
        <p:spPr>
          <a:xfrm>
            <a:off x="5084328" y="4967780"/>
            <a:ext cx="6350495" cy="155209"/>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E6C62B0-01E8-470D-94A7-614669BF605E}"/>
              </a:ext>
            </a:extLst>
          </p:cNvPr>
          <p:cNvGrpSpPr/>
          <p:nvPr/>
        </p:nvGrpSpPr>
        <p:grpSpPr>
          <a:xfrm>
            <a:off x="5360589" y="4931079"/>
            <a:ext cx="2763017" cy="1415351"/>
            <a:chOff x="5239939" y="5077522"/>
            <a:chExt cx="2763017" cy="1415351"/>
          </a:xfrm>
        </p:grpSpPr>
        <p:sp>
          <p:nvSpPr>
            <p:cNvPr id="13" name="Left Bracket 12">
              <a:extLst>
                <a:ext uri="{FF2B5EF4-FFF2-40B4-BE49-F238E27FC236}">
                  <a16:creationId xmlns:a16="http://schemas.microsoft.com/office/drawing/2014/main" id="{37A5DFF9-4378-4D13-B973-F9EBCD017EBE}"/>
                </a:ext>
              </a:extLst>
            </p:cNvPr>
            <p:cNvSpPr/>
            <p:nvPr/>
          </p:nvSpPr>
          <p:spPr>
            <a:xfrm rot="16200000">
              <a:off x="6290599" y="4673936"/>
              <a:ext cx="200592" cy="1020185"/>
            </a:xfrm>
            <a:prstGeom prst="leftBracket">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7402692D-16AB-442C-B0B1-14A60BA81E84}"/>
                </a:ext>
              </a:extLst>
            </p:cNvPr>
            <p:cNvSpPr/>
            <p:nvPr/>
          </p:nvSpPr>
          <p:spPr>
            <a:xfrm rot="16200000">
              <a:off x="5419183" y="4904490"/>
              <a:ext cx="200592" cy="559079"/>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95D723A4-EB42-49F1-B52B-03CC50EE6032}"/>
                </a:ext>
              </a:extLst>
            </p:cNvPr>
            <p:cNvSpPr/>
            <p:nvPr/>
          </p:nvSpPr>
          <p:spPr>
            <a:xfrm rot="16200000">
              <a:off x="7392568" y="4667725"/>
              <a:ext cx="200592" cy="1020185"/>
            </a:xfrm>
            <a:prstGeom prst="leftBracket">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t>
              </a:r>
            </a:p>
          </p:txBody>
        </p:sp>
        <p:sp>
          <p:nvSpPr>
            <p:cNvPr id="15" name="TextBox 14">
              <a:extLst>
                <a:ext uri="{FF2B5EF4-FFF2-40B4-BE49-F238E27FC236}">
                  <a16:creationId xmlns:a16="http://schemas.microsoft.com/office/drawing/2014/main" id="{E0FE0538-EFB7-4020-B72A-539F7B3B6496}"/>
                </a:ext>
              </a:extLst>
            </p:cNvPr>
            <p:cNvSpPr txBox="1"/>
            <p:nvPr/>
          </p:nvSpPr>
          <p:spPr>
            <a:xfrm rot="16200000">
              <a:off x="5087594" y="5465774"/>
              <a:ext cx="841071" cy="523220"/>
            </a:xfrm>
            <a:prstGeom prst="rect">
              <a:avLst/>
            </a:prstGeom>
            <a:noFill/>
          </p:spPr>
          <p:txBody>
            <a:bodyPr wrap="square" rtlCol="0">
              <a:spAutoFit/>
            </a:bodyPr>
            <a:lstStyle/>
            <a:p>
              <a:pPr algn="r"/>
              <a:r>
                <a:rPr lang="en-US" sz="2800" b="1" dirty="0">
                  <a:solidFill>
                    <a:schemeClr val="accent1"/>
                  </a:solidFill>
                  <a:latin typeface="Cambria" panose="02040503050406030204" pitchFamily="18" charset="0"/>
                </a:rPr>
                <a:t>16</a:t>
              </a:r>
            </a:p>
          </p:txBody>
        </p:sp>
        <p:sp>
          <p:nvSpPr>
            <p:cNvPr id="16" name="TextBox 15">
              <a:extLst>
                <a:ext uri="{FF2B5EF4-FFF2-40B4-BE49-F238E27FC236}">
                  <a16:creationId xmlns:a16="http://schemas.microsoft.com/office/drawing/2014/main" id="{CEAFF1F2-9336-4F30-97D8-4A94E15779E8}"/>
                </a:ext>
              </a:extLst>
            </p:cNvPr>
            <p:cNvSpPr txBox="1"/>
            <p:nvPr/>
          </p:nvSpPr>
          <p:spPr>
            <a:xfrm rot="16200000">
              <a:off x="5758260" y="5638250"/>
              <a:ext cx="1186027" cy="523220"/>
            </a:xfrm>
            <a:prstGeom prst="rect">
              <a:avLst/>
            </a:prstGeom>
            <a:noFill/>
            <a:ln>
              <a:noFill/>
            </a:ln>
          </p:spPr>
          <p:txBody>
            <a:bodyPr wrap="square" rtlCol="0">
              <a:spAutoFit/>
            </a:bodyPr>
            <a:lstStyle/>
            <a:p>
              <a:pPr algn="r"/>
              <a:r>
                <a:rPr lang="en-US" sz="2800" b="1" dirty="0">
                  <a:solidFill>
                    <a:schemeClr val="accent6">
                      <a:lumMod val="75000"/>
                    </a:schemeClr>
                  </a:solidFill>
                  <a:latin typeface="Cambria" panose="02040503050406030204" pitchFamily="18" charset="0"/>
                </a:rPr>
                <a:t>8</a:t>
              </a:r>
            </a:p>
          </p:txBody>
        </p:sp>
        <p:sp>
          <p:nvSpPr>
            <p:cNvPr id="18" name="TextBox 17">
              <a:extLst>
                <a:ext uri="{FF2B5EF4-FFF2-40B4-BE49-F238E27FC236}">
                  <a16:creationId xmlns:a16="http://schemas.microsoft.com/office/drawing/2014/main" id="{BBEE2945-FED4-443C-83B7-24866E0104D2}"/>
                </a:ext>
              </a:extLst>
            </p:cNvPr>
            <p:cNvSpPr txBox="1"/>
            <p:nvPr/>
          </p:nvSpPr>
          <p:spPr>
            <a:xfrm rot="16200000">
              <a:off x="7005793" y="5558727"/>
              <a:ext cx="974142" cy="523220"/>
            </a:xfrm>
            <a:prstGeom prst="rect">
              <a:avLst/>
            </a:prstGeom>
            <a:noFill/>
            <a:ln>
              <a:noFill/>
            </a:ln>
          </p:spPr>
          <p:txBody>
            <a:bodyPr wrap="square" rtlCol="0">
              <a:spAutoFit/>
            </a:bodyPr>
            <a:lstStyle/>
            <a:p>
              <a:pPr algn="r"/>
              <a:r>
                <a:rPr lang="en-US" sz="2800" b="1" dirty="0">
                  <a:solidFill>
                    <a:srgbClr val="C00000"/>
                  </a:solidFill>
                  <a:latin typeface="Cambria" panose="02040503050406030204" pitchFamily="18" charset="0"/>
                </a:rPr>
                <a:t>4</a:t>
              </a:r>
            </a:p>
          </p:txBody>
        </p:sp>
      </p:grpSp>
      <p:grpSp>
        <p:nvGrpSpPr>
          <p:cNvPr id="28" name="Group 27">
            <a:extLst>
              <a:ext uri="{FF2B5EF4-FFF2-40B4-BE49-F238E27FC236}">
                <a16:creationId xmlns:a16="http://schemas.microsoft.com/office/drawing/2014/main" id="{83503F1A-BEF4-4F4A-BB12-FE5660D7444A}"/>
              </a:ext>
            </a:extLst>
          </p:cNvPr>
          <p:cNvGrpSpPr/>
          <p:nvPr/>
        </p:nvGrpSpPr>
        <p:grpSpPr>
          <a:xfrm>
            <a:off x="8457628" y="4966217"/>
            <a:ext cx="2763017" cy="1415351"/>
            <a:chOff x="5239939" y="5077522"/>
            <a:chExt cx="2763017" cy="1415351"/>
          </a:xfrm>
        </p:grpSpPr>
        <p:sp>
          <p:nvSpPr>
            <p:cNvPr id="29" name="Left Bracket 28">
              <a:extLst>
                <a:ext uri="{FF2B5EF4-FFF2-40B4-BE49-F238E27FC236}">
                  <a16:creationId xmlns:a16="http://schemas.microsoft.com/office/drawing/2014/main" id="{62B814D2-CE37-4764-87B6-6AFF20DED768}"/>
                </a:ext>
              </a:extLst>
            </p:cNvPr>
            <p:cNvSpPr/>
            <p:nvPr/>
          </p:nvSpPr>
          <p:spPr>
            <a:xfrm rot="16200000">
              <a:off x="6290599" y="4673936"/>
              <a:ext cx="200592" cy="1020185"/>
            </a:xfrm>
            <a:prstGeom prst="leftBracket">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Left Bracket 29">
              <a:extLst>
                <a:ext uri="{FF2B5EF4-FFF2-40B4-BE49-F238E27FC236}">
                  <a16:creationId xmlns:a16="http://schemas.microsoft.com/office/drawing/2014/main" id="{FB93C82D-238F-476D-809A-10F4FD513621}"/>
                </a:ext>
              </a:extLst>
            </p:cNvPr>
            <p:cNvSpPr/>
            <p:nvPr/>
          </p:nvSpPr>
          <p:spPr>
            <a:xfrm rot="16200000">
              <a:off x="5419183" y="4904490"/>
              <a:ext cx="200592" cy="559079"/>
            </a:xfrm>
            <a:prstGeom prst="leftBracket">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a:extLst>
                <a:ext uri="{FF2B5EF4-FFF2-40B4-BE49-F238E27FC236}">
                  <a16:creationId xmlns:a16="http://schemas.microsoft.com/office/drawing/2014/main" id="{BC373BCB-C4AE-4720-8866-C063C13A319C}"/>
                </a:ext>
              </a:extLst>
            </p:cNvPr>
            <p:cNvSpPr/>
            <p:nvPr/>
          </p:nvSpPr>
          <p:spPr>
            <a:xfrm rot="16200000">
              <a:off x="7392568" y="4667725"/>
              <a:ext cx="200592" cy="1020185"/>
            </a:xfrm>
            <a:prstGeom prst="leftBracket">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t>
              </a:r>
            </a:p>
          </p:txBody>
        </p:sp>
        <p:sp>
          <p:nvSpPr>
            <p:cNvPr id="32" name="TextBox 31">
              <a:extLst>
                <a:ext uri="{FF2B5EF4-FFF2-40B4-BE49-F238E27FC236}">
                  <a16:creationId xmlns:a16="http://schemas.microsoft.com/office/drawing/2014/main" id="{79EB2762-2930-4A03-8E8F-01D3C7BF2F33}"/>
                </a:ext>
              </a:extLst>
            </p:cNvPr>
            <p:cNvSpPr txBox="1"/>
            <p:nvPr/>
          </p:nvSpPr>
          <p:spPr>
            <a:xfrm rot="16200000">
              <a:off x="5087594" y="5465774"/>
              <a:ext cx="841071" cy="523220"/>
            </a:xfrm>
            <a:prstGeom prst="rect">
              <a:avLst/>
            </a:prstGeom>
            <a:noFill/>
          </p:spPr>
          <p:txBody>
            <a:bodyPr wrap="square" rtlCol="0">
              <a:spAutoFit/>
            </a:bodyPr>
            <a:lstStyle/>
            <a:p>
              <a:pPr algn="r"/>
              <a:r>
                <a:rPr lang="en-US" sz="2800" b="1" dirty="0">
                  <a:solidFill>
                    <a:schemeClr val="accent1"/>
                  </a:solidFill>
                  <a:latin typeface="Cambria" panose="02040503050406030204" pitchFamily="18" charset="0"/>
                </a:rPr>
                <a:t>16</a:t>
              </a:r>
            </a:p>
          </p:txBody>
        </p:sp>
        <p:sp>
          <p:nvSpPr>
            <p:cNvPr id="33" name="TextBox 32">
              <a:extLst>
                <a:ext uri="{FF2B5EF4-FFF2-40B4-BE49-F238E27FC236}">
                  <a16:creationId xmlns:a16="http://schemas.microsoft.com/office/drawing/2014/main" id="{664C118B-1AA2-4404-BBAE-BFE4714933E9}"/>
                </a:ext>
              </a:extLst>
            </p:cNvPr>
            <p:cNvSpPr txBox="1"/>
            <p:nvPr/>
          </p:nvSpPr>
          <p:spPr>
            <a:xfrm rot="16200000">
              <a:off x="5758259" y="5638250"/>
              <a:ext cx="1186027" cy="523220"/>
            </a:xfrm>
            <a:prstGeom prst="rect">
              <a:avLst/>
            </a:prstGeom>
            <a:noFill/>
            <a:ln>
              <a:noFill/>
            </a:ln>
          </p:spPr>
          <p:txBody>
            <a:bodyPr wrap="square" rtlCol="0">
              <a:spAutoFit/>
            </a:bodyPr>
            <a:lstStyle/>
            <a:p>
              <a:pPr algn="r"/>
              <a:r>
                <a:rPr lang="en-US" sz="2800" b="1" dirty="0">
                  <a:solidFill>
                    <a:schemeClr val="accent6">
                      <a:lumMod val="75000"/>
                    </a:schemeClr>
                  </a:solidFill>
                  <a:latin typeface="Cambria" panose="02040503050406030204" pitchFamily="18" charset="0"/>
                </a:rPr>
                <a:t>8</a:t>
              </a:r>
            </a:p>
          </p:txBody>
        </p:sp>
        <p:sp>
          <p:nvSpPr>
            <p:cNvPr id="34" name="TextBox 33">
              <a:extLst>
                <a:ext uri="{FF2B5EF4-FFF2-40B4-BE49-F238E27FC236}">
                  <a16:creationId xmlns:a16="http://schemas.microsoft.com/office/drawing/2014/main" id="{E1B22091-A3AE-4B81-B1E1-42D04C62471B}"/>
                </a:ext>
              </a:extLst>
            </p:cNvPr>
            <p:cNvSpPr txBox="1"/>
            <p:nvPr/>
          </p:nvSpPr>
          <p:spPr>
            <a:xfrm rot="16200000">
              <a:off x="7005793" y="5558727"/>
              <a:ext cx="974142" cy="523220"/>
            </a:xfrm>
            <a:prstGeom prst="rect">
              <a:avLst/>
            </a:prstGeom>
            <a:noFill/>
            <a:ln>
              <a:noFill/>
            </a:ln>
          </p:spPr>
          <p:txBody>
            <a:bodyPr wrap="square" rtlCol="0">
              <a:spAutoFit/>
            </a:bodyPr>
            <a:lstStyle/>
            <a:p>
              <a:pPr algn="r"/>
              <a:r>
                <a:rPr lang="en-US" sz="2800" b="1" dirty="0">
                  <a:solidFill>
                    <a:srgbClr val="C00000"/>
                  </a:solidFill>
                  <a:latin typeface="Cambria" panose="02040503050406030204" pitchFamily="18" charset="0"/>
                </a:rPr>
                <a:t>4</a:t>
              </a:r>
            </a:p>
          </p:txBody>
        </p:sp>
      </p:grpSp>
      <p:sp>
        <p:nvSpPr>
          <p:cNvPr id="36" name="TextBox 35">
            <a:extLst>
              <a:ext uri="{FF2B5EF4-FFF2-40B4-BE49-F238E27FC236}">
                <a16:creationId xmlns:a16="http://schemas.microsoft.com/office/drawing/2014/main" id="{2A9F3C11-0250-4ABE-8B38-04DAAB731560}"/>
              </a:ext>
            </a:extLst>
          </p:cNvPr>
          <p:cNvSpPr txBox="1"/>
          <p:nvPr/>
        </p:nvSpPr>
        <p:spPr>
          <a:xfrm flipH="1">
            <a:off x="5796374" y="5736491"/>
            <a:ext cx="5424271" cy="523220"/>
          </a:xfrm>
          <a:prstGeom prst="rect">
            <a:avLst/>
          </a:prstGeom>
          <a:noFill/>
        </p:spPr>
        <p:txBody>
          <a:bodyPr wrap="square" rtlCol="0">
            <a:spAutoFit/>
          </a:bodyPr>
          <a:lstStyle/>
          <a:p>
            <a:r>
              <a:rPr lang="en-US" sz="2800" b="1" dirty="0">
                <a:latin typeface="Cambria" panose="02040503050406030204" pitchFamily="18" charset="0"/>
              </a:rPr>
              <a:t>Getafix-B			Getafix</a:t>
            </a:r>
          </a:p>
        </p:txBody>
      </p:sp>
      <p:sp>
        <p:nvSpPr>
          <p:cNvPr id="45" name="TextBox 44">
            <a:extLst>
              <a:ext uri="{FF2B5EF4-FFF2-40B4-BE49-F238E27FC236}">
                <a16:creationId xmlns:a16="http://schemas.microsoft.com/office/drawing/2014/main" id="{AA8FC47B-60E3-4713-A7A8-1CD22C937E0E}"/>
              </a:ext>
            </a:extLst>
          </p:cNvPr>
          <p:cNvSpPr txBox="1"/>
          <p:nvPr/>
        </p:nvSpPr>
        <p:spPr>
          <a:xfrm flipH="1">
            <a:off x="6788150" y="1458388"/>
            <a:ext cx="899643" cy="369332"/>
          </a:xfrm>
          <a:prstGeom prst="rect">
            <a:avLst/>
          </a:prstGeom>
          <a:solidFill>
            <a:srgbClr val="E5E5E5"/>
          </a:solidFill>
        </p:spPr>
        <p:txBody>
          <a:bodyPr wrap="square" rtlCol="0">
            <a:spAutoFit/>
          </a:bodyPr>
          <a:lstStyle/>
          <a:p>
            <a:pPr algn="ctr"/>
            <a:r>
              <a:rPr lang="en-US" b="1" dirty="0">
                <a:latin typeface="Cambria" panose="02040503050406030204" pitchFamily="18" charset="0"/>
              </a:rPr>
              <a:t>High</a:t>
            </a:r>
          </a:p>
        </p:txBody>
      </p:sp>
      <p:sp>
        <p:nvSpPr>
          <p:cNvPr id="46" name="TextBox 45">
            <a:extLst>
              <a:ext uri="{FF2B5EF4-FFF2-40B4-BE49-F238E27FC236}">
                <a16:creationId xmlns:a16="http://schemas.microsoft.com/office/drawing/2014/main" id="{09E75F6D-4E8F-4A4A-930E-C2C3B136A83F}"/>
              </a:ext>
            </a:extLst>
          </p:cNvPr>
          <p:cNvSpPr txBox="1"/>
          <p:nvPr/>
        </p:nvSpPr>
        <p:spPr>
          <a:xfrm flipH="1">
            <a:off x="8193388" y="1458388"/>
            <a:ext cx="1229012" cy="369332"/>
          </a:xfrm>
          <a:prstGeom prst="rect">
            <a:avLst/>
          </a:prstGeom>
          <a:solidFill>
            <a:srgbClr val="E5E5E5"/>
          </a:solidFill>
        </p:spPr>
        <p:txBody>
          <a:bodyPr wrap="square" rtlCol="0">
            <a:spAutoFit/>
          </a:bodyPr>
          <a:lstStyle/>
          <a:p>
            <a:r>
              <a:rPr lang="en-US" b="1" dirty="0">
                <a:latin typeface="Cambria" panose="02040503050406030204" pitchFamily="18" charset="0"/>
              </a:rPr>
              <a:t>Moderate</a:t>
            </a:r>
          </a:p>
        </p:txBody>
      </p:sp>
      <p:sp>
        <p:nvSpPr>
          <p:cNvPr id="47" name="TextBox 46">
            <a:extLst>
              <a:ext uri="{FF2B5EF4-FFF2-40B4-BE49-F238E27FC236}">
                <a16:creationId xmlns:a16="http://schemas.microsoft.com/office/drawing/2014/main" id="{927B74BE-4EDC-49F2-98C3-249C2E72E3EC}"/>
              </a:ext>
            </a:extLst>
          </p:cNvPr>
          <p:cNvSpPr txBox="1"/>
          <p:nvPr/>
        </p:nvSpPr>
        <p:spPr>
          <a:xfrm flipH="1">
            <a:off x="9851101" y="1467940"/>
            <a:ext cx="664499" cy="369332"/>
          </a:xfrm>
          <a:prstGeom prst="rect">
            <a:avLst/>
          </a:prstGeom>
          <a:solidFill>
            <a:srgbClr val="E5E5E5"/>
          </a:solidFill>
        </p:spPr>
        <p:txBody>
          <a:bodyPr wrap="square" rtlCol="0">
            <a:spAutoFit/>
          </a:bodyPr>
          <a:lstStyle/>
          <a:p>
            <a:r>
              <a:rPr lang="en-US" b="1" dirty="0">
                <a:latin typeface="Cambria" panose="02040503050406030204" pitchFamily="18" charset="0"/>
              </a:rPr>
              <a:t>Low</a:t>
            </a:r>
          </a:p>
        </p:txBody>
      </p:sp>
      <p:sp>
        <p:nvSpPr>
          <p:cNvPr id="48" name="TextBox 47">
            <a:extLst>
              <a:ext uri="{FF2B5EF4-FFF2-40B4-BE49-F238E27FC236}">
                <a16:creationId xmlns:a16="http://schemas.microsoft.com/office/drawing/2014/main" id="{D756667B-5AFB-4B5F-B747-A3713FF87EB0}"/>
              </a:ext>
            </a:extLst>
          </p:cNvPr>
          <p:cNvSpPr txBox="1"/>
          <p:nvPr/>
        </p:nvSpPr>
        <p:spPr>
          <a:xfrm rot="16200000">
            <a:off x="4340463" y="3371236"/>
            <a:ext cx="1480693" cy="523220"/>
          </a:xfrm>
          <a:prstGeom prst="rect">
            <a:avLst/>
          </a:prstGeom>
          <a:solidFill>
            <a:schemeClr val="bg1"/>
          </a:solidFill>
        </p:spPr>
        <p:txBody>
          <a:bodyPr wrap="square" rtlCol="0">
            <a:spAutoFit/>
          </a:bodyPr>
          <a:lstStyle/>
          <a:p>
            <a:pPr algn="r"/>
            <a:r>
              <a:rPr lang="en-US" sz="2800" b="1" dirty="0">
                <a:latin typeface="Cambria" panose="02040503050406030204" pitchFamily="18" charset="0"/>
              </a:rPr>
              <a:t>Rounds</a:t>
            </a:r>
          </a:p>
        </p:txBody>
      </p:sp>
      <p:sp>
        <p:nvSpPr>
          <p:cNvPr id="12" name="Rectangle 11">
            <a:extLst>
              <a:ext uri="{FF2B5EF4-FFF2-40B4-BE49-F238E27FC236}">
                <a16:creationId xmlns:a16="http://schemas.microsoft.com/office/drawing/2014/main" id="{30CBC76C-817D-40C7-9B6D-25F9DC8FD8C3}"/>
              </a:ext>
            </a:extLst>
          </p:cNvPr>
          <p:cNvSpPr/>
          <p:nvPr/>
        </p:nvSpPr>
        <p:spPr>
          <a:xfrm>
            <a:off x="7103421" y="999179"/>
            <a:ext cx="2666657" cy="466508"/>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mbria" panose="02040503050406030204" pitchFamily="18" charset="0"/>
              </a:rPr>
              <a:t>Query Processing Volume (CPU Time)</a:t>
            </a:r>
          </a:p>
        </p:txBody>
      </p:sp>
      <p:sp>
        <p:nvSpPr>
          <p:cNvPr id="49" name="Rectangle 48">
            <a:extLst>
              <a:ext uri="{FF2B5EF4-FFF2-40B4-BE49-F238E27FC236}">
                <a16:creationId xmlns:a16="http://schemas.microsoft.com/office/drawing/2014/main" id="{C68D3D44-FF20-4A63-8E11-310EE0A6D2FC}"/>
              </a:ext>
            </a:extLst>
          </p:cNvPr>
          <p:cNvSpPr/>
          <p:nvPr/>
        </p:nvSpPr>
        <p:spPr>
          <a:xfrm>
            <a:off x="8288962" y="1870075"/>
            <a:ext cx="3064838" cy="4389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1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Takeaway</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199" y="1825625"/>
            <a:ext cx="7881907" cy="4351338"/>
          </a:xfrm>
        </p:spPr>
        <p:txBody>
          <a:bodyPr>
            <a:normAutofit fontScale="92500" lnSpcReduction="10000"/>
          </a:bodyPr>
          <a:lstStyle/>
          <a:p>
            <a:r>
              <a:rPr lang="en-US" dirty="0">
                <a:latin typeface="Cambria" panose="02040503050406030204" pitchFamily="18" charset="0"/>
              </a:rPr>
              <a:t>Data management in interactive analytics engine – an important problem</a:t>
            </a:r>
          </a:p>
          <a:p>
            <a:endParaRPr lang="en-US" dirty="0">
              <a:latin typeface="Cambria" panose="02040503050406030204" pitchFamily="18" charset="0"/>
            </a:endParaRPr>
          </a:p>
          <a:p>
            <a:r>
              <a:rPr lang="en-US" dirty="0">
                <a:latin typeface="Cambria" panose="02040503050406030204" pitchFamily="18" charset="0"/>
              </a:rPr>
              <a:t>Best fit based segment replication algorithm minimizes replica count under assumptions</a:t>
            </a:r>
          </a:p>
          <a:p>
            <a:endParaRPr lang="en-US" dirty="0">
              <a:latin typeface="Cambria" panose="02040503050406030204" pitchFamily="18" charset="0"/>
            </a:endParaRPr>
          </a:p>
          <a:p>
            <a:r>
              <a:rPr lang="en-US" dirty="0">
                <a:latin typeface="Cambria" panose="02040503050406030204" pitchFamily="18" charset="0"/>
              </a:rPr>
              <a:t>Our system, Getafix built on top of Druid relaxes these assumptions</a:t>
            </a:r>
          </a:p>
          <a:p>
            <a:endParaRPr lang="en-US" dirty="0">
              <a:latin typeface="Cambria" panose="02040503050406030204" pitchFamily="18" charset="0"/>
            </a:endParaRPr>
          </a:p>
          <a:p>
            <a:r>
              <a:rPr lang="en-US" dirty="0">
                <a:latin typeface="Cambria" panose="02040503050406030204" pitchFamily="18" charset="0"/>
              </a:rPr>
              <a:t>Getafix out-performs known baselines by reducing memory and cost</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1D690471-F359-4E01-8A84-139B6BC5D6C4}"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600" y="6356350"/>
            <a:ext cx="4971836"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35</a:t>
            </a:fld>
            <a:endParaRPr lang="en-US"/>
          </a:p>
        </p:txBody>
      </p:sp>
      <p:pic>
        <p:nvPicPr>
          <p:cNvPr id="7" name="Picture 6">
            <a:extLst>
              <a:ext uri="{FF2B5EF4-FFF2-40B4-BE49-F238E27FC236}">
                <a16:creationId xmlns:a16="http://schemas.microsoft.com/office/drawing/2014/main" id="{FA16A091-2042-4835-8641-461D8C814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409" y="1690688"/>
            <a:ext cx="2483391" cy="3664019"/>
          </a:xfrm>
          <a:prstGeom prst="rect">
            <a:avLst/>
          </a:prstGeom>
        </p:spPr>
      </p:pic>
    </p:spTree>
    <p:extLst>
      <p:ext uri="{BB962C8B-B14F-4D97-AF65-F5344CB8AC3E}">
        <p14:creationId xmlns:p14="http://schemas.microsoft.com/office/powerpoint/2010/main" val="2415835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Evaluation Summary</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199" y="2233415"/>
            <a:ext cx="7632843" cy="3937197"/>
          </a:xfrm>
        </p:spPr>
        <p:txBody>
          <a:bodyPr>
            <a:normAutofit/>
          </a:bodyPr>
          <a:lstStyle/>
          <a:p>
            <a:pPr marL="0" indent="0">
              <a:buNone/>
            </a:pPr>
            <a:r>
              <a:rPr lang="en-US" sz="3600" dirty="0">
                <a:latin typeface="Cambria" panose="02040503050406030204" pitchFamily="18" charset="0"/>
              </a:rPr>
              <a:t>Getafix minimizes memory and cost with little impact on performance</a:t>
            </a:r>
          </a:p>
          <a:p>
            <a:pPr marL="0" indent="0" algn="ctr">
              <a:buNone/>
            </a:pPr>
            <a:endParaRPr lang="en-US" sz="3600" dirty="0">
              <a:latin typeface="Cambria" panose="02040503050406030204" pitchFamily="18" charset="0"/>
            </a:endParaRPr>
          </a:p>
          <a:p>
            <a:pPr marL="0" indent="0">
              <a:buNone/>
            </a:pPr>
            <a:r>
              <a:rPr lang="en-US" sz="3600" dirty="0">
                <a:latin typeface="Cambria" panose="02040503050406030204" pitchFamily="18" charset="0"/>
              </a:rPr>
              <a:t>Getafix adapts well to heterogeneity in clusters by effectively auto-tiering</a:t>
            </a:r>
          </a:p>
        </p:txBody>
      </p:sp>
      <p:sp>
        <p:nvSpPr>
          <p:cNvPr id="4" name="Date Placeholder 3">
            <a:extLst>
              <a:ext uri="{FF2B5EF4-FFF2-40B4-BE49-F238E27FC236}">
                <a16:creationId xmlns:a16="http://schemas.microsoft.com/office/drawing/2014/main" id="{5E665474-AC78-45BF-A844-B782B179EE15}"/>
              </a:ext>
            </a:extLst>
          </p:cNvPr>
          <p:cNvSpPr>
            <a:spLocks noGrp="1"/>
          </p:cNvSpPr>
          <p:nvPr>
            <p:ph type="dt" sz="half" idx="10"/>
          </p:nvPr>
        </p:nvSpPr>
        <p:spPr/>
        <p:txBody>
          <a:bodyPr/>
          <a:lstStyle/>
          <a:p>
            <a:fld id="{1D084A09-A06E-48BB-9E60-836EED733904}" type="datetime1">
              <a:rPr lang="en-US" smtClean="0"/>
              <a:t>4/26/2018</a:t>
            </a:fld>
            <a:endParaRPr lang="en-US"/>
          </a:p>
        </p:txBody>
      </p:sp>
      <p:sp>
        <p:nvSpPr>
          <p:cNvPr id="5" name="Footer Placeholder 4">
            <a:extLst>
              <a:ext uri="{FF2B5EF4-FFF2-40B4-BE49-F238E27FC236}">
                <a16:creationId xmlns:a16="http://schemas.microsoft.com/office/drawing/2014/main" id="{5EE27D05-EEC1-4688-890D-EB420ADA0579}"/>
              </a:ext>
            </a:extLst>
          </p:cNvPr>
          <p:cNvSpPr>
            <a:spLocks noGrp="1"/>
          </p:cNvSpPr>
          <p:nvPr>
            <p:ph type="ftr" sz="quarter" idx="11"/>
          </p:nvPr>
        </p:nvSpPr>
        <p:spPr>
          <a:xfrm>
            <a:off x="4038599" y="6356350"/>
            <a:ext cx="4987247"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3A4E49C4-B12B-463A-8477-08375247E3A4}"/>
              </a:ext>
            </a:extLst>
          </p:cNvPr>
          <p:cNvSpPr>
            <a:spLocks noGrp="1"/>
          </p:cNvSpPr>
          <p:nvPr>
            <p:ph type="sldNum" sz="quarter" idx="12"/>
          </p:nvPr>
        </p:nvSpPr>
        <p:spPr/>
        <p:txBody>
          <a:bodyPr/>
          <a:lstStyle/>
          <a:p>
            <a:fld id="{9A9D050B-9392-4FA6-98A4-B7E7CEB7238D}" type="slidenum">
              <a:rPr lang="en-US" smtClean="0"/>
              <a:t>36</a:t>
            </a:fld>
            <a:endParaRPr lang="en-US"/>
          </a:p>
        </p:txBody>
      </p:sp>
    </p:spTree>
    <p:extLst>
      <p:ext uri="{BB962C8B-B14F-4D97-AF65-F5344CB8AC3E}">
        <p14:creationId xmlns:p14="http://schemas.microsoft.com/office/powerpoint/2010/main" val="1214008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E408-3511-4F1D-9968-5C995C1D1856}"/>
              </a:ext>
            </a:extLst>
          </p:cNvPr>
          <p:cNvSpPr>
            <a:spLocks noGrp="1"/>
          </p:cNvSpPr>
          <p:nvPr>
            <p:ph type="title"/>
          </p:nvPr>
        </p:nvSpPr>
        <p:spPr/>
        <p:txBody>
          <a:bodyPr/>
          <a:lstStyle/>
          <a:p>
            <a:r>
              <a:rPr lang="en-US" dirty="0">
                <a:latin typeface="Cambria" panose="02040503050406030204" pitchFamily="18" charset="0"/>
              </a:rPr>
              <a:t>Memory Savings -- Scalability</a:t>
            </a:r>
            <a:endParaRPr lang="en-US" dirty="0"/>
          </a:p>
        </p:txBody>
      </p:sp>
      <p:sp>
        <p:nvSpPr>
          <p:cNvPr id="3" name="Content Placeholder 2">
            <a:extLst>
              <a:ext uri="{FF2B5EF4-FFF2-40B4-BE49-F238E27FC236}">
                <a16:creationId xmlns:a16="http://schemas.microsoft.com/office/drawing/2014/main" id="{102526E2-9A1A-4BCA-A809-F1E23D3C535D}"/>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Baseline: Scarlett</a:t>
            </a:r>
            <a:r>
              <a:rPr lang="en-US" baseline="30000" dirty="0">
                <a:latin typeface="Cambria" panose="02040503050406030204" pitchFamily="18" charset="0"/>
              </a:rPr>
              <a:t>[2]</a:t>
            </a:r>
          </a:p>
          <a:p>
            <a:endParaRPr lang="en-US" dirty="0">
              <a:latin typeface="Cambria" panose="02040503050406030204" pitchFamily="18" charset="0"/>
            </a:endParaRPr>
          </a:p>
          <a:p>
            <a:r>
              <a:rPr lang="en-US" dirty="0">
                <a:latin typeface="Cambria" panose="02040503050406030204" pitchFamily="18" charset="0"/>
              </a:rPr>
              <a:t>Total memory savings increases with client load</a:t>
            </a:r>
          </a:p>
          <a:p>
            <a:endParaRPr lang="en-US" dirty="0">
              <a:latin typeface="Cambria" panose="02040503050406030204" pitchFamily="18" charset="0"/>
            </a:endParaRPr>
          </a:p>
          <a:p>
            <a:r>
              <a:rPr lang="en-US" dirty="0">
                <a:latin typeface="Cambria" panose="02040503050406030204" pitchFamily="18" charset="0"/>
              </a:rPr>
              <a:t>1.72x – 1.92x reduction in maximum memory</a:t>
            </a:r>
          </a:p>
          <a:p>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E58BCAB2-3B61-40B4-934D-60E13E2FBF81}"/>
              </a:ext>
            </a:extLst>
          </p:cNvPr>
          <p:cNvSpPr>
            <a:spLocks noGrp="1"/>
          </p:cNvSpPr>
          <p:nvPr>
            <p:ph type="dt" sz="half" idx="10"/>
          </p:nvPr>
        </p:nvSpPr>
        <p:spPr/>
        <p:txBody>
          <a:bodyPr/>
          <a:lstStyle/>
          <a:p>
            <a:fld id="{9F061BE4-B2DB-46CF-B6D7-44B184E4F683}" type="datetime1">
              <a:rPr lang="en-US" smtClean="0"/>
              <a:t>4/26/2018</a:t>
            </a:fld>
            <a:endParaRPr lang="en-US"/>
          </a:p>
        </p:txBody>
      </p:sp>
      <p:sp>
        <p:nvSpPr>
          <p:cNvPr id="5" name="Footer Placeholder 4">
            <a:extLst>
              <a:ext uri="{FF2B5EF4-FFF2-40B4-BE49-F238E27FC236}">
                <a16:creationId xmlns:a16="http://schemas.microsoft.com/office/drawing/2014/main" id="{49FBF3A1-16D0-4C10-BB9A-67309C2B6683}"/>
              </a:ext>
            </a:extLst>
          </p:cNvPr>
          <p:cNvSpPr>
            <a:spLocks noGrp="1"/>
          </p:cNvSpPr>
          <p:nvPr>
            <p:ph type="ftr" sz="quarter" idx="11"/>
          </p:nvPr>
        </p:nvSpPr>
        <p:spPr>
          <a:xfrm>
            <a:off x="4038600" y="6356350"/>
            <a:ext cx="5382802"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28913E9B-BD14-49E2-AA3F-8B976F6F08B4}"/>
              </a:ext>
            </a:extLst>
          </p:cNvPr>
          <p:cNvSpPr>
            <a:spLocks noGrp="1"/>
          </p:cNvSpPr>
          <p:nvPr>
            <p:ph type="sldNum" sz="quarter" idx="12"/>
          </p:nvPr>
        </p:nvSpPr>
        <p:spPr/>
        <p:txBody>
          <a:bodyPr/>
          <a:lstStyle/>
          <a:p>
            <a:fld id="{9A9D050B-9392-4FA6-98A4-B7E7CEB7238D}" type="slidenum">
              <a:rPr lang="en-US" smtClean="0"/>
              <a:t>37</a:t>
            </a:fld>
            <a:endParaRPr lang="en-US"/>
          </a:p>
        </p:txBody>
      </p:sp>
      <p:pic>
        <p:nvPicPr>
          <p:cNvPr id="7" name="Picture 6">
            <a:extLst>
              <a:ext uri="{FF2B5EF4-FFF2-40B4-BE49-F238E27FC236}">
                <a16:creationId xmlns:a16="http://schemas.microsoft.com/office/drawing/2014/main" id="{0E4F32BF-A480-4B7D-8F44-017F4CF24433}"/>
              </a:ext>
            </a:extLst>
          </p:cNvPr>
          <p:cNvPicPr>
            <a:picLocks noChangeAspect="1"/>
          </p:cNvPicPr>
          <p:nvPr/>
        </p:nvPicPr>
        <p:blipFill>
          <a:blip r:embed="rId3"/>
          <a:stretch>
            <a:fillRect/>
          </a:stretch>
        </p:blipFill>
        <p:spPr>
          <a:xfrm>
            <a:off x="4721225" y="1825625"/>
            <a:ext cx="6632575" cy="3931228"/>
          </a:xfrm>
          <a:prstGeom prst="rect">
            <a:avLst/>
          </a:prstGeom>
        </p:spPr>
      </p:pic>
      <p:sp>
        <p:nvSpPr>
          <p:cNvPr id="9" name="Footer Placeholder 4">
            <a:extLst>
              <a:ext uri="{FF2B5EF4-FFF2-40B4-BE49-F238E27FC236}">
                <a16:creationId xmlns:a16="http://schemas.microsoft.com/office/drawing/2014/main" id="{283D4FDB-B773-442C-BBF0-BD4805636ECD}"/>
              </a:ext>
            </a:extLst>
          </p:cNvPr>
          <p:cNvSpPr txBox="1">
            <a:spLocks/>
          </p:cNvSpPr>
          <p:nvPr/>
        </p:nvSpPr>
        <p:spPr>
          <a:xfrm>
            <a:off x="7035229" y="5894949"/>
            <a:ext cx="515677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Ganesh </a:t>
            </a:r>
            <a:r>
              <a:rPr lang="en-US" dirty="0" err="1"/>
              <a:t>Ananthanarayanan</a:t>
            </a:r>
            <a:r>
              <a:rPr lang="en-US" dirty="0"/>
              <a:t>, et.al. Scarlett: Coping with Skewed Content Popularity in </a:t>
            </a:r>
            <a:r>
              <a:rPr lang="en-US" dirty="0" err="1"/>
              <a:t>Mapreduce</a:t>
            </a:r>
            <a:r>
              <a:rPr lang="en-US" dirty="0"/>
              <a:t> Clusters. (</a:t>
            </a:r>
            <a:r>
              <a:rPr lang="en-US" dirty="0" err="1"/>
              <a:t>EuroSys</a:t>
            </a:r>
            <a:r>
              <a:rPr lang="en-US" dirty="0"/>
              <a:t> ’11). </a:t>
            </a:r>
          </a:p>
        </p:txBody>
      </p:sp>
      <p:cxnSp>
        <p:nvCxnSpPr>
          <p:cNvPr id="10" name="Straight Arrow Connector 9">
            <a:extLst>
              <a:ext uri="{FF2B5EF4-FFF2-40B4-BE49-F238E27FC236}">
                <a16:creationId xmlns:a16="http://schemas.microsoft.com/office/drawing/2014/main" id="{6C74DEE6-BD97-4124-A67B-9AA76A68DEBD}"/>
              </a:ext>
            </a:extLst>
          </p:cNvPr>
          <p:cNvCxnSpPr>
            <a:cxnSpLocks/>
          </p:cNvCxnSpPr>
          <p:nvPr/>
        </p:nvCxnSpPr>
        <p:spPr>
          <a:xfrm>
            <a:off x="7091142" y="3494098"/>
            <a:ext cx="3768642" cy="142954"/>
          </a:xfrm>
          <a:prstGeom prst="straightConnector1">
            <a:avLst/>
          </a:prstGeom>
          <a:ln w="98425">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139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Heterogeneity Improvements</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F945EEE9-24C9-4209-A047-A4DB9D6745E6}"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600" y="6356350"/>
            <a:ext cx="4935876"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38</a:t>
            </a:fld>
            <a:endParaRPr lang="en-US"/>
          </a:p>
        </p:txBody>
      </p:sp>
      <p:sp>
        <p:nvSpPr>
          <p:cNvPr id="9" name="Content Placeholder 2">
            <a:extLst>
              <a:ext uri="{FF2B5EF4-FFF2-40B4-BE49-F238E27FC236}">
                <a16:creationId xmlns:a16="http://schemas.microsoft.com/office/drawing/2014/main" id="{B5330789-E5D1-4192-8D4F-C6FF743C7CB5}"/>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Baseline: (Getafix-B) Getafix w/o Heterogeneity</a:t>
            </a:r>
          </a:p>
          <a:p>
            <a:pPr marL="0" indent="0">
              <a:buNone/>
            </a:pPr>
            <a:endParaRPr lang="en-US" dirty="0">
              <a:latin typeface="Cambria" panose="02040503050406030204" pitchFamily="18" charset="0"/>
            </a:endParaRPr>
          </a:p>
          <a:p>
            <a:r>
              <a:rPr lang="en-US" dirty="0">
                <a:latin typeface="Cambria" panose="02040503050406030204" pitchFamily="18" charset="0"/>
              </a:rPr>
              <a:t>Improves on all metrics</a:t>
            </a:r>
          </a:p>
          <a:p>
            <a:endParaRPr lang="en-US" dirty="0">
              <a:latin typeface="Cambria" panose="02040503050406030204" pitchFamily="18" charset="0"/>
            </a:endParaRPr>
          </a:p>
          <a:p>
            <a:r>
              <a:rPr lang="en-US" dirty="0">
                <a:latin typeface="Cambria" panose="02040503050406030204" pitchFamily="18" charset="0"/>
              </a:rPr>
              <a:t>Total Memory Savings improves 20 – 30%</a:t>
            </a:r>
          </a:p>
          <a:p>
            <a:endParaRPr lang="en-US" dirty="0">
              <a:latin typeface="Cambria" panose="02040503050406030204" pitchFamily="18" charset="0"/>
            </a:endParaRPr>
          </a:p>
        </p:txBody>
      </p:sp>
      <p:pic>
        <p:nvPicPr>
          <p:cNvPr id="13" name="Picture 12">
            <a:extLst>
              <a:ext uri="{FF2B5EF4-FFF2-40B4-BE49-F238E27FC236}">
                <a16:creationId xmlns:a16="http://schemas.microsoft.com/office/drawing/2014/main" id="{DA1001F2-2433-474D-B419-7FA272B4D648}"/>
              </a:ext>
            </a:extLst>
          </p:cNvPr>
          <p:cNvPicPr>
            <a:picLocks noChangeAspect="1"/>
          </p:cNvPicPr>
          <p:nvPr/>
        </p:nvPicPr>
        <p:blipFill>
          <a:blip r:embed="rId3"/>
          <a:stretch>
            <a:fillRect/>
          </a:stretch>
        </p:blipFill>
        <p:spPr>
          <a:xfrm>
            <a:off x="4827038" y="1546850"/>
            <a:ext cx="6652724" cy="4345379"/>
          </a:xfrm>
          <a:prstGeom prst="rect">
            <a:avLst/>
          </a:prstGeom>
        </p:spPr>
      </p:pic>
      <p:cxnSp>
        <p:nvCxnSpPr>
          <p:cNvPr id="8" name="Straight Arrow Connector 7">
            <a:extLst>
              <a:ext uri="{FF2B5EF4-FFF2-40B4-BE49-F238E27FC236}">
                <a16:creationId xmlns:a16="http://schemas.microsoft.com/office/drawing/2014/main" id="{30649C06-E6AD-4254-A3BD-15CE9440358D}"/>
              </a:ext>
            </a:extLst>
          </p:cNvPr>
          <p:cNvCxnSpPr>
            <a:cxnSpLocks/>
          </p:cNvCxnSpPr>
          <p:nvPr/>
        </p:nvCxnSpPr>
        <p:spPr>
          <a:xfrm flipV="1">
            <a:off x="8411269" y="4039105"/>
            <a:ext cx="1707687" cy="363337"/>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7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Heterogeneity Improvements</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F945EEE9-24C9-4209-A047-A4DB9D6745E6}"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600" y="6356350"/>
            <a:ext cx="4935876"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39</a:t>
            </a:fld>
            <a:endParaRPr lang="en-US"/>
          </a:p>
        </p:txBody>
      </p:sp>
      <p:sp>
        <p:nvSpPr>
          <p:cNvPr id="9" name="Content Placeholder 2">
            <a:extLst>
              <a:ext uri="{FF2B5EF4-FFF2-40B4-BE49-F238E27FC236}">
                <a16:creationId xmlns:a16="http://schemas.microsoft.com/office/drawing/2014/main" id="{B5330789-E5D1-4192-8D4F-C6FF743C7CB5}"/>
              </a:ext>
            </a:extLst>
          </p:cNvPr>
          <p:cNvSpPr>
            <a:spLocks noGrp="1"/>
          </p:cNvSpPr>
          <p:nvPr>
            <p:ph idx="1"/>
          </p:nvPr>
        </p:nvSpPr>
        <p:spPr>
          <a:xfrm>
            <a:off x="838200" y="1825625"/>
            <a:ext cx="3970106" cy="4210442"/>
          </a:xfrm>
        </p:spPr>
        <p:txBody>
          <a:bodyPr>
            <a:normAutofit fontScale="92500" lnSpcReduction="10000"/>
          </a:bodyPr>
          <a:lstStyle/>
          <a:p>
            <a:r>
              <a:rPr lang="en-US" dirty="0">
                <a:latin typeface="Cambria" panose="02040503050406030204" pitchFamily="18" charset="0"/>
              </a:rPr>
              <a:t>Baseline: Vanilla Getafix (Getafix-B)</a:t>
            </a:r>
          </a:p>
          <a:p>
            <a:endParaRPr lang="en-US" dirty="0">
              <a:latin typeface="Cambria" panose="02040503050406030204" pitchFamily="18" charset="0"/>
            </a:endParaRPr>
          </a:p>
          <a:p>
            <a:r>
              <a:rPr lang="en-US" dirty="0">
                <a:latin typeface="Cambria" panose="02040503050406030204" pitchFamily="18" charset="0"/>
              </a:rPr>
              <a:t>Improves on all metrics</a:t>
            </a:r>
          </a:p>
          <a:p>
            <a:endParaRPr lang="en-US" dirty="0">
              <a:latin typeface="Cambria" panose="02040503050406030204" pitchFamily="18" charset="0"/>
            </a:endParaRPr>
          </a:p>
          <a:p>
            <a:r>
              <a:rPr lang="en-US" dirty="0">
                <a:latin typeface="Cambria" panose="02040503050406030204" pitchFamily="18" charset="0"/>
              </a:rPr>
              <a:t>Total Memory Savings improves 20 – 30%</a:t>
            </a:r>
          </a:p>
          <a:p>
            <a:endParaRPr lang="en-US" dirty="0">
              <a:latin typeface="Cambria" panose="02040503050406030204" pitchFamily="18" charset="0"/>
            </a:endParaRPr>
          </a:p>
          <a:p>
            <a:r>
              <a:rPr lang="en-US" dirty="0">
                <a:latin typeface="Cambria" panose="02040503050406030204" pitchFamily="18" charset="0"/>
              </a:rPr>
              <a:t>~20% improvement in tail latency observed</a:t>
            </a:r>
          </a:p>
        </p:txBody>
      </p:sp>
      <p:pic>
        <p:nvPicPr>
          <p:cNvPr id="13" name="Picture 12">
            <a:extLst>
              <a:ext uri="{FF2B5EF4-FFF2-40B4-BE49-F238E27FC236}">
                <a16:creationId xmlns:a16="http://schemas.microsoft.com/office/drawing/2014/main" id="{DA1001F2-2433-474D-B419-7FA272B4D648}"/>
              </a:ext>
            </a:extLst>
          </p:cNvPr>
          <p:cNvPicPr>
            <a:picLocks noChangeAspect="1"/>
          </p:cNvPicPr>
          <p:nvPr/>
        </p:nvPicPr>
        <p:blipFill>
          <a:blip r:embed="rId3"/>
          <a:stretch>
            <a:fillRect/>
          </a:stretch>
        </p:blipFill>
        <p:spPr>
          <a:xfrm>
            <a:off x="4827038" y="1546850"/>
            <a:ext cx="6652724" cy="4345379"/>
          </a:xfrm>
          <a:prstGeom prst="rect">
            <a:avLst/>
          </a:prstGeom>
        </p:spPr>
      </p:pic>
      <p:sp>
        <p:nvSpPr>
          <p:cNvPr id="8" name="Rectangle 7">
            <a:extLst>
              <a:ext uri="{FF2B5EF4-FFF2-40B4-BE49-F238E27FC236}">
                <a16:creationId xmlns:a16="http://schemas.microsoft.com/office/drawing/2014/main" id="{3AEC674B-21D7-4E2D-B399-AFB4DA05C7C9}"/>
              </a:ext>
            </a:extLst>
          </p:cNvPr>
          <p:cNvSpPr/>
          <p:nvPr/>
        </p:nvSpPr>
        <p:spPr>
          <a:xfrm>
            <a:off x="7399979" y="3887714"/>
            <a:ext cx="605564" cy="545006"/>
          </a:xfrm>
          <a:prstGeom prst="rect">
            <a:avLst/>
          </a:prstGeom>
          <a:noFill/>
          <a:ln w="952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344B020-93E5-44E2-BD4F-D2179169713D}"/>
              </a:ext>
            </a:extLst>
          </p:cNvPr>
          <p:cNvSpPr/>
          <p:nvPr/>
        </p:nvSpPr>
        <p:spPr>
          <a:xfrm>
            <a:off x="9042064" y="4015891"/>
            <a:ext cx="605564" cy="545006"/>
          </a:xfrm>
          <a:prstGeom prst="rect">
            <a:avLst/>
          </a:prstGeom>
          <a:noFill/>
          <a:ln w="952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929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Memory is not cheap …</a:t>
            </a:r>
          </a:p>
        </p:txBody>
      </p:sp>
      <p:sp>
        <p:nvSpPr>
          <p:cNvPr id="4" name="Date Placeholder 3">
            <a:extLst>
              <a:ext uri="{FF2B5EF4-FFF2-40B4-BE49-F238E27FC236}">
                <a16:creationId xmlns:a16="http://schemas.microsoft.com/office/drawing/2014/main" id="{EAF03498-862E-4EC6-ABA8-56143DC2BD5C}"/>
              </a:ext>
            </a:extLst>
          </p:cNvPr>
          <p:cNvSpPr>
            <a:spLocks noGrp="1"/>
          </p:cNvSpPr>
          <p:nvPr>
            <p:ph type="dt" sz="half" idx="10"/>
          </p:nvPr>
        </p:nvSpPr>
        <p:spPr/>
        <p:txBody>
          <a:bodyPr/>
          <a:lstStyle/>
          <a:p>
            <a:fld id="{2C482AD6-F216-4184-B782-F80EC01E5F42}" type="datetime1">
              <a:rPr lang="en-US" smtClean="0"/>
              <a:t>4/26/2018</a:t>
            </a:fld>
            <a:endParaRPr lang="en-US"/>
          </a:p>
        </p:txBody>
      </p:sp>
      <p:sp>
        <p:nvSpPr>
          <p:cNvPr id="5" name="Footer Placeholder 4">
            <a:extLst>
              <a:ext uri="{FF2B5EF4-FFF2-40B4-BE49-F238E27FC236}">
                <a16:creationId xmlns:a16="http://schemas.microsoft.com/office/drawing/2014/main" id="{392A425C-D868-4E2F-9030-D631796791E4}"/>
              </a:ext>
            </a:extLst>
          </p:cNvPr>
          <p:cNvSpPr>
            <a:spLocks noGrp="1"/>
          </p:cNvSpPr>
          <p:nvPr>
            <p:ph type="ftr" sz="quarter" idx="11"/>
          </p:nvPr>
        </p:nvSpPr>
        <p:spPr>
          <a:xfrm>
            <a:off x="4038600" y="6356350"/>
            <a:ext cx="5019010"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737948E2-650F-4329-96C5-03AE8346CD11}"/>
              </a:ext>
            </a:extLst>
          </p:cNvPr>
          <p:cNvSpPr>
            <a:spLocks noGrp="1"/>
          </p:cNvSpPr>
          <p:nvPr>
            <p:ph type="sldNum" sz="quarter" idx="12"/>
          </p:nvPr>
        </p:nvSpPr>
        <p:spPr/>
        <p:txBody>
          <a:bodyPr/>
          <a:lstStyle/>
          <a:p>
            <a:fld id="{9A9D050B-9392-4FA6-98A4-B7E7CEB7238D}" type="slidenum">
              <a:rPr lang="en-US" smtClean="0"/>
              <a:t>4</a:t>
            </a:fld>
            <a:endParaRPr lang="en-US"/>
          </a:p>
        </p:txBody>
      </p:sp>
      <p:pic>
        <p:nvPicPr>
          <p:cNvPr id="7" name="Picture 6">
            <a:extLst>
              <a:ext uri="{FF2B5EF4-FFF2-40B4-BE49-F238E27FC236}">
                <a16:creationId xmlns:a16="http://schemas.microsoft.com/office/drawing/2014/main" id="{A17AD942-1975-4CED-870F-E28EF993D18B}"/>
              </a:ext>
            </a:extLst>
          </p:cNvPr>
          <p:cNvPicPr>
            <a:picLocks noChangeAspect="1"/>
          </p:cNvPicPr>
          <p:nvPr/>
        </p:nvPicPr>
        <p:blipFill>
          <a:blip r:embed="rId3"/>
          <a:stretch>
            <a:fillRect/>
          </a:stretch>
        </p:blipFill>
        <p:spPr>
          <a:xfrm>
            <a:off x="1457348" y="1634483"/>
            <a:ext cx="3611463" cy="2896457"/>
          </a:xfrm>
          <a:prstGeom prst="rect">
            <a:avLst/>
          </a:prstGeom>
        </p:spPr>
      </p:pic>
      <p:pic>
        <p:nvPicPr>
          <p:cNvPr id="9" name="Picture 8">
            <a:extLst>
              <a:ext uri="{FF2B5EF4-FFF2-40B4-BE49-F238E27FC236}">
                <a16:creationId xmlns:a16="http://schemas.microsoft.com/office/drawing/2014/main" id="{6A223102-6014-42CF-B354-0A5CBF8BD0A7}"/>
              </a:ext>
            </a:extLst>
          </p:cNvPr>
          <p:cNvPicPr>
            <a:picLocks noChangeAspect="1"/>
          </p:cNvPicPr>
          <p:nvPr/>
        </p:nvPicPr>
        <p:blipFill>
          <a:blip r:embed="rId4"/>
          <a:stretch>
            <a:fillRect/>
          </a:stretch>
        </p:blipFill>
        <p:spPr>
          <a:xfrm>
            <a:off x="5917913" y="1620807"/>
            <a:ext cx="5019010" cy="2896458"/>
          </a:xfrm>
          <a:prstGeom prst="rect">
            <a:avLst/>
          </a:prstGeom>
        </p:spPr>
      </p:pic>
      <p:sp>
        <p:nvSpPr>
          <p:cNvPr id="10" name="Shape 109">
            <a:extLst>
              <a:ext uri="{FF2B5EF4-FFF2-40B4-BE49-F238E27FC236}">
                <a16:creationId xmlns:a16="http://schemas.microsoft.com/office/drawing/2014/main" id="{3D20F500-0FA6-4361-AF4C-5ADB38141BF0}"/>
              </a:ext>
            </a:extLst>
          </p:cNvPr>
          <p:cNvSpPr txBox="1"/>
          <p:nvPr/>
        </p:nvSpPr>
        <p:spPr>
          <a:xfrm>
            <a:off x="6861976" y="602405"/>
            <a:ext cx="4740843" cy="781122"/>
          </a:xfrm>
          <a:prstGeom prst="rect">
            <a:avLst/>
          </a:prstGeom>
          <a:solidFill>
            <a:srgbClr val="DD7E6B"/>
          </a:solidFill>
          <a:ln>
            <a:noFill/>
          </a:ln>
        </p:spPr>
        <p:txBody>
          <a:bodyPr lIns="121900" tIns="121900" rIns="121900" bIns="121900" anchor="t" anchorCtr="0">
            <a:noAutofit/>
          </a:bodyPr>
          <a:lstStyle/>
          <a:p>
            <a:pPr algn="ctr"/>
            <a:r>
              <a:rPr lang="en" sz="1867" b="1" i="1" dirty="0">
                <a:solidFill>
                  <a:schemeClr val="lt1"/>
                </a:solidFill>
                <a:latin typeface="Cambria" panose="02040503050406030204" pitchFamily="18" charset="0"/>
              </a:rPr>
              <a:t>Managing data is important in these systems</a:t>
            </a:r>
          </a:p>
        </p:txBody>
      </p:sp>
      <p:pic>
        <p:nvPicPr>
          <p:cNvPr id="3" name="Picture 2">
            <a:extLst>
              <a:ext uri="{FF2B5EF4-FFF2-40B4-BE49-F238E27FC236}">
                <a16:creationId xmlns:a16="http://schemas.microsoft.com/office/drawing/2014/main" id="{B4028048-7FA9-4E3E-BB02-2DCE11851C73}"/>
              </a:ext>
            </a:extLst>
          </p:cNvPr>
          <p:cNvPicPr>
            <a:picLocks noChangeAspect="1"/>
          </p:cNvPicPr>
          <p:nvPr/>
        </p:nvPicPr>
        <p:blipFill>
          <a:blip r:embed="rId5"/>
          <a:stretch>
            <a:fillRect/>
          </a:stretch>
        </p:blipFill>
        <p:spPr>
          <a:xfrm>
            <a:off x="2842355" y="2960046"/>
            <a:ext cx="6390042" cy="2973521"/>
          </a:xfrm>
          <a:prstGeom prst="rect">
            <a:avLst/>
          </a:prstGeom>
        </p:spPr>
      </p:pic>
    </p:spTree>
    <p:extLst>
      <p:ext uri="{BB962C8B-B14F-4D97-AF65-F5344CB8AC3E}">
        <p14:creationId xmlns:p14="http://schemas.microsoft.com/office/powerpoint/2010/main" val="35876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Evaluation Goals</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199" y="2239765"/>
            <a:ext cx="7632843" cy="3937197"/>
          </a:xfrm>
        </p:spPr>
        <p:txBody>
          <a:bodyPr>
            <a:normAutofit/>
          </a:bodyPr>
          <a:lstStyle/>
          <a:p>
            <a:pPr marL="0" indent="0">
              <a:buNone/>
            </a:pPr>
            <a:r>
              <a:rPr lang="en-US" sz="3600" dirty="0">
                <a:latin typeface="Cambria" panose="02040503050406030204" pitchFamily="18" charset="0"/>
              </a:rPr>
              <a:t>Memory and Cost Savings</a:t>
            </a:r>
          </a:p>
          <a:p>
            <a:pPr marL="0" indent="0" algn="ctr">
              <a:buNone/>
            </a:pPr>
            <a:endParaRPr lang="en-US" sz="3600" dirty="0">
              <a:latin typeface="Cambria" panose="02040503050406030204" pitchFamily="18" charset="0"/>
            </a:endParaRPr>
          </a:p>
          <a:p>
            <a:pPr marL="0" indent="0">
              <a:buNone/>
            </a:pPr>
            <a:r>
              <a:rPr lang="en-US" sz="3600" dirty="0">
                <a:latin typeface="Cambria" panose="02040503050406030204" pitchFamily="18" charset="0"/>
              </a:rPr>
              <a:t>Effectiveness of Auto-Tiering</a:t>
            </a:r>
          </a:p>
        </p:txBody>
      </p:sp>
      <p:sp>
        <p:nvSpPr>
          <p:cNvPr id="4" name="Date Placeholder 3">
            <a:extLst>
              <a:ext uri="{FF2B5EF4-FFF2-40B4-BE49-F238E27FC236}">
                <a16:creationId xmlns:a16="http://schemas.microsoft.com/office/drawing/2014/main" id="{5E665474-AC78-45BF-A844-B782B179EE15}"/>
              </a:ext>
            </a:extLst>
          </p:cNvPr>
          <p:cNvSpPr>
            <a:spLocks noGrp="1"/>
          </p:cNvSpPr>
          <p:nvPr>
            <p:ph type="dt" sz="half" idx="10"/>
          </p:nvPr>
        </p:nvSpPr>
        <p:spPr/>
        <p:txBody>
          <a:bodyPr/>
          <a:lstStyle/>
          <a:p>
            <a:fld id="{A9B44733-9461-44DE-A957-EB1F190DD2F6}" type="datetime1">
              <a:rPr lang="en-US" smtClean="0"/>
              <a:t>4/26/2018</a:t>
            </a:fld>
            <a:endParaRPr lang="en-US"/>
          </a:p>
        </p:txBody>
      </p:sp>
      <p:sp>
        <p:nvSpPr>
          <p:cNvPr id="5" name="Footer Placeholder 4">
            <a:extLst>
              <a:ext uri="{FF2B5EF4-FFF2-40B4-BE49-F238E27FC236}">
                <a16:creationId xmlns:a16="http://schemas.microsoft.com/office/drawing/2014/main" id="{5EE27D05-EEC1-4688-890D-EB420ADA0579}"/>
              </a:ext>
            </a:extLst>
          </p:cNvPr>
          <p:cNvSpPr>
            <a:spLocks noGrp="1"/>
          </p:cNvSpPr>
          <p:nvPr>
            <p:ph type="ftr" sz="quarter" idx="11"/>
          </p:nvPr>
        </p:nvSpPr>
        <p:spPr>
          <a:xfrm>
            <a:off x="4038600" y="6356350"/>
            <a:ext cx="5002658"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3A4E49C4-B12B-463A-8477-08375247E3A4}"/>
              </a:ext>
            </a:extLst>
          </p:cNvPr>
          <p:cNvSpPr>
            <a:spLocks noGrp="1"/>
          </p:cNvSpPr>
          <p:nvPr>
            <p:ph type="sldNum" sz="quarter" idx="12"/>
          </p:nvPr>
        </p:nvSpPr>
        <p:spPr/>
        <p:txBody>
          <a:bodyPr/>
          <a:lstStyle/>
          <a:p>
            <a:fld id="{9A9D050B-9392-4FA6-98A4-B7E7CEB7238D}" type="slidenum">
              <a:rPr lang="en-US" smtClean="0"/>
              <a:t>40</a:t>
            </a:fld>
            <a:endParaRPr lang="en-US"/>
          </a:p>
        </p:txBody>
      </p:sp>
    </p:spTree>
    <p:extLst>
      <p:ext uri="{BB962C8B-B14F-4D97-AF65-F5344CB8AC3E}">
        <p14:creationId xmlns:p14="http://schemas.microsoft.com/office/powerpoint/2010/main" val="968299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Setup</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fontScale="92500" lnSpcReduction="10000"/>
          </a:bodyPr>
          <a:lstStyle/>
          <a:p>
            <a:r>
              <a:rPr lang="en-US" dirty="0">
                <a:latin typeface="Cambria" panose="02040503050406030204" pitchFamily="18" charset="0"/>
              </a:rPr>
              <a:t>Cluster: m4.4xlarge instances, Amazon S3 as deep storage, Amazon EBS General Purpose SSD (gp2) volumes as node local disks</a:t>
            </a:r>
          </a:p>
          <a:p>
            <a:endParaRPr lang="en-US" dirty="0">
              <a:latin typeface="Cambria" panose="02040503050406030204" pitchFamily="18" charset="0"/>
            </a:endParaRPr>
          </a:p>
          <a:p>
            <a:r>
              <a:rPr lang="en-US" dirty="0">
                <a:latin typeface="Cambria" panose="02040503050406030204" pitchFamily="18" charset="0"/>
              </a:rPr>
              <a:t>Workloads: Synthetically generated derived from Yahoo! production trace.</a:t>
            </a:r>
          </a:p>
          <a:p>
            <a:endParaRPr lang="en-US" dirty="0">
              <a:latin typeface="Cambria" panose="02040503050406030204" pitchFamily="18" charset="0"/>
            </a:endParaRPr>
          </a:p>
          <a:p>
            <a:r>
              <a:rPr lang="en-US" dirty="0">
                <a:latin typeface="Cambria" panose="02040503050406030204" pitchFamily="18" charset="0"/>
              </a:rPr>
              <a:t>Baselines: Scarlett and Uniform</a:t>
            </a:r>
          </a:p>
          <a:p>
            <a:endParaRPr lang="en-US" dirty="0">
              <a:latin typeface="Cambria" panose="02040503050406030204" pitchFamily="18" charset="0"/>
            </a:endParaRPr>
          </a:p>
          <a:p>
            <a:r>
              <a:rPr lang="en-US" dirty="0">
                <a:latin typeface="Cambria" panose="02040503050406030204" pitchFamily="18" charset="0"/>
              </a:rPr>
              <a:t>Metrics: 1) Total and Maximum Memory, 2) Effective Replication Factor, 3) Average Query Latency, 4) Dollar Cost Savings</a:t>
            </a:r>
          </a:p>
        </p:txBody>
      </p:sp>
      <p:sp>
        <p:nvSpPr>
          <p:cNvPr id="4" name="Date Placeholder 3">
            <a:extLst>
              <a:ext uri="{FF2B5EF4-FFF2-40B4-BE49-F238E27FC236}">
                <a16:creationId xmlns:a16="http://schemas.microsoft.com/office/drawing/2014/main" id="{DA75E399-5E42-4258-9E5C-036CA1CC8A84}"/>
              </a:ext>
            </a:extLst>
          </p:cNvPr>
          <p:cNvSpPr>
            <a:spLocks noGrp="1"/>
          </p:cNvSpPr>
          <p:nvPr>
            <p:ph type="dt" sz="half" idx="10"/>
          </p:nvPr>
        </p:nvSpPr>
        <p:spPr/>
        <p:txBody>
          <a:bodyPr/>
          <a:lstStyle/>
          <a:p>
            <a:fld id="{58D9ED4D-E7A5-4A77-9F09-9CBA3F48061C}" type="datetime1">
              <a:rPr lang="en-US" smtClean="0"/>
              <a:t>4/26/2018</a:t>
            </a:fld>
            <a:endParaRPr lang="en-US"/>
          </a:p>
        </p:txBody>
      </p:sp>
      <p:sp>
        <p:nvSpPr>
          <p:cNvPr id="5" name="Footer Placeholder 4">
            <a:extLst>
              <a:ext uri="{FF2B5EF4-FFF2-40B4-BE49-F238E27FC236}">
                <a16:creationId xmlns:a16="http://schemas.microsoft.com/office/drawing/2014/main" id="{3BAC0F8F-3B68-4838-AB7E-E82037B5FE4C}"/>
              </a:ext>
            </a:extLst>
          </p:cNvPr>
          <p:cNvSpPr>
            <a:spLocks noGrp="1"/>
          </p:cNvSpPr>
          <p:nvPr>
            <p:ph type="ftr" sz="quarter" idx="11"/>
          </p:nvPr>
        </p:nvSpPr>
        <p:spPr>
          <a:xfrm>
            <a:off x="4038599" y="6356350"/>
            <a:ext cx="5213279"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20922E52-C7E4-4F88-8099-BDEA275B2755}"/>
              </a:ext>
            </a:extLst>
          </p:cNvPr>
          <p:cNvSpPr>
            <a:spLocks noGrp="1"/>
          </p:cNvSpPr>
          <p:nvPr>
            <p:ph type="sldNum" sz="quarter" idx="12"/>
          </p:nvPr>
        </p:nvSpPr>
        <p:spPr/>
        <p:txBody>
          <a:bodyPr/>
          <a:lstStyle/>
          <a:p>
            <a:fld id="{9A9D050B-9392-4FA6-98A4-B7E7CEB7238D}" type="slidenum">
              <a:rPr lang="en-US" smtClean="0"/>
              <a:t>41</a:t>
            </a:fld>
            <a:endParaRPr lang="en-US"/>
          </a:p>
        </p:txBody>
      </p:sp>
    </p:spTree>
    <p:extLst>
      <p:ext uri="{BB962C8B-B14F-4D97-AF65-F5344CB8AC3E}">
        <p14:creationId xmlns:p14="http://schemas.microsoft.com/office/powerpoint/2010/main" val="92840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Setup</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fontScale="92500"/>
          </a:bodyPr>
          <a:lstStyle/>
          <a:p>
            <a:r>
              <a:rPr lang="en-US" dirty="0">
                <a:latin typeface="Cambria" panose="02040503050406030204" pitchFamily="18" charset="0"/>
              </a:rPr>
              <a:t>Cluster:</a:t>
            </a: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endParaRPr lang="en-US" dirty="0">
              <a:latin typeface="Cambria" panose="02040503050406030204" pitchFamily="18" charset="0"/>
            </a:endParaRPr>
          </a:p>
          <a:p>
            <a:r>
              <a:rPr lang="en-US" dirty="0">
                <a:latin typeface="Cambria" panose="02040503050406030204" pitchFamily="18" charset="0"/>
              </a:rPr>
              <a:t>Baselines: Getafix without Heterogeneity Optimizations (Getafix-B)</a:t>
            </a:r>
          </a:p>
          <a:p>
            <a:endParaRPr lang="en-US" dirty="0">
              <a:latin typeface="Cambria" panose="02040503050406030204" pitchFamily="18" charset="0"/>
            </a:endParaRPr>
          </a:p>
          <a:p>
            <a:r>
              <a:rPr lang="en-US" dirty="0">
                <a:latin typeface="Cambria" panose="02040503050406030204" pitchFamily="18" charset="0"/>
              </a:rPr>
              <a:t>Metrics: 1) Total Memory, 2) Average and </a:t>
            </a:r>
            <a:r>
              <a:rPr lang="en-US" dirty="0">
                <a:solidFill>
                  <a:srgbClr val="FF0000"/>
                </a:solidFill>
                <a:latin typeface="Cambria" panose="02040503050406030204" pitchFamily="18" charset="0"/>
              </a:rPr>
              <a:t>Tail (99</a:t>
            </a:r>
            <a:r>
              <a:rPr lang="en-US" baseline="30000" dirty="0">
                <a:solidFill>
                  <a:srgbClr val="FF0000"/>
                </a:solidFill>
                <a:latin typeface="Cambria" panose="02040503050406030204" pitchFamily="18" charset="0"/>
              </a:rPr>
              <a:t>th</a:t>
            </a:r>
            <a:r>
              <a:rPr lang="en-US" dirty="0">
                <a:solidFill>
                  <a:srgbClr val="FF0000"/>
                </a:solidFill>
                <a:latin typeface="Cambria" panose="02040503050406030204" pitchFamily="18" charset="0"/>
              </a:rPr>
              <a:t>)</a:t>
            </a:r>
            <a:r>
              <a:rPr lang="en-US" dirty="0">
                <a:latin typeface="Cambria" panose="02040503050406030204" pitchFamily="18" charset="0"/>
              </a:rPr>
              <a:t> Query Latency, 3) </a:t>
            </a:r>
            <a:r>
              <a:rPr lang="en-US" dirty="0">
                <a:solidFill>
                  <a:srgbClr val="FF0000"/>
                </a:solidFill>
                <a:latin typeface="Cambria" panose="02040503050406030204" pitchFamily="18" charset="0"/>
              </a:rPr>
              <a:t>Makespan</a:t>
            </a:r>
            <a:r>
              <a:rPr lang="en-US" dirty="0">
                <a:latin typeface="Cambria" panose="02040503050406030204" pitchFamily="18" charset="0"/>
              </a:rPr>
              <a:t> 4) </a:t>
            </a:r>
            <a:r>
              <a:rPr lang="en-US" dirty="0">
                <a:solidFill>
                  <a:srgbClr val="FF0000"/>
                </a:solidFill>
                <a:latin typeface="Cambria" panose="02040503050406030204" pitchFamily="18" charset="0"/>
              </a:rPr>
              <a:t>Tiering Accuracy</a:t>
            </a:r>
          </a:p>
          <a:p>
            <a:endParaRPr lang="en-US" dirty="0"/>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DCD13F51-C921-4CC0-BD98-EE4638232105}"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599" y="6356350"/>
            <a:ext cx="5012933"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42</a:t>
            </a:fld>
            <a:endParaRPr lang="en-US"/>
          </a:p>
        </p:txBody>
      </p:sp>
      <p:graphicFrame>
        <p:nvGraphicFramePr>
          <p:cNvPr id="8" name="Table 7">
            <a:extLst>
              <a:ext uri="{FF2B5EF4-FFF2-40B4-BE49-F238E27FC236}">
                <a16:creationId xmlns:a16="http://schemas.microsoft.com/office/drawing/2014/main" id="{D856085B-0B85-44F6-92D8-8C911A9509D9}"/>
              </a:ext>
            </a:extLst>
          </p:cNvPr>
          <p:cNvGraphicFramePr>
            <a:graphicFrameLocks noGrp="1"/>
          </p:cNvGraphicFramePr>
          <p:nvPr>
            <p:extLst>
              <p:ext uri="{D42A27DB-BD31-4B8C-83A1-F6EECF244321}">
                <p14:modId xmlns:p14="http://schemas.microsoft.com/office/powerpoint/2010/main" val="1076452055"/>
              </p:ext>
            </p:extLst>
          </p:nvPr>
        </p:nvGraphicFramePr>
        <p:xfrm>
          <a:off x="2597079" y="1825625"/>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48119761"/>
                    </a:ext>
                  </a:extLst>
                </a:gridCol>
                <a:gridCol w="2567968">
                  <a:extLst>
                    <a:ext uri="{9D8B030D-6E8A-4147-A177-3AD203B41FA5}">
                      <a16:colId xmlns:a16="http://schemas.microsoft.com/office/drawing/2014/main" val="1163140915"/>
                    </a:ext>
                  </a:extLst>
                </a:gridCol>
                <a:gridCol w="1818526">
                  <a:extLst>
                    <a:ext uri="{9D8B030D-6E8A-4147-A177-3AD203B41FA5}">
                      <a16:colId xmlns:a16="http://schemas.microsoft.com/office/drawing/2014/main" val="2070644138"/>
                    </a:ext>
                  </a:extLst>
                </a:gridCol>
                <a:gridCol w="1709506">
                  <a:extLst>
                    <a:ext uri="{9D8B030D-6E8A-4147-A177-3AD203B41FA5}">
                      <a16:colId xmlns:a16="http://schemas.microsoft.com/office/drawing/2014/main" val="288121787"/>
                    </a:ext>
                  </a:extLst>
                </a:gridCol>
              </a:tblGrid>
              <a:tr h="370840">
                <a:tc>
                  <a:txBody>
                    <a:bodyPr/>
                    <a:lstStyle/>
                    <a:p>
                      <a:pPr algn="ctr"/>
                      <a:r>
                        <a:rPr lang="en-US" dirty="0"/>
                        <a:t>Tier</a:t>
                      </a:r>
                    </a:p>
                  </a:txBody>
                  <a:tcPr/>
                </a:tc>
                <a:tc>
                  <a:txBody>
                    <a:bodyPr/>
                    <a:lstStyle/>
                    <a:p>
                      <a:pPr algn="ctr"/>
                      <a:r>
                        <a:rPr lang="en-US" sz="1800" b="0" i="0" u="none" strike="noStrike" kern="1200" baseline="0" dirty="0">
                          <a:solidFill>
                            <a:schemeClr val="lt1"/>
                          </a:solidFill>
                          <a:latin typeface="+mn-lt"/>
                          <a:ea typeface="+mn-ea"/>
                          <a:cs typeface="+mn-cs"/>
                        </a:rPr>
                        <a:t>Node config</a:t>
                      </a:r>
                    </a:p>
                    <a:p>
                      <a:pPr algn="ctr"/>
                      <a:r>
                        <a:rPr lang="en-US" sz="1800" b="0" i="0" u="none" strike="noStrike" kern="1200" baseline="0" dirty="0">
                          <a:solidFill>
                            <a:schemeClr val="lt1"/>
                          </a:solidFill>
                          <a:latin typeface="+mn-lt"/>
                          <a:ea typeface="+mn-ea"/>
                          <a:cs typeface="+mn-cs"/>
                        </a:rPr>
                        <a:t>(core / memory)</a:t>
                      </a:r>
                      <a:endParaRPr lang="en-US" dirty="0"/>
                    </a:p>
                  </a:txBody>
                  <a:tcPr/>
                </a:tc>
                <a:tc>
                  <a:txBody>
                    <a:bodyPr/>
                    <a:lstStyle/>
                    <a:p>
                      <a:pPr algn="ctr"/>
                      <a:r>
                        <a:rPr lang="en-US" dirty="0"/>
                        <a:t>Cluster-1</a:t>
                      </a:r>
                    </a:p>
                  </a:txBody>
                  <a:tcPr/>
                </a:tc>
                <a:tc>
                  <a:txBody>
                    <a:bodyPr/>
                    <a:lstStyle/>
                    <a:p>
                      <a:pPr algn="ctr"/>
                      <a:r>
                        <a:rPr lang="en-US" dirty="0"/>
                        <a:t>Cluster-2</a:t>
                      </a:r>
                    </a:p>
                  </a:txBody>
                  <a:tcPr/>
                </a:tc>
                <a:extLst>
                  <a:ext uri="{0D108BD9-81ED-4DB2-BD59-A6C34878D82A}">
                    <a16:rowId xmlns:a16="http://schemas.microsoft.com/office/drawing/2014/main" val="1758547478"/>
                  </a:ext>
                </a:extLst>
              </a:tr>
              <a:tr h="370840">
                <a:tc>
                  <a:txBody>
                    <a:bodyPr/>
                    <a:lstStyle/>
                    <a:p>
                      <a:pPr algn="ctr"/>
                      <a:r>
                        <a:rPr lang="en-US" dirty="0"/>
                        <a:t>Hot</a:t>
                      </a:r>
                    </a:p>
                  </a:txBody>
                  <a:tcPr/>
                </a:tc>
                <a:tc>
                  <a:txBody>
                    <a:bodyPr/>
                    <a:lstStyle/>
                    <a:p>
                      <a:pPr algn="ctr"/>
                      <a:r>
                        <a:rPr lang="en-US" dirty="0"/>
                        <a:t>m4.4xlarge (16 / 64 GB)</a:t>
                      </a:r>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3544371148"/>
                  </a:ext>
                </a:extLst>
              </a:tr>
              <a:tr h="370840">
                <a:tc>
                  <a:txBody>
                    <a:bodyPr/>
                    <a:lstStyle/>
                    <a:p>
                      <a:pPr algn="ctr"/>
                      <a:r>
                        <a:rPr lang="en-US" dirty="0"/>
                        <a:t>Warm</a:t>
                      </a:r>
                    </a:p>
                  </a:txBody>
                  <a:tcPr/>
                </a:tc>
                <a:tc>
                  <a:txBody>
                    <a:bodyPr/>
                    <a:lstStyle/>
                    <a:p>
                      <a:pPr algn="ctr"/>
                      <a:r>
                        <a:rPr lang="en-US" dirty="0"/>
                        <a:t>m4.2xlarge (8 / 32 GB)</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2750046193"/>
                  </a:ext>
                </a:extLst>
              </a:tr>
              <a:tr h="370840">
                <a:tc>
                  <a:txBody>
                    <a:bodyPr/>
                    <a:lstStyle/>
                    <a:p>
                      <a:pPr algn="ctr"/>
                      <a:r>
                        <a:rPr lang="en-US" dirty="0"/>
                        <a:t>Cold</a:t>
                      </a:r>
                    </a:p>
                  </a:txBody>
                  <a:tcPr/>
                </a:tc>
                <a:tc>
                  <a:txBody>
                    <a:bodyPr/>
                    <a:lstStyle/>
                    <a:p>
                      <a:pPr algn="ctr"/>
                      <a:r>
                        <a:rPr lang="en-US" dirty="0"/>
                        <a:t>m4.xlarge (4 / 16 GB)</a:t>
                      </a:r>
                    </a:p>
                  </a:txBody>
                  <a:tcPr/>
                </a:tc>
                <a:tc>
                  <a:txBody>
                    <a:bodyPr/>
                    <a:lstStyle/>
                    <a:p>
                      <a:pPr algn="ctr"/>
                      <a:r>
                        <a:rPr lang="en-US" dirty="0"/>
                        <a:t>6</a:t>
                      </a:r>
                    </a:p>
                  </a:txBody>
                  <a:tcPr/>
                </a:tc>
                <a:tc>
                  <a:txBody>
                    <a:bodyPr/>
                    <a:lstStyle/>
                    <a:p>
                      <a:pPr algn="ctr"/>
                      <a:r>
                        <a:rPr lang="en-US" dirty="0"/>
                        <a:t>10</a:t>
                      </a:r>
                    </a:p>
                  </a:txBody>
                  <a:tcPr/>
                </a:tc>
                <a:extLst>
                  <a:ext uri="{0D108BD9-81ED-4DB2-BD59-A6C34878D82A}">
                    <a16:rowId xmlns:a16="http://schemas.microsoft.com/office/drawing/2014/main" val="270926498"/>
                  </a:ext>
                </a:extLst>
              </a:tr>
            </a:tbl>
          </a:graphicData>
        </a:graphic>
      </p:graphicFrame>
    </p:spTree>
    <p:extLst>
      <p:ext uri="{BB962C8B-B14F-4D97-AF65-F5344CB8AC3E}">
        <p14:creationId xmlns:p14="http://schemas.microsoft.com/office/powerpoint/2010/main" val="3032760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C0ED-617A-4115-9831-19B9F882C7B3}"/>
              </a:ext>
            </a:extLst>
          </p:cNvPr>
          <p:cNvSpPr>
            <a:spLocks noGrp="1"/>
          </p:cNvSpPr>
          <p:nvPr>
            <p:ph type="title"/>
          </p:nvPr>
        </p:nvSpPr>
        <p:spPr/>
        <p:txBody>
          <a:bodyPr/>
          <a:lstStyle/>
          <a:p>
            <a:r>
              <a:rPr lang="en-US" dirty="0">
                <a:latin typeface="Cambria" panose="02040503050406030204" pitchFamily="18" charset="0"/>
              </a:rPr>
              <a:t>Assumptions</a:t>
            </a:r>
          </a:p>
        </p:txBody>
      </p:sp>
      <p:sp>
        <p:nvSpPr>
          <p:cNvPr id="3" name="Content Placeholder 2">
            <a:extLst>
              <a:ext uri="{FF2B5EF4-FFF2-40B4-BE49-F238E27FC236}">
                <a16:creationId xmlns:a16="http://schemas.microsoft.com/office/drawing/2014/main" id="{10E68A87-C1DD-424A-9AFD-F705AE727B33}"/>
              </a:ext>
            </a:extLst>
          </p:cNvPr>
          <p:cNvSpPr>
            <a:spLocks noGrp="1"/>
          </p:cNvSpPr>
          <p:nvPr>
            <p:ph idx="1"/>
          </p:nvPr>
        </p:nvSpPr>
        <p:spPr>
          <a:xfrm>
            <a:off x="838200" y="1825625"/>
            <a:ext cx="10201382" cy="3758379"/>
          </a:xfrm>
        </p:spPr>
        <p:txBody>
          <a:bodyPr>
            <a:normAutofit lnSpcReduction="10000"/>
          </a:bodyPr>
          <a:lstStyle/>
          <a:p>
            <a:r>
              <a:rPr lang="en-US" dirty="0">
                <a:latin typeface="Cambria" panose="02040503050406030204" pitchFamily="18" charset="0"/>
              </a:rPr>
              <a:t>Each query takes unit time to process each segment it accesses.</a:t>
            </a:r>
          </a:p>
          <a:p>
            <a:pPr lvl="1">
              <a:buClr>
                <a:srgbClr val="FF0000"/>
              </a:buClr>
              <a:buFont typeface="Comic Sans MS" panose="030F0702030302020204" pitchFamily="66" charset="0"/>
              <a:buChar char="x"/>
            </a:pPr>
            <a:r>
              <a:rPr lang="en-US" dirty="0">
                <a:latin typeface="Cambria" panose="02040503050406030204" pitchFamily="18" charset="0"/>
              </a:rPr>
              <a:t>Queries can have different execution profile based on semantic, time range queried etc.</a:t>
            </a:r>
          </a:p>
          <a:p>
            <a:endParaRPr lang="en-US" dirty="0">
              <a:latin typeface="Cambria" panose="02040503050406030204" pitchFamily="18" charset="0"/>
            </a:endParaRPr>
          </a:p>
          <a:p>
            <a:r>
              <a:rPr lang="en-US" dirty="0">
                <a:latin typeface="Cambria" panose="02040503050406030204" pitchFamily="18" charset="0"/>
              </a:rPr>
              <a:t>Segment placement decisions are done after all queries have arrived.</a:t>
            </a:r>
          </a:p>
          <a:p>
            <a:pPr lvl="1">
              <a:buClr>
                <a:srgbClr val="FF0000"/>
              </a:buClr>
              <a:buFont typeface="Comic Sans MS" panose="030F0702030302020204" pitchFamily="66" charset="0"/>
              <a:buChar char="x"/>
            </a:pPr>
            <a:r>
              <a:rPr lang="en-US" dirty="0">
                <a:latin typeface="Cambria" panose="02040503050406030204" pitchFamily="18" charset="0"/>
              </a:rPr>
              <a:t>System is dynamic with both queries and segments arriving in real time.</a:t>
            </a:r>
          </a:p>
          <a:p>
            <a:endParaRPr lang="en-US" dirty="0">
              <a:latin typeface="Cambria" panose="02040503050406030204" pitchFamily="18" charset="0"/>
            </a:endParaRPr>
          </a:p>
          <a:p>
            <a:r>
              <a:rPr lang="en-US" dirty="0">
                <a:latin typeface="Cambria" panose="02040503050406030204" pitchFamily="18" charset="0"/>
              </a:rPr>
              <a:t>Compute nodes are homogeneous in computation power.</a:t>
            </a:r>
          </a:p>
        </p:txBody>
      </p:sp>
      <p:sp>
        <p:nvSpPr>
          <p:cNvPr id="4" name="Date Placeholder 3">
            <a:extLst>
              <a:ext uri="{FF2B5EF4-FFF2-40B4-BE49-F238E27FC236}">
                <a16:creationId xmlns:a16="http://schemas.microsoft.com/office/drawing/2014/main" id="{76FE5B41-0463-4D7E-A966-BC2F9C2429E2}"/>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4F8CCB49-6A9F-420D-A9D1-51A5654EB061}"/>
              </a:ext>
            </a:extLst>
          </p:cNvPr>
          <p:cNvSpPr>
            <a:spLocks noGrp="1"/>
          </p:cNvSpPr>
          <p:nvPr>
            <p:ph type="ftr" sz="quarter" idx="11"/>
          </p:nvPr>
        </p:nvSpPr>
        <p:spPr>
          <a:xfrm>
            <a:off x="4038600" y="6356350"/>
            <a:ext cx="5562600"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1249EDA-1F6B-43CF-87DE-484A20D06EE5}"/>
              </a:ext>
            </a:extLst>
          </p:cNvPr>
          <p:cNvSpPr>
            <a:spLocks noGrp="1"/>
          </p:cNvSpPr>
          <p:nvPr>
            <p:ph type="sldNum" sz="quarter" idx="12"/>
          </p:nvPr>
        </p:nvSpPr>
        <p:spPr/>
        <p:txBody>
          <a:bodyPr/>
          <a:lstStyle/>
          <a:p>
            <a:fld id="{9A9D050B-9392-4FA6-98A4-B7E7CEB7238D}" type="slidenum">
              <a:rPr lang="en-US" smtClean="0"/>
              <a:t>43</a:t>
            </a:fld>
            <a:endParaRPr lang="en-US"/>
          </a:p>
        </p:txBody>
      </p:sp>
    </p:spTree>
    <p:extLst>
      <p:ext uri="{BB962C8B-B14F-4D97-AF65-F5344CB8AC3E}">
        <p14:creationId xmlns:p14="http://schemas.microsoft.com/office/powerpoint/2010/main" val="12056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Related Work</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a:bodyPr>
          <a:lstStyle/>
          <a:p>
            <a:r>
              <a:rPr lang="en-US" dirty="0">
                <a:latin typeface="Cambria" panose="02040503050406030204" pitchFamily="18" charset="0"/>
              </a:rPr>
              <a:t>Similar to data allocation problem in databases.</a:t>
            </a:r>
          </a:p>
          <a:p>
            <a:pPr lvl="1"/>
            <a:r>
              <a:rPr lang="en-US" dirty="0">
                <a:latin typeface="Cambria" panose="02040503050406030204" pitchFamily="18" charset="0"/>
              </a:rPr>
              <a:t>Optimize for query performance while we try to reduce memory</a:t>
            </a:r>
          </a:p>
          <a:p>
            <a:pPr lvl="1"/>
            <a:endParaRPr lang="en-US" dirty="0">
              <a:latin typeface="Cambria" panose="02040503050406030204" pitchFamily="18" charset="0"/>
            </a:endParaRPr>
          </a:p>
          <a:p>
            <a:r>
              <a:rPr lang="en-US" dirty="0">
                <a:latin typeface="Cambria" panose="02040503050406030204" pitchFamily="18" charset="0"/>
              </a:rPr>
              <a:t>Work on saving memory and storage has focused on compression </a:t>
            </a:r>
          </a:p>
          <a:p>
            <a:pPr lvl="1"/>
            <a:r>
              <a:rPr lang="en-US" dirty="0">
                <a:latin typeface="Cambria" panose="02040503050406030204" pitchFamily="18" charset="0"/>
              </a:rPr>
              <a:t>Complimentary to our approach</a:t>
            </a:r>
          </a:p>
          <a:p>
            <a:pPr lvl="1"/>
            <a:endParaRPr lang="en-US" dirty="0">
              <a:latin typeface="Cambria" panose="02040503050406030204" pitchFamily="18" charset="0"/>
            </a:endParaRPr>
          </a:p>
          <a:p>
            <a:r>
              <a:rPr lang="en-US" dirty="0">
                <a:latin typeface="Cambria" panose="02040503050406030204" pitchFamily="18" charset="0"/>
              </a:rPr>
              <a:t>Presto represent another class of interactive analytics engines which focus on query optimization</a:t>
            </a:r>
          </a:p>
          <a:p>
            <a:pPr lvl="1"/>
            <a:r>
              <a:rPr lang="en-US" dirty="0">
                <a:latin typeface="Cambria" panose="02040503050406030204" pitchFamily="18" charset="0"/>
              </a:rPr>
              <a:t>Limited details on memory management. Getafix can be implemented in the storage substrate.</a:t>
            </a:r>
          </a:p>
          <a:p>
            <a:pPr lvl="1"/>
            <a:endParaRPr lang="en-US" dirty="0">
              <a:latin typeface="Cambria" panose="02040503050406030204" pitchFamily="18" charset="0"/>
            </a:endParaRPr>
          </a:p>
          <a:p>
            <a:pPr lvl="1"/>
            <a:endParaRPr lang="en-US" dirty="0">
              <a:latin typeface="Cambria" panose="02040503050406030204" pitchFamily="18" charset="0"/>
            </a:endParaRPr>
          </a:p>
          <a:p>
            <a:pPr lvl="1"/>
            <a:endParaRPr lang="en-US" dirty="0">
              <a:latin typeface="Cambria" panose="02040503050406030204" pitchFamily="18" charset="0"/>
            </a:endParaRPr>
          </a:p>
          <a:p>
            <a:pPr lvl="1"/>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69F7BA55-37F0-41B1-9276-B42C68E39E5D}"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600" y="6356350"/>
            <a:ext cx="5007796"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44</a:t>
            </a:fld>
            <a:endParaRPr lang="en-US"/>
          </a:p>
        </p:txBody>
      </p:sp>
    </p:spTree>
    <p:extLst>
      <p:ext uri="{BB962C8B-B14F-4D97-AF65-F5344CB8AC3E}">
        <p14:creationId xmlns:p14="http://schemas.microsoft.com/office/powerpoint/2010/main" val="1496250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31C7-A219-40FA-8B65-CE42D253572C}"/>
              </a:ext>
            </a:extLst>
          </p:cNvPr>
          <p:cNvSpPr>
            <a:spLocks noGrp="1"/>
          </p:cNvSpPr>
          <p:nvPr>
            <p:ph type="title"/>
          </p:nvPr>
        </p:nvSpPr>
        <p:spPr/>
        <p:txBody>
          <a:bodyPr/>
          <a:lstStyle/>
          <a:p>
            <a:r>
              <a:rPr lang="en-US" dirty="0">
                <a:latin typeface="Cambria" panose="02040503050406030204" pitchFamily="18" charset="0"/>
              </a:rPr>
              <a:t>Getafix: Goals</a:t>
            </a:r>
          </a:p>
        </p:txBody>
      </p:sp>
      <p:sp>
        <p:nvSpPr>
          <p:cNvPr id="3" name="Content Placeholder 2">
            <a:extLst>
              <a:ext uri="{FF2B5EF4-FFF2-40B4-BE49-F238E27FC236}">
                <a16:creationId xmlns:a16="http://schemas.microsoft.com/office/drawing/2014/main" id="{D62AE4A0-BF95-40C6-BBC9-E7A684893D70}"/>
              </a:ext>
            </a:extLst>
          </p:cNvPr>
          <p:cNvSpPr>
            <a:spLocks noGrp="1"/>
          </p:cNvSpPr>
          <p:nvPr>
            <p:ph idx="1"/>
          </p:nvPr>
        </p:nvSpPr>
        <p:spPr/>
        <p:txBody>
          <a:bodyPr/>
          <a:lstStyle/>
          <a:p>
            <a:r>
              <a:rPr lang="en-US" b="1" i="1" dirty="0">
                <a:solidFill>
                  <a:srgbClr val="FF0000"/>
                </a:solidFill>
                <a:latin typeface="Cambria" panose="02040503050406030204" pitchFamily="18" charset="0"/>
              </a:rPr>
              <a:t>Minimize memory</a:t>
            </a:r>
            <a:r>
              <a:rPr lang="en-US" dirty="0">
                <a:latin typeface="Cambria" panose="02040503050406030204" pitchFamily="18" charset="0"/>
              </a:rPr>
              <a:t> required</a:t>
            </a:r>
          </a:p>
          <a:p>
            <a:endParaRPr lang="en-US" dirty="0">
              <a:latin typeface="Cambria" panose="02040503050406030204" pitchFamily="18" charset="0"/>
            </a:endParaRPr>
          </a:p>
          <a:p>
            <a:r>
              <a:rPr lang="en-US" b="1" i="1" dirty="0">
                <a:solidFill>
                  <a:srgbClr val="FF0000"/>
                </a:solidFill>
                <a:latin typeface="Cambria" panose="02040503050406030204" pitchFamily="18" charset="0"/>
              </a:rPr>
              <a:t>Minimize</a:t>
            </a:r>
            <a:r>
              <a:rPr lang="en-US" dirty="0">
                <a:latin typeface="Cambria" panose="02040503050406030204" pitchFamily="18" charset="0"/>
              </a:rPr>
              <a:t> </a:t>
            </a:r>
            <a:r>
              <a:rPr lang="en-US" b="1" i="1" dirty="0">
                <a:solidFill>
                  <a:srgbClr val="FF0000"/>
                </a:solidFill>
                <a:latin typeface="Cambria" panose="02040503050406030204" pitchFamily="18" charset="0"/>
              </a:rPr>
              <a:t>cost </a:t>
            </a:r>
            <a:r>
              <a:rPr lang="en-US" dirty="0">
                <a:latin typeface="Cambria" panose="02040503050406030204" pitchFamily="18" charset="0"/>
              </a:rPr>
              <a:t>of</a:t>
            </a:r>
            <a:r>
              <a:rPr lang="en-US" b="1" i="1" dirty="0">
                <a:solidFill>
                  <a:srgbClr val="FF0000"/>
                </a:solidFill>
                <a:latin typeface="Cambria" panose="02040503050406030204" pitchFamily="18" charset="0"/>
              </a:rPr>
              <a:t> </a:t>
            </a:r>
            <a:r>
              <a:rPr lang="en-US" dirty="0">
                <a:latin typeface="Cambria" panose="02040503050406030204" pitchFamily="18" charset="0"/>
              </a:rPr>
              <a:t>cluster provisioning</a:t>
            </a:r>
          </a:p>
          <a:p>
            <a:endParaRPr lang="en-US" dirty="0">
              <a:latin typeface="Cambria" panose="02040503050406030204" pitchFamily="18" charset="0"/>
            </a:endParaRPr>
          </a:p>
          <a:p>
            <a:r>
              <a:rPr lang="en-US" b="1" i="1" dirty="0">
                <a:solidFill>
                  <a:srgbClr val="FF0000"/>
                </a:solidFill>
                <a:latin typeface="Cambria" panose="02040503050406030204" pitchFamily="18" charset="0"/>
              </a:rPr>
              <a:t>Minimize</a:t>
            </a:r>
            <a:r>
              <a:rPr lang="en-US" dirty="0">
                <a:latin typeface="Cambria" panose="02040503050406030204" pitchFamily="18" charset="0"/>
              </a:rPr>
              <a:t> </a:t>
            </a:r>
            <a:r>
              <a:rPr lang="en-US" b="1" i="1" dirty="0" err="1">
                <a:solidFill>
                  <a:srgbClr val="FF0000"/>
                </a:solidFill>
                <a:latin typeface="Cambria" panose="02040503050406030204" pitchFamily="18" charset="0"/>
              </a:rPr>
              <a:t>makespan</a:t>
            </a:r>
            <a:endParaRPr lang="en-US" b="1" i="1" dirty="0">
              <a:solidFill>
                <a:srgbClr val="FF0000"/>
              </a:solidFill>
              <a:latin typeface="Cambria" panose="02040503050406030204" pitchFamily="18" charset="0"/>
            </a:endParaRPr>
          </a:p>
          <a:p>
            <a:endParaRPr lang="en-US" b="1" i="1" dirty="0">
              <a:solidFill>
                <a:srgbClr val="FF0000"/>
              </a:solidFill>
              <a:latin typeface="Cambria" panose="02040503050406030204" pitchFamily="18" charset="0"/>
            </a:endParaRPr>
          </a:p>
          <a:p>
            <a:r>
              <a:rPr lang="en-US" b="1" i="1" dirty="0">
                <a:solidFill>
                  <a:srgbClr val="FF0000"/>
                </a:solidFill>
                <a:latin typeface="Cambria" panose="02040503050406030204" pitchFamily="18" charset="0"/>
              </a:rPr>
              <a:t>Minimal impact </a:t>
            </a:r>
            <a:r>
              <a:rPr lang="en-US" dirty="0">
                <a:latin typeface="Cambria" panose="02040503050406030204" pitchFamily="18" charset="0"/>
              </a:rPr>
              <a:t>on average query latency</a:t>
            </a:r>
            <a:endParaRPr lang="en-US" b="1" i="1" dirty="0">
              <a:solidFill>
                <a:srgbClr val="FF0000"/>
              </a:solidFill>
              <a:latin typeface="Cambria" panose="02040503050406030204" pitchFamily="18" charset="0"/>
            </a:endParaRPr>
          </a:p>
        </p:txBody>
      </p:sp>
      <p:sp>
        <p:nvSpPr>
          <p:cNvPr id="4" name="Date Placeholder 3">
            <a:extLst>
              <a:ext uri="{FF2B5EF4-FFF2-40B4-BE49-F238E27FC236}">
                <a16:creationId xmlns:a16="http://schemas.microsoft.com/office/drawing/2014/main" id="{5DBDB24E-C66D-4DA8-9E8C-7240E3E93A9E}"/>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8A1E2A2B-DA8C-4615-8590-85A69A7F63E6}"/>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D9B96EE9-B2A2-42A9-ACF0-EDBD36396788}"/>
              </a:ext>
            </a:extLst>
          </p:cNvPr>
          <p:cNvSpPr>
            <a:spLocks noGrp="1"/>
          </p:cNvSpPr>
          <p:nvPr>
            <p:ph type="sldNum" sz="quarter" idx="12"/>
          </p:nvPr>
        </p:nvSpPr>
        <p:spPr/>
        <p:txBody>
          <a:bodyPr/>
          <a:lstStyle/>
          <a:p>
            <a:fld id="{9A9D050B-9392-4FA6-98A4-B7E7CEB7238D}" type="slidenum">
              <a:rPr lang="en-US" smtClean="0"/>
              <a:t>45</a:t>
            </a:fld>
            <a:endParaRPr lang="en-US"/>
          </a:p>
        </p:txBody>
      </p:sp>
    </p:spTree>
    <p:extLst>
      <p:ext uri="{BB962C8B-B14F-4D97-AF65-F5344CB8AC3E}">
        <p14:creationId xmlns:p14="http://schemas.microsoft.com/office/powerpoint/2010/main" val="262334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Memory Latency Tradeoff</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4E570C92-B547-4E9F-83FC-FB9D4E596636}"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599" y="6356350"/>
            <a:ext cx="5223553"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46</a:t>
            </a:fld>
            <a:endParaRPr lang="en-US"/>
          </a:p>
        </p:txBody>
      </p:sp>
      <p:pic>
        <p:nvPicPr>
          <p:cNvPr id="7" name="Picture 6">
            <a:extLst>
              <a:ext uri="{FF2B5EF4-FFF2-40B4-BE49-F238E27FC236}">
                <a16:creationId xmlns:a16="http://schemas.microsoft.com/office/drawing/2014/main" id="{C3A613DE-158D-401F-BE10-E181B5F6B410}"/>
              </a:ext>
            </a:extLst>
          </p:cNvPr>
          <p:cNvPicPr>
            <a:picLocks noChangeAspect="1"/>
          </p:cNvPicPr>
          <p:nvPr/>
        </p:nvPicPr>
        <p:blipFill>
          <a:blip r:embed="rId3"/>
          <a:stretch>
            <a:fillRect/>
          </a:stretch>
        </p:blipFill>
        <p:spPr>
          <a:xfrm>
            <a:off x="4867953" y="1690688"/>
            <a:ext cx="6868438" cy="4267200"/>
          </a:xfrm>
          <a:prstGeom prst="rect">
            <a:avLst/>
          </a:prstGeom>
        </p:spPr>
      </p:pic>
      <p:sp>
        <p:nvSpPr>
          <p:cNvPr id="8" name="Content Placeholder 2">
            <a:extLst>
              <a:ext uri="{FF2B5EF4-FFF2-40B4-BE49-F238E27FC236}">
                <a16:creationId xmlns:a16="http://schemas.microsoft.com/office/drawing/2014/main" id="{6620B09D-C3A6-4DCE-AD90-632089B611B1}"/>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Baseline: Uniform and Scarlett</a:t>
            </a:r>
          </a:p>
          <a:p>
            <a:endParaRPr lang="en-US" dirty="0">
              <a:latin typeface="Cambria" panose="02040503050406030204" pitchFamily="18" charset="0"/>
            </a:endParaRPr>
          </a:p>
          <a:p>
            <a:r>
              <a:rPr lang="en-US" dirty="0">
                <a:latin typeface="Cambria" panose="02040503050406030204" pitchFamily="18" charset="0"/>
              </a:rPr>
              <a:t>2.15X worse query performance for Uniform</a:t>
            </a:r>
          </a:p>
          <a:p>
            <a:pPr marL="0" indent="0">
              <a:buNone/>
            </a:pPr>
            <a:endParaRPr lang="en-US" dirty="0">
              <a:latin typeface="Cambria" panose="02040503050406030204" pitchFamily="18" charset="0"/>
            </a:endParaRPr>
          </a:p>
        </p:txBody>
      </p:sp>
      <p:grpSp>
        <p:nvGrpSpPr>
          <p:cNvPr id="15" name="Group 14">
            <a:extLst>
              <a:ext uri="{FF2B5EF4-FFF2-40B4-BE49-F238E27FC236}">
                <a16:creationId xmlns:a16="http://schemas.microsoft.com/office/drawing/2014/main" id="{FC4A0F1E-5FDA-4108-9293-58E79AF82B5B}"/>
              </a:ext>
            </a:extLst>
          </p:cNvPr>
          <p:cNvGrpSpPr/>
          <p:nvPr/>
        </p:nvGrpSpPr>
        <p:grpSpPr>
          <a:xfrm>
            <a:off x="6486769" y="3099162"/>
            <a:ext cx="4572000" cy="1695577"/>
            <a:chOff x="6486769" y="3099162"/>
            <a:chExt cx="4572000" cy="1695577"/>
          </a:xfrm>
        </p:grpSpPr>
        <p:cxnSp>
          <p:nvCxnSpPr>
            <p:cNvPr id="9" name="Straight Arrow Connector 8">
              <a:extLst>
                <a:ext uri="{FF2B5EF4-FFF2-40B4-BE49-F238E27FC236}">
                  <a16:creationId xmlns:a16="http://schemas.microsoft.com/office/drawing/2014/main" id="{9AAD4538-5E6A-4161-9940-B00C7AB8B729}"/>
                </a:ext>
              </a:extLst>
            </p:cNvPr>
            <p:cNvCxnSpPr/>
            <p:nvPr/>
          </p:nvCxnSpPr>
          <p:spPr>
            <a:xfrm>
              <a:off x="8458473" y="3099162"/>
              <a:ext cx="0" cy="1695577"/>
            </a:xfrm>
            <a:prstGeom prst="straightConnector1">
              <a:avLst/>
            </a:prstGeom>
            <a:ln w="889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1E4F46-3A92-45E7-8FCF-25BC39D6AF90}"/>
                </a:ext>
              </a:extLst>
            </p:cNvPr>
            <p:cNvCxnSpPr/>
            <p:nvPr/>
          </p:nvCxnSpPr>
          <p:spPr>
            <a:xfrm>
              <a:off x="6486769" y="3099162"/>
              <a:ext cx="4572000" cy="0"/>
            </a:xfrm>
            <a:prstGeom prst="line">
              <a:avLst/>
            </a:prstGeom>
            <a:ln w="920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08BB6B-2AD1-480C-8C6B-34B1DAA00982}"/>
                </a:ext>
              </a:extLst>
            </p:cNvPr>
            <p:cNvCxnSpPr/>
            <p:nvPr/>
          </p:nvCxnSpPr>
          <p:spPr>
            <a:xfrm>
              <a:off x="6486769" y="4794739"/>
              <a:ext cx="4572000" cy="0"/>
            </a:xfrm>
            <a:prstGeom prst="line">
              <a:avLst/>
            </a:prstGeom>
            <a:ln w="920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299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Memory Latency Tradeoff</a:t>
            </a:r>
          </a:p>
        </p:txBody>
      </p:sp>
      <p:sp>
        <p:nvSpPr>
          <p:cNvPr id="4" name="Date Placeholder 3">
            <a:extLst>
              <a:ext uri="{FF2B5EF4-FFF2-40B4-BE49-F238E27FC236}">
                <a16:creationId xmlns:a16="http://schemas.microsoft.com/office/drawing/2014/main" id="{65CE5FE0-F2EA-4333-9705-59CFC8B6B62D}"/>
              </a:ext>
            </a:extLst>
          </p:cNvPr>
          <p:cNvSpPr>
            <a:spLocks noGrp="1"/>
          </p:cNvSpPr>
          <p:nvPr>
            <p:ph type="dt" sz="half" idx="10"/>
          </p:nvPr>
        </p:nvSpPr>
        <p:spPr/>
        <p:txBody>
          <a:bodyPr/>
          <a:lstStyle/>
          <a:p>
            <a:fld id="{4E570C92-B547-4E9F-83FC-FB9D4E596636}" type="datetime1">
              <a:rPr lang="en-US" smtClean="0"/>
              <a:t>4/26/2018</a:t>
            </a:fld>
            <a:endParaRPr lang="en-US"/>
          </a:p>
        </p:txBody>
      </p:sp>
      <p:sp>
        <p:nvSpPr>
          <p:cNvPr id="5" name="Footer Placeholder 4">
            <a:extLst>
              <a:ext uri="{FF2B5EF4-FFF2-40B4-BE49-F238E27FC236}">
                <a16:creationId xmlns:a16="http://schemas.microsoft.com/office/drawing/2014/main" id="{55E4025E-7D9C-409D-BB5E-3C05ED08F526}"/>
              </a:ext>
            </a:extLst>
          </p:cNvPr>
          <p:cNvSpPr>
            <a:spLocks noGrp="1"/>
          </p:cNvSpPr>
          <p:nvPr>
            <p:ph type="ftr" sz="quarter" idx="11"/>
          </p:nvPr>
        </p:nvSpPr>
        <p:spPr>
          <a:xfrm>
            <a:off x="4038599" y="6356350"/>
            <a:ext cx="5223553"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210FFF6-ED60-4530-A65C-3AC971169127}"/>
              </a:ext>
            </a:extLst>
          </p:cNvPr>
          <p:cNvSpPr>
            <a:spLocks noGrp="1"/>
          </p:cNvSpPr>
          <p:nvPr>
            <p:ph type="sldNum" sz="quarter" idx="12"/>
          </p:nvPr>
        </p:nvSpPr>
        <p:spPr/>
        <p:txBody>
          <a:bodyPr/>
          <a:lstStyle/>
          <a:p>
            <a:fld id="{9A9D050B-9392-4FA6-98A4-B7E7CEB7238D}" type="slidenum">
              <a:rPr lang="en-US" smtClean="0"/>
              <a:t>47</a:t>
            </a:fld>
            <a:endParaRPr lang="en-US"/>
          </a:p>
        </p:txBody>
      </p:sp>
      <p:pic>
        <p:nvPicPr>
          <p:cNvPr id="7" name="Picture 6">
            <a:extLst>
              <a:ext uri="{FF2B5EF4-FFF2-40B4-BE49-F238E27FC236}">
                <a16:creationId xmlns:a16="http://schemas.microsoft.com/office/drawing/2014/main" id="{C3A613DE-158D-401F-BE10-E181B5F6B410}"/>
              </a:ext>
            </a:extLst>
          </p:cNvPr>
          <p:cNvPicPr>
            <a:picLocks noChangeAspect="1"/>
          </p:cNvPicPr>
          <p:nvPr/>
        </p:nvPicPr>
        <p:blipFill>
          <a:blip r:embed="rId3"/>
          <a:stretch>
            <a:fillRect/>
          </a:stretch>
        </p:blipFill>
        <p:spPr>
          <a:xfrm>
            <a:off x="4867953" y="1690688"/>
            <a:ext cx="6868438" cy="4267200"/>
          </a:xfrm>
          <a:prstGeom prst="rect">
            <a:avLst/>
          </a:prstGeom>
        </p:spPr>
      </p:pic>
      <p:sp>
        <p:nvSpPr>
          <p:cNvPr id="8" name="Content Placeholder 2">
            <a:extLst>
              <a:ext uri="{FF2B5EF4-FFF2-40B4-BE49-F238E27FC236}">
                <a16:creationId xmlns:a16="http://schemas.microsoft.com/office/drawing/2014/main" id="{6620B09D-C3A6-4DCE-AD90-632089B611B1}"/>
              </a:ext>
            </a:extLst>
          </p:cNvPr>
          <p:cNvSpPr>
            <a:spLocks noGrp="1"/>
          </p:cNvSpPr>
          <p:nvPr>
            <p:ph idx="1"/>
          </p:nvPr>
        </p:nvSpPr>
        <p:spPr>
          <a:xfrm>
            <a:off x="838200" y="1825625"/>
            <a:ext cx="3970106" cy="4210442"/>
          </a:xfrm>
        </p:spPr>
        <p:txBody>
          <a:bodyPr>
            <a:normAutofit/>
          </a:bodyPr>
          <a:lstStyle/>
          <a:p>
            <a:r>
              <a:rPr lang="en-US" dirty="0">
                <a:latin typeface="Cambria" panose="02040503050406030204" pitchFamily="18" charset="0"/>
              </a:rPr>
              <a:t>Baseline: Uniform and Scarlett</a:t>
            </a:r>
          </a:p>
          <a:p>
            <a:endParaRPr lang="en-US" dirty="0">
              <a:latin typeface="Cambria" panose="02040503050406030204" pitchFamily="18" charset="0"/>
            </a:endParaRPr>
          </a:p>
          <a:p>
            <a:r>
              <a:rPr lang="en-US" dirty="0">
                <a:latin typeface="Cambria" panose="02040503050406030204" pitchFamily="18" charset="0"/>
              </a:rPr>
              <a:t>2.15X worse query performance for Uniform</a:t>
            </a:r>
          </a:p>
          <a:p>
            <a:endParaRPr lang="en-US" dirty="0">
              <a:latin typeface="Cambria" panose="02040503050406030204" pitchFamily="18" charset="0"/>
            </a:endParaRPr>
          </a:p>
          <a:p>
            <a:r>
              <a:rPr lang="en-US" dirty="0">
                <a:latin typeface="Cambria" panose="02040503050406030204" pitchFamily="18" charset="0"/>
              </a:rPr>
              <a:t>Getafix uses least memory</a:t>
            </a:r>
          </a:p>
        </p:txBody>
      </p:sp>
      <p:grpSp>
        <p:nvGrpSpPr>
          <p:cNvPr id="9" name="Group 8">
            <a:extLst>
              <a:ext uri="{FF2B5EF4-FFF2-40B4-BE49-F238E27FC236}">
                <a16:creationId xmlns:a16="http://schemas.microsoft.com/office/drawing/2014/main" id="{4F543A35-CF91-42BD-8E0A-56DB18874D88}"/>
              </a:ext>
            </a:extLst>
          </p:cNvPr>
          <p:cNvGrpSpPr/>
          <p:nvPr/>
        </p:nvGrpSpPr>
        <p:grpSpPr>
          <a:xfrm rot="5400000">
            <a:off x="6233347" y="3429594"/>
            <a:ext cx="1998358" cy="843573"/>
            <a:chOff x="6486769" y="3099162"/>
            <a:chExt cx="4572000" cy="1695577"/>
          </a:xfrm>
        </p:grpSpPr>
        <p:cxnSp>
          <p:nvCxnSpPr>
            <p:cNvPr id="10" name="Straight Arrow Connector 9">
              <a:extLst>
                <a:ext uri="{FF2B5EF4-FFF2-40B4-BE49-F238E27FC236}">
                  <a16:creationId xmlns:a16="http://schemas.microsoft.com/office/drawing/2014/main" id="{583CB0A6-94C4-4A8A-B754-A335075DAC18}"/>
                </a:ext>
              </a:extLst>
            </p:cNvPr>
            <p:cNvCxnSpPr/>
            <p:nvPr/>
          </p:nvCxnSpPr>
          <p:spPr>
            <a:xfrm>
              <a:off x="8458473" y="3099162"/>
              <a:ext cx="0" cy="1695577"/>
            </a:xfrm>
            <a:prstGeom prst="straightConnector1">
              <a:avLst/>
            </a:prstGeom>
            <a:ln w="889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A48C648-7D7A-47CE-8E04-C8C28F87E2AF}"/>
                </a:ext>
              </a:extLst>
            </p:cNvPr>
            <p:cNvCxnSpPr/>
            <p:nvPr/>
          </p:nvCxnSpPr>
          <p:spPr>
            <a:xfrm>
              <a:off x="6486769" y="3099162"/>
              <a:ext cx="4572000" cy="0"/>
            </a:xfrm>
            <a:prstGeom prst="line">
              <a:avLst/>
            </a:prstGeom>
            <a:ln w="920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1FB528E-A55A-4F00-AD1E-6DFACA011909}"/>
                </a:ext>
              </a:extLst>
            </p:cNvPr>
            <p:cNvCxnSpPr/>
            <p:nvPr/>
          </p:nvCxnSpPr>
          <p:spPr>
            <a:xfrm>
              <a:off x="6486769" y="4794739"/>
              <a:ext cx="4572000" cy="0"/>
            </a:xfrm>
            <a:prstGeom prst="line">
              <a:avLst/>
            </a:prstGeom>
            <a:ln w="920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9610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Evaluation Goals</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199" y="2239765"/>
            <a:ext cx="7632843" cy="3937197"/>
          </a:xfrm>
        </p:spPr>
        <p:txBody>
          <a:bodyPr>
            <a:normAutofit/>
          </a:bodyPr>
          <a:lstStyle/>
          <a:p>
            <a:pPr marL="0" indent="0" algn="ctr">
              <a:buNone/>
            </a:pPr>
            <a:r>
              <a:rPr lang="en-US" sz="3600" dirty="0">
                <a:latin typeface="Cambria" panose="02040503050406030204" pitchFamily="18" charset="0"/>
              </a:rPr>
              <a:t>Getafix minimizes memory and cost with little impact on performance</a:t>
            </a:r>
          </a:p>
          <a:p>
            <a:pPr marL="0" indent="0" algn="ctr">
              <a:buNone/>
            </a:pPr>
            <a:endParaRPr lang="en-US" sz="3600" dirty="0">
              <a:latin typeface="Cambria" panose="02040503050406030204" pitchFamily="18" charset="0"/>
            </a:endParaRPr>
          </a:p>
          <a:p>
            <a:pPr marL="0" indent="0">
              <a:buNone/>
            </a:pPr>
            <a:endParaRPr lang="en-US" sz="3600" dirty="0">
              <a:latin typeface="Cambria" panose="02040503050406030204" pitchFamily="18" charset="0"/>
            </a:endParaRPr>
          </a:p>
          <a:p>
            <a:pPr marL="0" indent="0" algn="ctr">
              <a:buNone/>
            </a:pPr>
            <a:r>
              <a:rPr lang="en-US" sz="3600" dirty="0">
                <a:latin typeface="Cambria" panose="02040503050406030204" pitchFamily="18" charset="0"/>
              </a:rPr>
              <a:t>Support for Heterogeneity</a:t>
            </a:r>
          </a:p>
        </p:txBody>
      </p:sp>
      <p:sp>
        <p:nvSpPr>
          <p:cNvPr id="4" name="Date Placeholder 3">
            <a:extLst>
              <a:ext uri="{FF2B5EF4-FFF2-40B4-BE49-F238E27FC236}">
                <a16:creationId xmlns:a16="http://schemas.microsoft.com/office/drawing/2014/main" id="{5E665474-AC78-45BF-A844-B782B179EE15}"/>
              </a:ext>
            </a:extLst>
          </p:cNvPr>
          <p:cNvSpPr>
            <a:spLocks noGrp="1"/>
          </p:cNvSpPr>
          <p:nvPr>
            <p:ph type="dt" sz="half" idx="10"/>
          </p:nvPr>
        </p:nvSpPr>
        <p:spPr/>
        <p:txBody>
          <a:bodyPr/>
          <a:lstStyle/>
          <a:p>
            <a:fld id="{729BCEBF-FED7-4340-912B-B2BDF5B54827}" type="datetime1">
              <a:rPr lang="en-US" smtClean="0"/>
              <a:t>4/26/2018</a:t>
            </a:fld>
            <a:endParaRPr lang="en-US"/>
          </a:p>
        </p:txBody>
      </p:sp>
      <p:sp>
        <p:nvSpPr>
          <p:cNvPr id="5" name="Footer Placeholder 4">
            <a:extLst>
              <a:ext uri="{FF2B5EF4-FFF2-40B4-BE49-F238E27FC236}">
                <a16:creationId xmlns:a16="http://schemas.microsoft.com/office/drawing/2014/main" id="{5EE27D05-EEC1-4688-890D-EB420ADA0579}"/>
              </a:ext>
            </a:extLst>
          </p:cNvPr>
          <p:cNvSpPr>
            <a:spLocks noGrp="1"/>
          </p:cNvSpPr>
          <p:nvPr>
            <p:ph type="ftr" sz="quarter" idx="11"/>
          </p:nvPr>
        </p:nvSpPr>
        <p:spPr>
          <a:xfrm>
            <a:off x="4038599" y="6356350"/>
            <a:ext cx="5120811"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3A4E49C4-B12B-463A-8477-08375247E3A4}"/>
              </a:ext>
            </a:extLst>
          </p:cNvPr>
          <p:cNvSpPr>
            <a:spLocks noGrp="1"/>
          </p:cNvSpPr>
          <p:nvPr>
            <p:ph type="sldNum" sz="quarter" idx="12"/>
          </p:nvPr>
        </p:nvSpPr>
        <p:spPr/>
        <p:txBody>
          <a:bodyPr/>
          <a:lstStyle/>
          <a:p>
            <a:fld id="{9A9D050B-9392-4FA6-98A4-B7E7CEB7238D}" type="slidenum">
              <a:rPr lang="en-US" smtClean="0"/>
              <a:t>48</a:t>
            </a:fld>
            <a:endParaRPr lang="en-US"/>
          </a:p>
        </p:txBody>
      </p:sp>
      <p:pic>
        <p:nvPicPr>
          <p:cNvPr id="8" name="Picture 7">
            <a:extLst>
              <a:ext uri="{FF2B5EF4-FFF2-40B4-BE49-F238E27FC236}">
                <a16:creationId xmlns:a16="http://schemas.microsoft.com/office/drawing/2014/main" id="{8D745807-726B-4954-9C8F-68A215D33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460" y="2156028"/>
            <a:ext cx="1556855" cy="1549031"/>
          </a:xfrm>
          <a:prstGeom prst="rect">
            <a:avLst/>
          </a:prstGeom>
        </p:spPr>
      </p:pic>
      <p:pic>
        <p:nvPicPr>
          <p:cNvPr id="9" name="Picture 8">
            <a:extLst>
              <a:ext uri="{FF2B5EF4-FFF2-40B4-BE49-F238E27FC236}">
                <a16:creationId xmlns:a16="http://schemas.microsoft.com/office/drawing/2014/main" id="{EC40E7DA-57FD-49BF-ACBD-3DC05657C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1460" y="4338067"/>
            <a:ext cx="1556855" cy="1556855"/>
          </a:xfrm>
          <a:prstGeom prst="rect">
            <a:avLst/>
          </a:prstGeom>
        </p:spPr>
      </p:pic>
    </p:spTree>
    <p:extLst>
      <p:ext uri="{BB962C8B-B14F-4D97-AF65-F5344CB8AC3E}">
        <p14:creationId xmlns:p14="http://schemas.microsoft.com/office/powerpoint/2010/main" val="1973836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a:xfrm>
                <a:off x="838200" y="1825625"/>
                <a:ext cx="6781800" cy="4351338"/>
              </a:xfrm>
            </p:spPr>
            <p:txBody>
              <a:bodyPr>
                <a:normAutofit fontScale="92500" lnSpcReduction="20000"/>
              </a:bodyPr>
              <a:lstStyle/>
              <a:p>
                <a:r>
                  <a:rPr lang="en-US" dirty="0">
                    <a:latin typeface="Cambria" panose="02040503050406030204" pitchFamily="18" charset="0"/>
                  </a:rPr>
                  <a:t>Tracks </a:t>
                </a:r>
                <a:r>
                  <a:rPr lang="en-US" b="1" i="1" dirty="0">
                    <a:solidFill>
                      <a:srgbClr val="FF0000"/>
                    </a:solidFill>
                    <a:latin typeface="Cambria" panose="02040503050406030204" pitchFamily="18" charset="0"/>
                  </a:rPr>
                  <a:t>total access time</a:t>
                </a:r>
                <a:endParaRPr lang="en-US" dirty="0">
                  <a:latin typeface="Cambria" panose="02040503050406030204" pitchFamily="18" charset="0"/>
                </a:endParaRPr>
              </a:p>
              <a:p>
                <a:pPr lvl="1"/>
                <a:r>
                  <a:rPr lang="en-US" dirty="0">
                    <a:latin typeface="Cambria" panose="02040503050406030204" pitchFamily="18" charset="0"/>
                  </a:rPr>
                  <a:t>Total time all queries spend accessing a particular segment</a:t>
                </a:r>
              </a:p>
              <a:p>
                <a:pPr lvl="1"/>
                <a:endParaRPr lang="en-US" dirty="0">
                  <a:latin typeface="Cambria" panose="02040503050406030204" pitchFamily="18" charset="0"/>
                </a:endParaRPr>
              </a:p>
              <a:p>
                <a:r>
                  <a:rPr lang="en-US" dirty="0">
                    <a:latin typeface="Cambria" panose="02040503050406030204" pitchFamily="18" charset="0"/>
                  </a:rPr>
                  <a:t>Executes the algorithm in </a:t>
                </a:r>
                <a:r>
                  <a:rPr lang="en-US" b="1" i="1" dirty="0">
                    <a:solidFill>
                      <a:srgbClr val="FF0000"/>
                    </a:solidFill>
                    <a:latin typeface="Cambria" panose="02040503050406030204" pitchFamily="18" charset="0"/>
                  </a:rPr>
                  <a:t>periodic rounds</a:t>
                </a:r>
              </a:p>
              <a:p>
                <a:pPr lvl="1"/>
                <a:r>
                  <a:rPr lang="en-US" dirty="0">
                    <a:latin typeface="Cambria" panose="02040503050406030204" pitchFamily="18" charset="0"/>
                  </a:rPr>
                  <a:t>Small interval length to catch popularity change early</a:t>
                </a:r>
                <a:br>
                  <a:rPr lang="en-US" dirty="0">
                    <a:latin typeface="Cambria" panose="02040503050406030204" pitchFamily="18" charset="0"/>
                  </a:rPr>
                </a:br>
                <a:endParaRPr lang="en-US" dirty="0">
                  <a:latin typeface="Cambria" panose="02040503050406030204" pitchFamily="18" charset="0"/>
                </a:endParaRPr>
              </a:p>
              <a:p>
                <a:r>
                  <a:rPr lang="en-US" dirty="0">
                    <a:latin typeface="Cambria" panose="02040503050406030204" pitchFamily="18" charset="0"/>
                  </a:rPr>
                  <a:t>Segment Popularity at round K+1 for segment </a:t>
                </a:r>
                <a:r>
                  <a:rPr lang="en-US" dirty="0" err="1">
                    <a:latin typeface="Cambria" panose="02040503050406030204" pitchFamily="18" charset="0"/>
                  </a:rPr>
                  <a:t>s</a:t>
                </a:r>
                <a:r>
                  <a:rPr lang="en-US" baseline="-25000" dirty="0" err="1">
                    <a:latin typeface="Cambria" panose="02040503050406030204" pitchFamily="18" charset="0"/>
                  </a:rPr>
                  <a:t>j</a:t>
                </a:r>
                <a:r>
                  <a:rPr lang="en-US" dirty="0">
                    <a:latin typeface="Cambria" panose="02040503050406030204" pitchFamily="18" charset="0"/>
                  </a:rPr>
                  <a:t> estimated as:</a:t>
                </a:r>
              </a:p>
              <a:p>
                <a:endParaRPr lang="en-US" dirty="0">
                  <a:latin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2400" dirty="0" smtClean="0">
                          <a:latin typeface="Cambria" panose="02040503050406030204" pitchFamily="18" charset="0"/>
                        </a:rPr>
                        <m:t>Popularity</m:t>
                      </m:r>
                      <m:r>
                        <m:rPr>
                          <m:nor/>
                        </m:rPr>
                        <a:rPr lang="en-US" sz="2400" dirty="0" smtClean="0">
                          <a:latin typeface="Cambria" panose="02040503050406030204" pitchFamily="18" charset="0"/>
                        </a:rPr>
                        <m:t>(</m:t>
                      </m:r>
                      <m:r>
                        <m:rPr>
                          <m:nor/>
                        </m:rPr>
                        <a:rPr lang="en-US" sz="2400" b="0" i="0" dirty="0" smtClean="0">
                          <a:latin typeface="Cambria" panose="02040503050406030204" pitchFamily="18" charset="0"/>
                        </a:rPr>
                        <m:t>s</m:t>
                      </m:r>
                      <m:r>
                        <m:rPr>
                          <m:nor/>
                        </m:rPr>
                        <a:rPr lang="en-US" sz="2400" baseline="-25000" dirty="0" smtClean="0">
                          <a:latin typeface="Cambria" panose="02040503050406030204" pitchFamily="18" charset="0"/>
                        </a:rPr>
                        <m:t>j</m:t>
                      </m:r>
                      <m:r>
                        <m:rPr>
                          <m:nor/>
                        </m:rPr>
                        <a:rPr lang="en-US" sz="2400" dirty="0" smtClean="0">
                          <a:latin typeface="Cambria" panose="02040503050406030204" pitchFamily="18" charset="0"/>
                        </a:rPr>
                        <m:t>, </m:t>
                      </m:r>
                      <m:r>
                        <m:rPr>
                          <m:nor/>
                        </m:rPr>
                        <a:rPr lang="en-US" sz="2400" dirty="0" smtClean="0">
                          <a:latin typeface="Cambria" panose="02040503050406030204" pitchFamily="18" charset="0"/>
                        </a:rPr>
                        <m:t>K</m:t>
                      </m:r>
                      <m:r>
                        <m:rPr>
                          <m:nor/>
                        </m:rPr>
                        <a:rPr lang="en-US" sz="2400" dirty="0" smtClean="0">
                          <a:latin typeface="Cambria" panose="02040503050406030204" pitchFamily="18" charset="0"/>
                        </a:rPr>
                        <m:t> + 1)</m:t>
                      </m:r>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m:rPr>
                          <m:nor/>
                        </m:rPr>
                        <a:rPr lang="en-US" sz="2400" b="0" i="0" smtClean="0">
                          <a:latin typeface="Cambria" panose="02040503050406030204" pitchFamily="18" charset="0"/>
                        </a:rPr>
                        <m:t> ∗ </m:t>
                      </m:r>
                      <m:r>
                        <m:rPr>
                          <m:nor/>
                        </m:rPr>
                        <a:rPr lang="en-US" sz="2400" dirty="0" smtClean="0">
                          <a:latin typeface="Cambria" panose="02040503050406030204" pitchFamily="18" charset="0"/>
                        </a:rPr>
                        <m:t>Popularity</m:t>
                      </m:r>
                      <m:r>
                        <m:rPr>
                          <m:nor/>
                        </m:rPr>
                        <a:rPr lang="en-US" sz="2400" dirty="0" smtClean="0">
                          <a:latin typeface="Cambria" panose="02040503050406030204" pitchFamily="18" charset="0"/>
                        </a:rPr>
                        <m:t>(</m:t>
                      </m:r>
                      <m:r>
                        <m:rPr>
                          <m:nor/>
                        </m:rPr>
                        <a:rPr lang="en-US" sz="2400" b="0" i="0" dirty="0" smtClean="0">
                          <a:latin typeface="Cambria" panose="02040503050406030204" pitchFamily="18" charset="0"/>
                        </a:rPr>
                        <m:t>s</m:t>
                      </m:r>
                      <m:r>
                        <m:rPr>
                          <m:nor/>
                        </m:rPr>
                        <a:rPr lang="en-US" sz="2400" b="0" i="0" baseline="-25000" dirty="0" smtClean="0">
                          <a:latin typeface="Cambria" panose="02040503050406030204" pitchFamily="18" charset="0"/>
                        </a:rPr>
                        <m:t>j</m:t>
                      </m:r>
                      <m:r>
                        <m:rPr>
                          <m:nor/>
                        </m:rPr>
                        <a:rPr lang="en-US" sz="2400" b="0" i="0" dirty="0" smtClean="0">
                          <a:latin typeface="Cambria" panose="02040503050406030204" pitchFamily="18" charset="0"/>
                        </a:rPr>
                        <m:t>, </m:t>
                      </m:r>
                      <m:r>
                        <m:rPr>
                          <m:nor/>
                        </m:rPr>
                        <a:rPr lang="en-US" sz="2400" b="0" i="0" dirty="0" smtClean="0">
                          <a:latin typeface="Cambria" panose="02040503050406030204" pitchFamily="18" charset="0"/>
                        </a:rPr>
                        <m:t>K</m:t>
                      </m:r>
                      <m:r>
                        <m:rPr>
                          <m:nor/>
                        </m:rPr>
                        <a:rPr lang="en-US" sz="2400" b="0" i="0" dirty="0" smtClean="0">
                          <a:latin typeface="Cambria" panose="02040503050406030204" pitchFamily="18" charset="0"/>
                        </a:rPr>
                        <m:t>) + </m:t>
                      </m:r>
                      <m:r>
                        <m:rPr>
                          <m:nor/>
                        </m:rPr>
                        <a:rPr lang="en-US" sz="2400" b="0" i="0" dirty="0" smtClean="0">
                          <a:latin typeface="Cambria" panose="02040503050406030204" pitchFamily="18" charset="0"/>
                        </a:rPr>
                        <m:t>AccessTime</m:t>
                      </m:r>
                      <m:r>
                        <m:rPr>
                          <m:nor/>
                        </m:rPr>
                        <a:rPr lang="en-US" sz="2400" b="0" i="0" dirty="0" smtClean="0">
                          <a:latin typeface="Cambria" panose="02040503050406030204" pitchFamily="18" charset="0"/>
                        </a:rPr>
                        <m:t>(</m:t>
                      </m:r>
                      <m:r>
                        <m:rPr>
                          <m:nor/>
                        </m:rPr>
                        <a:rPr lang="en-US" sz="2400" b="0" i="0" dirty="0" smtClean="0">
                          <a:latin typeface="Cambria" panose="02040503050406030204" pitchFamily="18" charset="0"/>
                        </a:rPr>
                        <m:t>sj</m:t>
                      </m:r>
                      <m:r>
                        <m:rPr>
                          <m:nor/>
                        </m:rPr>
                        <a:rPr lang="en-US" sz="2400" b="0" i="0" dirty="0" smtClean="0">
                          <a:latin typeface="Cambria" panose="02040503050406030204" pitchFamily="18" charset="0"/>
                        </a:rPr>
                        <m:t>, </m:t>
                      </m:r>
                      <m:r>
                        <m:rPr>
                          <m:nor/>
                        </m:rPr>
                        <a:rPr lang="en-US" sz="2400" b="0" i="0" dirty="0" smtClean="0">
                          <a:latin typeface="Cambria" panose="02040503050406030204" pitchFamily="18" charset="0"/>
                        </a:rPr>
                        <m:t>K</m:t>
                      </m:r>
                      <m:r>
                        <m:rPr>
                          <m:nor/>
                        </m:rPr>
                        <a:rPr lang="en-US" sz="2400" b="0" i="0" dirty="0" smtClean="0">
                          <a:latin typeface="Cambria" panose="02040503050406030204" pitchFamily="18" charset="0"/>
                        </a:rPr>
                        <m:t> + 1)</m:t>
                      </m:r>
                    </m:oMath>
                  </m:oMathPara>
                </a14:m>
                <a:endParaRPr lang="en-US" sz="2400" dirty="0">
                  <a:latin typeface="Cambria" panose="02040503050406030204" pitchFamily="18" charset="0"/>
                </a:endParaRPr>
              </a:p>
              <a:p>
                <a:pPr lvl="1"/>
                <a:endParaRPr lang="en-US" dirty="0">
                  <a:latin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BC345502-4891-4A39-A60E-9FD3A03657F3}"/>
                  </a:ext>
                </a:extLst>
              </p:cNvPr>
              <p:cNvSpPr>
                <a:spLocks noGrp="1" noRot="1" noChangeAspect="1" noMove="1" noResize="1" noEditPoints="1" noAdjustHandles="1" noChangeArrowheads="1" noChangeShapeType="1" noTextEdit="1"/>
              </p:cNvSpPr>
              <p:nvPr>
                <p:ph idx="1"/>
              </p:nvPr>
            </p:nvSpPr>
            <p:spPr>
              <a:xfrm>
                <a:off x="838200" y="1825625"/>
                <a:ext cx="6781800" cy="4351338"/>
              </a:xfrm>
              <a:blipFill>
                <a:blip r:embed="rId3"/>
                <a:stretch>
                  <a:fillRect l="-1439" t="-39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F2D04A7-9BF0-4B70-8737-12D5379D3FC0}"/>
              </a:ext>
            </a:extLst>
          </p:cNvPr>
          <p:cNvSpPr>
            <a:spLocks noGrp="1"/>
          </p:cNvSpPr>
          <p:nvPr>
            <p:ph type="dt" sz="half" idx="10"/>
          </p:nvPr>
        </p:nvSpPr>
        <p:spPr/>
        <p:txBody>
          <a:bodyPr/>
          <a:lstStyle/>
          <a:p>
            <a:fld id="{C4A931C6-17CF-4B0E-816E-0AB23FD6D774}" type="datetime1">
              <a:rPr lang="en-US" smtClean="0"/>
              <a:t>4/26/2018</a:t>
            </a:fld>
            <a:endParaRPr lang="en-US"/>
          </a:p>
        </p:txBody>
      </p:sp>
      <p:sp>
        <p:nvSpPr>
          <p:cNvPr id="5" name="Footer Placeholder 4">
            <a:extLst>
              <a:ext uri="{FF2B5EF4-FFF2-40B4-BE49-F238E27FC236}">
                <a16:creationId xmlns:a16="http://schemas.microsoft.com/office/drawing/2014/main" id="{874B5B89-C0B9-4A3C-9A67-15D0964A475E}"/>
              </a:ext>
            </a:extLst>
          </p:cNvPr>
          <p:cNvSpPr>
            <a:spLocks noGrp="1"/>
          </p:cNvSpPr>
          <p:nvPr>
            <p:ph type="ftr" sz="quarter" idx="11"/>
          </p:nvPr>
        </p:nvSpPr>
        <p:spPr>
          <a:xfrm>
            <a:off x="4038599" y="6356350"/>
            <a:ext cx="4941013"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A7037BF1-BC84-4CC6-A76C-46560469A86C}"/>
              </a:ext>
            </a:extLst>
          </p:cNvPr>
          <p:cNvSpPr>
            <a:spLocks noGrp="1"/>
          </p:cNvSpPr>
          <p:nvPr>
            <p:ph type="sldNum" sz="quarter" idx="12"/>
          </p:nvPr>
        </p:nvSpPr>
        <p:spPr/>
        <p:txBody>
          <a:bodyPr/>
          <a:lstStyle/>
          <a:p>
            <a:fld id="{9A9D050B-9392-4FA6-98A4-B7E7CEB7238D}" type="slidenum">
              <a:rPr lang="en-US" smtClean="0"/>
              <a:t>49</a:t>
            </a:fld>
            <a:endParaRPr lang="en-US"/>
          </a:p>
        </p:txBody>
      </p:sp>
    </p:spTree>
    <p:extLst>
      <p:ext uri="{BB962C8B-B14F-4D97-AF65-F5344CB8AC3E}">
        <p14:creationId xmlns:p14="http://schemas.microsoft.com/office/powerpoint/2010/main" val="39803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E68F-C173-4D05-BA71-CDB5C53E0962}"/>
              </a:ext>
            </a:extLst>
          </p:cNvPr>
          <p:cNvSpPr>
            <a:spLocks noGrp="1"/>
          </p:cNvSpPr>
          <p:nvPr>
            <p:ph type="title"/>
          </p:nvPr>
        </p:nvSpPr>
        <p:spPr/>
        <p:txBody>
          <a:bodyPr/>
          <a:lstStyle/>
          <a:p>
            <a:r>
              <a:rPr lang="en-US" dirty="0">
                <a:latin typeface="Cambria" panose="02040503050406030204" pitchFamily="18" charset="0"/>
              </a:rPr>
              <a:t>Memory Performance Tradeoff</a:t>
            </a:r>
          </a:p>
        </p:txBody>
      </p:sp>
      <p:sp>
        <p:nvSpPr>
          <p:cNvPr id="3" name="Content Placeholder 2">
            <a:extLst>
              <a:ext uri="{FF2B5EF4-FFF2-40B4-BE49-F238E27FC236}">
                <a16:creationId xmlns:a16="http://schemas.microsoft.com/office/drawing/2014/main" id="{1D8669DF-C547-4FF3-A727-94E988E2EB3B}"/>
              </a:ext>
            </a:extLst>
          </p:cNvPr>
          <p:cNvSpPr>
            <a:spLocks noGrp="1"/>
          </p:cNvSpPr>
          <p:nvPr>
            <p:ph idx="1"/>
          </p:nvPr>
        </p:nvSpPr>
        <p:spPr>
          <a:xfrm>
            <a:off x="838200" y="1825625"/>
            <a:ext cx="3939691" cy="4351338"/>
          </a:xfrm>
        </p:spPr>
        <p:txBody>
          <a:bodyPr/>
          <a:lstStyle/>
          <a:p>
            <a:r>
              <a:rPr lang="en-US" dirty="0">
                <a:latin typeface="Cambria" panose="02040503050406030204" pitchFamily="18" charset="0"/>
              </a:rPr>
              <a:t>Uniform Replication Strategy</a:t>
            </a:r>
          </a:p>
          <a:p>
            <a:pPr marL="0" indent="0">
              <a:buNone/>
            </a:pPr>
            <a:endParaRPr lang="en-US" dirty="0">
              <a:latin typeface="Cambria" panose="02040503050406030204" pitchFamily="18" charset="0"/>
            </a:endParaRPr>
          </a:p>
          <a:p>
            <a:r>
              <a:rPr lang="en-US" dirty="0"/>
              <a:t>Difficult to determine the knee offline</a:t>
            </a:r>
          </a:p>
          <a:p>
            <a:endParaRPr lang="en-US" dirty="0"/>
          </a:p>
          <a:p>
            <a:r>
              <a:rPr lang="en-US" dirty="0"/>
              <a:t>Can we do better?</a:t>
            </a:r>
          </a:p>
        </p:txBody>
      </p:sp>
      <p:sp>
        <p:nvSpPr>
          <p:cNvPr id="4" name="Date Placeholder 3">
            <a:extLst>
              <a:ext uri="{FF2B5EF4-FFF2-40B4-BE49-F238E27FC236}">
                <a16:creationId xmlns:a16="http://schemas.microsoft.com/office/drawing/2014/main" id="{211CF25A-7AD4-4045-8D69-4ABC72A6D1CF}"/>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2F71E30-F145-4C4A-BAEC-142CB80564B5}"/>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9168B41D-3951-4106-ABC4-62FFD1AB0D07}"/>
              </a:ext>
            </a:extLst>
          </p:cNvPr>
          <p:cNvSpPr>
            <a:spLocks noGrp="1"/>
          </p:cNvSpPr>
          <p:nvPr>
            <p:ph type="sldNum" sz="quarter" idx="12"/>
          </p:nvPr>
        </p:nvSpPr>
        <p:spPr/>
        <p:txBody>
          <a:bodyPr/>
          <a:lstStyle/>
          <a:p>
            <a:fld id="{9A9D050B-9392-4FA6-98A4-B7E7CEB7238D}" type="slidenum">
              <a:rPr lang="en-US" smtClean="0"/>
              <a:t>5</a:t>
            </a:fld>
            <a:endParaRPr lang="en-US"/>
          </a:p>
        </p:txBody>
      </p:sp>
      <p:pic>
        <p:nvPicPr>
          <p:cNvPr id="31" name="Picture 30">
            <a:extLst>
              <a:ext uri="{FF2B5EF4-FFF2-40B4-BE49-F238E27FC236}">
                <a16:creationId xmlns:a16="http://schemas.microsoft.com/office/drawing/2014/main" id="{591F9F87-E7A3-488F-8208-F5D8AE79131D}"/>
              </a:ext>
            </a:extLst>
          </p:cNvPr>
          <p:cNvPicPr>
            <a:picLocks noChangeAspect="1"/>
          </p:cNvPicPr>
          <p:nvPr/>
        </p:nvPicPr>
        <p:blipFill>
          <a:blip r:embed="rId3"/>
          <a:stretch>
            <a:fillRect/>
          </a:stretch>
        </p:blipFill>
        <p:spPr>
          <a:xfrm>
            <a:off x="4777891" y="1687661"/>
            <a:ext cx="6809822" cy="4627265"/>
          </a:xfrm>
          <a:prstGeom prst="rect">
            <a:avLst/>
          </a:prstGeom>
        </p:spPr>
      </p:pic>
      <p:sp>
        <p:nvSpPr>
          <p:cNvPr id="32" name="Notched Right Arrow 2">
            <a:extLst>
              <a:ext uri="{FF2B5EF4-FFF2-40B4-BE49-F238E27FC236}">
                <a16:creationId xmlns:a16="http://schemas.microsoft.com/office/drawing/2014/main" id="{B85311A3-6BE6-4425-9A0F-757176D89825}"/>
              </a:ext>
            </a:extLst>
          </p:cNvPr>
          <p:cNvSpPr/>
          <p:nvPr/>
        </p:nvSpPr>
        <p:spPr>
          <a:xfrm rot="5400000" flipH="1">
            <a:off x="8544626" y="3565873"/>
            <a:ext cx="1325562" cy="743305"/>
          </a:xfrm>
          <a:prstGeom prst="notchedRightArrow">
            <a:avLst>
              <a:gd name="adj1" fmla="val 44938"/>
              <a:gd name="adj2" fmla="val 56194"/>
            </a:avLst>
          </a:prstGeom>
          <a:solidFill>
            <a:srgbClr val="ED7D31">
              <a:lumMod val="40000"/>
              <a:lumOff val="60000"/>
              <a:alpha val="54000"/>
            </a:srgbClr>
          </a:solidFill>
          <a:ln w="12700" cap="flat" cmpd="sng" algn="ctr">
            <a:solidFill>
              <a:srgbClr val="5B9BD5">
                <a:shade val="50000"/>
              </a:srgbClr>
            </a:solidFill>
            <a:prstDash val="solid"/>
            <a:miter lim="800000"/>
          </a:ln>
          <a:effectLst/>
        </p:spPr>
        <p:txBody>
          <a:bodyPr vert="horz" lIns="0" tIns="0" rIns="0" bIns="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55" eaLnBrk="1" fontAlgn="auto" hangingPunct="1">
              <a:spcBef>
                <a:spcPts val="0"/>
              </a:spcBef>
              <a:spcAft>
                <a:spcPts val="0"/>
              </a:spcAft>
              <a:buClrTx/>
              <a:buSzTx/>
              <a:defRPr/>
            </a:pPr>
            <a:endParaRPr lang="en-US" sz="2000" b="1" kern="0" dirty="0">
              <a:solidFill>
                <a:sysClr val="windowText" lastClr="000000"/>
              </a:solidFill>
              <a:latin typeface="Cambria" panose="02040503050406030204" pitchFamily="18" charset="0"/>
              <a:ea typeface="Noteworthy" charset="0"/>
              <a:cs typeface="Noteworthy" charset="0"/>
            </a:endParaRPr>
          </a:p>
        </p:txBody>
      </p:sp>
      <p:sp>
        <p:nvSpPr>
          <p:cNvPr id="33" name="Shape 109">
            <a:extLst>
              <a:ext uri="{FF2B5EF4-FFF2-40B4-BE49-F238E27FC236}">
                <a16:creationId xmlns:a16="http://schemas.microsoft.com/office/drawing/2014/main" id="{5BD98BB5-07AE-4DF5-87F9-14B37F5A526A}"/>
              </a:ext>
            </a:extLst>
          </p:cNvPr>
          <p:cNvSpPr txBox="1"/>
          <p:nvPr/>
        </p:nvSpPr>
        <p:spPr>
          <a:xfrm>
            <a:off x="7972943" y="4641731"/>
            <a:ext cx="2663307" cy="594548"/>
          </a:xfrm>
          <a:prstGeom prst="rect">
            <a:avLst/>
          </a:prstGeom>
          <a:solidFill>
            <a:srgbClr val="DD7E6B"/>
          </a:solidFill>
          <a:ln>
            <a:noFill/>
          </a:ln>
        </p:spPr>
        <p:txBody>
          <a:bodyPr lIns="121900" tIns="121900" rIns="121900" bIns="121900" anchor="ctr" anchorCtr="0">
            <a:noAutofit/>
          </a:bodyPr>
          <a:lstStyle/>
          <a:p>
            <a:r>
              <a:rPr lang="en" sz="2800" b="1" i="1" dirty="0">
                <a:solidFill>
                  <a:schemeClr val="lt1"/>
                </a:solidFill>
                <a:latin typeface="Cambria" panose="02040503050406030204" pitchFamily="18" charset="0"/>
              </a:rPr>
              <a:t>Observed Knee</a:t>
            </a:r>
          </a:p>
        </p:txBody>
      </p:sp>
    </p:spTree>
    <p:extLst>
      <p:ext uri="{BB962C8B-B14F-4D97-AF65-F5344CB8AC3E}">
        <p14:creationId xmlns:p14="http://schemas.microsoft.com/office/powerpoint/2010/main" val="398563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animBg="1"/>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Segment Management</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a:bodyPr>
          <a:lstStyle/>
          <a:p>
            <a:r>
              <a:rPr lang="en-US" dirty="0">
                <a:latin typeface="Cambria" panose="02040503050406030204" pitchFamily="18" charset="0"/>
              </a:rPr>
              <a:t>Getafix follows the </a:t>
            </a:r>
            <a:r>
              <a:rPr lang="en-US" b="1" i="1" dirty="0">
                <a:solidFill>
                  <a:srgbClr val="FF0000"/>
                </a:solidFill>
                <a:latin typeface="Cambria" panose="02040503050406030204" pitchFamily="18" charset="0"/>
              </a:rPr>
              <a:t>segment placement plan</a:t>
            </a:r>
          </a:p>
          <a:p>
            <a:endParaRPr lang="en-US" dirty="0">
              <a:latin typeface="Cambria" panose="02040503050406030204" pitchFamily="18" charset="0"/>
            </a:endParaRPr>
          </a:p>
          <a:p>
            <a:r>
              <a:rPr lang="en-US" dirty="0">
                <a:latin typeface="Cambria" panose="02040503050406030204" pitchFamily="18" charset="0"/>
              </a:rPr>
              <a:t>Segments are </a:t>
            </a:r>
            <a:r>
              <a:rPr lang="en-US" b="1" i="1" dirty="0">
                <a:solidFill>
                  <a:srgbClr val="FF0000"/>
                </a:solidFill>
                <a:latin typeface="Cambria" panose="02040503050406030204" pitchFamily="18" charset="0"/>
              </a:rPr>
              <a:t>bootstrap loaded</a:t>
            </a:r>
          </a:p>
          <a:p>
            <a:pPr lvl="1"/>
            <a:r>
              <a:rPr lang="en-US" dirty="0">
                <a:latin typeface="Cambria" panose="02040503050406030204" pitchFamily="18" charset="0"/>
              </a:rPr>
              <a:t>Avoids segment loads in fast path</a:t>
            </a:r>
          </a:p>
          <a:p>
            <a:endParaRPr lang="en-US" dirty="0">
              <a:latin typeface="Cambria" panose="02040503050406030204" pitchFamily="18" charset="0"/>
            </a:endParaRPr>
          </a:p>
          <a:p>
            <a:r>
              <a:rPr lang="en-US" b="1" i="1" dirty="0">
                <a:solidFill>
                  <a:srgbClr val="FF0000"/>
                </a:solidFill>
                <a:latin typeface="Cambria" panose="02040503050406030204" pitchFamily="18" charset="0"/>
              </a:rPr>
              <a:t>Aggressively removes</a:t>
            </a:r>
            <a:r>
              <a:rPr lang="en-US" dirty="0">
                <a:latin typeface="Cambria" panose="02040503050406030204" pitchFamily="18" charset="0"/>
              </a:rPr>
              <a:t> replicas of unpopular segments except one</a:t>
            </a:r>
          </a:p>
          <a:p>
            <a:pPr lvl="1"/>
            <a:r>
              <a:rPr lang="en-US" dirty="0">
                <a:latin typeface="Cambria" panose="02040503050406030204" pitchFamily="18" charset="0"/>
              </a:rPr>
              <a:t>One replica avoids network fetch on access</a:t>
            </a:r>
          </a:p>
          <a:p>
            <a:pPr lvl="1"/>
            <a:endParaRPr lang="en-US" dirty="0">
              <a:latin typeface="Cambria" panose="02040503050406030204" pitchFamily="18" charset="0"/>
            </a:endParaRPr>
          </a:p>
          <a:p>
            <a:r>
              <a:rPr lang="en-US" dirty="0">
                <a:latin typeface="Cambria" panose="02040503050406030204" pitchFamily="18" charset="0"/>
              </a:rPr>
              <a:t>Single replica </a:t>
            </a:r>
            <a:r>
              <a:rPr lang="en-US" b="1" i="1" dirty="0">
                <a:solidFill>
                  <a:srgbClr val="FF0000"/>
                </a:solidFill>
                <a:latin typeface="Cambria" panose="02040503050406030204" pitchFamily="18" charset="0"/>
              </a:rPr>
              <a:t>garbage collected</a:t>
            </a:r>
            <a:r>
              <a:rPr lang="en-US" dirty="0">
                <a:latin typeface="Cambria" panose="02040503050406030204" pitchFamily="18" charset="0"/>
              </a:rPr>
              <a:t> under resource constraint</a:t>
            </a:r>
          </a:p>
        </p:txBody>
      </p:sp>
      <p:sp>
        <p:nvSpPr>
          <p:cNvPr id="4" name="Date Placeholder 3">
            <a:extLst>
              <a:ext uri="{FF2B5EF4-FFF2-40B4-BE49-F238E27FC236}">
                <a16:creationId xmlns:a16="http://schemas.microsoft.com/office/drawing/2014/main" id="{723F6E74-C260-4A61-978D-B06E35B3BA85}"/>
              </a:ext>
            </a:extLst>
          </p:cNvPr>
          <p:cNvSpPr>
            <a:spLocks noGrp="1"/>
          </p:cNvSpPr>
          <p:nvPr>
            <p:ph type="dt" sz="half" idx="10"/>
          </p:nvPr>
        </p:nvSpPr>
        <p:spPr/>
        <p:txBody>
          <a:bodyPr/>
          <a:lstStyle/>
          <a:p>
            <a:fld id="{58CF7C38-3C21-4DB3-B6B2-3A23940248C6}" type="datetime1">
              <a:rPr lang="en-US" smtClean="0"/>
              <a:t>4/26/2018</a:t>
            </a:fld>
            <a:endParaRPr lang="en-US"/>
          </a:p>
        </p:txBody>
      </p:sp>
      <p:sp>
        <p:nvSpPr>
          <p:cNvPr id="5" name="Footer Placeholder 4">
            <a:extLst>
              <a:ext uri="{FF2B5EF4-FFF2-40B4-BE49-F238E27FC236}">
                <a16:creationId xmlns:a16="http://schemas.microsoft.com/office/drawing/2014/main" id="{6075EB16-3812-46A0-BF28-A64D5B7AE9A6}"/>
              </a:ext>
            </a:extLst>
          </p:cNvPr>
          <p:cNvSpPr>
            <a:spLocks noGrp="1"/>
          </p:cNvSpPr>
          <p:nvPr>
            <p:ph type="ftr" sz="quarter" idx="11"/>
          </p:nvPr>
        </p:nvSpPr>
        <p:spPr>
          <a:xfrm>
            <a:off x="4038600" y="6356350"/>
            <a:ext cx="5161908"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8F3796BA-C33A-4A96-AD6F-CAED0C9E171E}"/>
              </a:ext>
            </a:extLst>
          </p:cNvPr>
          <p:cNvSpPr>
            <a:spLocks noGrp="1"/>
          </p:cNvSpPr>
          <p:nvPr>
            <p:ph type="sldNum" sz="quarter" idx="12"/>
          </p:nvPr>
        </p:nvSpPr>
        <p:spPr/>
        <p:txBody>
          <a:bodyPr/>
          <a:lstStyle/>
          <a:p>
            <a:fld id="{9A9D050B-9392-4FA6-98A4-B7E7CEB7238D}" type="slidenum">
              <a:rPr lang="en-US" smtClean="0"/>
              <a:t>50</a:t>
            </a:fld>
            <a:endParaRPr lang="en-US"/>
          </a:p>
        </p:txBody>
      </p:sp>
    </p:spTree>
    <p:extLst>
      <p:ext uri="{BB962C8B-B14F-4D97-AF65-F5344CB8AC3E}">
        <p14:creationId xmlns:p14="http://schemas.microsoft.com/office/powerpoint/2010/main" val="265128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lstStyle/>
          <a:p>
            <a:pPr marL="0" indent="0" algn="ctr">
              <a:buNone/>
            </a:pPr>
            <a:r>
              <a:rPr lang="en-US" dirty="0">
                <a:latin typeface="Cambria" panose="02040503050406030204" pitchFamily="18" charset="0"/>
              </a:rPr>
              <a:t>Getafix uses </a:t>
            </a:r>
            <a:r>
              <a:rPr lang="en-US" dirty="0">
                <a:solidFill>
                  <a:srgbClr val="FF0000"/>
                </a:solidFill>
                <a:latin typeface="Cambria" panose="02040503050406030204" pitchFamily="18" charset="0"/>
              </a:rPr>
              <a:t>well-known algorithms</a:t>
            </a:r>
            <a:r>
              <a:rPr lang="en-US" dirty="0">
                <a:latin typeface="Cambria" panose="02040503050406030204" pitchFamily="18" charset="0"/>
              </a:rPr>
              <a:t> to </a:t>
            </a:r>
            <a:r>
              <a:rPr lang="en-US" dirty="0">
                <a:solidFill>
                  <a:srgbClr val="FF0000"/>
                </a:solidFill>
                <a:latin typeface="Cambria" panose="02040503050406030204" pitchFamily="18" charset="0"/>
              </a:rPr>
              <a:t>minimize</a:t>
            </a:r>
            <a:r>
              <a:rPr lang="en-US" dirty="0">
                <a:latin typeface="Cambria" panose="02040503050406030204" pitchFamily="18" charset="0"/>
              </a:rPr>
              <a:t> the amount of </a:t>
            </a:r>
            <a:r>
              <a:rPr lang="en-US" dirty="0">
                <a:solidFill>
                  <a:srgbClr val="FF0000"/>
                </a:solidFill>
                <a:latin typeface="Cambria" panose="02040503050406030204" pitchFamily="18" charset="0"/>
              </a:rPr>
              <a:t>memory</a:t>
            </a:r>
            <a:r>
              <a:rPr lang="en-US" dirty="0">
                <a:latin typeface="Cambria" panose="02040503050406030204" pitchFamily="18" charset="0"/>
              </a:rPr>
              <a:t> needed (thereby </a:t>
            </a:r>
            <a:r>
              <a:rPr lang="en-US" dirty="0">
                <a:solidFill>
                  <a:srgbClr val="FF0000"/>
                </a:solidFill>
                <a:latin typeface="Cambria" panose="02040503050406030204" pitchFamily="18" charset="0"/>
              </a:rPr>
              <a:t>provisioning cost</a:t>
            </a:r>
            <a:r>
              <a:rPr lang="en-US" dirty="0">
                <a:latin typeface="Cambria" panose="02040503050406030204" pitchFamily="18" charset="0"/>
              </a:rPr>
              <a:t>) with little impact on performance</a:t>
            </a:r>
          </a:p>
          <a:p>
            <a:pPr marL="0" indent="0">
              <a:buNone/>
            </a:pPr>
            <a:endParaRPr lang="en-US" dirty="0">
              <a:latin typeface="Cambria" panose="02040503050406030204" pitchFamily="18" charset="0"/>
            </a:endParaRPr>
          </a:p>
          <a:p>
            <a:pPr marL="0" indent="0" algn="ctr">
              <a:buNone/>
            </a:pPr>
            <a:r>
              <a:rPr lang="en-US" dirty="0">
                <a:latin typeface="Cambria" panose="02040503050406030204" pitchFamily="18" charset="0"/>
              </a:rPr>
              <a:t>Our implementation </a:t>
            </a:r>
            <a:r>
              <a:rPr lang="en-US" dirty="0">
                <a:solidFill>
                  <a:srgbClr val="FF0000"/>
                </a:solidFill>
                <a:latin typeface="Cambria" panose="02040503050406030204" pitchFamily="18" charset="0"/>
              </a:rPr>
              <a:t>reduces memory by ~2X</a:t>
            </a:r>
            <a:r>
              <a:rPr lang="en-US" dirty="0">
                <a:latin typeface="Cambria" panose="02040503050406030204" pitchFamily="18" charset="0"/>
              </a:rPr>
              <a:t> compared to state-of-the-art and can have </a:t>
            </a:r>
            <a:r>
              <a:rPr lang="en-US" dirty="0">
                <a:solidFill>
                  <a:srgbClr val="FF0000"/>
                </a:solidFill>
                <a:latin typeface="Cambria" panose="02040503050406030204" pitchFamily="18" charset="0"/>
              </a:rPr>
              <a:t>million dollars</a:t>
            </a:r>
            <a:r>
              <a:rPr lang="en-US" dirty="0">
                <a:latin typeface="Cambria" panose="02040503050406030204" pitchFamily="18" charset="0"/>
              </a:rPr>
              <a:t> in annual cost savings</a:t>
            </a:r>
          </a:p>
          <a:p>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DAFFCD56-973A-4A15-8D46-07F331B39383}"/>
              </a:ext>
            </a:extLst>
          </p:cNvPr>
          <p:cNvSpPr>
            <a:spLocks noGrp="1"/>
          </p:cNvSpPr>
          <p:nvPr>
            <p:ph type="dt" sz="half" idx="10"/>
          </p:nvPr>
        </p:nvSpPr>
        <p:spPr/>
        <p:txBody>
          <a:bodyPr/>
          <a:lstStyle/>
          <a:p>
            <a:fld id="{331C2214-5931-41FD-B182-E2288E4CA83E}" type="datetime1">
              <a:rPr lang="en-US" smtClean="0"/>
              <a:t>4/26/2018</a:t>
            </a:fld>
            <a:endParaRPr lang="en-US"/>
          </a:p>
        </p:txBody>
      </p:sp>
      <p:sp>
        <p:nvSpPr>
          <p:cNvPr id="5" name="Footer Placeholder 4">
            <a:extLst>
              <a:ext uri="{FF2B5EF4-FFF2-40B4-BE49-F238E27FC236}">
                <a16:creationId xmlns:a16="http://schemas.microsoft.com/office/drawing/2014/main" id="{88BA7DB6-468F-41B4-A477-68271801C044}"/>
              </a:ext>
            </a:extLst>
          </p:cNvPr>
          <p:cNvSpPr>
            <a:spLocks noGrp="1"/>
          </p:cNvSpPr>
          <p:nvPr>
            <p:ph type="ftr" sz="quarter" idx="11"/>
          </p:nvPr>
        </p:nvSpPr>
        <p:spPr>
          <a:xfrm>
            <a:off x="4038599" y="6356350"/>
            <a:ext cx="4910191" cy="365125"/>
          </a:xfrm>
        </p:spPr>
        <p:txBody>
          <a:bodyPr/>
          <a:lstStyle/>
          <a:p>
            <a:r>
              <a:rPr lang="en-US" dirty="0"/>
              <a:t>Popular is Cheaper: Curtailing Memory Costs in Interactive Analytics Engines</a:t>
            </a:r>
          </a:p>
        </p:txBody>
      </p:sp>
      <p:sp>
        <p:nvSpPr>
          <p:cNvPr id="6" name="Slide Number Placeholder 5">
            <a:extLst>
              <a:ext uri="{FF2B5EF4-FFF2-40B4-BE49-F238E27FC236}">
                <a16:creationId xmlns:a16="http://schemas.microsoft.com/office/drawing/2014/main" id="{B4656B59-A4D8-44BF-94F5-BE8AAD83CF0C}"/>
              </a:ext>
            </a:extLst>
          </p:cNvPr>
          <p:cNvSpPr>
            <a:spLocks noGrp="1"/>
          </p:cNvSpPr>
          <p:nvPr>
            <p:ph type="sldNum" sz="quarter" idx="12"/>
          </p:nvPr>
        </p:nvSpPr>
        <p:spPr/>
        <p:txBody>
          <a:bodyPr/>
          <a:lstStyle/>
          <a:p>
            <a:fld id="{9A9D050B-9392-4FA6-98A4-B7E7CEB7238D}" type="slidenum">
              <a:rPr lang="en-US" smtClean="0"/>
              <a:t>51</a:t>
            </a:fld>
            <a:endParaRPr lang="en-US"/>
          </a:p>
        </p:txBody>
      </p:sp>
    </p:spTree>
    <p:extLst>
      <p:ext uri="{BB962C8B-B14F-4D97-AF65-F5344CB8AC3E}">
        <p14:creationId xmlns:p14="http://schemas.microsoft.com/office/powerpoint/2010/main" val="410906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D025-F409-4827-9D32-245A5FB03747}"/>
              </a:ext>
            </a:extLst>
          </p:cNvPr>
          <p:cNvSpPr>
            <a:spLocks noGrp="1"/>
          </p:cNvSpPr>
          <p:nvPr>
            <p:ph type="title"/>
          </p:nvPr>
        </p:nvSpPr>
        <p:spPr/>
        <p:txBody>
          <a:bodyPr/>
          <a:lstStyle/>
          <a:p>
            <a:r>
              <a:rPr lang="en-US" dirty="0">
                <a:latin typeface="Cambria" panose="02040503050406030204" pitchFamily="18" charset="0"/>
              </a:rPr>
              <a:t>Skewed Access Pattern</a:t>
            </a:r>
          </a:p>
        </p:txBody>
      </p:sp>
      <p:sp>
        <p:nvSpPr>
          <p:cNvPr id="4" name="Date Placeholder 3">
            <a:extLst>
              <a:ext uri="{FF2B5EF4-FFF2-40B4-BE49-F238E27FC236}">
                <a16:creationId xmlns:a16="http://schemas.microsoft.com/office/drawing/2014/main" id="{DBE3E5CA-AA57-4505-929D-8654AA73DCCD}"/>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992CA114-432B-49A2-BCAC-7883101C61CE}"/>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495F36F6-8161-4804-B2BA-09BAC3331404}"/>
              </a:ext>
            </a:extLst>
          </p:cNvPr>
          <p:cNvSpPr>
            <a:spLocks noGrp="1"/>
          </p:cNvSpPr>
          <p:nvPr>
            <p:ph type="sldNum" sz="quarter" idx="12"/>
          </p:nvPr>
        </p:nvSpPr>
        <p:spPr/>
        <p:txBody>
          <a:bodyPr/>
          <a:lstStyle/>
          <a:p>
            <a:fld id="{9A9D050B-9392-4FA6-98A4-B7E7CEB7238D}" type="slidenum">
              <a:rPr lang="en-US" smtClean="0"/>
              <a:t>6</a:t>
            </a:fld>
            <a:endParaRPr lang="en-US"/>
          </a:p>
        </p:txBody>
      </p:sp>
      <p:pic>
        <p:nvPicPr>
          <p:cNvPr id="8" name="Picture 7">
            <a:extLst>
              <a:ext uri="{FF2B5EF4-FFF2-40B4-BE49-F238E27FC236}">
                <a16:creationId xmlns:a16="http://schemas.microsoft.com/office/drawing/2014/main" id="{C22CF023-AA7F-4E9F-BAB8-BEF08B778652}"/>
              </a:ext>
            </a:extLst>
          </p:cNvPr>
          <p:cNvPicPr>
            <a:picLocks noChangeAspect="1"/>
          </p:cNvPicPr>
          <p:nvPr/>
        </p:nvPicPr>
        <p:blipFill>
          <a:blip r:embed="rId3"/>
          <a:stretch>
            <a:fillRect/>
          </a:stretch>
        </p:blipFill>
        <p:spPr>
          <a:xfrm>
            <a:off x="2439420" y="1470024"/>
            <a:ext cx="7313160" cy="4264025"/>
          </a:xfrm>
          <a:prstGeom prst="rect">
            <a:avLst/>
          </a:prstGeom>
        </p:spPr>
      </p:pic>
      <p:sp>
        <p:nvSpPr>
          <p:cNvPr id="10" name="Shape 109">
            <a:extLst>
              <a:ext uri="{FF2B5EF4-FFF2-40B4-BE49-F238E27FC236}">
                <a16:creationId xmlns:a16="http://schemas.microsoft.com/office/drawing/2014/main" id="{735488B5-5C1A-453E-8A83-F47BAA94231F}"/>
              </a:ext>
            </a:extLst>
          </p:cNvPr>
          <p:cNvSpPr txBox="1"/>
          <p:nvPr/>
        </p:nvSpPr>
        <p:spPr>
          <a:xfrm>
            <a:off x="7245215" y="2414499"/>
            <a:ext cx="1914922" cy="1942348"/>
          </a:xfrm>
          <a:prstGeom prst="rect">
            <a:avLst/>
          </a:prstGeom>
          <a:solidFill>
            <a:srgbClr val="DD7E6B"/>
          </a:solidFill>
          <a:ln>
            <a:noFill/>
          </a:ln>
        </p:spPr>
        <p:txBody>
          <a:bodyPr lIns="121900" tIns="121900" rIns="121900" bIns="121900" anchor="t" anchorCtr="0">
            <a:noAutofit/>
          </a:bodyPr>
          <a:lstStyle/>
          <a:p>
            <a:pPr algn="ctr"/>
            <a:r>
              <a:rPr lang="en" sz="2400" b="1" i="1" dirty="0">
                <a:solidFill>
                  <a:schemeClr val="lt1"/>
                </a:solidFill>
                <a:latin typeface="Cambria" panose="02040503050406030204" pitchFamily="18" charset="0"/>
              </a:rPr>
              <a:t>Top 1% segments</a:t>
            </a:r>
          </a:p>
          <a:p>
            <a:pPr algn="ctr"/>
            <a:r>
              <a:rPr lang="en" sz="2400" b="1" i="1" dirty="0">
                <a:solidFill>
                  <a:schemeClr val="lt1"/>
                </a:solidFill>
                <a:latin typeface="Cambria" panose="02040503050406030204" pitchFamily="18" charset="0"/>
              </a:rPr>
              <a:t>43% of query accesses</a:t>
            </a:r>
          </a:p>
        </p:txBody>
      </p:sp>
    </p:spTree>
    <p:extLst>
      <p:ext uri="{BB962C8B-B14F-4D97-AF65-F5344CB8AC3E}">
        <p14:creationId xmlns:p14="http://schemas.microsoft.com/office/powerpoint/2010/main" val="60411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E68F-C173-4D05-BA71-CDB5C53E0962}"/>
              </a:ext>
            </a:extLst>
          </p:cNvPr>
          <p:cNvSpPr>
            <a:spLocks noGrp="1"/>
          </p:cNvSpPr>
          <p:nvPr>
            <p:ph type="title"/>
          </p:nvPr>
        </p:nvSpPr>
        <p:spPr/>
        <p:txBody>
          <a:bodyPr/>
          <a:lstStyle/>
          <a:p>
            <a:r>
              <a:rPr lang="en-US" dirty="0">
                <a:latin typeface="Cambria" panose="02040503050406030204" pitchFamily="18" charset="0"/>
              </a:rPr>
              <a:t>Reducing Memory</a:t>
            </a:r>
          </a:p>
        </p:txBody>
      </p:sp>
      <p:sp>
        <p:nvSpPr>
          <p:cNvPr id="3" name="Content Placeholder 2">
            <a:extLst>
              <a:ext uri="{FF2B5EF4-FFF2-40B4-BE49-F238E27FC236}">
                <a16:creationId xmlns:a16="http://schemas.microsoft.com/office/drawing/2014/main" id="{1D8669DF-C547-4FF3-A727-94E988E2EB3B}"/>
              </a:ext>
            </a:extLst>
          </p:cNvPr>
          <p:cNvSpPr>
            <a:spLocks noGrp="1"/>
          </p:cNvSpPr>
          <p:nvPr>
            <p:ph idx="1"/>
          </p:nvPr>
        </p:nvSpPr>
        <p:spPr>
          <a:xfrm>
            <a:off x="838200" y="1825625"/>
            <a:ext cx="3939691" cy="4351338"/>
          </a:xfrm>
        </p:spPr>
        <p:txBody>
          <a:bodyPr/>
          <a:lstStyle/>
          <a:p>
            <a:r>
              <a:rPr lang="en-US" dirty="0">
                <a:latin typeface="Cambria" panose="02040503050406030204" pitchFamily="18" charset="0"/>
              </a:rPr>
              <a:t>Selective Replication</a:t>
            </a:r>
          </a:p>
          <a:p>
            <a:pPr lvl="1"/>
            <a:r>
              <a:rPr lang="en-US" dirty="0">
                <a:latin typeface="Cambria" panose="02040503050406030204" pitchFamily="18" charset="0"/>
              </a:rPr>
              <a:t>Scarlett </a:t>
            </a:r>
            <a:r>
              <a:rPr lang="en-US" sz="2000" dirty="0">
                <a:latin typeface="Cambria" panose="02040503050406030204" pitchFamily="18" charset="0"/>
              </a:rPr>
              <a:t>[Ananthanarayanan’11]</a:t>
            </a:r>
            <a:endParaRPr lang="en-US" dirty="0">
              <a:latin typeface="Cambria" panose="02040503050406030204" pitchFamily="18" charset="0"/>
            </a:endParaRPr>
          </a:p>
          <a:p>
            <a:pPr lvl="1"/>
            <a:endParaRPr lang="en-US" dirty="0">
              <a:latin typeface="Cambria" panose="02040503050406030204" pitchFamily="18" charset="0"/>
            </a:endParaRPr>
          </a:p>
          <a:p>
            <a:r>
              <a:rPr lang="en-US" dirty="0">
                <a:latin typeface="Cambria" panose="02040503050406030204" pitchFamily="18" charset="0"/>
              </a:rPr>
              <a:t>Data Compression</a:t>
            </a:r>
          </a:p>
          <a:p>
            <a:pPr lvl="1"/>
            <a:r>
              <a:rPr lang="en-US" dirty="0">
                <a:latin typeface="Cambria" panose="02040503050406030204" pitchFamily="18" charset="0"/>
              </a:rPr>
              <a:t>Blowfish </a:t>
            </a:r>
            <a:r>
              <a:rPr lang="en-US" sz="2000" dirty="0">
                <a:latin typeface="Cambria" panose="02040503050406030204" pitchFamily="18" charset="0"/>
              </a:rPr>
              <a:t>[Khandelwal’16]</a:t>
            </a:r>
            <a:endParaRPr lang="en-US" dirty="0">
              <a:latin typeface="Cambria" panose="02040503050406030204" pitchFamily="18" charset="0"/>
            </a:endParaRPr>
          </a:p>
          <a:p>
            <a:pPr lvl="1"/>
            <a:r>
              <a:rPr lang="en-US" dirty="0">
                <a:latin typeface="Cambria" panose="02040503050406030204" pitchFamily="18" charset="0"/>
              </a:rPr>
              <a:t>EC-Cache</a:t>
            </a:r>
            <a:r>
              <a:rPr lang="en-US" sz="2000" dirty="0">
                <a:latin typeface="Cambria" panose="02040503050406030204" pitchFamily="18" charset="0"/>
              </a:rPr>
              <a:t>[Rashmi’16]</a:t>
            </a:r>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211CF25A-7AD4-4045-8D69-4ABC72A6D1CF}"/>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2F71E30-F145-4C4A-BAEC-142CB80564B5}"/>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9168B41D-3951-4106-ABC4-62FFD1AB0D07}"/>
              </a:ext>
            </a:extLst>
          </p:cNvPr>
          <p:cNvSpPr>
            <a:spLocks noGrp="1"/>
          </p:cNvSpPr>
          <p:nvPr>
            <p:ph type="sldNum" sz="quarter" idx="12"/>
          </p:nvPr>
        </p:nvSpPr>
        <p:spPr/>
        <p:txBody>
          <a:bodyPr/>
          <a:lstStyle/>
          <a:p>
            <a:fld id="{9A9D050B-9392-4FA6-98A4-B7E7CEB7238D}" type="slidenum">
              <a:rPr lang="en-US" smtClean="0"/>
              <a:t>7</a:t>
            </a:fld>
            <a:endParaRPr lang="en-US"/>
          </a:p>
        </p:txBody>
      </p:sp>
      <p:pic>
        <p:nvPicPr>
          <p:cNvPr id="7" name="Picture 6">
            <a:extLst>
              <a:ext uri="{FF2B5EF4-FFF2-40B4-BE49-F238E27FC236}">
                <a16:creationId xmlns:a16="http://schemas.microsoft.com/office/drawing/2014/main" id="{3E4B3C69-A2EB-495F-8ED4-AD258F897004}"/>
              </a:ext>
            </a:extLst>
          </p:cNvPr>
          <p:cNvPicPr>
            <a:picLocks noChangeAspect="1"/>
          </p:cNvPicPr>
          <p:nvPr/>
        </p:nvPicPr>
        <p:blipFill>
          <a:blip r:embed="rId3"/>
          <a:stretch>
            <a:fillRect/>
          </a:stretch>
        </p:blipFill>
        <p:spPr>
          <a:xfrm>
            <a:off x="4777891" y="1687661"/>
            <a:ext cx="6809822" cy="4627265"/>
          </a:xfrm>
          <a:prstGeom prst="rect">
            <a:avLst/>
          </a:prstGeom>
        </p:spPr>
      </p:pic>
      <p:sp>
        <p:nvSpPr>
          <p:cNvPr id="30" name="Notched Right Arrow 2">
            <a:extLst>
              <a:ext uri="{FF2B5EF4-FFF2-40B4-BE49-F238E27FC236}">
                <a16:creationId xmlns:a16="http://schemas.microsoft.com/office/drawing/2014/main" id="{CC05AE4A-056E-4C24-8B9E-19BFA62E21BF}"/>
              </a:ext>
            </a:extLst>
          </p:cNvPr>
          <p:cNvSpPr/>
          <p:nvPr/>
        </p:nvSpPr>
        <p:spPr>
          <a:xfrm rot="18864265" flipH="1">
            <a:off x="6935111" y="3080921"/>
            <a:ext cx="2026418" cy="1332788"/>
          </a:xfrm>
          <a:prstGeom prst="notchedRightArrow">
            <a:avLst>
              <a:gd name="adj1" fmla="val 44938"/>
              <a:gd name="adj2" fmla="val 56194"/>
            </a:avLst>
          </a:prstGeom>
          <a:solidFill>
            <a:srgbClr val="ED7D31">
              <a:lumMod val="40000"/>
              <a:lumOff val="60000"/>
              <a:alpha val="54000"/>
            </a:srgbClr>
          </a:solidFill>
          <a:ln w="12700" cap="flat" cmpd="sng" algn="ctr">
            <a:solidFill>
              <a:srgbClr val="5B9BD5">
                <a:shade val="50000"/>
              </a:srgbClr>
            </a:solidFill>
            <a:prstDash val="solid"/>
            <a:miter lim="800000"/>
          </a:ln>
          <a:effectLst/>
        </p:spPr>
        <p:txBody>
          <a:bodyPr vert="horz" lIns="0" tIns="0" rIns="0" bIns="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55" eaLnBrk="1" fontAlgn="auto" hangingPunct="1">
              <a:spcBef>
                <a:spcPts val="0"/>
              </a:spcBef>
              <a:spcAft>
                <a:spcPts val="0"/>
              </a:spcAft>
              <a:buClrTx/>
              <a:buSzTx/>
              <a:defRPr/>
            </a:pPr>
            <a:r>
              <a:rPr lang="en-US" sz="2000" b="1" kern="0" dirty="0">
                <a:solidFill>
                  <a:sysClr val="windowText" lastClr="000000"/>
                </a:solidFill>
                <a:latin typeface="Cambria" panose="02040503050406030204" pitchFamily="18" charset="0"/>
                <a:ea typeface="Noteworthy" charset="0"/>
                <a:cs typeface="Noteworthy" charset="0"/>
              </a:rPr>
              <a:t>Selective Replication</a:t>
            </a:r>
          </a:p>
        </p:txBody>
      </p:sp>
    </p:spTree>
    <p:extLst>
      <p:ext uri="{BB962C8B-B14F-4D97-AF65-F5344CB8AC3E}">
        <p14:creationId xmlns:p14="http://schemas.microsoft.com/office/powerpoint/2010/main" val="40521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E68F-C173-4D05-BA71-CDB5C53E0962}"/>
              </a:ext>
            </a:extLst>
          </p:cNvPr>
          <p:cNvSpPr>
            <a:spLocks noGrp="1"/>
          </p:cNvSpPr>
          <p:nvPr>
            <p:ph type="title"/>
          </p:nvPr>
        </p:nvSpPr>
        <p:spPr/>
        <p:txBody>
          <a:bodyPr/>
          <a:lstStyle/>
          <a:p>
            <a:r>
              <a:rPr lang="en-US" dirty="0">
                <a:latin typeface="Cambria" panose="02040503050406030204" pitchFamily="18" charset="0"/>
              </a:rPr>
              <a:t>Getafix: Goals</a:t>
            </a:r>
          </a:p>
        </p:txBody>
      </p:sp>
      <p:sp>
        <p:nvSpPr>
          <p:cNvPr id="3" name="Content Placeholder 2">
            <a:extLst>
              <a:ext uri="{FF2B5EF4-FFF2-40B4-BE49-F238E27FC236}">
                <a16:creationId xmlns:a16="http://schemas.microsoft.com/office/drawing/2014/main" id="{1D8669DF-C547-4FF3-A727-94E988E2EB3B}"/>
              </a:ext>
            </a:extLst>
          </p:cNvPr>
          <p:cNvSpPr>
            <a:spLocks noGrp="1"/>
          </p:cNvSpPr>
          <p:nvPr>
            <p:ph idx="1"/>
          </p:nvPr>
        </p:nvSpPr>
        <p:spPr>
          <a:xfrm>
            <a:off x="838200" y="1825625"/>
            <a:ext cx="3939691" cy="4351338"/>
          </a:xfrm>
        </p:spPr>
        <p:txBody>
          <a:bodyPr>
            <a:normAutofit/>
          </a:bodyPr>
          <a:lstStyle/>
          <a:p>
            <a:r>
              <a:rPr lang="en-US" b="1" i="1" dirty="0">
                <a:solidFill>
                  <a:srgbClr val="FF0000"/>
                </a:solidFill>
                <a:latin typeface="Cambria" panose="02040503050406030204" pitchFamily="18" charset="0"/>
              </a:rPr>
              <a:t>Minimize memory</a:t>
            </a:r>
            <a:r>
              <a:rPr lang="en-US" dirty="0">
                <a:latin typeface="Cambria" panose="02040503050406030204" pitchFamily="18" charset="0"/>
              </a:rPr>
              <a:t> required</a:t>
            </a:r>
          </a:p>
          <a:p>
            <a:pPr lvl="1"/>
            <a:r>
              <a:rPr lang="en-US" b="1" i="1" dirty="0">
                <a:solidFill>
                  <a:srgbClr val="FF0000"/>
                </a:solidFill>
                <a:latin typeface="Cambria" panose="02040503050406030204" pitchFamily="18" charset="0"/>
              </a:rPr>
              <a:t>Reduce</a:t>
            </a:r>
            <a:r>
              <a:rPr lang="en-US" dirty="0">
                <a:latin typeface="Cambria" panose="02040503050406030204" pitchFamily="18" charset="0"/>
              </a:rPr>
              <a:t> </a:t>
            </a:r>
            <a:r>
              <a:rPr lang="en-US" b="1" i="1" dirty="0">
                <a:solidFill>
                  <a:srgbClr val="FF0000"/>
                </a:solidFill>
                <a:latin typeface="Cambria" panose="02040503050406030204" pitchFamily="18" charset="0"/>
              </a:rPr>
              <a:t>cost </a:t>
            </a:r>
            <a:r>
              <a:rPr lang="en-US" dirty="0">
                <a:latin typeface="Cambria" panose="02040503050406030204" pitchFamily="18" charset="0"/>
              </a:rPr>
              <a:t>of</a:t>
            </a:r>
            <a:r>
              <a:rPr lang="en-US" b="1" i="1" dirty="0">
                <a:solidFill>
                  <a:srgbClr val="FF0000"/>
                </a:solidFill>
                <a:latin typeface="Cambria" panose="02040503050406030204" pitchFamily="18" charset="0"/>
              </a:rPr>
              <a:t> </a:t>
            </a:r>
            <a:r>
              <a:rPr lang="en-US" dirty="0">
                <a:latin typeface="Cambria" panose="02040503050406030204" pitchFamily="18" charset="0"/>
              </a:rPr>
              <a:t>cluster provisioning</a:t>
            </a:r>
          </a:p>
          <a:p>
            <a:endParaRPr lang="en-US" dirty="0">
              <a:latin typeface="Cambria" panose="02040503050406030204" pitchFamily="18" charset="0"/>
            </a:endParaRPr>
          </a:p>
          <a:p>
            <a:r>
              <a:rPr lang="en-US" b="1" i="1" dirty="0">
                <a:solidFill>
                  <a:srgbClr val="FF0000"/>
                </a:solidFill>
                <a:latin typeface="Cambria" panose="02040503050406030204" pitchFamily="18" charset="0"/>
              </a:rPr>
              <a:t>Minimize</a:t>
            </a:r>
            <a:r>
              <a:rPr lang="en-US" dirty="0">
                <a:latin typeface="Cambria" panose="02040503050406030204" pitchFamily="18" charset="0"/>
              </a:rPr>
              <a:t> </a:t>
            </a:r>
            <a:r>
              <a:rPr lang="en-US" b="1" i="1" dirty="0">
                <a:solidFill>
                  <a:srgbClr val="FF0000"/>
                </a:solidFill>
                <a:latin typeface="Cambria" panose="02040503050406030204" pitchFamily="18" charset="0"/>
              </a:rPr>
              <a:t>Makespan</a:t>
            </a:r>
          </a:p>
          <a:p>
            <a:pPr lvl="1"/>
            <a:r>
              <a:rPr lang="en-US" b="1" i="1" dirty="0">
                <a:solidFill>
                  <a:srgbClr val="FF0000"/>
                </a:solidFill>
                <a:latin typeface="Cambria" panose="02040503050406030204" pitchFamily="18" charset="0"/>
              </a:rPr>
              <a:t>Small impact </a:t>
            </a:r>
            <a:r>
              <a:rPr lang="en-US" dirty="0">
                <a:latin typeface="Cambria" panose="02040503050406030204" pitchFamily="18" charset="0"/>
              </a:rPr>
              <a:t>on average query latency</a:t>
            </a:r>
            <a:endParaRPr lang="en-US" b="1" i="1" dirty="0">
              <a:solidFill>
                <a:srgbClr val="FF0000"/>
              </a:solidFill>
              <a:latin typeface="Cambria" panose="02040503050406030204" pitchFamily="18" charset="0"/>
            </a:endParaRPr>
          </a:p>
          <a:p>
            <a:endParaRPr lang="en-US" dirty="0"/>
          </a:p>
        </p:txBody>
      </p:sp>
      <p:sp>
        <p:nvSpPr>
          <p:cNvPr id="4" name="Date Placeholder 3">
            <a:extLst>
              <a:ext uri="{FF2B5EF4-FFF2-40B4-BE49-F238E27FC236}">
                <a16:creationId xmlns:a16="http://schemas.microsoft.com/office/drawing/2014/main" id="{211CF25A-7AD4-4045-8D69-4ABC72A6D1CF}"/>
              </a:ext>
            </a:extLst>
          </p:cNvPr>
          <p:cNvSpPr>
            <a:spLocks noGrp="1"/>
          </p:cNvSpPr>
          <p:nvPr>
            <p:ph type="dt" sz="half" idx="10"/>
          </p:nvPr>
        </p:nvSpPr>
        <p:spPr/>
        <p:txBody>
          <a:bodyPr/>
          <a:lstStyle/>
          <a:p>
            <a:fld id="{0C9DCC92-6D00-426D-AFDD-CE554663C70E}" type="datetime1">
              <a:rPr lang="en-US" smtClean="0"/>
              <a:t>4/26/2018</a:t>
            </a:fld>
            <a:endParaRPr lang="en-US"/>
          </a:p>
        </p:txBody>
      </p:sp>
      <p:sp>
        <p:nvSpPr>
          <p:cNvPr id="5" name="Footer Placeholder 4">
            <a:extLst>
              <a:ext uri="{FF2B5EF4-FFF2-40B4-BE49-F238E27FC236}">
                <a16:creationId xmlns:a16="http://schemas.microsoft.com/office/drawing/2014/main" id="{D2F71E30-F145-4C4A-BAEC-142CB80564B5}"/>
              </a:ext>
            </a:extLst>
          </p:cNvPr>
          <p:cNvSpPr>
            <a:spLocks noGrp="1"/>
          </p:cNvSpPr>
          <p:nvPr>
            <p:ph type="ftr" sz="quarter" idx="11"/>
          </p:nvPr>
        </p:nvSpPr>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9168B41D-3951-4106-ABC4-62FFD1AB0D07}"/>
              </a:ext>
            </a:extLst>
          </p:cNvPr>
          <p:cNvSpPr>
            <a:spLocks noGrp="1"/>
          </p:cNvSpPr>
          <p:nvPr>
            <p:ph type="sldNum" sz="quarter" idx="12"/>
          </p:nvPr>
        </p:nvSpPr>
        <p:spPr/>
        <p:txBody>
          <a:bodyPr/>
          <a:lstStyle/>
          <a:p>
            <a:fld id="{9A9D050B-9392-4FA6-98A4-B7E7CEB7238D}" type="slidenum">
              <a:rPr lang="en-US" smtClean="0"/>
              <a:t>8</a:t>
            </a:fld>
            <a:endParaRPr lang="en-US"/>
          </a:p>
        </p:txBody>
      </p:sp>
      <p:pic>
        <p:nvPicPr>
          <p:cNvPr id="7" name="Picture 6">
            <a:extLst>
              <a:ext uri="{FF2B5EF4-FFF2-40B4-BE49-F238E27FC236}">
                <a16:creationId xmlns:a16="http://schemas.microsoft.com/office/drawing/2014/main" id="{6C9F4BA2-9701-443C-B808-F8633638E50E}"/>
              </a:ext>
            </a:extLst>
          </p:cNvPr>
          <p:cNvPicPr>
            <a:picLocks noChangeAspect="1"/>
          </p:cNvPicPr>
          <p:nvPr/>
        </p:nvPicPr>
        <p:blipFill>
          <a:blip r:embed="rId3"/>
          <a:stretch>
            <a:fillRect/>
          </a:stretch>
        </p:blipFill>
        <p:spPr>
          <a:xfrm>
            <a:off x="4777891" y="1687661"/>
            <a:ext cx="6809822" cy="4627265"/>
          </a:xfrm>
          <a:prstGeom prst="rect">
            <a:avLst/>
          </a:prstGeom>
        </p:spPr>
      </p:pic>
      <p:sp>
        <p:nvSpPr>
          <p:cNvPr id="30" name="Notched Right Arrow 2">
            <a:extLst>
              <a:ext uri="{FF2B5EF4-FFF2-40B4-BE49-F238E27FC236}">
                <a16:creationId xmlns:a16="http://schemas.microsoft.com/office/drawing/2014/main" id="{CC05AE4A-056E-4C24-8B9E-19BFA62E21BF}"/>
              </a:ext>
            </a:extLst>
          </p:cNvPr>
          <p:cNvSpPr/>
          <p:nvPr/>
        </p:nvSpPr>
        <p:spPr>
          <a:xfrm rot="18864265" flipH="1">
            <a:off x="6935111" y="3080921"/>
            <a:ext cx="2026418" cy="1332788"/>
          </a:xfrm>
          <a:prstGeom prst="notchedRightArrow">
            <a:avLst>
              <a:gd name="adj1" fmla="val 44938"/>
              <a:gd name="adj2" fmla="val 56194"/>
            </a:avLst>
          </a:prstGeom>
          <a:solidFill>
            <a:srgbClr val="ED7D31">
              <a:lumMod val="40000"/>
              <a:lumOff val="60000"/>
              <a:alpha val="54000"/>
            </a:srgbClr>
          </a:solidFill>
          <a:ln w="12700" cap="flat" cmpd="sng" algn="ctr">
            <a:solidFill>
              <a:srgbClr val="5B9BD5">
                <a:shade val="50000"/>
              </a:srgbClr>
            </a:solidFill>
            <a:prstDash val="solid"/>
            <a:miter lim="800000"/>
          </a:ln>
          <a:effectLst/>
        </p:spPr>
        <p:txBody>
          <a:bodyPr vert="horz" lIns="0" tIns="0" rIns="0" bIns="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55" eaLnBrk="1" fontAlgn="auto" hangingPunct="1">
              <a:spcBef>
                <a:spcPts val="0"/>
              </a:spcBef>
              <a:spcAft>
                <a:spcPts val="0"/>
              </a:spcAft>
              <a:buClrTx/>
              <a:buSzTx/>
              <a:defRPr/>
            </a:pPr>
            <a:r>
              <a:rPr lang="en-US" sz="2000" b="1" kern="0" dirty="0">
                <a:solidFill>
                  <a:sysClr val="windowText" lastClr="000000"/>
                </a:solidFill>
                <a:latin typeface="Cambria" panose="02040503050406030204" pitchFamily="18" charset="0"/>
                <a:ea typeface="Noteworthy" charset="0"/>
                <a:cs typeface="Noteworthy" charset="0"/>
              </a:rPr>
              <a:t>Selective Replication</a:t>
            </a:r>
          </a:p>
        </p:txBody>
      </p:sp>
      <p:sp>
        <p:nvSpPr>
          <p:cNvPr id="8" name="Rectangle 7">
            <a:extLst>
              <a:ext uri="{FF2B5EF4-FFF2-40B4-BE49-F238E27FC236}">
                <a16:creationId xmlns:a16="http://schemas.microsoft.com/office/drawing/2014/main" id="{6DEAD43F-3052-4621-A16D-6189EB438791}"/>
              </a:ext>
            </a:extLst>
          </p:cNvPr>
          <p:cNvSpPr/>
          <p:nvPr/>
        </p:nvSpPr>
        <p:spPr>
          <a:xfrm>
            <a:off x="5943600" y="4808668"/>
            <a:ext cx="731520" cy="672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7C0ECC9-5D26-4BC7-B512-D3409A9299CB}"/>
              </a:ext>
            </a:extLst>
          </p:cNvPr>
          <p:cNvSpPr/>
          <p:nvPr/>
        </p:nvSpPr>
        <p:spPr>
          <a:xfrm>
            <a:off x="5400915" y="4746822"/>
            <a:ext cx="1816889" cy="847033"/>
          </a:xfrm>
          <a:prstGeom prst="ellipse">
            <a:avLst/>
          </a:prstGeom>
          <a:solidFill>
            <a:srgbClr val="7030A0"/>
          </a:solidFill>
          <a:ln w="66675" cap="flat" cmpd="sng" algn="ctr">
            <a:solidFill>
              <a:srgbClr val="7030A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defTabSz="914455" eaLnBrk="1" fontAlgn="auto" hangingPunct="1">
              <a:spcBef>
                <a:spcPts val="0"/>
              </a:spcBef>
              <a:spcAft>
                <a:spcPts val="0"/>
              </a:spcAft>
              <a:buClrTx/>
              <a:buSzTx/>
              <a:defRPr/>
            </a:pPr>
            <a:r>
              <a:rPr lang="en-US" sz="2800" b="1" kern="0" dirty="0">
                <a:solidFill>
                  <a:sysClr val="window" lastClr="FFFFFF"/>
                </a:solidFill>
                <a:latin typeface="Cambria" panose="02040503050406030204" pitchFamily="18" charset="0"/>
              </a:rPr>
              <a:t>Goal</a:t>
            </a:r>
          </a:p>
        </p:txBody>
      </p:sp>
    </p:spTree>
    <p:extLst>
      <p:ext uri="{BB962C8B-B14F-4D97-AF65-F5344CB8AC3E}">
        <p14:creationId xmlns:p14="http://schemas.microsoft.com/office/powerpoint/2010/main" val="18548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6F1D-B0AC-425B-85B1-95D09E8F95D8}"/>
              </a:ext>
            </a:extLst>
          </p:cNvPr>
          <p:cNvSpPr>
            <a:spLocks noGrp="1"/>
          </p:cNvSpPr>
          <p:nvPr>
            <p:ph type="title"/>
          </p:nvPr>
        </p:nvSpPr>
        <p:spPr/>
        <p:txBody>
          <a:bodyPr/>
          <a:lstStyle/>
          <a:p>
            <a:r>
              <a:rPr lang="en-US" dirty="0">
                <a:latin typeface="Cambria" panose="02040503050406030204" pitchFamily="18" charset="0"/>
              </a:rPr>
              <a:t>Agenda</a:t>
            </a:r>
          </a:p>
        </p:txBody>
      </p:sp>
      <p:sp>
        <p:nvSpPr>
          <p:cNvPr id="3" name="Content Placeholder 2">
            <a:extLst>
              <a:ext uri="{FF2B5EF4-FFF2-40B4-BE49-F238E27FC236}">
                <a16:creationId xmlns:a16="http://schemas.microsoft.com/office/drawing/2014/main" id="{BC345502-4891-4A39-A60E-9FD3A03657F3}"/>
              </a:ext>
            </a:extLst>
          </p:cNvPr>
          <p:cNvSpPr>
            <a:spLocks noGrp="1"/>
          </p:cNvSpPr>
          <p:nvPr>
            <p:ph idx="1"/>
          </p:nvPr>
        </p:nvSpPr>
        <p:spPr/>
        <p:txBody>
          <a:bodyPr>
            <a:normAutofit lnSpcReduction="10000"/>
          </a:bodyPr>
          <a:lstStyle/>
          <a:p>
            <a:r>
              <a:rPr lang="en-US" dirty="0">
                <a:solidFill>
                  <a:schemeClr val="bg2">
                    <a:lumMod val="90000"/>
                  </a:schemeClr>
                </a:solidFill>
                <a:latin typeface="Cambria" panose="02040503050406030204" pitchFamily="18" charset="0"/>
              </a:rPr>
              <a:t>Motivation</a:t>
            </a:r>
          </a:p>
          <a:p>
            <a:endParaRPr lang="en-US" dirty="0">
              <a:latin typeface="Cambria" panose="02040503050406030204" pitchFamily="18" charset="0"/>
            </a:endParaRPr>
          </a:p>
          <a:p>
            <a:r>
              <a:rPr lang="en-US" dirty="0">
                <a:latin typeface="Cambria" panose="02040503050406030204" pitchFamily="18" charset="0"/>
              </a:rPr>
              <a:t>Problem Formulation</a:t>
            </a:r>
          </a:p>
          <a:p>
            <a:endParaRPr lang="en-US" dirty="0">
              <a:latin typeface="Cambria" panose="02040503050406030204" pitchFamily="18" charset="0"/>
            </a:endParaRPr>
          </a:p>
          <a:p>
            <a:r>
              <a:rPr lang="en-US" dirty="0">
                <a:latin typeface="Cambria" panose="02040503050406030204" pitchFamily="18" charset="0"/>
              </a:rPr>
              <a:t>System Design</a:t>
            </a:r>
          </a:p>
          <a:p>
            <a:endParaRPr lang="en-US" dirty="0">
              <a:latin typeface="Cambria" panose="02040503050406030204" pitchFamily="18" charset="0"/>
            </a:endParaRPr>
          </a:p>
          <a:p>
            <a:r>
              <a:rPr lang="en-US" dirty="0">
                <a:latin typeface="Cambria" panose="02040503050406030204" pitchFamily="18" charset="0"/>
              </a:rPr>
              <a:t>Evaluation</a:t>
            </a:r>
          </a:p>
          <a:p>
            <a:endParaRPr lang="en-US" dirty="0">
              <a:latin typeface="Cambria" panose="02040503050406030204" pitchFamily="18" charset="0"/>
            </a:endParaRPr>
          </a:p>
          <a:p>
            <a:r>
              <a:rPr lang="en-US" dirty="0">
                <a:latin typeface="Cambria" panose="02040503050406030204" pitchFamily="18" charset="0"/>
              </a:rPr>
              <a:t>Takeaway</a:t>
            </a:r>
          </a:p>
          <a:p>
            <a:endParaRPr lang="en-US" dirty="0">
              <a:latin typeface="Cambria" panose="02040503050406030204" pitchFamily="18" charset="0"/>
            </a:endParaRPr>
          </a:p>
        </p:txBody>
      </p:sp>
      <p:sp>
        <p:nvSpPr>
          <p:cNvPr id="4" name="Date Placeholder 3">
            <a:extLst>
              <a:ext uri="{FF2B5EF4-FFF2-40B4-BE49-F238E27FC236}">
                <a16:creationId xmlns:a16="http://schemas.microsoft.com/office/drawing/2014/main" id="{DB3C4017-C7A6-413F-A838-E08FC09F1956}"/>
              </a:ext>
            </a:extLst>
          </p:cNvPr>
          <p:cNvSpPr>
            <a:spLocks noGrp="1"/>
          </p:cNvSpPr>
          <p:nvPr>
            <p:ph type="dt" sz="half" idx="10"/>
          </p:nvPr>
        </p:nvSpPr>
        <p:spPr/>
        <p:txBody>
          <a:bodyPr/>
          <a:lstStyle/>
          <a:p>
            <a:fld id="{C5E24894-AAD0-47DB-A921-D98CF66767F2}" type="datetime1">
              <a:rPr lang="en-US" smtClean="0"/>
              <a:t>4/26/2018</a:t>
            </a:fld>
            <a:endParaRPr lang="en-US"/>
          </a:p>
        </p:txBody>
      </p:sp>
      <p:sp>
        <p:nvSpPr>
          <p:cNvPr id="5" name="Footer Placeholder 4">
            <a:extLst>
              <a:ext uri="{FF2B5EF4-FFF2-40B4-BE49-F238E27FC236}">
                <a16:creationId xmlns:a16="http://schemas.microsoft.com/office/drawing/2014/main" id="{FDE3D7B8-4043-4F7F-8D5B-9F6C51C100C6}"/>
              </a:ext>
            </a:extLst>
          </p:cNvPr>
          <p:cNvSpPr>
            <a:spLocks noGrp="1"/>
          </p:cNvSpPr>
          <p:nvPr>
            <p:ph type="ftr" sz="quarter" idx="11"/>
          </p:nvPr>
        </p:nvSpPr>
        <p:spPr>
          <a:xfrm>
            <a:off x="4038599" y="6356350"/>
            <a:ext cx="4920465" cy="365125"/>
          </a:xfrm>
        </p:spPr>
        <p:txBody>
          <a:bodyPr/>
          <a:lstStyle/>
          <a:p>
            <a:r>
              <a:rPr lang="en-US"/>
              <a:t>Popular is Cheaper: Curtailing Memory Costs in Interactive Analytics Engines</a:t>
            </a:r>
          </a:p>
        </p:txBody>
      </p:sp>
      <p:sp>
        <p:nvSpPr>
          <p:cNvPr id="6" name="Slide Number Placeholder 5">
            <a:extLst>
              <a:ext uri="{FF2B5EF4-FFF2-40B4-BE49-F238E27FC236}">
                <a16:creationId xmlns:a16="http://schemas.microsoft.com/office/drawing/2014/main" id="{CD707094-BFF4-420A-99F4-65BFB1190A2E}"/>
              </a:ext>
            </a:extLst>
          </p:cNvPr>
          <p:cNvSpPr>
            <a:spLocks noGrp="1"/>
          </p:cNvSpPr>
          <p:nvPr>
            <p:ph type="sldNum" sz="quarter" idx="12"/>
          </p:nvPr>
        </p:nvSpPr>
        <p:spPr/>
        <p:txBody>
          <a:bodyPr/>
          <a:lstStyle/>
          <a:p>
            <a:fld id="{9A9D050B-9392-4FA6-98A4-B7E7CEB7238D}" type="slidenum">
              <a:rPr lang="en-US" smtClean="0"/>
              <a:t>9</a:t>
            </a:fld>
            <a:endParaRPr lang="en-US"/>
          </a:p>
        </p:txBody>
      </p:sp>
    </p:spTree>
    <p:extLst>
      <p:ext uri="{BB962C8B-B14F-4D97-AF65-F5344CB8AC3E}">
        <p14:creationId xmlns:p14="http://schemas.microsoft.com/office/powerpoint/2010/main" val="163146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18580</TotalTime>
  <Words>5768</Words>
  <Application>Microsoft Office PowerPoint</Application>
  <PresentationFormat>Widescreen</PresentationFormat>
  <Paragraphs>839</Paragraphs>
  <Slides>51</Slides>
  <Notes>46</Notes>
  <HiddenSlides>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ＭＳ Ｐゴシック</vt:lpstr>
      <vt:lpstr>Arial</vt:lpstr>
      <vt:lpstr>Calibri</vt:lpstr>
      <vt:lpstr>Calibri Light</vt:lpstr>
      <vt:lpstr>Cambria</vt:lpstr>
      <vt:lpstr>Cambria Math</vt:lpstr>
      <vt:lpstr>Comic Sans MS</vt:lpstr>
      <vt:lpstr>Noteworthy</vt:lpstr>
      <vt:lpstr>Times New Roman</vt:lpstr>
      <vt:lpstr>Wingdings</vt:lpstr>
      <vt:lpstr>Office Theme</vt:lpstr>
      <vt:lpstr>Getafix: Using Popularity to Curtail Memory Costs in  Interactive Analytics Engines</vt:lpstr>
      <vt:lpstr>Real-Time Analytics</vt:lpstr>
      <vt:lpstr>Interactive Analytics Engines</vt:lpstr>
      <vt:lpstr>Memory is not cheap …</vt:lpstr>
      <vt:lpstr>Memory Performance Tradeoff</vt:lpstr>
      <vt:lpstr>Skewed Access Pattern</vt:lpstr>
      <vt:lpstr>Reducing Memory</vt:lpstr>
      <vt:lpstr>Getafix: Goals</vt:lpstr>
      <vt:lpstr>Agenda</vt:lpstr>
      <vt:lpstr>Colored Blocks and Bins …</vt:lpstr>
      <vt:lpstr>An arbitrary mapping ...</vt:lpstr>
      <vt:lpstr>Solution which minimizes number of replicas …</vt:lpstr>
      <vt:lpstr>Static Problem: Assumptions (Relaxed later)</vt:lpstr>
      <vt:lpstr>Segment Placement Algorithm</vt:lpstr>
      <vt:lpstr>Segment Placement Algorithm</vt:lpstr>
      <vt:lpstr>Compute Node Selection Policy</vt:lpstr>
      <vt:lpstr>Segment Placement Algorithm</vt:lpstr>
      <vt:lpstr>Segment Placement Algorithm</vt:lpstr>
      <vt:lpstr>Segment Placement Algorithm</vt:lpstr>
      <vt:lpstr>Segment Placement Algorithm</vt:lpstr>
      <vt:lpstr>Segment Placement Algorithm</vt:lpstr>
      <vt:lpstr>Segment Placement Algorithm</vt:lpstr>
      <vt:lpstr>Segment Placement Algorithm</vt:lpstr>
      <vt:lpstr>Segment Placement Algorithm</vt:lpstr>
      <vt:lpstr>Agenda</vt:lpstr>
      <vt:lpstr>Algorithm Execution</vt:lpstr>
      <vt:lpstr>Segment Management</vt:lpstr>
      <vt:lpstr>Cluster Heterogeneity</vt:lpstr>
      <vt:lpstr>Other Details …</vt:lpstr>
      <vt:lpstr>Agenda</vt:lpstr>
      <vt:lpstr>Memory Latency Tradeoff</vt:lpstr>
      <vt:lpstr>Memory Savings -- Scalability</vt:lpstr>
      <vt:lpstr>Dollar Cost Savings</vt:lpstr>
      <vt:lpstr>Tiering Accuracy</vt:lpstr>
      <vt:lpstr>Takeaway</vt:lpstr>
      <vt:lpstr>Evaluation Summary</vt:lpstr>
      <vt:lpstr>Memory Savings -- Scalability</vt:lpstr>
      <vt:lpstr>Heterogeneity Improvements</vt:lpstr>
      <vt:lpstr>Heterogeneity Improvements</vt:lpstr>
      <vt:lpstr>Evaluation Goals</vt:lpstr>
      <vt:lpstr>Setup</vt:lpstr>
      <vt:lpstr>Setup</vt:lpstr>
      <vt:lpstr>Assumptions</vt:lpstr>
      <vt:lpstr>Related Work</vt:lpstr>
      <vt:lpstr>Getafix: Goals</vt:lpstr>
      <vt:lpstr>Memory Latency Tradeoff</vt:lpstr>
      <vt:lpstr>Memory Latency Tradeoff</vt:lpstr>
      <vt:lpstr>Evaluation Goals</vt:lpstr>
      <vt:lpstr>Implementation</vt:lpstr>
      <vt:lpstr>Segment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is Cheaper: Curtailing Memory Costs in Interactive Analytics Engines</dc:title>
  <dc:creator>Ghosh, Mainak</dc:creator>
  <cp:lastModifiedBy>Mainak Ghosh</cp:lastModifiedBy>
  <cp:revision>260</cp:revision>
  <dcterms:created xsi:type="dcterms:W3CDTF">2018-03-09T19:11:01Z</dcterms:created>
  <dcterms:modified xsi:type="dcterms:W3CDTF">2018-04-26T09:25:05Z</dcterms:modified>
</cp:coreProperties>
</file>