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513" r:id="rId2"/>
    <p:sldId id="514" r:id="rId3"/>
    <p:sldId id="775" r:id="rId4"/>
    <p:sldId id="515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5" r:id="rId14"/>
    <p:sldId id="736" r:id="rId15"/>
    <p:sldId id="737" r:id="rId16"/>
    <p:sldId id="738" r:id="rId17"/>
    <p:sldId id="739" r:id="rId18"/>
    <p:sldId id="516" r:id="rId19"/>
    <p:sldId id="741" r:id="rId20"/>
    <p:sldId id="742" r:id="rId21"/>
    <p:sldId id="744" r:id="rId22"/>
    <p:sldId id="745" r:id="rId23"/>
    <p:sldId id="747" r:id="rId24"/>
    <p:sldId id="748" r:id="rId25"/>
    <p:sldId id="749" r:id="rId26"/>
    <p:sldId id="703" r:id="rId27"/>
    <p:sldId id="750" r:id="rId28"/>
    <p:sldId id="752" r:id="rId29"/>
    <p:sldId id="754" r:id="rId30"/>
    <p:sldId id="755" r:id="rId31"/>
    <p:sldId id="756" r:id="rId32"/>
    <p:sldId id="757" r:id="rId33"/>
    <p:sldId id="758" r:id="rId34"/>
    <p:sldId id="759" r:id="rId35"/>
    <p:sldId id="760" r:id="rId36"/>
    <p:sldId id="762" r:id="rId37"/>
    <p:sldId id="763" r:id="rId38"/>
    <p:sldId id="765" r:id="rId39"/>
    <p:sldId id="767" r:id="rId40"/>
    <p:sldId id="768" r:id="rId41"/>
    <p:sldId id="770" r:id="rId42"/>
    <p:sldId id="776" r:id="rId43"/>
    <p:sldId id="771" r:id="rId44"/>
    <p:sldId id="772" r:id="rId45"/>
    <p:sldId id="773" r:id="rId46"/>
    <p:sldId id="774" r:id="rId47"/>
    <p:sldId id="51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7030"/>
  </p:normalViewPr>
  <p:slideViewPr>
    <p:cSldViewPr snapToGrid="0" snapToObjects="1">
      <p:cViewPr varScale="1">
        <p:scale>
          <a:sx n="88" d="100"/>
          <a:sy n="88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51E65-C2B2-416E-BC1D-0F8C82962993}"/>
              </a:ext>
            </a:extLst>
          </p:cNvPr>
          <p:cNvSpPr txBox="1"/>
          <p:nvPr/>
        </p:nvSpPr>
        <p:spPr>
          <a:xfrm>
            <a:off x="1944914" y="3013501"/>
            <a:ext cx="875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/>
              <a:t>计算机的性能比你想像的更好。</a:t>
            </a:r>
          </a:p>
        </p:txBody>
      </p:sp>
    </p:spTree>
    <p:extLst>
      <p:ext uri="{BB962C8B-B14F-4D97-AF65-F5344CB8AC3E}">
        <p14:creationId xmlns:p14="http://schemas.microsoft.com/office/powerpoint/2010/main" val="124976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阿姆达定律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39E3B-7648-499A-859D-EBFD989B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52" y="1313543"/>
            <a:ext cx="6195857" cy="48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4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阿姆达定律（并行性能优化的理论极限）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3A1A-9EE7-4B3E-B86B-4B19C7B8C22F}"/>
              </a:ext>
            </a:extLst>
          </p:cNvPr>
          <p:cNvSpPr txBox="1"/>
          <p:nvPr/>
        </p:nvSpPr>
        <p:spPr>
          <a:xfrm>
            <a:off x="1022130" y="1661391"/>
            <a:ext cx="9986955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所有的任务会分成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可以并行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不可以并行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的部分。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可以并行的部分可以无限优化，趋向于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0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不可以并行的部分则会稳定占用计算资源。 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71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举例：优化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webpack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打包速度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3A1A-9EE7-4B3E-B86B-4B19C7B8C22F}"/>
              </a:ext>
            </a:extLst>
          </p:cNvPr>
          <p:cNvSpPr txBox="1"/>
          <p:nvPr/>
        </p:nvSpPr>
        <p:spPr>
          <a:xfrm>
            <a:off x="1022130" y="1661391"/>
            <a:ext cx="9986955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Webpack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Happypack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插件优化打包速度的过程中，哪些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Task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可以并行？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哪些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Task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不能并行？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entry ?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loaders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可不可以并行？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plugin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可不可以并行？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06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视觉残留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3A1A-9EE7-4B3E-B86B-4B19C7B8C22F}"/>
              </a:ext>
            </a:extLst>
          </p:cNvPr>
          <p:cNvSpPr txBox="1"/>
          <p:nvPr/>
        </p:nvSpPr>
        <p:spPr>
          <a:xfrm>
            <a:off x="1022130" y="1661391"/>
            <a:ext cx="9986955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视觉残留约为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0.05~0.2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秒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显示器的刷新频率目前主要是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60Hz 70Hz 90Hz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120Hz</a:t>
            </a:r>
          </a:p>
          <a:p>
            <a:pPr algn="l" fontAlgn="auto">
              <a:lnSpc>
                <a:spcPct val="200000"/>
              </a:lnSpc>
            </a:pPr>
            <a:endParaRPr kumimoji="1" lang="en-US" altLang="zh-CN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这两个数据对于前端的意义是什么？ </a:t>
            </a: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前端有足够的时间执行程序，但是每次程序执行不能太长。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83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延迟、吞吐量和丢包率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3A1A-9EE7-4B3E-B86B-4B19C7B8C22F}"/>
              </a:ext>
            </a:extLst>
          </p:cNvPr>
          <p:cNvSpPr txBox="1"/>
          <p:nvPr/>
        </p:nvSpPr>
        <p:spPr>
          <a:xfrm>
            <a:off x="1022130" y="1661391"/>
            <a:ext cx="9986955" cy="385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延迟是数据在介质中传输用的时间，吞吐量是单位时间内完成的数据传输量，丢包率是传输过程中发生错误封包的概率。</a:t>
            </a: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请问：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延迟高和低吞吐量有关联吗？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对一次</a:t>
            </a: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RTT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（</a:t>
            </a: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Round Trip  Time)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为</a:t>
            </a: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1ms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</a:t>
            </a: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请求，如果要传输</a:t>
            </a: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1M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的数据，使用的缓冲区（每次传输数据）为</a:t>
            </a:r>
            <a:r>
              <a:rPr kumimoji="1" lang="en-US" altLang="zh-CN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1kb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，需要多久？怎么优化？ </a:t>
            </a:r>
            <a:endParaRPr kumimoji="1" lang="en-US" altLang="zh-CN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78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用户的心理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3A1A-9EE7-4B3E-B86B-4B19C7B8C22F}"/>
              </a:ext>
            </a:extLst>
          </p:cNvPr>
          <p:cNvSpPr txBox="1"/>
          <p:nvPr/>
        </p:nvSpPr>
        <p:spPr>
          <a:xfrm>
            <a:off x="1022130" y="1661391"/>
            <a:ext cx="9986955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当用户使用某个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APP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不是刚需的时候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响应性（用户一次行为的响应时间）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美观程度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流畅程度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……</a:t>
            </a:r>
          </a:p>
          <a:p>
            <a:pPr algn="l" fontAlgn="auto">
              <a:lnSpc>
                <a:spcPct val="20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影响用户的活跃和留存。</a:t>
            </a:r>
            <a:endParaRPr kumimoji="1" lang="en-US" altLang="zh-CN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9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02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Google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的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4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个维度</a:t>
            </a:r>
          </a:p>
        </p:txBody>
      </p:sp>
    </p:spTree>
    <p:extLst>
      <p:ext uri="{BB962C8B-B14F-4D97-AF65-F5344CB8AC3E}">
        <p14:creationId xmlns:p14="http://schemas.microsoft.com/office/powerpoint/2010/main" val="168639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Google Web Fundamentals 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中提出的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4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个维度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0073" y="2379848"/>
            <a:ext cx="9232900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 fontAlgn="auto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link : https://developers.google.com/web/fundamentals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Chrome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检查卡帧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F695B-7F19-4DE8-9FB0-0B78B9D6BB99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https://developer.chrome.com/docs/devtools/evaluate-performance/</a:t>
            </a:r>
          </a:p>
        </p:txBody>
      </p:sp>
    </p:spTree>
    <p:extLst>
      <p:ext uri="{BB962C8B-B14F-4D97-AF65-F5344CB8AC3E}">
        <p14:creationId xmlns:p14="http://schemas.microsoft.com/office/powerpoint/2010/main" val="375482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体验优化基础面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84524" y="4090819"/>
            <a:ext cx="725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网络的优化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46321" y="3971261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Google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的四个维度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关键渲染路径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F695B-7F19-4DE8-9FB0-0B78B9D6BB99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https://developers.google.com/web/fundamentals/performance/critical-rendering-path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417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Webpack Dynamic Import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507A0E-1DBA-4A88-8726-9E479BF7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6" y="2091527"/>
            <a:ext cx="10175224" cy="28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Webpack Dynamic Import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B13760-9899-4329-B81B-5E4DDEFA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0613"/>
            <a:ext cx="8512629" cy="42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JS 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的拆分和压缩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9C9675-AF48-4209-B9FC-5147B4BAE708}"/>
              </a:ext>
            </a:extLst>
          </p:cNvPr>
          <p:cNvSpPr txBox="1"/>
          <p:nvPr/>
        </p:nvSpPr>
        <p:spPr>
          <a:xfrm>
            <a:off x="1022130" y="1661391"/>
            <a:ext cx="9986955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SplitChunkPlugin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（拆分公共依赖）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TerserWebpackPlugin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（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JS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压缩）</a:t>
            </a:r>
            <a:endParaRPr kumimoji="1" lang="en-US" altLang="zh-CN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87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Webpack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的预加载技术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C439ED-4E25-4288-8237-C833D69B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94" y="2301240"/>
            <a:ext cx="10677590" cy="19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Bundle Analysis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BEEEB-29C9-463C-BDFD-781791F57AA2}"/>
              </a:ext>
            </a:extLst>
          </p:cNvPr>
          <p:cNvSpPr txBox="1"/>
          <p:nvPr/>
        </p:nvSpPr>
        <p:spPr>
          <a:xfrm>
            <a:off x="1022130" y="1661391"/>
            <a:ext cx="9986955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webpack-chart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webpack-visualizer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webpack-bundler-analyzer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webpack bundle </a:t>
            </a: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optimie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helper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bundle-stats</a:t>
            </a:r>
            <a:endParaRPr kumimoji="1" lang="en-US" altLang="zh-CN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03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、网络优化</a:t>
            </a:r>
          </a:p>
        </p:txBody>
      </p:sp>
    </p:spTree>
    <p:extLst>
      <p:ext uri="{BB962C8B-B14F-4D97-AF65-F5344CB8AC3E}">
        <p14:creationId xmlns:p14="http://schemas.microsoft.com/office/powerpoint/2010/main" val="149821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协议设计优化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EE2279-CA72-4F7E-949A-A533D590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1291771"/>
            <a:ext cx="9484981" cy="47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2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连接模型优化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FFB91-E8C0-4898-ADC5-607EA8EF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8" y="1700226"/>
            <a:ext cx="9310914" cy="33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1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为什么不多线程发送数据？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F5F79B-700B-4B47-BAAD-55ACC9EA69BB}"/>
              </a:ext>
            </a:extLst>
          </p:cNvPr>
          <p:cNvSpPr txBox="1"/>
          <p:nvPr/>
        </p:nvSpPr>
        <p:spPr>
          <a:xfrm>
            <a:off x="1022130" y="1661391"/>
            <a:ext cx="9986955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连接的成本，参考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HTTPS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握手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头部压缩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队头阻塞的问题</a:t>
            </a:r>
            <a:endParaRPr kumimoji="1" lang="en-US" altLang="zh-CN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86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1492137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61690" y="1597547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监控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416810" y="1597547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04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32075" y="2727134"/>
            <a:ext cx="646430" cy="734695"/>
          </a:xfrm>
          <a:prstGeom prst="rect">
            <a:avLst/>
          </a:prstGeom>
        </p:spPr>
      </p:pic>
      <p:sp>
        <p:nvSpPr>
          <p:cNvPr id="35" name="文本框 34"/>
          <p:cNvSpPr txBox="1"/>
          <p:nvPr userDrawn="1"/>
        </p:nvSpPr>
        <p:spPr>
          <a:xfrm>
            <a:off x="2416810" y="2826829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05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2431056" y="4065241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84524" y="282718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附录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192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加载顺序优化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EB2931-0106-4438-90E5-2D644441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2" y="1343171"/>
            <a:ext cx="10181771" cy="45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1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Server PUSH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2D4F9F-D9C0-4EE1-AE3D-159DD712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57" y="1571249"/>
            <a:ext cx="9180286" cy="41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HPack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6FDE46-3D5D-4D0D-836B-CFCEF142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60" y="1053041"/>
            <a:ext cx="6482840" cy="50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04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、监控</a:t>
            </a:r>
          </a:p>
        </p:txBody>
      </p:sp>
    </p:spTree>
    <p:extLst>
      <p:ext uri="{BB962C8B-B14F-4D97-AF65-F5344CB8AC3E}">
        <p14:creationId xmlns:p14="http://schemas.microsoft.com/office/powerpoint/2010/main" val="21865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Web Performance API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1649D-FA03-44F7-8905-93C54C65DE52}"/>
              </a:ext>
            </a:extLst>
          </p:cNvPr>
          <p:cNvSpPr txBox="1"/>
          <p:nvPr/>
        </p:nvSpPr>
        <p:spPr>
          <a:xfrm>
            <a:off x="1022130" y="1661391"/>
            <a:ext cx="9986955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连接的成本，参考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HTTPS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握手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头部压缩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队头阻塞的问题</a:t>
            </a:r>
            <a:endParaRPr kumimoji="1" lang="en-US" altLang="zh-CN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86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监控指标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(Web P)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38B6A9-3E3D-427E-907B-57F39001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96"/>
            <a:ext cx="12192000" cy="44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9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First Content Paint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04456-94AC-4519-9E03-9BC6A126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94" y="1600599"/>
            <a:ext cx="6544563" cy="45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4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web-vitals FCP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99EC62-A3A1-4540-84BF-9B98A933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2583216"/>
            <a:ext cx="9056914" cy="20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Largest Content Paint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6E1220-9554-4E0A-A0AD-F1B72B16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71" y="1607066"/>
            <a:ext cx="6009072" cy="44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3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CCBF8B-18D8-4696-8013-BCF434249112}"/>
              </a:ext>
            </a:extLst>
          </p:cNvPr>
          <p:cNvSpPr txBox="1"/>
          <p:nvPr/>
        </p:nvSpPr>
        <p:spPr>
          <a:xfrm>
            <a:off x="2859314" y="153164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More</a:t>
            </a:r>
            <a:endParaRPr lang="en-US" altLang="zh-CN" dirty="0"/>
          </a:p>
          <a:p>
            <a:endParaRPr lang="en-US" altLang="zh-CN" sz="3200" dirty="0">
              <a:solidFill>
                <a:srgbClr val="0563C1"/>
              </a:solidFill>
            </a:endParaRPr>
          </a:p>
          <a:p>
            <a:r>
              <a:rPr lang="zh-CN" altLang="en-US" sz="3200" dirty="0">
                <a:solidFill>
                  <a:srgbClr val="0563C1"/>
                </a:solidFill>
              </a:rPr>
              <a:t>https://web.dev/learn-web-vitals/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https://github.com/GoogleChrome/web-vitals#readme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682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、体验优化的基本面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B45AF30D-4503-40C1-A509-B380D4C7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871663"/>
            <a:ext cx="74009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9A5A29-9F39-4895-A4CF-D6F0A8436D41}"/>
              </a:ext>
            </a:extLst>
          </p:cNvPr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模拟实战环境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330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9A5A29-9F39-4895-A4CF-D6F0A8436D41}"/>
              </a:ext>
            </a:extLst>
          </p:cNvPr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Light House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指标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C3B3FF-370F-4281-AFC3-2A3336C7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82" y="2046514"/>
            <a:ext cx="8003035" cy="29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9A5A29-9F39-4895-A4CF-D6F0A8436D41}"/>
              </a:ext>
            </a:extLst>
          </p:cNvPr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错误监控和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Sentry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908966-9653-4623-811A-9802ED17F9AB}"/>
              </a:ext>
            </a:extLst>
          </p:cNvPr>
          <p:cNvSpPr txBox="1"/>
          <p:nvPr/>
        </p:nvSpPr>
        <p:spPr>
          <a:xfrm>
            <a:off x="965199" y="2551837"/>
            <a:ext cx="9673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https://try.sentry-demo.com/organizations/equipped-tetra/issues/?gclid=Cj0KCQiAweaNBhDEARIsAJ5hwbdAcHU9t1MwmM3Q8FVGuSVKcdxPTWIRY43S4PeNABo1p44s3hkOraQaAs1CEALw_wcB&amp;utm_campaign=9575834316&amp;utm_content=g&amp;utm_medium=cpc&amp;utm_source=google&amp;utm_term=sentry</a:t>
            </a:r>
          </a:p>
        </p:txBody>
      </p:sp>
    </p:spTree>
    <p:extLst>
      <p:ext uri="{BB962C8B-B14F-4D97-AF65-F5344CB8AC3E}">
        <p14:creationId xmlns:p14="http://schemas.microsoft.com/office/powerpoint/2010/main" val="2644027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05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、附录</a:t>
            </a:r>
          </a:p>
        </p:txBody>
      </p:sp>
    </p:spTree>
    <p:extLst>
      <p:ext uri="{BB962C8B-B14F-4D97-AF65-F5344CB8AC3E}">
        <p14:creationId xmlns:p14="http://schemas.microsoft.com/office/powerpoint/2010/main" val="1310074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9A5A29-9F39-4895-A4CF-D6F0A8436D41}"/>
              </a:ext>
            </a:extLst>
          </p:cNvPr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附录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10D93-AC02-49F0-A1C0-2B67B954DBA4}"/>
              </a:ext>
            </a:extLst>
          </p:cNvPr>
          <p:cNvSpPr txBox="1"/>
          <p:nvPr/>
        </p:nvSpPr>
        <p:spPr>
          <a:xfrm>
            <a:off x="1022130" y="1661391"/>
            <a:ext cx="9986955" cy="510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CDN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资源压缩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缓存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协议层优化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716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9A5A29-9F39-4895-A4CF-D6F0A8436D41}"/>
              </a:ext>
            </a:extLst>
          </p:cNvPr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附录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2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10D93-AC02-49F0-A1C0-2B67B954DBA4}"/>
              </a:ext>
            </a:extLst>
          </p:cNvPr>
          <p:cNvSpPr txBox="1"/>
          <p:nvPr/>
        </p:nvSpPr>
        <p:spPr>
          <a:xfrm>
            <a:off x="1022130" y="1661391"/>
            <a:ext cx="9986955" cy="363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HTTP2.0 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Node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代理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 SSR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异步加载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模块联邦（微前端）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223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9A5A29-9F39-4895-A4CF-D6F0A8436D41}"/>
              </a:ext>
            </a:extLst>
          </p:cNvPr>
          <p:cNvSpPr txBox="1"/>
          <p:nvPr/>
        </p:nvSpPr>
        <p:spPr>
          <a:xfrm>
            <a:off x="550416" y="529821"/>
            <a:ext cx="1109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附录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3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10D93-AC02-49F0-A1C0-2B67B954DBA4}"/>
              </a:ext>
            </a:extLst>
          </p:cNvPr>
          <p:cNvSpPr txBox="1"/>
          <p:nvPr/>
        </p:nvSpPr>
        <p:spPr>
          <a:xfrm>
            <a:off x="1022130" y="1661391"/>
            <a:ext cx="9986955" cy="28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Web ASM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Service worker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Dapps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65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计算和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I/O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1" y="1661391"/>
            <a:ext cx="9232900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计算：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CPU/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显卡的运算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I/O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 数据的搬运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67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存储分级策略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0" y="1661391"/>
            <a:ext cx="9986955" cy="423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说出下面的存储器完成一次访问的时间单位，可以是纳秒、微秒、毫秒、秒：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L1-L2 Cache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L3 Cache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内存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SSD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HDD</a:t>
            </a:r>
          </a:p>
        </p:txBody>
      </p:sp>
    </p:spTree>
    <p:extLst>
      <p:ext uri="{BB962C8B-B14F-4D97-AF65-F5344CB8AC3E}">
        <p14:creationId xmlns:p14="http://schemas.microsoft.com/office/powerpoint/2010/main" val="31487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存储分级策略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0" y="1661391"/>
            <a:ext cx="9986955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存储器速度越快，离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CPU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越近，发热就会越高、造价也越高，当然体积也会越小。我们将使用频率最高的数据，用最快的存储缓存起来；随着数据使用频率降低，可以使用更廉价的存储。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17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缓存的大小和速度示例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0" y="1661391"/>
            <a:ext cx="9986955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Cache 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- L1 ~ KB 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700GB/s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- L2 ~  MB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- L3 ~  MB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内存 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GB 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例如：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10GB/s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SSD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：例如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2000MB / S</a:t>
            </a:r>
          </a:p>
        </p:txBody>
      </p:sp>
    </p:spTree>
    <p:extLst>
      <p:ext uri="{BB962C8B-B14F-4D97-AF65-F5344CB8AC3E}">
        <p14:creationId xmlns:p14="http://schemas.microsoft.com/office/powerpoint/2010/main" val="5118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具体事例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D18B5-D392-4A68-9EDC-622DD2010E16}"/>
              </a:ext>
            </a:extLst>
          </p:cNvPr>
          <p:cNvSpPr txBox="1"/>
          <p:nvPr/>
        </p:nvSpPr>
        <p:spPr>
          <a:xfrm>
            <a:off x="1022130" y="1661391"/>
            <a:ext cx="9986955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fr-FR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DNS Cache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fr-FR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Webpage Cache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fr-FR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CPU Cache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6BCAA6-77B3-4707-98CF-8C2906D747AD}"/>
              </a:ext>
            </a:extLst>
          </p:cNvPr>
          <p:cNvSpPr txBox="1"/>
          <p:nvPr/>
        </p:nvSpPr>
        <p:spPr>
          <a:xfrm>
            <a:off x="5448986" y="2738000"/>
            <a:ext cx="5560099" cy="289188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和前端优化的关联是什么？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思考一个循环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100W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次的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for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循环的开销？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-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100MB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数据的拷贝？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838</Words>
  <Application>Microsoft Office PowerPoint</Application>
  <PresentationFormat>宽屏</PresentationFormat>
  <Paragraphs>134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Source Han Sans CN Bold</vt:lpstr>
      <vt:lpstr>Source Han Sans CN Regular</vt:lpstr>
      <vt:lpstr>等线</vt:lpstr>
      <vt:lpstr>Arial</vt:lpstr>
      <vt:lpstr>Calibri</vt:lpstr>
      <vt:lpstr>Source Sans Pro Semibold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starcraft</cp:lastModifiedBy>
  <cp:revision>51</cp:revision>
  <dcterms:created xsi:type="dcterms:W3CDTF">2021-10-09T11:24:44Z</dcterms:created>
  <dcterms:modified xsi:type="dcterms:W3CDTF">2021-12-15T11:55:06Z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