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513" r:id="rId2"/>
    <p:sldId id="514" r:id="rId3"/>
    <p:sldId id="709" r:id="rId4"/>
    <p:sldId id="515" r:id="rId5"/>
    <p:sldId id="516" r:id="rId6"/>
    <p:sldId id="702" r:id="rId7"/>
    <p:sldId id="703" r:id="rId8"/>
    <p:sldId id="518" r:id="rId9"/>
    <p:sldId id="704" r:id="rId10"/>
    <p:sldId id="705" r:id="rId11"/>
    <p:sldId id="708" r:id="rId12"/>
    <p:sldId id="707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20" r:id="rId21"/>
    <p:sldId id="721" r:id="rId22"/>
    <p:sldId id="701" r:id="rId23"/>
    <p:sldId id="722" r:id="rId24"/>
    <p:sldId id="723" r:id="rId25"/>
    <p:sldId id="724" r:id="rId26"/>
    <p:sldId id="725" r:id="rId27"/>
    <p:sldId id="51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59" d="100"/>
          <a:sy n="59" d="100"/>
        </p:scale>
        <p:origin x="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YML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的加载过程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202AA-EB92-4AA4-B8B5-9F9EEC86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93" y="1164176"/>
            <a:ext cx="6970279" cy="43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341874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组件元数据：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ComponentsMeta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BDAEC2-86F0-40C4-983E-DED2CB5C6D4B}"/>
              </a:ext>
            </a:extLst>
          </p:cNvPr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思考：一个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MetaData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名字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定义了哪些方法、成员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组件的元数据是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对组件实例数据</a:t>
            </a:r>
            <a:r>
              <a:rPr lang="en-US" altLang="zh-CN" dirty="0"/>
              <a:t>(Node)</a:t>
            </a:r>
            <a:r>
              <a:rPr lang="zh-CN" altLang="en-US" dirty="0"/>
              <a:t>的描述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130D61-3A3B-41CC-BD08-F4D815B4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74" y="1611086"/>
            <a:ext cx="6027207" cy="3826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0AB394-A3B8-48C3-BC25-4BEB7FDF4C0C}"/>
              </a:ext>
            </a:extLst>
          </p:cNvPr>
          <p:cNvSpPr txBox="1"/>
          <p:nvPr/>
        </p:nvSpPr>
        <p:spPr>
          <a:xfrm>
            <a:off x="-175111" y="4868031"/>
            <a:ext cx="6096000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思考：为什么要设计</a:t>
            </a:r>
            <a:r>
              <a:rPr lang="en-US" altLang="zh-CN" b="1" dirty="0">
                <a:solidFill>
                  <a:srgbClr val="FF0000"/>
                </a:solidFill>
              </a:rPr>
              <a:t>Meta</a:t>
            </a:r>
            <a:r>
              <a:rPr lang="zh-CN" altLang="en-US" b="1" dirty="0">
                <a:solidFill>
                  <a:srgbClr val="FF0000"/>
                </a:solidFill>
              </a:rPr>
              <a:t>对象？而不直接用</a:t>
            </a:r>
            <a:r>
              <a:rPr lang="en-US" altLang="zh-CN" b="1" dirty="0">
                <a:solidFill>
                  <a:srgbClr val="FF0000"/>
                </a:solidFill>
              </a:rPr>
              <a:t>YML</a:t>
            </a:r>
            <a:r>
              <a:rPr lang="zh-CN" altLang="en-US" b="1" dirty="0">
                <a:solidFill>
                  <a:srgbClr val="FF0000"/>
                </a:solidFill>
              </a:rPr>
              <a:t>转换的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4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NodeData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设计的意义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30356-9C19-4806-A966-20EC6AFD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542000"/>
            <a:ext cx="5008271" cy="2414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CF5D0-EFA3-4ACC-880B-FDAE1111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49" y="3925162"/>
            <a:ext cx="6031197" cy="22302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3DBC79-65E7-48F7-8655-D61DA5FE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64" y="1165661"/>
            <a:ext cx="5211364" cy="23706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C6FE3F-2712-4FCB-947B-FE440945C88F}"/>
              </a:ext>
            </a:extLst>
          </p:cNvPr>
          <p:cNvSpPr txBox="1"/>
          <p:nvPr/>
        </p:nvSpPr>
        <p:spPr>
          <a:xfrm>
            <a:off x="2771349" y="1608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构造过程需要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A18C06-39B5-4654-B66E-EDE1B5191139}"/>
              </a:ext>
            </a:extLst>
          </p:cNvPr>
          <p:cNvSpPr txBox="1"/>
          <p:nvPr/>
        </p:nvSpPr>
        <p:spPr>
          <a:xfrm>
            <a:off x="4699950" y="384469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export/import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方便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2CA956-5D88-4A9D-A8DD-902936A77891}"/>
              </a:ext>
            </a:extLst>
          </p:cNvPr>
          <p:cNvSpPr txBox="1"/>
          <p:nvPr/>
        </p:nvSpPr>
        <p:spPr>
          <a:xfrm>
            <a:off x="7715549" y="94758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history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管理方便</a:t>
            </a:r>
          </a:p>
        </p:txBody>
      </p:sp>
    </p:spTree>
    <p:extLst>
      <p:ext uri="{BB962C8B-B14F-4D97-AF65-F5344CB8AC3E}">
        <p14:creationId xmlns:p14="http://schemas.microsoft.com/office/powerpoint/2010/main" val="300683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的渲染</a:t>
            </a:r>
          </a:p>
        </p:txBody>
      </p:sp>
    </p:spTree>
    <p:extLst>
      <p:ext uri="{BB962C8B-B14F-4D97-AF65-F5344CB8AC3E}">
        <p14:creationId xmlns:p14="http://schemas.microsoft.com/office/powerpoint/2010/main" val="270555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Render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设计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046DD-A6B4-4239-97E8-D207D259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49" y="1273679"/>
            <a:ext cx="6654765" cy="47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2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Render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代码分析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CE1FC-AE8B-459A-8078-3FD8437A6598}"/>
              </a:ext>
            </a:extLst>
          </p:cNvPr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@skedo/ui/components/render/NodeRender</a:t>
            </a: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A6281C-4664-41E4-90B5-3A5FABA8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99" y="1051791"/>
            <a:ext cx="5593852" cy="53775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3A1DE9-3AE6-47A5-BE6D-172CA7BA78F3}"/>
              </a:ext>
            </a:extLst>
          </p:cNvPr>
          <p:cNvSpPr txBox="1"/>
          <p:nvPr/>
        </p:nvSpPr>
        <p:spPr>
          <a:xfrm>
            <a:off x="187746" y="3881059"/>
            <a:ext cx="6096000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思考：为什么要设计</a:t>
            </a:r>
            <a:r>
              <a:rPr lang="en-US" altLang="zh-CN" b="1" dirty="0">
                <a:solidFill>
                  <a:srgbClr val="FF0000"/>
                </a:solidFill>
              </a:rPr>
              <a:t>Draggable/Styled/Selectable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0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05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、选中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和属性编辑</a:t>
            </a:r>
          </a:p>
        </p:txBody>
      </p:sp>
    </p:spTree>
    <p:extLst>
      <p:ext uri="{BB962C8B-B14F-4D97-AF65-F5344CB8AC3E}">
        <p14:creationId xmlns:p14="http://schemas.microsoft.com/office/powerpoint/2010/main" val="386654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属性编辑器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CE1FC-AE8B-459A-8078-3FD8437A6598}"/>
              </a:ext>
            </a:extLst>
          </p:cNvPr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属性编辑器领域模型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@skedo/ui/src/object/PropertyEditor.ts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属性编辑器条目领域模型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@skedo/ui/src/object/PropItem.ts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属性编辑器前端实现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@skedo/ui/src/components/propeditor/ComponentPropEditor.tsx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@skedo/ui/src/components/propeditor/PropertyGroup.tsx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@skedo/ui/src/components/propeditor/PropertyItem.tsx</a:t>
            </a:r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BC06A-FA8C-4803-B4C0-9EEF03A9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88" y="950685"/>
            <a:ext cx="235519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领域模型和渲染模型关系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A1F16-E64E-4C4A-A3C3-D853821F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58" y="1224686"/>
            <a:ext cx="6129888" cy="52123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281319-D7BA-4B95-9C39-5D29B87161B2}"/>
              </a:ext>
            </a:extLst>
          </p:cNvPr>
          <p:cNvSpPr txBox="1"/>
          <p:nvPr/>
        </p:nvSpPr>
        <p:spPr>
          <a:xfrm>
            <a:off x="486047" y="1408158"/>
            <a:ext cx="3882753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单向数据流模型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上行数据流和下行数据流不是同一个通道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领域模型不关心渲染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渲染模型不关心领域模型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1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组件的核心设计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(Node)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的实例化过程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组件和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YML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67B3C2-30F1-4772-B480-D64B64DD1AFF}"/>
              </a:ext>
            </a:extLst>
          </p:cNvPr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属性的抽象（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PropMeta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的意义）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B33B2E-493D-4AB3-8E89-CB72A6141BF4}"/>
              </a:ext>
            </a:extLst>
          </p:cNvPr>
          <p:cNvSpPr txBox="1"/>
          <p:nvPr/>
        </p:nvSpPr>
        <p:spPr>
          <a:xfrm>
            <a:off x="486047" y="1408158"/>
            <a:ext cx="10123896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PropMeta</a:t>
            </a:r>
            <a:r>
              <a:rPr lang="zh-CN" altLang="en-US" b="1" dirty="0"/>
              <a:t>的本质是表单项数据的描述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源码位置：</a:t>
            </a:r>
            <a:r>
              <a:rPr lang="en-US" altLang="zh-CN" dirty="0"/>
              <a:t>@skedo/meta/src/meta/PropMeta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disabled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path 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name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type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……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F99928-7E59-4510-B851-C99DE331054D}"/>
              </a:ext>
            </a:extLst>
          </p:cNvPr>
          <p:cNvSpPr txBox="1"/>
          <p:nvPr/>
        </p:nvSpPr>
        <p:spPr>
          <a:xfrm>
            <a:off x="4868602" y="5012330"/>
            <a:ext cx="6096000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思考：既然是表单项，为什么没有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dirty?</a:t>
            </a:r>
          </a:p>
        </p:txBody>
      </p:sp>
    </p:spTree>
    <p:extLst>
      <p:ext uri="{BB962C8B-B14F-4D97-AF65-F5344CB8AC3E}">
        <p14:creationId xmlns:p14="http://schemas.microsoft.com/office/powerpoint/2010/main" val="8833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5C7236-5B43-4CBF-8780-869483A8DDB1}"/>
              </a:ext>
            </a:extLst>
          </p:cNvPr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属性的实例和元数据关系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15037-AFAC-45B9-B849-3CCC916B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6" y="1352142"/>
            <a:ext cx="10755226" cy="2600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4D96EB-7165-4228-A47A-3405A3F7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91" y="4101271"/>
            <a:ext cx="7090417" cy="23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06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、属性编辑项的架构</a:t>
            </a:r>
          </a:p>
        </p:txBody>
      </p:sp>
    </p:spTree>
    <p:extLst>
      <p:ext uri="{BB962C8B-B14F-4D97-AF65-F5344CB8AC3E}">
        <p14:creationId xmlns:p14="http://schemas.microsoft.com/office/powerpoint/2010/main" val="55462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属性编辑项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(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PropItem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)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CE1FC-AE8B-459A-8078-3FD8437A6598}"/>
              </a:ext>
            </a:extLst>
          </p:cNvPr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PropItem</a:t>
            </a:r>
            <a:r>
              <a:rPr lang="en-US" altLang="zh-CN" b="1" dirty="0"/>
              <a:t> ~ </a:t>
            </a:r>
            <a:r>
              <a:rPr lang="zh-CN" altLang="en-US" b="1" dirty="0"/>
              <a:t>表单组件模型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PropertyItem.tsx</a:t>
            </a:r>
            <a:r>
              <a:rPr lang="zh-CN" altLang="en-US" b="1" dirty="0"/>
              <a:t> </a:t>
            </a:r>
            <a:r>
              <a:rPr lang="en-US" altLang="zh-CN" b="1" dirty="0"/>
              <a:t>~ </a:t>
            </a:r>
            <a:r>
              <a:rPr lang="zh-CN" altLang="en-US" b="1" dirty="0"/>
              <a:t>表单组件的展示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BC06A-FA8C-4803-B4C0-9EEF03A9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88" y="950685"/>
            <a:ext cx="2355191" cy="5290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929936-7123-4B01-B82B-CEB90D72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39" y="2859237"/>
            <a:ext cx="3824533" cy="35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0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属性更新逻辑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EB39B-A043-411E-B24A-E7B16737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20" y="1186586"/>
            <a:ext cx="5126223" cy="51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作业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78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实现一个右侧层级关系预览效果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1C823-FDF0-4D2C-9D53-AB0F32A6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30" y="1553028"/>
            <a:ext cx="2022181" cy="42526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CC602C-70CA-49E2-AF4C-0B9CD984A213}"/>
              </a:ext>
            </a:extLst>
          </p:cNvPr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切换到分支 </a:t>
            </a:r>
            <a:r>
              <a:rPr lang="en-US" altLang="zh-CN" b="1" dirty="0"/>
              <a:t>job01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实现右侧的层级展示效果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88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的渲染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属性编辑项的架构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05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06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选中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和属性编辑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01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、组件的核心设计 （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416" y="1051791"/>
            <a:ext cx="9232900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@skedo/meta/src/instance/Node.ts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494210-D16C-40B7-BDE0-0CC7407F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6" y="2313210"/>
            <a:ext cx="3191320" cy="33056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0C07F8-0031-4B5C-AB47-1DBCE4A1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04" y="1791973"/>
            <a:ext cx="4975903" cy="4536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中的数据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2131" y="1661391"/>
            <a:ext cx="9232900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BoxDescriptor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盒子模型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passProps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传递给组件的属性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mountPoint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挂载的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DOM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元素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Meta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元数据（来自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YML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）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children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子节点信息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E01B09-33E0-4815-B1CB-BA36D210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31" y="2365829"/>
            <a:ext cx="3648004" cy="31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2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02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、组件和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YML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21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组件列表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每个组件有对应的</a:t>
            </a:r>
            <a:r>
              <a:rPr lang="en-US" altLang="zh-CN" dirty="0"/>
              <a:t>YML</a:t>
            </a: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组件列表有两个来源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内部组件（系统写死）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外部组件（远程加载）</a:t>
            </a:r>
            <a:endParaRPr lang="en-US" altLang="zh-CN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从实现上内外部组件一致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03989-5F8D-4BA8-8239-40508A31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94" y="1727199"/>
            <a:ext cx="1481427" cy="43760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组件列表（具体实现）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组件位置：</a:t>
            </a:r>
            <a:r>
              <a:rPr lang="en-US" altLang="zh-CN" dirty="0"/>
              <a:t>@skedo/ui/src/components/ComponentList.tsx</a:t>
            </a: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依赖的数据：</a:t>
            </a:r>
            <a:r>
              <a:rPr lang="en-US" altLang="zh-CN" dirty="0"/>
              <a:t>@skedo/loader/src/ComponentsLoader.tsx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内部组件数据：</a:t>
            </a:r>
            <a:r>
              <a:rPr lang="en-US" altLang="zh-CN" dirty="0"/>
              <a:t>@skedo/loader/yml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外部组件数据：</a:t>
            </a:r>
            <a:r>
              <a:rPr lang="en-US" altLang="zh-CN" dirty="0"/>
              <a:t>@skedo/svc-doc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服务中</a:t>
            </a:r>
            <a:r>
              <a:rPr lang="en-US" altLang="zh-CN" dirty="0"/>
              <a:t>http</a:t>
            </a:r>
            <a:r>
              <a:rPr lang="zh-CN" altLang="en-US" dirty="0"/>
              <a:t>请求获取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03989-5F8D-4BA8-8239-40508A31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94" y="1727199"/>
            <a:ext cx="1481427" cy="43760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1008D0-2B13-44CC-9115-B531CAB4A1AE}"/>
              </a:ext>
            </a:extLst>
          </p:cNvPr>
          <p:cNvSpPr txBox="1"/>
          <p:nvPr/>
        </p:nvSpPr>
        <p:spPr>
          <a:xfrm>
            <a:off x="0" y="4494073"/>
            <a:ext cx="6096000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思考：为什么要拆分</a:t>
            </a:r>
            <a:r>
              <a:rPr lang="en-US" altLang="zh-CN" b="1" dirty="0">
                <a:solidFill>
                  <a:srgbClr val="FF0000"/>
                </a:solidFill>
              </a:rPr>
              <a:t>@skedo/loader</a:t>
            </a:r>
            <a:r>
              <a:rPr lang="zh-CN" altLang="en-US" b="1" dirty="0">
                <a:solidFill>
                  <a:srgbClr val="FF0000"/>
                </a:solidFill>
              </a:rPr>
              <a:t>项目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8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529</Words>
  <Application>Microsoft Office PowerPoint</Application>
  <PresentationFormat>宽屏</PresentationFormat>
  <Paragraphs>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Source Han Sans CN Bold</vt:lpstr>
      <vt:lpstr>Source Han Sans CN Regular</vt:lpstr>
      <vt:lpstr>等线</vt:lpstr>
      <vt:lpstr>Arial</vt:lpstr>
      <vt:lpstr>Calibri</vt:lpstr>
      <vt:lpstr>Source Sans Pro Semibold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starcraft</cp:lastModifiedBy>
  <cp:revision>32</cp:revision>
  <dcterms:created xsi:type="dcterms:W3CDTF">2021-10-09T11:24:44Z</dcterms:created>
  <dcterms:modified xsi:type="dcterms:W3CDTF">2021-10-20T11:51:30Z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