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5" r:id="rId11"/>
    <p:sldId id="297" r:id="rId12"/>
    <p:sldId id="299" r:id="rId13"/>
    <p:sldId id="298" r:id="rId14"/>
    <p:sldId id="274" r:id="rId15"/>
    <p:sldId id="294" r:id="rId16"/>
    <p:sldId id="291" r:id="rId17"/>
    <p:sldId id="266" r:id="rId18"/>
    <p:sldId id="267" r:id="rId19"/>
    <p:sldId id="286" r:id="rId20"/>
    <p:sldId id="300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4162CB"/>
    <a:srgbClr val="7E94DC"/>
    <a:srgbClr val="FFFFFF"/>
    <a:srgbClr val="0000CC"/>
    <a:srgbClr val="80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1059E-6212-4F31-8FAB-1716AFB100FD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E55C-E6EC-4D7C-90BB-7A252DC147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4FEF2-E9EA-4D67-9C80-CDBE2EA560AF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03BC-F57B-47FC-9F8E-FF38A98E78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1C2C-2BF4-4F57-9DDC-226EC52AA83F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128FF-23A3-44AD-B589-4583ABA283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5C259-F8AB-4574-A8DD-25AEDC6471AB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4CF8A-B158-4370-A26C-EA8F75CC30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12168-48B2-4AA6-A8B7-C635CC3022D0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0852F-1472-460D-8854-B48153D50E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BACB4-E296-4B14-A853-79A98E62F382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A08DC-6F6C-4AC1-B985-F76FC73FDE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29593-3E55-4C96-AB05-B8E71E4DDF82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84A8C-B09B-4F7F-BE7B-6DB510E194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7E02-AFA8-4686-BF45-714472B6B863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C45E-C9CF-4BE8-B09C-F0FC4F707A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6ACDB-9A19-453F-891C-6682EAA4DB30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139F-BDCD-41F6-9C39-4D6ED89401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7CE92-0FFE-447D-845C-3777D2769967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ADD4-CA02-49AF-BB42-1CAB2D2585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BFF8-3978-4D1E-8F69-0F448F22180B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E3E65-C924-40F7-84C8-19AB993AC4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3BADC9-2EB6-45C6-A75D-3AC3B4B11507}" type="datetimeFigureOut">
              <a:rPr lang="ru-RU"/>
              <a:pPr>
                <a:defRPr/>
              </a:pPr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476B1C-37FE-47A9-9FA2-CE1FAB3221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556792"/>
            <a:ext cx="8715375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cap="all" dirty="0">
                <a:solidFill>
                  <a:srgbClr val="800000"/>
                </a:solidFill>
                <a:latin typeface="Segoe UI" pitchFamily="34" charset="0"/>
                <a:cs typeface="Segoe UI" pitchFamily="34" charset="0"/>
              </a:rPr>
              <a:t>Выпускная квалификационная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214950"/>
            <a:ext cx="8715405" cy="1092200"/>
          </a:xfrm>
        </p:spPr>
        <p:txBody>
          <a:bodyPr rtlCol="0">
            <a:normAutofit fontScale="925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Выполнил: </a:t>
            </a:r>
            <a:r>
              <a:rPr lang="ru-RU" sz="2400" b="1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Дикарев</a:t>
            </a: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Роман Олегович, студент ПС-19Б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Руководитель: Лапина Ольга Ивановна, преподаватель ЗАМТ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3000364" y="6215082"/>
            <a:ext cx="3000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г. Заволжье, 2023г.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3131840" y="2852936"/>
            <a:ext cx="57150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Тема: Разработка автоматизированной информационной системы по учету личностных достижений обучающихся на базе платформы .NET.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0" y="350838"/>
            <a:ext cx="91440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Министерство образования и науки Нижегородской области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 «Заволжский автомоторный техникум»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9219E1-D016-4898-8C5E-891036172C2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DB4BEF2-4B27-46C6-B6DF-698F91A0F09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86071A2-1742-4809-A4A4-C60F22D253DD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502BE5A-13D6-4041-8B23-77A14C881627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Основные формы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162880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Авторизация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8144" y="980728"/>
            <a:ext cx="183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Главное меню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0098" y="150428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Специальные </a:t>
            </a:r>
          </a:p>
          <a:p>
            <a:pPr algn="ctr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возможности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067A901-4D73-4D7C-9B35-5619139DB60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634DBBB-90DC-456D-BAEE-22FEB2A482E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A2F6B64-E1DF-4007-A6B1-332F3F35E02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8D01D72-291A-4CF9-AD2C-7112535CC0C5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2249137" cy="2284687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17" name="Рисунок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869160"/>
            <a:ext cx="2286016" cy="1643074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18" name="Рисунок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996952"/>
            <a:ext cx="2357453" cy="3500461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19" name="Рисунок 1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428736"/>
            <a:ext cx="3268186" cy="2072272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24" name="Рисунок 2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8" y="3786190"/>
            <a:ext cx="3286147" cy="2714643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365104"/>
            <a:ext cx="3744416" cy="2224429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86292"/>
            <a:ext cx="3202235" cy="2448272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7776" y="1086292"/>
            <a:ext cx="3203848" cy="2448272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365104"/>
            <a:ext cx="4032448" cy="2238284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086292"/>
            <a:ext cx="2016224" cy="2448272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67A901-4D73-4D7C-9B35-5619139DB60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634DBBB-90DC-456D-BAEE-22FEB2A482E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2F6B64-E1DF-4007-A6B1-332F3F35E02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8D01D72-291A-4CF9-AD2C-7112535CC0C5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33265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Справочники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5816" y="476672"/>
            <a:ext cx="174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Учебные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0192" y="47667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Призовые места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386104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Уровень мероприятия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4128" y="3861048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Код группы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4248472" cy="2420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645025"/>
            <a:ext cx="4320480" cy="273630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7A901-4D73-4D7C-9B35-5619139DB60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34DBBB-90DC-456D-BAEE-22FEB2A482E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2F6B64-E1DF-4007-A6B1-332F3F35E02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D01D72-291A-4CF9-AD2C-7112535CC0C5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661612"/>
            <a:ext cx="3888432" cy="27547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331640" y="188640"/>
            <a:ext cx="152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Сотрудники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394" y="3284984"/>
            <a:ext cx="307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Список студентов группы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136" y="3268396"/>
            <a:ext cx="178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Пользователи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548680"/>
            <a:ext cx="4032448" cy="252028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724128" y="188640"/>
            <a:ext cx="238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Код специальности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618" y="2924944"/>
            <a:ext cx="6175016" cy="35767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067A901-4D73-4D7C-9B35-5619139DB60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34DBBB-90DC-456D-BAEE-22FEB2A482E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A2F6B64-E1DF-4007-A6B1-332F3F35E02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D01D72-291A-4CF9-AD2C-7112535CC0C5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2840" y="219083"/>
            <a:ext cx="3467898" cy="23632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082" y="205228"/>
            <a:ext cx="3240360" cy="23762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59832" y="2564904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добавление мероприятия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708116-AF45-4A9A-9010-4B84B8E0E8E4}"/>
              </a:ext>
            </a:extLst>
          </p:cNvPr>
          <p:cNvSpPr txBox="1"/>
          <p:nvPr/>
        </p:nvSpPr>
        <p:spPr>
          <a:xfrm>
            <a:off x="395536" y="260648"/>
            <a:ext cx="502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Учёт</a:t>
            </a:r>
            <a:r>
              <a:rPr lang="ru-RU" sz="2400" b="1" dirty="0">
                <a:solidFill>
                  <a:srgbClr val="000066"/>
                </a:solidFill>
              </a:rPr>
              <a:t> результатов и достижений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D12BE2-B1F2-4D34-8868-C17DB66CAE33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BBC0AD-52E0-4961-83C4-DDCB1BE656CA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0468B8C-0B8B-4BCA-A9EB-EB4FA3177395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D0B8A77-5136-4A75-80F7-3277DD32089C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08720"/>
            <a:ext cx="7756937" cy="542284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 cstate="print"/>
          <a:srcRect t="16578" r="43536"/>
          <a:stretch>
            <a:fillRect/>
          </a:stretch>
        </p:blipFill>
        <p:spPr bwMode="auto">
          <a:xfrm>
            <a:off x="1691680" y="692696"/>
            <a:ext cx="576064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708116-AF45-4A9A-9010-4B84B8E0E8E4}"/>
              </a:ext>
            </a:extLst>
          </p:cNvPr>
          <p:cNvSpPr txBox="1"/>
          <p:nvPr/>
        </p:nvSpPr>
        <p:spPr>
          <a:xfrm>
            <a:off x="683568" y="188640"/>
            <a:ext cx="325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Мониторинг группы</a:t>
            </a:r>
            <a:endParaRPr lang="ru-RU" sz="2400" b="1" dirty="0">
              <a:solidFill>
                <a:srgbClr val="000066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D12BE2-B1F2-4D34-8868-C17DB66CAE33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BBC0AD-52E0-4961-83C4-DDCB1BE656CA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0468B8C-0B8B-4BCA-A9EB-EB4FA3177395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D0B8A77-5136-4A75-80F7-3277DD32089C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136904" cy="525658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642910" y="428604"/>
            <a:ext cx="7992888" cy="52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Отчет по мониторингу</a:t>
            </a:r>
            <a:r>
              <a:rPr kumimoji="0" lang="ru-RU" sz="3600" b="1" i="0" u="none" strike="noStrike" kern="1200" cap="none" spc="0" normalizeH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 группы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FC74E9-3550-4D60-A1D0-02904575646E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868E30E-5B00-4AEB-92FE-CE01DB84D150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A988C19-0903-4EE3-B403-438EA03D539E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75E1AFD-880B-4179-9C56-1B072CF5B61A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71" y="1285860"/>
            <a:ext cx="8274859" cy="471490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428596" y="214290"/>
            <a:ext cx="7929618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ru-RU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В процессе разработки реализованы следующие меры защиты информации: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парольная защита базы данных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разграничение прав доступа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резервное копирование и восстановление БД;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скрытие персональных данных на форме;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деавторизация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457200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блокировка нежелательных действий 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пользователя;</a:t>
            </a:r>
          </a:p>
          <a:p>
            <a:pPr indent="457200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запрет студенту доступа к отчетам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endParaRPr lang="ru-RU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23FDE43-8CC7-44DE-854C-3FC2D0B7A25A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350580-AEB2-4B41-8F1A-7D2DAA53E395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C09FF5D-C009-4A35-B7DD-DD1C768C5087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8EE739-83E0-4D22-B37E-C6B11E510C7E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984" y="4077072"/>
            <a:ext cx="2204033" cy="250033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Рисунок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2264" y="785794"/>
            <a:ext cx="2357454" cy="12144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Рисунок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1797" y="4653136"/>
            <a:ext cx="2214008" cy="13681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077072"/>
            <a:ext cx="2039678" cy="150019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7" name="Рисунок 1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077072"/>
            <a:ext cx="1786520" cy="250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2276872"/>
            <a:ext cx="2249137" cy="2284687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85"/>
            <a:ext cx="9144000" cy="1196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Основание экономической эффективности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628800"/>
            <a:ext cx="86090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400" kern="0" dirty="0">
                <a:latin typeface="Times New Roman" pitchFamily="18" charset="0"/>
                <a:cs typeface="Times New Roman" pitchFamily="18" charset="0"/>
              </a:rPr>
              <a:t>Существующие аналоги являются частью АИС  школ и не подходят системе СПО.</a:t>
            </a:r>
          </a:p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400" kern="0" dirty="0">
                <a:latin typeface="Times New Roman" pitchFamily="18" charset="0"/>
                <a:cs typeface="Times New Roman" pitchFamily="18" charset="0"/>
              </a:rPr>
              <a:t>АИС разрабатывается для техникума и будет реализовано бесплатно.</a:t>
            </a:r>
          </a:p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400" kern="0" dirty="0">
                <a:latin typeface="Times New Roman" pitchFamily="18" charset="0"/>
                <a:cs typeface="Times New Roman" pitchFamily="18" charset="0"/>
              </a:rPr>
              <a:t>Себестоимость разработки составила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около </a:t>
            </a:r>
            <a:r>
              <a:rPr lang="ru-RU" altLang="ru-RU" sz="2400" kern="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ru-RU" sz="2400" kern="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altLang="ru-RU" sz="2400" kern="0" dirty="0"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kern="0" dirty="0">
                <a:latin typeface="Times New Roman" pitchFamily="18" charset="0"/>
                <a:cs typeface="Times New Roman" pitchFamily="18" charset="0"/>
              </a:rPr>
              <a:t>рублей.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возмещения затрат на разработку принято решение продавать приложение за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000 рублей на сайте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prepod24.ru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взимается плата 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0% от суммы сделки.</a:t>
            </a:r>
          </a:p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Срок окупаемости составит 2 года при предполагаемом объеме реализации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копий в год.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19547D3-D56E-4578-B3DC-E2B39F7BC0BB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C1BA924-1E6A-4950-83E0-C80A76C04773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B064EAE-415E-46FE-A620-4FD718A70E69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A425B4-059A-4827-9DA9-B20B78A8E95B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85720" y="1215383"/>
            <a:ext cx="860733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just">
              <a:lnSpc>
                <a:spcPct val="120000"/>
              </a:lnSpc>
              <a:tabLst>
                <a:tab pos="1481138" algn="l"/>
              </a:tabLst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ходе выполнения выпускной квалификационной работы была создана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АИС по учету личных достижений обучающихся,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отвечающая поставленным требованиям: 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indent="4572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1481138" algn="l"/>
              </a:tabLst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язык программирования высокого уровня С#;</a:t>
            </a:r>
          </a:p>
          <a:p>
            <a:pPr lvl="0" indent="457200" algn="just" eaLnBrk="0" hangingPunct="0">
              <a:lnSpc>
                <a:spcPct val="120000"/>
              </a:lnSpc>
              <a:buFontTx/>
              <a:buChar char="-"/>
              <a:tabLst>
                <a:tab pos="1481138" algn="l"/>
              </a:tabLst>
            </a:pP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база данных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платформа .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Net</a:t>
            </a:r>
            <a:endParaRPr lang="ru-RU" sz="20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indent="457200" algn="just" eaLnBrk="0" hangingPunct="0">
              <a:lnSpc>
                <a:spcPct val="120000"/>
              </a:lnSpc>
              <a:tabLst>
                <a:tab pos="1481138" algn="l"/>
              </a:tabLst>
            </a:pP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Реализован весь заявленный функционал согласно ТЗ. Произведен расчет технико-экономических показателей и применены меры защиты информации.</a:t>
            </a:r>
          </a:p>
          <a:p>
            <a:pPr indent="457200" algn="just" eaLnBrk="0" hangingPunct="0">
              <a:lnSpc>
                <a:spcPct val="120000"/>
              </a:lnSpc>
              <a:tabLst>
                <a:tab pos="1481138" algn="l"/>
              </a:tabLst>
            </a:pP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Были улучшены навыки по работе с платформой .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Net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а так же приобретен навык по разработке подобных проектов.</a:t>
            </a:r>
          </a:p>
          <a:p>
            <a:pPr marR="0" indent="457200" algn="just" defTabSz="914400" eaLnBrk="0" latinLnBrk="0" hangingPunct="0">
              <a:lnSpc>
                <a:spcPct val="120000"/>
              </a:lnSpc>
              <a:buClrTx/>
              <a:buSzTx/>
              <a:tabLst>
                <a:tab pos="1481138" algn="l"/>
              </a:tabLst>
            </a:pP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АИС имеет архитектуру клиент-серверной БД. В последствии может дорабатываться сетевая версия и функционал. АИС можно использовать, как 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портфолио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на собеседовании. </a:t>
            </a:r>
            <a:endParaRPr lang="en-US" sz="20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9144000" cy="9080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Заключение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3EAB5E4-8FB7-4777-AC66-F0A3449B4105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42D48BE-971D-4207-8A0C-94379E602B83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16FEF3A-D18B-4AFE-9F89-933D27C736B5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0B05AD4-B656-4D83-9C59-E0150E84985A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xfrm>
            <a:off x="395536" y="-471"/>
            <a:ext cx="8229600" cy="765175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Актуальность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251520" y="620688"/>
            <a:ext cx="8501063" cy="615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Программа воспитания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входит в основную образовательную программу специалиста. 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Направлена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на  воспитание гармоничной личности с профессиональными компетенциями и высоким уровнем нравственного сознания. Для этого проводятся разные мероприятия: конкурсы, олимпиады, соревнования, классные часы, экскурсии и т.д.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– формирование личностных результатов и учет достижений.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настоящее время учет ведется в виде бумажного 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портфолио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Отчет по личностным результатам обязателен при выдачи дипломов. 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Процесс составления отчета трудоемок и не автоматизирован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Для решения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требуется АИС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которая позволит  автоматизировать процесс ведения учета, мониторинга  результатов и формирования отчетов.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952783-350C-4D72-A4FB-0A5343F4B5E2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4D969D-78EE-4480-8983-E97D81DE4B02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2B2B39-F0AC-4C91-8072-EF3863C55107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8C7930-F491-42E1-95F6-6572872107B3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556792"/>
            <a:ext cx="8715375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cap="all" dirty="0">
                <a:solidFill>
                  <a:srgbClr val="800000"/>
                </a:solidFill>
                <a:latin typeface="Segoe UI" pitchFamily="34" charset="0"/>
                <a:cs typeface="Segoe UI" pitchFamily="34" charset="0"/>
              </a:rPr>
              <a:t>Выпускная квалификационная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214950"/>
            <a:ext cx="8715405" cy="1092200"/>
          </a:xfrm>
        </p:spPr>
        <p:txBody>
          <a:bodyPr rtlCol="0">
            <a:normAutofit fontScale="925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Выполнил: </a:t>
            </a:r>
            <a:r>
              <a:rPr lang="ru-RU" sz="2400" b="1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Дикарев</a:t>
            </a: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Роман Олегович, студент ПС-19Б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Руководитель: Лапина Ольга Ивановна, преподаватель ЗАМТ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3000364" y="6215082"/>
            <a:ext cx="3000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г. Заволжье, 2023г.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3131840" y="2852936"/>
            <a:ext cx="57150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Тема: Разработка автоматизированной информационной системы по учету личностных достижений обучающихся на базе платформы .NET.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0" y="350838"/>
            <a:ext cx="91440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Министерство образования и науки Нижегородской области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 «Заволжский автомоторный техникум»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9219E1-D016-4898-8C5E-891036172C2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DB4BEF2-4B27-46C6-B6DF-698F91A0F09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86071A2-1742-4809-A4A4-C60F22D253DD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502BE5A-13D6-4041-8B23-77A14C881627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887413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Цели и задачи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214282" y="1151823"/>
            <a:ext cx="8715375" cy="48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ru-RU" sz="2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Цель ВКР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 разработка АИС по учету личностных достижений обучающихся на базе платформы .NET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20000"/>
              </a:lnSpc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20000"/>
              </a:lnSpc>
            </a:pPr>
            <a:r>
              <a:rPr lang="ru-RU" sz="2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Нужно решить следующие задачи: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сформулировать требования к программе;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построить структуру базы данных;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выбрать среду разработки;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реализовать программный продукт. 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протестировать программный продукт;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рассчитать технико-экономические показатели;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разработать техническую и эксплуатационную документацию.</a:t>
            </a:r>
          </a:p>
          <a:p>
            <a:pPr indent="457200"/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EAFEC3-89E1-4727-AD10-8C4DDEB81450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A38C9BD-DD3A-4F57-9E0C-F4F592142C6A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D0179F-4F13-4190-B6CF-DB186F67F986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166862-7195-4EC8-815D-39B1F3573E00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6643702" cy="877888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Постановка задачи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285749" y="1412776"/>
            <a:ext cx="8606731" cy="394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58775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Требования</a:t>
            </a:r>
            <a:r>
              <a:rPr lang="ru-RU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358775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ru-RU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высокого уровня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358775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база данных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хранения информации: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 группе, студентах группы, пользователях АИС, о мероприятиях, конкурсах, о личностных результатах, участиях и наградах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358775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формы отчетов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учет мероприятий и мониторинг группы.</a:t>
            </a:r>
          </a:p>
          <a:p>
            <a:pPr indent="358775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пользователи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администратор, классный руководитель и студент.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08127D3-2AD0-430A-B777-31B76A716491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5B682B-40E5-45CC-9AB1-37A2E08E9C2C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07C020-F561-4573-A8A9-845873849F27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A693497-004B-4B3E-A2F5-C02BC04A401D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994826"/>
            <a:ext cx="8568952" cy="58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авторизация пользователя;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импорт и экспорт БД;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резервное копирование и восстановление БД;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просмотр, редактирование, добавления и удаление записей БД;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автоматизации ввода исходных данных;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проверки на корректность ввода данных;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блокировка нежелательных действий пользователя;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пагинацию записей;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поиск , сортировку и фильтрацию данных по критериям;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условное форматирование вида мониторинга группы;</a:t>
            </a:r>
          </a:p>
          <a:p>
            <a:pPr lvl="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экспорт учета мероприятий и мониторинга группы в  MS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2007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6D1201F-9FE8-4A15-82ED-A50D73E4D8B7}"/>
              </a:ext>
            </a:extLst>
          </p:cNvPr>
          <p:cNvSpPr txBox="1">
            <a:spLocks/>
          </p:cNvSpPr>
          <p:nvPr/>
        </p:nvSpPr>
        <p:spPr>
          <a:xfrm>
            <a:off x="571472" y="285728"/>
            <a:ext cx="7846240" cy="8778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Требования к функционалу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182FC2-C149-4A0B-9D72-C201D4C21F36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5F0284-8D9D-4D68-8FD0-02A48976385F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100735-B286-4A43-8244-A621EFD8EEE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8CF9B2-14D5-4811-B2CA-C140B4E3E92D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839810"/>
          </a:xfrm>
        </p:spPr>
        <p:txBody>
          <a:bodyPr/>
          <a:lstStyle/>
          <a:p>
            <a:pPr eaLnBrk="1" hangingPunct="1"/>
            <a:r>
              <a:rPr lang="ru-RU" sz="40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Выбор инструментов разработки</a:t>
            </a:r>
          </a:p>
        </p:txBody>
      </p:sp>
      <p:pic>
        <p:nvPicPr>
          <p:cNvPr id="15364" name="Picture 4" descr="https://yt3.ggpht.com/a/AATXAJxIW0tDg74T8hMtQraCJ_T_5sf085_eYmGe9A=s900-c-k-c0xffffffff-no-rj-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3058700"/>
            <a:ext cx="1584746" cy="1584746"/>
          </a:xfrm>
          <a:prstGeom prst="rect">
            <a:avLst/>
          </a:prstGeom>
          <a:noFill/>
          <a:ln w="88900" cap="sq" cmpd="sng">
            <a:solidFill>
              <a:srgbClr val="92D050"/>
            </a:solidFill>
            <a:round/>
          </a:ln>
          <a:effectLst>
            <a:outerShdw blurRad="254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5366" name="Picture 6" descr="https://i2.wp.com/shihaojran.com/wp-content/uploads/2019/05/sqlite-1.png?w=1165&amp;ssl=1"/>
          <p:cNvPicPr>
            <a:picLocks noChangeAspect="1" noChangeArrowheads="1"/>
          </p:cNvPicPr>
          <p:nvPr/>
        </p:nvPicPr>
        <p:blipFill>
          <a:blip r:embed="rId3" cstate="print"/>
          <a:srcRect t="29412" r="8824" b="23529"/>
          <a:stretch>
            <a:fillRect/>
          </a:stretch>
        </p:blipFill>
        <p:spPr bwMode="auto">
          <a:xfrm>
            <a:off x="3482760" y="5143512"/>
            <a:ext cx="2232248" cy="1152128"/>
          </a:xfrm>
          <a:prstGeom prst="rect">
            <a:avLst/>
          </a:prstGeom>
          <a:noFill/>
        </p:spPr>
      </p:pic>
      <p:sp>
        <p:nvSpPr>
          <p:cNvPr id="14344" name="AutoShape 8" descr="в MySQL, равнина, словесный, логотип значок в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46" name="AutoShape 10" descr="в MySQL, равнина, словесный, логотип значок в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" name="Picture 2" descr="https://logosdownload.com/logo/mysql-logo-b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5170873"/>
            <a:ext cx="1643074" cy="1115647"/>
          </a:xfrm>
          <a:prstGeom prst="rect">
            <a:avLst/>
          </a:prstGeom>
          <a:noFill/>
          <a:ln w="88900" cap="sq">
            <a:solidFill>
              <a:srgbClr val="92D050"/>
            </a:solidFill>
            <a:round/>
            <a:headEnd/>
            <a:tailEnd/>
          </a:ln>
          <a:effectLst>
            <a:outerShdw blurRad="254000" algn="ctr" rotWithShape="0">
              <a:srgbClr val="000000">
                <a:alpha val="43000"/>
              </a:srgbClr>
            </a:outerShdw>
          </a:effec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91A366-5572-4358-B082-1B8F5FFE392C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5302916-F455-4BFB-8B74-D9C4EA85A189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5C40E76-7CE2-4750-98A1-5EB7AF6EA96A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1EA5779-F16C-4CB7-B6D1-CDD5D3AB4483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student251\Pictures\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1285860"/>
            <a:ext cx="1714512" cy="1492560"/>
          </a:xfrm>
          <a:prstGeom prst="rect">
            <a:avLst/>
          </a:prstGeom>
          <a:noFill/>
          <a:ln w="88900" cap="sq" cmpd="sng">
            <a:solidFill>
              <a:srgbClr val="92D050"/>
            </a:solidFill>
            <a:round/>
          </a:ln>
          <a:effectLst>
            <a:outerShdw blurRad="254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12" descr="https://techcommunity.microsoft.com/t5/image/serverpage/image-id/337938i3DF93987858FE9E6?v=v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121" y="4827506"/>
            <a:ext cx="2214578" cy="1476385"/>
          </a:xfrm>
          <a:prstGeom prst="rect">
            <a:avLst/>
          </a:prstGeom>
          <a:noFill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9283" y="1478192"/>
            <a:ext cx="1184275" cy="1195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8C7C78-12A3-4B92-9397-229D3A691F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3" y="1105811"/>
            <a:ext cx="2577615" cy="20137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21856A-8FDB-407F-8249-B0A7BA04B1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6" y="3140121"/>
            <a:ext cx="2843808" cy="14219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ACA410-362C-4AD7-9E2C-DAE5F40436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99" y="3169181"/>
            <a:ext cx="3124025" cy="17588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Структура базы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F439CE7-CB64-476C-9C8C-BE21F70F79DD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E42D6B-A306-4821-8D33-D60FDB7133D9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D450D4-9576-41CF-BF62-49813EB606C2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8AC385-9AFB-45B7-819F-99FC5209E7E4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000364" y="100010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Segoe UI" pitchFamily="34" charset="0"/>
                <a:cs typeface="Segoe UI" pitchFamily="34" charset="0"/>
              </a:rPr>
              <a:t>Локальная база данных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57784" cy="5072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052513"/>
          </a:xfrm>
        </p:spPr>
        <p:txBody>
          <a:bodyPr/>
          <a:lstStyle/>
          <a:p>
            <a:pPr eaLnBrk="1" hangingPunct="1"/>
            <a:r>
              <a:rPr lang="ru-RU" sz="40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Диаграмма вариантов использования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BE48D9-9ADF-45C7-960A-26E944A7206E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2022F8B-9AF1-47B8-BE24-34874DF7CEF8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ACA3DC7-2080-4401-A5CF-B7F56F0908ED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BD4A734-3726-4127-AE46-8E17B226520F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571612"/>
            <a:ext cx="7000924" cy="464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Диаграмма деятельности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763DA9-1327-43C2-A7DD-8C0CF11EF16D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F29967-28E3-4905-BAD5-603EC690AEE5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F4E654E-0660-44A7-BAA7-4979BC4C39C5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801FA85-4BAD-4CC5-8FF6-357CD55D001F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928670"/>
            <a:ext cx="6151418" cy="56528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653</Words>
  <Application>Microsoft Office PowerPoint</Application>
  <PresentationFormat>Экран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Times New Roman</vt:lpstr>
      <vt:lpstr>Тема Office</vt:lpstr>
      <vt:lpstr>Выпускная квалификационная работа</vt:lpstr>
      <vt:lpstr>Актуальность</vt:lpstr>
      <vt:lpstr>Цели и задачи</vt:lpstr>
      <vt:lpstr>Постановка задачи</vt:lpstr>
      <vt:lpstr>Презентация PowerPoint</vt:lpstr>
      <vt:lpstr>Выбор инструментов разработки</vt:lpstr>
      <vt:lpstr>Структура базы данных</vt:lpstr>
      <vt:lpstr>Диаграмма вариантов использования</vt:lpstr>
      <vt:lpstr>Диаграмма деятельности</vt:lpstr>
      <vt:lpstr>Основные формы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Основание экономической эффективности</vt:lpstr>
      <vt:lpstr>Презентация PowerPoint</vt:lpstr>
      <vt:lpstr>Выпускная квалификационная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User</dc:creator>
  <cp:lastModifiedBy>happycozero</cp:lastModifiedBy>
  <cp:revision>261</cp:revision>
  <dcterms:created xsi:type="dcterms:W3CDTF">2019-06-15T11:34:58Z</dcterms:created>
  <dcterms:modified xsi:type="dcterms:W3CDTF">2023-06-19T03:37:00Z</dcterms:modified>
</cp:coreProperties>
</file>