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9"/>
  </p:notesMasterIdLst>
  <p:handoutMasterIdLst>
    <p:handoutMasterId r:id="rId30"/>
  </p:handoutMasterIdLst>
  <p:sldIdLst>
    <p:sldId id="258" r:id="rId2"/>
    <p:sldId id="2733" r:id="rId3"/>
    <p:sldId id="2741" r:id="rId4"/>
    <p:sldId id="2742" r:id="rId5"/>
    <p:sldId id="2734" r:id="rId6"/>
    <p:sldId id="2746" r:id="rId7"/>
    <p:sldId id="2747" r:id="rId8"/>
    <p:sldId id="2750" r:id="rId9"/>
    <p:sldId id="2751" r:id="rId10"/>
    <p:sldId id="2748" r:id="rId11"/>
    <p:sldId id="2752" r:id="rId12"/>
    <p:sldId id="2753" r:id="rId13"/>
    <p:sldId id="2754" r:id="rId14"/>
    <p:sldId id="2755" r:id="rId15"/>
    <p:sldId id="2756" r:id="rId16"/>
    <p:sldId id="2757" r:id="rId17"/>
    <p:sldId id="2758" r:id="rId18"/>
    <p:sldId id="2736" r:id="rId19"/>
    <p:sldId id="2737" r:id="rId20"/>
    <p:sldId id="257" r:id="rId21"/>
    <p:sldId id="262" r:id="rId22"/>
    <p:sldId id="260" r:id="rId23"/>
    <p:sldId id="261" r:id="rId24"/>
    <p:sldId id="2740" r:id="rId25"/>
    <p:sldId id="2739" r:id="rId26"/>
    <p:sldId id="2738" r:id="rId27"/>
    <p:sldId id="275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22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10506075" y="413385"/>
            <a:ext cx="597535" cy="676275"/>
          </a:xfrm>
          <a:prstGeom prst="parallelogram">
            <a:avLst>
              <a:gd name="adj" fmla="val 42121"/>
            </a:avLst>
          </a:prstGeom>
          <a:gradFill rotWithShape="1">
            <a:gsLst>
              <a:gs pos="0">
                <a:srgbClr val="01888C"/>
              </a:gs>
              <a:gs pos="35000">
                <a:srgbClr val="27B2A5"/>
              </a:gs>
              <a:gs pos="100000">
                <a:srgbClr val="D4F0ED"/>
              </a:gs>
            </a:gsLst>
            <a:lin ang="0" scaled="1"/>
          </a:gradFill>
          <a:ln w="0">
            <a:noFill/>
            <a:prstDash/>
          </a:ln>
        </p:spPr>
        <p:txBody>
          <a:bodyPr vert="horz" wrap="square" lIns="99695" tIns="49530" rIns="99695" bIns="49530" anchor="t">
            <a:noAutofit/>
          </a:bodyPr>
          <a:lstStyle/>
          <a:p>
            <a:pPr marL="520700" indent="-342900" algn="l" defTabSz="995680" rtl="0" eaLnBrk="1" latinLnBrk="1" hangingPunct="1">
              <a:buFontTx/>
              <a:buNone/>
            </a:pPr>
            <a:endParaRPr lang="ko-KR" altLang="en-US" sz="2000" b="1">
              <a:solidFill>
                <a:srgbClr val="000000"/>
              </a:solidFill>
              <a:latin typeface="하나 L" charset="0"/>
              <a:ea typeface="하나 L" charset="0"/>
            </a:endParaRPr>
          </a:p>
        </p:txBody>
      </p:sp>
      <p:cxnSp>
        <p:nvCxnSpPr>
          <p:cNvPr id="4" name="Rect 0"/>
          <p:cNvCxnSpPr/>
          <p:nvPr/>
        </p:nvCxnSpPr>
        <p:spPr>
          <a:xfrm>
            <a:off x="511810" y="1079500"/>
            <a:ext cx="10325735" cy="635"/>
          </a:xfrm>
          <a:prstGeom prst="line">
            <a:avLst/>
          </a:prstGeom>
          <a:noFill/>
          <a:ln w="19050" cap="flat" cmpd="sng">
            <a:solidFill>
              <a:srgbClr val="27B2A5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" descr="C:/Users/Daddy/AppData/Roaming/PolarisOffice/ETemp/13912_16891472/fImage6323103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" y="6330950"/>
            <a:ext cx="1478915" cy="4108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3069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 noGrp="1"/>
          </p:cNvSpPr>
          <p:nvPr>
            <p:ph type="title"/>
          </p:nvPr>
        </p:nvSpPr>
        <p:spPr>
          <a:xfrm>
            <a:off x="346710" y="69850"/>
            <a:ext cx="11486515" cy="587375"/>
          </a:xfrm>
          <a:prstGeom prst="rect">
            <a:avLst/>
          </a:prstGeom>
          <a:noFill/>
        </p:spPr>
        <p:txBody>
          <a:bodyPr vert="horz" wrap="square" lIns="36195" tIns="0" rIns="36195" bIns="0" anchor="ctr">
            <a:noAutofit/>
          </a:bodyPr>
          <a:lstStyle/>
          <a:p>
            <a:pPr marL="0" indent="0" latinLnBrk="0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0" y="667385"/>
            <a:ext cx="12192635" cy="26035"/>
          </a:xfrm>
          <a:prstGeom prst="rect">
            <a:avLst/>
          </a:prstGeom>
          <a:solidFill>
            <a:srgbClr val="01888C"/>
          </a:solidFill>
          <a:ln w="9525" cap="flat" cmpd="sng">
            <a:solidFill>
              <a:srgbClr val="01888C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하나 L" charset="0"/>
              <a:ea typeface="하나 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8621395" y="170815"/>
            <a:ext cx="3489325" cy="485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  <a:latin typeface="하나 L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8555355" y="188595"/>
            <a:ext cx="3489325" cy="467995"/>
          </a:xfrm>
          <a:prstGeom prst="rect">
            <a:avLst/>
          </a:prstGeom>
          <a:noFill/>
        </p:spPr>
        <p:txBody>
          <a:bodyPr vert="horz" wrap="square" lIns="36195" tIns="0" rIns="36195" bIns="0" anchor="t">
            <a:noAutofit/>
          </a:bodyPr>
          <a:lstStyle/>
          <a:p>
            <a:pPr marL="0" indent="0" algn="r" defTabSz="914400" latinLnBrk="0">
              <a:buFontTx/>
              <a:buNone/>
            </a:pPr>
            <a:endParaRPr lang="ko-KR" altLang="en-US" sz="1100" b="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 descr="C:/Users/Daddy/AppData/Roaming/PolarisOffice/ETemp/13912_16891472/fImage6323108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" y="6330950"/>
            <a:ext cx="1478915" cy="41084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999490" y="292735"/>
            <a:ext cx="10180955" cy="700405"/>
          </a:xfrm>
          <a:prstGeom prst="rect">
            <a:avLst/>
          </a:prstGeom>
          <a:noFill/>
        </p:spPr>
        <p:txBody>
          <a:bodyPr vert="horz" wrap="square" lIns="36195" tIns="0" rIns="36195" bIns="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Daddy/AppData/Roaming/PolarisOffice/ETemp/13912_16891472/fImage819091129169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" r="13763"/>
          <a:stretch>
            <a:fillRect/>
          </a:stretch>
        </p:blipFill>
        <p:spPr>
          <a:xfrm>
            <a:off x="0" y="0"/>
            <a:ext cx="12229465" cy="685863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1" r:id="rId2"/>
    <p:sldLayoutId id="2147483702" r:id="rId3"/>
  </p:sldLayoutIdLst>
  <p:transition spd="slow">
    <p:wip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>
            <a:off x="1582070" y="1153274"/>
            <a:ext cx="3974379" cy="4782013"/>
          </a:xfrm>
          <a:prstGeom prst="rect">
            <a:avLst/>
          </a:prstGeom>
          <a:solidFill>
            <a:srgbClr val="D4F0E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285750" indent="-285750" algn="ctr" defTabSz="410210" rtl="0" eaLnBrk="1" latinLnBrk="0" hangingPunct="1">
              <a:buFont typeface="Wingdings"/>
              <a:buChar char="§"/>
            </a:pPr>
            <a:endParaRPr lang="ko-KR" altLang="en-US" sz="1400" b="0" i="0" strike="noStrike" cap="none">
              <a:solidFill>
                <a:srgbClr val="D4F0ED"/>
              </a:solidFill>
              <a:latin typeface="하나 L" charset="0"/>
              <a:ea typeface="하나 L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426485" y="457086"/>
            <a:ext cx="8119745" cy="10464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3200" b="1">
                <a:latin typeface="하나 L" charset="0"/>
                <a:ea typeface="하나 L" charset="0"/>
              </a:rPr>
              <a:t>프로젝트 </a:t>
            </a:r>
            <a:r>
              <a:rPr lang="en-US" altLang="ko-KR" sz="3200" b="1" smtClean="0">
                <a:latin typeface="하나 L" charset="0"/>
                <a:ea typeface="하나 L" charset="0"/>
              </a:rPr>
              <a:t>ONE </a:t>
            </a:r>
            <a:r>
              <a:rPr lang="ko-KR" altLang="en-US" sz="3200" b="1" smtClean="0">
                <a:latin typeface="하나 L" charset="0"/>
                <a:ea typeface="하나 L" charset="0"/>
              </a:rPr>
              <a:t>교육과정 </a:t>
            </a:r>
            <a:r>
              <a:rPr lang="en-US" altLang="ko-KR" sz="3200" b="1" smtClean="0">
                <a:latin typeface="하나 L" charset="0"/>
                <a:ea typeface="하나 L" charset="0"/>
              </a:rPr>
              <a:t> “</a:t>
            </a:r>
            <a:r>
              <a:rPr lang="ko-KR" altLang="en-US" sz="3200" b="1" smtClean="0">
                <a:latin typeface="하나 L" charset="0"/>
                <a:ea typeface="하나 L" charset="0"/>
              </a:rPr>
              <a:t>개발 및 구현</a:t>
            </a:r>
            <a:r>
              <a:rPr lang="en-US" altLang="ko-KR" sz="3200" b="1" smtClean="0">
                <a:latin typeface="하나 L" charset="0"/>
                <a:ea typeface="하나 L" charset="0"/>
              </a:rPr>
              <a:t>”</a:t>
            </a:r>
          </a:p>
          <a:p>
            <a:endParaRPr lang="ko-KR" altLang="en-US" sz="3000" b="1" i="0" dirty="0">
              <a:solidFill>
                <a:srgbClr val="005657"/>
              </a:solidFill>
              <a:latin typeface="하나 L" charset="0"/>
              <a:ea typeface="하나 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495405" y="1047748"/>
            <a:ext cx="3974379" cy="4945727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2400" b="1" smtClean="0">
                <a:latin typeface="하나 L" charset="0"/>
                <a:ea typeface="하나 L" charset="0"/>
              </a:rPr>
              <a:t>1. DDD</a:t>
            </a:r>
            <a:r>
              <a:rPr lang="en-US" altLang="ko-KR" sz="1200" smtClean="0">
                <a:latin typeface="하나 L" charset="0"/>
                <a:ea typeface="하나 L" charset="0"/>
              </a:rPr>
              <a:t>(</a:t>
            </a:r>
            <a:r>
              <a:rPr lang="en-US" altLang="ko-KR" sz="1200" smtClean="0"/>
              <a:t>Domain-Driven Design)</a:t>
            </a:r>
            <a:r>
              <a:rPr lang="ko-KR" altLang="en-US" sz="2400" b="1" smtClean="0">
                <a:latin typeface="하나 L" charset="0"/>
                <a:ea typeface="하나 L" charset="0"/>
              </a:rPr>
              <a:t>소개</a:t>
            </a:r>
            <a:endParaRPr lang="en-US" altLang="ko-KR" sz="2400" b="1">
              <a:latin typeface="하나 L" charset="0"/>
              <a:ea typeface="하나 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400" b="1">
                <a:latin typeface="하나 L" charset="0"/>
                <a:ea typeface="하나 L" charset="0"/>
              </a:rPr>
              <a:t>     </a:t>
            </a:r>
            <a:r>
              <a:rPr lang="ko-KR" altLang="en-US" sz="1400" b="1">
                <a:latin typeface="하나 L" charset="0"/>
                <a:ea typeface="하나 L" charset="0"/>
              </a:rPr>
              <a:t>가</a:t>
            </a:r>
            <a:r>
              <a:rPr lang="en-US" altLang="ko-KR" sz="1400" b="1">
                <a:latin typeface="하나 L" charset="0"/>
                <a:ea typeface="하나 L" charset="0"/>
              </a:rPr>
              <a:t>. </a:t>
            </a:r>
            <a:r>
              <a:rPr lang="en-US" altLang="ko-KR" sz="1400" smtClean="0"/>
              <a:t>1Q </a:t>
            </a:r>
            <a:r>
              <a:rPr lang="ko-KR" altLang="en-US" sz="1400" smtClean="0"/>
              <a:t>로그인</a:t>
            </a:r>
            <a:endParaRPr lang="en-US" altLang="ko-KR" sz="1400"/>
          </a:p>
          <a:p>
            <a:pPr latinLnBrk="0">
              <a:lnSpc>
                <a:spcPct val="150000"/>
              </a:lnSpc>
            </a:pPr>
            <a:r>
              <a:rPr lang="en-US" altLang="ko-KR" sz="1400" b="1">
                <a:latin typeface="하나 L" charset="0"/>
                <a:ea typeface="하나 L" charset="0"/>
              </a:rPr>
              <a:t>     </a:t>
            </a:r>
            <a:r>
              <a:rPr lang="ko-KR" altLang="en-US" sz="1400" b="1">
                <a:latin typeface="하나 L" charset="0"/>
                <a:ea typeface="하나 L" charset="0"/>
              </a:rPr>
              <a:t>나</a:t>
            </a:r>
            <a:r>
              <a:rPr lang="en-US" altLang="ko-KR" sz="1400" b="1">
                <a:latin typeface="하나 L" charset="0"/>
                <a:ea typeface="하나 L" charset="0"/>
              </a:rPr>
              <a:t>. </a:t>
            </a:r>
            <a:r>
              <a:rPr lang="ko-KR" altLang="en-US" sz="1400" smtClean="0"/>
              <a:t>계좌개설</a:t>
            </a:r>
            <a:endParaRPr lang="en-US" sz="1400" b="1" i="0" smtClean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lang="en-US" altLang="ko-KR" sz="2400" b="1" smtClean="0">
                <a:latin typeface="하나 L" charset="0"/>
                <a:ea typeface="하나 L" charset="0"/>
              </a:rPr>
              <a:t>2. </a:t>
            </a:r>
            <a:r>
              <a:rPr lang="ko-KR" altLang="en-US" sz="2400" b="1" smtClean="0">
                <a:latin typeface="하나 L" charset="0"/>
                <a:ea typeface="하나 L" charset="0"/>
              </a:rPr>
              <a:t>개발 과정</a:t>
            </a:r>
            <a:endParaRPr lang="en-US" altLang="ko-KR" sz="2400" b="1" smtClean="0">
              <a:latin typeface="하나 L" charset="0"/>
              <a:ea typeface="하나 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400" b="1" smtClean="0">
                <a:latin typeface="하나 L" charset="0"/>
                <a:ea typeface="하나 L" charset="0"/>
              </a:rPr>
              <a:t>     </a:t>
            </a:r>
            <a:r>
              <a:rPr lang="ko-KR" altLang="en-US" sz="1400" b="1" smtClean="0">
                <a:latin typeface="하나 L" charset="0"/>
                <a:ea typeface="하나 L" charset="0"/>
              </a:rPr>
              <a:t>가</a:t>
            </a:r>
            <a:r>
              <a:rPr lang="en-US" altLang="ko-KR" sz="1400" b="1" smtClean="0">
                <a:latin typeface="하나 L" charset="0"/>
                <a:ea typeface="하나 L" charset="0"/>
              </a:rPr>
              <a:t>. </a:t>
            </a:r>
            <a:r>
              <a:rPr lang="ko-KR" altLang="en-US" sz="1400" smtClean="0"/>
              <a:t>개발에 사용된 </a:t>
            </a:r>
            <a:r>
              <a:rPr lang="en-US" altLang="ko-KR" sz="1400" smtClean="0"/>
              <a:t>tool</a:t>
            </a:r>
            <a:r>
              <a:rPr lang="ko-KR" altLang="en-US" sz="1400" smtClean="0"/>
              <a:t>과 환경</a:t>
            </a:r>
            <a:endParaRPr lang="en-US" altLang="ko-KR" sz="1400" smtClean="0"/>
          </a:p>
          <a:p>
            <a:pPr latinLnBrk="0">
              <a:lnSpc>
                <a:spcPct val="150000"/>
              </a:lnSpc>
            </a:pPr>
            <a:r>
              <a:rPr lang="en-US" altLang="ko-KR" sz="1400" b="1" smtClean="0">
                <a:latin typeface="하나 L" charset="0"/>
                <a:ea typeface="하나 L" charset="0"/>
              </a:rPr>
              <a:t>     </a:t>
            </a:r>
            <a:r>
              <a:rPr lang="ko-KR" altLang="en-US" sz="1400" b="1" smtClean="0">
                <a:latin typeface="하나 L" charset="0"/>
                <a:ea typeface="하나 L" charset="0"/>
              </a:rPr>
              <a:t>나</a:t>
            </a:r>
            <a:r>
              <a:rPr lang="en-US" altLang="ko-KR" sz="1400" b="1" smtClean="0">
                <a:latin typeface="하나 L" charset="0"/>
                <a:ea typeface="하나 L" charset="0"/>
              </a:rPr>
              <a:t>. </a:t>
            </a:r>
            <a:r>
              <a:rPr lang="ko-KR" altLang="en-US" sz="1400" smtClean="0"/>
              <a:t>아키텍쳐 구조</a:t>
            </a:r>
            <a:endParaRPr lang="en-US" altLang="ko-KR" sz="1400" smtClean="0"/>
          </a:p>
          <a:p>
            <a:pPr latinLnBrk="0">
              <a:lnSpc>
                <a:spcPct val="150000"/>
              </a:lnSpc>
            </a:pPr>
            <a:r>
              <a:rPr lang="en-US" altLang="ko-KR" sz="2400" b="1" smtClean="0">
                <a:latin typeface="하나 L" charset="0"/>
                <a:ea typeface="하나 L" charset="0"/>
              </a:rPr>
              <a:t>3. </a:t>
            </a:r>
            <a:r>
              <a:rPr lang="ko-KR" altLang="en-US" sz="2400" b="1" smtClean="0">
                <a:latin typeface="하나 L" charset="0"/>
                <a:ea typeface="하나 L" charset="0"/>
              </a:rPr>
              <a:t>구현</a:t>
            </a:r>
            <a:endParaRPr lang="en-US" altLang="ko-KR" sz="2400" b="1">
              <a:latin typeface="하나 L" charset="0"/>
              <a:ea typeface="하나 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400" b="1">
                <a:latin typeface="하나 L" charset="0"/>
                <a:ea typeface="하나 L" charset="0"/>
              </a:rPr>
              <a:t>     </a:t>
            </a:r>
            <a:r>
              <a:rPr lang="ko-KR" altLang="en-US" sz="1400" b="1">
                <a:latin typeface="하나 L" charset="0"/>
                <a:ea typeface="하나 L" charset="0"/>
              </a:rPr>
              <a:t>가</a:t>
            </a:r>
            <a:r>
              <a:rPr lang="en-US" altLang="ko-KR" sz="1400" b="1">
                <a:latin typeface="하나 L" charset="0"/>
                <a:ea typeface="하나 L" charset="0"/>
              </a:rPr>
              <a:t>. </a:t>
            </a:r>
            <a:r>
              <a:rPr lang="ko-KR" altLang="en-US" sz="1400" smtClean="0">
                <a:latin typeface="하나 L" charset="0"/>
                <a:ea typeface="하나 L" charset="0"/>
              </a:rPr>
              <a:t>거래 시현</a:t>
            </a:r>
            <a:endParaRPr lang="en-US" altLang="ko-KR" sz="1400"/>
          </a:p>
          <a:p>
            <a:pPr latinLnBrk="0">
              <a:lnSpc>
                <a:spcPct val="150000"/>
              </a:lnSpc>
            </a:pPr>
            <a:r>
              <a:rPr lang="en-US" altLang="ko-KR" sz="1400" b="1">
                <a:latin typeface="하나 L" charset="0"/>
                <a:ea typeface="하나 L" charset="0"/>
              </a:rPr>
              <a:t>     </a:t>
            </a:r>
            <a:r>
              <a:rPr lang="ko-KR" altLang="en-US" sz="1400" b="1">
                <a:latin typeface="하나 L" charset="0"/>
                <a:ea typeface="하나 L" charset="0"/>
              </a:rPr>
              <a:t>나</a:t>
            </a:r>
            <a:r>
              <a:rPr lang="en-US" altLang="ko-KR" sz="1400" b="1">
                <a:latin typeface="하나 L" charset="0"/>
                <a:ea typeface="하나 L" charset="0"/>
              </a:rPr>
              <a:t>. </a:t>
            </a:r>
            <a:r>
              <a:rPr lang="ko-KR" altLang="en-US" sz="1400" smtClean="0"/>
              <a:t>장애전파 방지</a:t>
            </a:r>
            <a:endParaRPr lang="en-US" altLang="ko-KR" sz="1400" smtClean="0"/>
          </a:p>
          <a:p>
            <a:pPr latinLnBrk="0">
              <a:lnSpc>
                <a:spcPct val="150000"/>
              </a:lnSpc>
            </a:pPr>
            <a:r>
              <a:rPr lang="en-US" altLang="ko-KR" sz="1400" b="1">
                <a:latin typeface="하나 L" charset="0"/>
                <a:ea typeface="하나 L" charset="0"/>
              </a:rPr>
              <a:t> </a:t>
            </a:r>
            <a:r>
              <a:rPr lang="en-US" altLang="ko-KR" sz="1400" b="1" smtClean="0">
                <a:latin typeface="하나 L" charset="0"/>
                <a:ea typeface="하나 L" charset="0"/>
              </a:rPr>
              <a:t>    </a:t>
            </a:r>
            <a:r>
              <a:rPr lang="ko-KR" altLang="en-US" sz="1400" b="1" smtClean="0">
                <a:latin typeface="하나 L" charset="0"/>
                <a:ea typeface="하나 L" charset="0"/>
              </a:rPr>
              <a:t>다</a:t>
            </a:r>
            <a:r>
              <a:rPr lang="en-US" altLang="ko-KR" sz="1400" b="1" smtClean="0">
                <a:latin typeface="하나 L" charset="0"/>
                <a:ea typeface="하나 L" charset="0"/>
              </a:rPr>
              <a:t>. </a:t>
            </a:r>
            <a:r>
              <a:rPr lang="ko-KR" altLang="en-US" sz="1400" smtClean="0">
                <a:latin typeface="하나 L" charset="0"/>
                <a:ea typeface="하나 L" charset="0"/>
              </a:rPr>
              <a:t>거래의 연속성</a:t>
            </a:r>
            <a:endParaRPr lang="en-US" altLang="ko-KR" sz="1400" smtClean="0">
              <a:latin typeface="하나 L" charset="0"/>
              <a:ea typeface="하나 L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400" b="1">
                <a:latin typeface="하나 L" charset="0"/>
                <a:ea typeface="하나 L" charset="0"/>
              </a:rPr>
              <a:t> </a:t>
            </a:r>
            <a:r>
              <a:rPr lang="en-US" altLang="ko-KR" sz="1400" b="1" smtClean="0">
                <a:latin typeface="하나 L" charset="0"/>
                <a:ea typeface="하나 L" charset="0"/>
              </a:rPr>
              <a:t>    </a:t>
            </a:r>
            <a:r>
              <a:rPr lang="ko-KR" altLang="en-US" sz="1400" b="1" smtClean="0">
                <a:latin typeface="하나 L" charset="0"/>
                <a:ea typeface="하나 L" charset="0"/>
              </a:rPr>
              <a:t>라</a:t>
            </a:r>
            <a:r>
              <a:rPr lang="en-US" altLang="ko-KR" sz="1400" b="1" smtClean="0">
                <a:latin typeface="하나 L" charset="0"/>
                <a:ea typeface="하나 L" charset="0"/>
              </a:rPr>
              <a:t>. </a:t>
            </a:r>
            <a:r>
              <a:rPr lang="ko-KR" altLang="en-US" sz="1400" smtClean="0">
                <a:latin typeface="하나 L" charset="0"/>
                <a:ea typeface="하나 L" charset="0"/>
              </a:rPr>
              <a:t>스케일 아웃</a:t>
            </a:r>
            <a:endParaRPr lang="en-US" altLang="ko-KR" sz="1400">
              <a:latin typeface="하나 L" charset="0"/>
              <a:ea typeface="하나 L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400" b="1" smtClean="0">
              <a:latin typeface="하나 L" charset="0"/>
              <a:ea typeface="하나 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5793075" y="1129606"/>
            <a:ext cx="4414954" cy="4782013"/>
          </a:xfrm>
          <a:prstGeom prst="rect">
            <a:avLst/>
          </a:prstGeom>
          <a:solidFill>
            <a:srgbClr val="D4F0E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285750" indent="-285750" algn="ctr" defTabSz="410210" rtl="0" eaLnBrk="1" latinLnBrk="0" hangingPunct="1">
              <a:buFont typeface="Wingdings"/>
              <a:buChar char="§"/>
            </a:pPr>
            <a:endParaRPr lang="ko-KR" altLang="en-US" sz="1400" b="0" i="0" strike="noStrike" cap="none">
              <a:solidFill>
                <a:srgbClr val="D4F0ED"/>
              </a:solidFill>
              <a:latin typeface="하나 L" charset="0"/>
              <a:ea typeface="하나 L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>
            <a:off x="5829863" y="1114252"/>
            <a:ext cx="4431579" cy="486260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2400" b="1" smtClean="0">
                <a:latin typeface="하나 L" charset="0"/>
                <a:ea typeface="하나 L" charset="0"/>
              </a:rPr>
              <a:t>4. </a:t>
            </a:r>
            <a:r>
              <a:rPr lang="ko-KR" altLang="en-US" sz="2400" b="1" smtClean="0">
                <a:latin typeface="하나 L" charset="0"/>
                <a:ea typeface="하나 L" charset="0"/>
              </a:rPr>
              <a:t>마치며</a:t>
            </a:r>
            <a:r>
              <a:rPr lang="en-US" altLang="ko-KR" sz="2400" b="1" smtClean="0">
                <a:latin typeface="하나 L" charset="0"/>
                <a:ea typeface="하나 L" charset="0"/>
              </a:rPr>
              <a:t>..</a:t>
            </a:r>
          </a:p>
          <a:p>
            <a:pPr latinLnBrk="0">
              <a:lnSpc>
                <a:spcPct val="150000"/>
              </a:lnSpc>
            </a:pPr>
            <a:r>
              <a:rPr lang="ko-KR" altLang="en-US" sz="1400" smtClean="0"/>
              <a:t>    </a:t>
            </a:r>
            <a:r>
              <a:rPr lang="en-US" altLang="ko-KR" sz="1400" smtClean="0"/>
              <a:t>- </a:t>
            </a:r>
            <a:r>
              <a:rPr lang="ko-KR" altLang="en-US" sz="1400" smtClean="0"/>
              <a:t>개발 및 구현 소감 및 총평</a:t>
            </a:r>
            <a:endParaRPr lang="en-US" altLang="ko-KR" sz="1400"/>
          </a:p>
          <a:p>
            <a:pPr latinLnBrk="0">
              <a:lnSpc>
                <a:spcPct val="150000"/>
              </a:lnSpc>
            </a:pPr>
            <a:endParaRPr lang="en-US" altLang="ko-KR" sz="1400" b="1">
              <a:latin typeface="하나 L" charset="0"/>
              <a:ea typeface="하나 L" charset="0"/>
            </a:endParaRPr>
          </a:p>
        </p:txBody>
      </p:sp>
      <p:grpSp>
        <p:nvGrpSpPr>
          <p:cNvPr id="14" name="Group 1173"/>
          <p:cNvGrpSpPr/>
          <p:nvPr/>
        </p:nvGrpSpPr>
        <p:grpSpPr>
          <a:xfrm>
            <a:off x="3763946" y="4079988"/>
            <a:ext cx="569666" cy="617793"/>
            <a:chOff x="2530475" y="2533650"/>
            <a:chExt cx="1244600" cy="1244601"/>
          </a:xfrm>
        </p:grpSpPr>
        <p:sp>
          <p:nvSpPr>
            <p:cNvPr id="15" name="Freeform 54"/>
            <p:cNvSpPr/>
            <p:nvPr/>
          </p:nvSpPr>
          <p:spPr bwMode="auto">
            <a:xfrm>
              <a:off x="2874963" y="2533650"/>
              <a:ext cx="555625" cy="555625"/>
            </a:xfrm>
            <a:custGeom>
              <a:avLst/>
              <a:gdLst/>
              <a:ahLst/>
              <a:cxnLst>
                <a:cxn ang="0">
                  <a:pos x="369" y="701"/>
                </a:cxn>
                <a:cxn ang="0">
                  <a:pos x="421" y="694"/>
                </a:cxn>
                <a:cxn ang="0">
                  <a:pos x="470" y="680"/>
                </a:cxn>
                <a:cxn ang="0">
                  <a:pos x="517" y="658"/>
                </a:cxn>
                <a:cxn ang="0">
                  <a:pos x="560" y="631"/>
                </a:cxn>
                <a:cxn ang="0">
                  <a:pos x="598" y="598"/>
                </a:cxn>
                <a:cxn ang="0">
                  <a:pos x="631" y="561"/>
                </a:cxn>
                <a:cxn ang="0">
                  <a:pos x="658" y="517"/>
                </a:cxn>
                <a:cxn ang="0">
                  <a:pos x="680" y="472"/>
                </a:cxn>
                <a:cxn ang="0">
                  <a:pos x="694" y="422"/>
                </a:cxn>
                <a:cxn ang="0">
                  <a:pos x="701" y="369"/>
                </a:cxn>
                <a:cxn ang="0">
                  <a:pos x="701" y="333"/>
                </a:cxn>
                <a:cxn ang="0">
                  <a:pos x="694" y="280"/>
                </a:cxn>
                <a:cxn ang="0">
                  <a:pos x="680" y="230"/>
                </a:cxn>
                <a:cxn ang="0">
                  <a:pos x="658" y="184"/>
                </a:cxn>
                <a:cxn ang="0">
                  <a:pos x="631" y="140"/>
                </a:cxn>
                <a:cxn ang="0">
                  <a:pos x="598" y="103"/>
                </a:cxn>
                <a:cxn ang="0">
                  <a:pos x="560" y="70"/>
                </a:cxn>
                <a:cxn ang="0">
                  <a:pos x="517" y="43"/>
                </a:cxn>
                <a:cxn ang="0">
                  <a:pos x="470" y="21"/>
                </a:cxn>
                <a:cxn ang="0">
                  <a:pos x="421" y="8"/>
                </a:cxn>
                <a:cxn ang="0">
                  <a:pos x="369" y="0"/>
                </a:cxn>
                <a:cxn ang="0">
                  <a:pos x="332" y="0"/>
                </a:cxn>
                <a:cxn ang="0">
                  <a:pos x="280" y="8"/>
                </a:cxn>
                <a:cxn ang="0">
                  <a:pos x="230" y="21"/>
                </a:cxn>
                <a:cxn ang="0">
                  <a:pos x="183" y="43"/>
                </a:cxn>
                <a:cxn ang="0">
                  <a:pos x="140" y="70"/>
                </a:cxn>
                <a:cxn ang="0">
                  <a:pos x="103" y="103"/>
                </a:cxn>
                <a:cxn ang="0">
                  <a:pos x="70" y="140"/>
                </a:cxn>
                <a:cxn ang="0">
                  <a:pos x="42" y="184"/>
                </a:cxn>
                <a:cxn ang="0">
                  <a:pos x="21" y="230"/>
                </a:cxn>
                <a:cxn ang="0">
                  <a:pos x="7" y="280"/>
                </a:cxn>
                <a:cxn ang="0">
                  <a:pos x="0" y="333"/>
                </a:cxn>
                <a:cxn ang="0">
                  <a:pos x="0" y="369"/>
                </a:cxn>
                <a:cxn ang="0">
                  <a:pos x="7" y="422"/>
                </a:cxn>
                <a:cxn ang="0">
                  <a:pos x="21" y="472"/>
                </a:cxn>
                <a:cxn ang="0">
                  <a:pos x="42" y="517"/>
                </a:cxn>
                <a:cxn ang="0">
                  <a:pos x="70" y="561"/>
                </a:cxn>
                <a:cxn ang="0">
                  <a:pos x="103" y="598"/>
                </a:cxn>
                <a:cxn ang="0">
                  <a:pos x="140" y="631"/>
                </a:cxn>
                <a:cxn ang="0">
                  <a:pos x="183" y="658"/>
                </a:cxn>
                <a:cxn ang="0">
                  <a:pos x="230" y="680"/>
                </a:cxn>
                <a:cxn ang="0">
                  <a:pos x="280" y="694"/>
                </a:cxn>
                <a:cxn ang="0">
                  <a:pos x="332" y="701"/>
                </a:cxn>
              </a:cxnLst>
              <a:rect l="0" t="0" r="r" b="b"/>
              <a:pathLst>
                <a:path w="701" h="701">
                  <a:moveTo>
                    <a:pt x="350" y="701"/>
                  </a:moveTo>
                  <a:lnTo>
                    <a:pt x="350" y="701"/>
                  </a:lnTo>
                  <a:lnTo>
                    <a:pt x="369" y="701"/>
                  </a:lnTo>
                  <a:lnTo>
                    <a:pt x="386" y="699"/>
                  </a:lnTo>
                  <a:lnTo>
                    <a:pt x="404" y="697"/>
                  </a:lnTo>
                  <a:lnTo>
                    <a:pt x="421" y="694"/>
                  </a:lnTo>
                  <a:lnTo>
                    <a:pt x="438" y="691"/>
                  </a:lnTo>
                  <a:lnTo>
                    <a:pt x="455" y="685"/>
                  </a:lnTo>
                  <a:lnTo>
                    <a:pt x="470" y="680"/>
                  </a:lnTo>
                  <a:lnTo>
                    <a:pt x="487" y="674"/>
                  </a:lnTo>
                  <a:lnTo>
                    <a:pt x="503" y="667"/>
                  </a:lnTo>
                  <a:lnTo>
                    <a:pt x="517" y="658"/>
                  </a:lnTo>
                  <a:lnTo>
                    <a:pt x="532" y="650"/>
                  </a:lnTo>
                  <a:lnTo>
                    <a:pt x="546" y="642"/>
                  </a:lnTo>
                  <a:lnTo>
                    <a:pt x="560" y="631"/>
                  </a:lnTo>
                  <a:lnTo>
                    <a:pt x="573" y="621"/>
                  </a:lnTo>
                  <a:lnTo>
                    <a:pt x="586" y="610"/>
                  </a:lnTo>
                  <a:lnTo>
                    <a:pt x="598" y="598"/>
                  </a:lnTo>
                  <a:lnTo>
                    <a:pt x="610" y="587"/>
                  </a:lnTo>
                  <a:lnTo>
                    <a:pt x="621" y="573"/>
                  </a:lnTo>
                  <a:lnTo>
                    <a:pt x="631" y="561"/>
                  </a:lnTo>
                  <a:lnTo>
                    <a:pt x="641" y="546"/>
                  </a:lnTo>
                  <a:lnTo>
                    <a:pt x="650" y="533"/>
                  </a:lnTo>
                  <a:lnTo>
                    <a:pt x="658" y="517"/>
                  </a:lnTo>
                  <a:lnTo>
                    <a:pt x="667" y="503"/>
                  </a:lnTo>
                  <a:lnTo>
                    <a:pt x="673" y="487"/>
                  </a:lnTo>
                  <a:lnTo>
                    <a:pt x="680" y="472"/>
                  </a:lnTo>
                  <a:lnTo>
                    <a:pt x="685" y="455"/>
                  </a:lnTo>
                  <a:lnTo>
                    <a:pt x="690" y="438"/>
                  </a:lnTo>
                  <a:lnTo>
                    <a:pt x="694" y="422"/>
                  </a:lnTo>
                  <a:lnTo>
                    <a:pt x="697" y="404"/>
                  </a:lnTo>
                  <a:lnTo>
                    <a:pt x="699" y="386"/>
                  </a:lnTo>
                  <a:lnTo>
                    <a:pt x="701" y="369"/>
                  </a:lnTo>
                  <a:lnTo>
                    <a:pt x="701" y="350"/>
                  </a:lnTo>
                  <a:lnTo>
                    <a:pt x="701" y="350"/>
                  </a:lnTo>
                  <a:lnTo>
                    <a:pt x="701" y="333"/>
                  </a:lnTo>
                  <a:lnTo>
                    <a:pt x="699" y="315"/>
                  </a:lnTo>
                  <a:lnTo>
                    <a:pt x="697" y="297"/>
                  </a:lnTo>
                  <a:lnTo>
                    <a:pt x="694" y="280"/>
                  </a:lnTo>
                  <a:lnTo>
                    <a:pt x="690" y="263"/>
                  </a:lnTo>
                  <a:lnTo>
                    <a:pt x="685" y="246"/>
                  </a:lnTo>
                  <a:lnTo>
                    <a:pt x="680" y="230"/>
                  </a:lnTo>
                  <a:lnTo>
                    <a:pt x="673" y="214"/>
                  </a:lnTo>
                  <a:lnTo>
                    <a:pt x="667" y="199"/>
                  </a:lnTo>
                  <a:lnTo>
                    <a:pt x="658" y="184"/>
                  </a:lnTo>
                  <a:lnTo>
                    <a:pt x="650" y="169"/>
                  </a:lnTo>
                  <a:lnTo>
                    <a:pt x="641" y="155"/>
                  </a:lnTo>
                  <a:lnTo>
                    <a:pt x="631" y="140"/>
                  </a:lnTo>
                  <a:lnTo>
                    <a:pt x="621" y="128"/>
                  </a:lnTo>
                  <a:lnTo>
                    <a:pt x="610" y="115"/>
                  </a:lnTo>
                  <a:lnTo>
                    <a:pt x="598" y="103"/>
                  </a:lnTo>
                  <a:lnTo>
                    <a:pt x="586" y="92"/>
                  </a:lnTo>
                  <a:lnTo>
                    <a:pt x="573" y="80"/>
                  </a:lnTo>
                  <a:lnTo>
                    <a:pt x="560" y="70"/>
                  </a:lnTo>
                  <a:lnTo>
                    <a:pt x="546" y="60"/>
                  </a:lnTo>
                  <a:lnTo>
                    <a:pt x="532" y="51"/>
                  </a:lnTo>
                  <a:lnTo>
                    <a:pt x="517" y="43"/>
                  </a:lnTo>
                  <a:lnTo>
                    <a:pt x="503" y="35"/>
                  </a:lnTo>
                  <a:lnTo>
                    <a:pt x="487" y="27"/>
                  </a:lnTo>
                  <a:lnTo>
                    <a:pt x="470" y="21"/>
                  </a:lnTo>
                  <a:lnTo>
                    <a:pt x="455" y="16"/>
                  </a:lnTo>
                  <a:lnTo>
                    <a:pt x="438" y="11"/>
                  </a:lnTo>
                  <a:lnTo>
                    <a:pt x="421" y="8"/>
                  </a:lnTo>
                  <a:lnTo>
                    <a:pt x="404" y="5"/>
                  </a:lnTo>
                  <a:lnTo>
                    <a:pt x="386" y="2"/>
                  </a:lnTo>
                  <a:lnTo>
                    <a:pt x="369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32" y="0"/>
                  </a:lnTo>
                  <a:lnTo>
                    <a:pt x="315" y="2"/>
                  </a:lnTo>
                  <a:lnTo>
                    <a:pt x="297" y="5"/>
                  </a:lnTo>
                  <a:lnTo>
                    <a:pt x="280" y="8"/>
                  </a:lnTo>
                  <a:lnTo>
                    <a:pt x="263" y="11"/>
                  </a:lnTo>
                  <a:lnTo>
                    <a:pt x="246" y="16"/>
                  </a:lnTo>
                  <a:lnTo>
                    <a:pt x="230" y="21"/>
                  </a:lnTo>
                  <a:lnTo>
                    <a:pt x="214" y="27"/>
                  </a:lnTo>
                  <a:lnTo>
                    <a:pt x="199" y="35"/>
                  </a:lnTo>
                  <a:lnTo>
                    <a:pt x="183" y="43"/>
                  </a:lnTo>
                  <a:lnTo>
                    <a:pt x="168" y="51"/>
                  </a:lnTo>
                  <a:lnTo>
                    <a:pt x="155" y="60"/>
                  </a:lnTo>
                  <a:lnTo>
                    <a:pt x="140" y="70"/>
                  </a:lnTo>
                  <a:lnTo>
                    <a:pt x="128" y="80"/>
                  </a:lnTo>
                  <a:lnTo>
                    <a:pt x="114" y="92"/>
                  </a:lnTo>
                  <a:lnTo>
                    <a:pt x="103" y="103"/>
                  </a:lnTo>
                  <a:lnTo>
                    <a:pt x="91" y="115"/>
                  </a:lnTo>
                  <a:lnTo>
                    <a:pt x="80" y="128"/>
                  </a:lnTo>
                  <a:lnTo>
                    <a:pt x="70" y="140"/>
                  </a:lnTo>
                  <a:lnTo>
                    <a:pt x="59" y="155"/>
                  </a:lnTo>
                  <a:lnTo>
                    <a:pt x="51" y="169"/>
                  </a:lnTo>
                  <a:lnTo>
                    <a:pt x="42" y="184"/>
                  </a:lnTo>
                  <a:lnTo>
                    <a:pt x="35" y="199"/>
                  </a:lnTo>
                  <a:lnTo>
                    <a:pt x="27" y="214"/>
                  </a:lnTo>
                  <a:lnTo>
                    <a:pt x="21" y="230"/>
                  </a:lnTo>
                  <a:lnTo>
                    <a:pt x="16" y="246"/>
                  </a:lnTo>
                  <a:lnTo>
                    <a:pt x="11" y="263"/>
                  </a:lnTo>
                  <a:lnTo>
                    <a:pt x="7" y="280"/>
                  </a:lnTo>
                  <a:lnTo>
                    <a:pt x="4" y="297"/>
                  </a:lnTo>
                  <a:lnTo>
                    <a:pt x="1" y="315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50"/>
                  </a:lnTo>
                  <a:lnTo>
                    <a:pt x="0" y="369"/>
                  </a:lnTo>
                  <a:lnTo>
                    <a:pt x="1" y="386"/>
                  </a:lnTo>
                  <a:lnTo>
                    <a:pt x="4" y="404"/>
                  </a:lnTo>
                  <a:lnTo>
                    <a:pt x="7" y="422"/>
                  </a:lnTo>
                  <a:lnTo>
                    <a:pt x="11" y="438"/>
                  </a:lnTo>
                  <a:lnTo>
                    <a:pt x="16" y="455"/>
                  </a:lnTo>
                  <a:lnTo>
                    <a:pt x="21" y="472"/>
                  </a:lnTo>
                  <a:lnTo>
                    <a:pt x="27" y="487"/>
                  </a:lnTo>
                  <a:lnTo>
                    <a:pt x="35" y="503"/>
                  </a:lnTo>
                  <a:lnTo>
                    <a:pt x="42" y="517"/>
                  </a:lnTo>
                  <a:lnTo>
                    <a:pt x="51" y="533"/>
                  </a:lnTo>
                  <a:lnTo>
                    <a:pt x="59" y="546"/>
                  </a:lnTo>
                  <a:lnTo>
                    <a:pt x="70" y="561"/>
                  </a:lnTo>
                  <a:lnTo>
                    <a:pt x="80" y="573"/>
                  </a:lnTo>
                  <a:lnTo>
                    <a:pt x="91" y="587"/>
                  </a:lnTo>
                  <a:lnTo>
                    <a:pt x="103" y="598"/>
                  </a:lnTo>
                  <a:lnTo>
                    <a:pt x="114" y="610"/>
                  </a:lnTo>
                  <a:lnTo>
                    <a:pt x="128" y="621"/>
                  </a:lnTo>
                  <a:lnTo>
                    <a:pt x="140" y="631"/>
                  </a:lnTo>
                  <a:lnTo>
                    <a:pt x="155" y="642"/>
                  </a:lnTo>
                  <a:lnTo>
                    <a:pt x="168" y="650"/>
                  </a:lnTo>
                  <a:lnTo>
                    <a:pt x="183" y="658"/>
                  </a:lnTo>
                  <a:lnTo>
                    <a:pt x="199" y="667"/>
                  </a:lnTo>
                  <a:lnTo>
                    <a:pt x="214" y="674"/>
                  </a:lnTo>
                  <a:lnTo>
                    <a:pt x="230" y="680"/>
                  </a:lnTo>
                  <a:lnTo>
                    <a:pt x="246" y="685"/>
                  </a:lnTo>
                  <a:lnTo>
                    <a:pt x="263" y="691"/>
                  </a:lnTo>
                  <a:lnTo>
                    <a:pt x="280" y="694"/>
                  </a:lnTo>
                  <a:lnTo>
                    <a:pt x="297" y="697"/>
                  </a:lnTo>
                  <a:lnTo>
                    <a:pt x="315" y="699"/>
                  </a:lnTo>
                  <a:lnTo>
                    <a:pt x="332" y="701"/>
                  </a:lnTo>
                  <a:lnTo>
                    <a:pt x="350" y="701"/>
                  </a:lnTo>
                  <a:lnTo>
                    <a:pt x="350" y="7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6" name="Freeform 55"/>
            <p:cNvSpPr/>
            <p:nvPr/>
          </p:nvSpPr>
          <p:spPr bwMode="auto">
            <a:xfrm>
              <a:off x="2895600" y="3313113"/>
              <a:ext cx="514350" cy="33020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80"/>
                </a:cxn>
                <a:cxn ang="0">
                  <a:pos x="0" y="380"/>
                </a:cxn>
                <a:cxn ang="0">
                  <a:pos x="1" y="387"/>
                </a:cxn>
                <a:cxn ang="0">
                  <a:pos x="3" y="394"/>
                </a:cxn>
                <a:cxn ang="0">
                  <a:pos x="6" y="400"/>
                </a:cxn>
                <a:cxn ang="0">
                  <a:pos x="11" y="405"/>
                </a:cxn>
                <a:cxn ang="0">
                  <a:pos x="16" y="409"/>
                </a:cxn>
                <a:cxn ang="0">
                  <a:pos x="22" y="412"/>
                </a:cxn>
                <a:cxn ang="0">
                  <a:pos x="28" y="414"/>
                </a:cxn>
                <a:cxn ang="0">
                  <a:pos x="36" y="415"/>
                </a:cxn>
                <a:cxn ang="0">
                  <a:pos x="614" y="415"/>
                </a:cxn>
                <a:cxn ang="0">
                  <a:pos x="614" y="415"/>
                </a:cxn>
                <a:cxn ang="0">
                  <a:pos x="621" y="414"/>
                </a:cxn>
                <a:cxn ang="0">
                  <a:pos x="627" y="412"/>
                </a:cxn>
                <a:cxn ang="0">
                  <a:pos x="633" y="409"/>
                </a:cxn>
                <a:cxn ang="0">
                  <a:pos x="639" y="405"/>
                </a:cxn>
                <a:cxn ang="0">
                  <a:pos x="643" y="400"/>
                </a:cxn>
                <a:cxn ang="0">
                  <a:pos x="646" y="394"/>
                </a:cxn>
                <a:cxn ang="0">
                  <a:pos x="648" y="387"/>
                </a:cxn>
                <a:cxn ang="0">
                  <a:pos x="649" y="380"/>
                </a:cxn>
                <a:cxn ang="0">
                  <a:pos x="649" y="36"/>
                </a:cxn>
                <a:cxn ang="0">
                  <a:pos x="649" y="36"/>
                </a:cxn>
                <a:cxn ang="0">
                  <a:pos x="648" y="28"/>
                </a:cxn>
                <a:cxn ang="0">
                  <a:pos x="646" y="22"/>
                </a:cxn>
                <a:cxn ang="0">
                  <a:pos x="643" y="16"/>
                </a:cxn>
                <a:cxn ang="0">
                  <a:pos x="639" y="11"/>
                </a:cxn>
                <a:cxn ang="0">
                  <a:pos x="633" y="6"/>
                </a:cxn>
                <a:cxn ang="0">
                  <a:pos x="627" y="3"/>
                </a:cxn>
                <a:cxn ang="0">
                  <a:pos x="621" y="1"/>
                </a:cxn>
                <a:cxn ang="0">
                  <a:pos x="614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8" y="1"/>
                </a:cxn>
                <a:cxn ang="0">
                  <a:pos x="22" y="3"/>
                </a:cxn>
                <a:cxn ang="0">
                  <a:pos x="16" y="6"/>
                </a:cxn>
                <a:cxn ang="0">
                  <a:pos x="11" y="11"/>
                </a:cxn>
                <a:cxn ang="0">
                  <a:pos x="6" y="16"/>
                </a:cxn>
                <a:cxn ang="0">
                  <a:pos x="3" y="22"/>
                </a:cxn>
                <a:cxn ang="0">
                  <a:pos x="1" y="28"/>
                </a:cxn>
                <a:cxn ang="0">
                  <a:pos x="0" y="36"/>
                </a:cxn>
                <a:cxn ang="0">
                  <a:pos x="0" y="36"/>
                </a:cxn>
              </a:cxnLst>
              <a:rect l="0" t="0" r="r" b="b"/>
              <a:pathLst>
                <a:path w="649" h="415">
                  <a:moveTo>
                    <a:pt x="0" y="36"/>
                  </a:moveTo>
                  <a:lnTo>
                    <a:pt x="0" y="380"/>
                  </a:lnTo>
                  <a:lnTo>
                    <a:pt x="0" y="380"/>
                  </a:lnTo>
                  <a:lnTo>
                    <a:pt x="1" y="387"/>
                  </a:lnTo>
                  <a:lnTo>
                    <a:pt x="3" y="394"/>
                  </a:lnTo>
                  <a:lnTo>
                    <a:pt x="6" y="400"/>
                  </a:lnTo>
                  <a:lnTo>
                    <a:pt x="11" y="405"/>
                  </a:lnTo>
                  <a:lnTo>
                    <a:pt x="16" y="409"/>
                  </a:lnTo>
                  <a:lnTo>
                    <a:pt x="22" y="412"/>
                  </a:lnTo>
                  <a:lnTo>
                    <a:pt x="28" y="414"/>
                  </a:lnTo>
                  <a:lnTo>
                    <a:pt x="36" y="415"/>
                  </a:lnTo>
                  <a:lnTo>
                    <a:pt x="614" y="415"/>
                  </a:lnTo>
                  <a:lnTo>
                    <a:pt x="614" y="415"/>
                  </a:lnTo>
                  <a:lnTo>
                    <a:pt x="621" y="414"/>
                  </a:lnTo>
                  <a:lnTo>
                    <a:pt x="627" y="412"/>
                  </a:lnTo>
                  <a:lnTo>
                    <a:pt x="633" y="409"/>
                  </a:lnTo>
                  <a:lnTo>
                    <a:pt x="639" y="405"/>
                  </a:lnTo>
                  <a:lnTo>
                    <a:pt x="643" y="400"/>
                  </a:lnTo>
                  <a:lnTo>
                    <a:pt x="646" y="394"/>
                  </a:lnTo>
                  <a:lnTo>
                    <a:pt x="648" y="387"/>
                  </a:lnTo>
                  <a:lnTo>
                    <a:pt x="649" y="380"/>
                  </a:lnTo>
                  <a:lnTo>
                    <a:pt x="649" y="36"/>
                  </a:lnTo>
                  <a:lnTo>
                    <a:pt x="649" y="36"/>
                  </a:lnTo>
                  <a:lnTo>
                    <a:pt x="648" y="28"/>
                  </a:lnTo>
                  <a:lnTo>
                    <a:pt x="646" y="22"/>
                  </a:lnTo>
                  <a:lnTo>
                    <a:pt x="643" y="16"/>
                  </a:lnTo>
                  <a:lnTo>
                    <a:pt x="639" y="11"/>
                  </a:lnTo>
                  <a:lnTo>
                    <a:pt x="633" y="6"/>
                  </a:lnTo>
                  <a:lnTo>
                    <a:pt x="627" y="3"/>
                  </a:lnTo>
                  <a:lnTo>
                    <a:pt x="621" y="1"/>
                  </a:lnTo>
                  <a:lnTo>
                    <a:pt x="61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1"/>
                  </a:lnTo>
                  <a:lnTo>
                    <a:pt x="22" y="3"/>
                  </a:lnTo>
                  <a:lnTo>
                    <a:pt x="16" y="6"/>
                  </a:lnTo>
                  <a:lnTo>
                    <a:pt x="11" y="11"/>
                  </a:lnTo>
                  <a:lnTo>
                    <a:pt x="6" y="16"/>
                  </a:lnTo>
                  <a:lnTo>
                    <a:pt x="3" y="22"/>
                  </a:lnTo>
                  <a:lnTo>
                    <a:pt x="1" y="28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7" name="Freeform 56"/>
            <p:cNvSpPr/>
            <p:nvPr/>
          </p:nvSpPr>
          <p:spPr bwMode="auto">
            <a:xfrm>
              <a:off x="2530475" y="3127375"/>
              <a:ext cx="438150" cy="515938"/>
            </a:xfrm>
            <a:custGeom>
              <a:avLst/>
              <a:gdLst/>
              <a:ahLst/>
              <a:cxnLst>
                <a:cxn ang="0">
                  <a:pos x="247" y="648"/>
                </a:cxn>
                <a:cxn ang="0">
                  <a:pos x="267" y="648"/>
                </a:cxn>
                <a:cxn ang="0">
                  <a:pos x="267" y="639"/>
                </a:cxn>
                <a:cxn ang="0">
                  <a:pos x="270" y="607"/>
                </a:cxn>
                <a:cxn ang="0">
                  <a:pos x="279" y="577"/>
                </a:cxn>
                <a:cxn ang="0">
                  <a:pos x="291" y="549"/>
                </a:cxn>
                <a:cxn ang="0">
                  <a:pos x="309" y="524"/>
                </a:cxn>
                <a:cxn ang="0">
                  <a:pos x="329" y="503"/>
                </a:cxn>
                <a:cxn ang="0">
                  <a:pos x="353" y="484"/>
                </a:cxn>
                <a:cxn ang="0">
                  <a:pos x="381" y="471"/>
                </a:cxn>
                <a:cxn ang="0">
                  <a:pos x="410" y="462"/>
                </a:cxn>
                <a:cxn ang="0">
                  <a:pos x="410" y="269"/>
                </a:cxn>
                <a:cxn ang="0">
                  <a:pos x="413" y="252"/>
                </a:cxn>
                <a:cxn ang="0">
                  <a:pos x="418" y="235"/>
                </a:cxn>
                <a:cxn ang="0">
                  <a:pos x="425" y="221"/>
                </a:cxn>
                <a:cxn ang="0">
                  <a:pos x="435" y="208"/>
                </a:cxn>
                <a:cxn ang="0">
                  <a:pos x="448" y="198"/>
                </a:cxn>
                <a:cxn ang="0">
                  <a:pos x="462" y="191"/>
                </a:cxn>
                <a:cxn ang="0">
                  <a:pos x="478" y="186"/>
                </a:cxn>
                <a:cxn ang="0">
                  <a:pos x="496" y="183"/>
                </a:cxn>
                <a:cxn ang="0">
                  <a:pos x="553" y="0"/>
                </a:cxn>
                <a:cxn ang="0">
                  <a:pos x="477" y="0"/>
                </a:cxn>
                <a:cxn ang="0">
                  <a:pos x="472" y="2"/>
                </a:cxn>
                <a:cxn ang="0">
                  <a:pos x="457" y="10"/>
                </a:cxn>
                <a:cxn ang="0">
                  <a:pos x="425" y="35"/>
                </a:cxn>
                <a:cxn ang="0">
                  <a:pos x="367" y="87"/>
                </a:cxn>
                <a:cxn ang="0">
                  <a:pos x="263" y="189"/>
                </a:cxn>
                <a:cxn ang="0">
                  <a:pos x="128" y="330"/>
                </a:cxn>
                <a:cxn ang="0">
                  <a:pos x="45" y="424"/>
                </a:cxn>
                <a:cxn ang="0">
                  <a:pos x="33" y="441"/>
                </a:cxn>
                <a:cxn ang="0">
                  <a:pos x="11" y="477"/>
                </a:cxn>
                <a:cxn ang="0">
                  <a:pos x="5" y="497"/>
                </a:cxn>
                <a:cxn ang="0">
                  <a:pos x="0" y="517"/>
                </a:cxn>
                <a:cxn ang="0">
                  <a:pos x="0" y="536"/>
                </a:cxn>
                <a:cxn ang="0">
                  <a:pos x="6" y="556"/>
                </a:cxn>
                <a:cxn ang="0">
                  <a:pos x="16" y="576"/>
                </a:cxn>
                <a:cxn ang="0">
                  <a:pos x="25" y="587"/>
                </a:cxn>
                <a:cxn ang="0">
                  <a:pos x="48" y="606"/>
                </a:cxn>
                <a:cxn ang="0">
                  <a:pos x="76" y="620"/>
                </a:cxn>
                <a:cxn ang="0">
                  <a:pos x="106" y="632"/>
                </a:cxn>
                <a:cxn ang="0">
                  <a:pos x="137" y="639"/>
                </a:cxn>
                <a:cxn ang="0">
                  <a:pos x="187" y="645"/>
                </a:cxn>
                <a:cxn ang="0">
                  <a:pos x="247" y="648"/>
                </a:cxn>
              </a:cxnLst>
              <a:rect l="0" t="0" r="r" b="b"/>
              <a:pathLst>
                <a:path w="553" h="648">
                  <a:moveTo>
                    <a:pt x="247" y="648"/>
                  </a:moveTo>
                  <a:lnTo>
                    <a:pt x="247" y="648"/>
                  </a:lnTo>
                  <a:lnTo>
                    <a:pt x="267" y="648"/>
                  </a:lnTo>
                  <a:lnTo>
                    <a:pt x="267" y="648"/>
                  </a:lnTo>
                  <a:lnTo>
                    <a:pt x="267" y="639"/>
                  </a:lnTo>
                  <a:lnTo>
                    <a:pt x="267" y="639"/>
                  </a:lnTo>
                  <a:lnTo>
                    <a:pt x="268" y="622"/>
                  </a:lnTo>
                  <a:lnTo>
                    <a:pt x="270" y="607"/>
                  </a:lnTo>
                  <a:lnTo>
                    <a:pt x="273" y="591"/>
                  </a:lnTo>
                  <a:lnTo>
                    <a:pt x="279" y="577"/>
                  </a:lnTo>
                  <a:lnTo>
                    <a:pt x="284" y="563"/>
                  </a:lnTo>
                  <a:lnTo>
                    <a:pt x="291" y="549"/>
                  </a:lnTo>
                  <a:lnTo>
                    <a:pt x="299" y="536"/>
                  </a:lnTo>
                  <a:lnTo>
                    <a:pt x="309" y="524"/>
                  </a:lnTo>
                  <a:lnTo>
                    <a:pt x="318" y="514"/>
                  </a:lnTo>
                  <a:lnTo>
                    <a:pt x="329" y="503"/>
                  </a:lnTo>
                  <a:lnTo>
                    <a:pt x="341" y="493"/>
                  </a:lnTo>
                  <a:lnTo>
                    <a:pt x="353" y="484"/>
                  </a:lnTo>
                  <a:lnTo>
                    <a:pt x="367" y="477"/>
                  </a:lnTo>
                  <a:lnTo>
                    <a:pt x="381" y="471"/>
                  </a:lnTo>
                  <a:lnTo>
                    <a:pt x="396" y="466"/>
                  </a:lnTo>
                  <a:lnTo>
                    <a:pt x="410" y="462"/>
                  </a:lnTo>
                  <a:lnTo>
                    <a:pt x="410" y="269"/>
                  </a:lnTo>
                  <a:lnTo>
                    <a:pt x="410" y="269"/>
                  </a:lnTo>
                  <a:lnTo>
                    <a:pt x="411" y="260"/>
                  </a:lnTo>
                  <a:lnTo>
                    <a:pt x="413" y="252"/>
                  </a:lnTo>
                  <a:lnTo>
                    <a:pt x="415" y="244"/>
                  </a:lnTo>
                  <a:lnTo>
                    <a:pt x="418" y="235"/>
                  </a:lnTo>
                  <a:lnTo>
                    <a:pt x="421" y="228"/>
                  </a:lnTo>
                  <a:lnTo>
                    <a:pt x="425" y="221"/>
                  </a:lnTo>
                  <a:lnTo>
                    <a:pt x="430" y="215"/>
                  </a:lnTo>
                  <a:lnTo>
                    <a:pt x="435" y="208"/>
                  </a:lnTo>
                  <a:lnTo>
                    <a:pt x="442" y="203"/>
                  </a:lnTo>
                  <a:lnTo>
                    <a:pt x="448" y="198"/>
                  </a:lnTo>
                  <a:lnTo>
                    <a:pt x="455" y="194"/>
                  </a:lnTo>
                  <a:lnTo>
                    <a:pt x="462" y="191"/>
                  </a:lnTo>
                  <a:lnTo>
                    <a:pt x="471" y="188"/>
                  </a:lnTo>
                  <a:lnTo>
                    <a:pt x="478" y="186"/>
                  </a:lnTo>
                  <a:lnTo>
                    <a:pt x="486" y="184"/>
                  </a:lnTo>
                  <a:lnTo>
                    <a:pt x="496" y="183"/>
                  </a:lnTo>
                  <a:lnTo>
                    <a:pt x="553" y="183"/>
                  </a:lnTo>
                  <a:lnTo>
                    <a:pt x="553" y="0"/>
                  </a:lnTo>
                  <a:lnTo>
                    <a:pt x="553" y="0"/>
                  </a:lnTo>
                  <a:lnTo>
                    <a:pt x="477" y="0"/>
                  </a:lnTo>
                  <a:lnTo>
                    <a:pt x="477" y="0"/>
                  </a:lnTo>
                  <a:lnTo>
                    <a:pt x="472" y="2"/>
                  </a:lnTo>
                  <a:lnTo>
                    <a:pt x="465" y="5"/>
                  </a:lnTo>
                  <a:lnTo>
                    <a:pt x="457" y="10"/>
                  </a:lnTo>
                  <a:lnTo>
                    <a:pt x="448" y="16"/>
                  </a:lnTo>
                  <a:lnTo>
                    <a:pt x="425" y="35"/>
                  </a:lnTo>
                  <a:lnTo>
                    <a:pt x="398" y="58"/>
                  </a:lnTo>
                  <a:lnTo>
                    <a:pt x="367" y="87"/>
                  </a:lnTo>
                  <a:lnTo>
                    <a:pt x="334" y="118"/>
                  </a:lnTo>
                  <a:lnTo>
                    <a:pt x="263" y="189"/>
                  </a:lnTo>
                  <a:lnTo>
                    <a:pt x="192" y="261"/>
                  </a:lnTo>
                  <a:lnTo>
                    <a:pt x="128" y="330"/>
                  </a:lnTo>
                  <a:lnTo>
                    <a:pt x="76" y="387"/>
                  </a:lnTo>
                  <a:lnTo>
                    <a:pt x="45" y="424"/>
                  </a:lnTo>
                  <a:lnTo>
                    <a:pt x="45" y="424"/>
                  </a:lnTo>
                  <a:lnTo>
                    <a:pt x="33" y="441"/>
                  </a:lnTo>
                  <a:lnTo>
                    <a:pt x="21" y="458"/>
                  </a:lnTo>
                  <a:lnTo>
                    <a:pt x="11" y="477"/>
                  </a:lnTo>
                  <a:lnTo>
                    <a:pt x="8" y="488"/>
                  </a:lnTo>
                  <a:lnTo>
                    <a:pt x="5" y="497"/>
                  </a:lnTo>
                  <a:lnTo>
                    <a:pt x="1" y="507"/>
                  </a:lnTo>
                  <a:lnTo>
                    <a:pt x="0" y="517"/>
                  </a:lnTo>
                  <a:lnTo>
                    <a:pt x="0" y="527"/>
                  </a:lnTo>
                  <a:lnTo>
                    <a:pt x="0" y="536"/>
                  </a:lnTo>
                  <a:lnTo>
                    <a:pt x="3" y="547"/>
                  </a:lnTo>
                  <a:lnTo>
                    <a:pt x="6" y="556"/>
                  </a:lnTo>
                  <a:lnTo>
                    <a:pt x="10" y="565"/>
                  </a:lnTo>
                  <a:lnTo>
                    <a:pt x="16" y="576"/>
                  </a:lnTo>
                  <a:lnTo>
                    <a:pt x="16" y="576"/>
                  </a:lnTo>
                  <a:lnTo>
                    <a:pt x="25" y="587"/>
                  </a:lnTo>
                  <a:lnTo>
                    <a:pt x="37" y="598"/>
                  </a:lnTo>
                  <a:lnTo>
                    <a:pt x="48" y="606"/>
                  </a:lnTo>
                  <a:lnTo>
                    <a:pt x="62" y="614"/>
                  </a:lnTo>
                  <a:lnTo>
                    <a:pt x="76" y="620"/>
                  </a:lnTo>
                  <a:lnTo>
                    <a:pt x="91" y="627"/>
                  </a:lnTo>
                  <a:lnTo>
                    <a:pt x="106" y="632"/>
                  </a:lnTo>
                  <a:lnTo>
                    <a:pt x="122" y="636"/>
                  </a:lnTo>
                  <a:lnTo>
                    <a:pt x="137" y="639"/>
                  </a:lnTo>
                  <a:lnTo>
                    <a:pt x="154" y="641"/>
                  </a:lnTo>
                  <a:lnTo>
                    <a:pt x="187" y="645"/>
                  </a:lnTo>
                  <a:lnTo>
                    <a:pt x="218" y="647"/>
                  </a:lnTo>
                  <a:lnTo>
                    <a:pt x="247" y="648"/>
                  </a:lnTo>
                  <a:lnTo>
                    <a:pt x="247" y="6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8" name="Freeform 57"/>
            <p:cNvSpPr/>
            <p:nvPr/>
          </p:nvSpPr>
          <p:spPr bwMode="auto">
            <a:xfrm>
              <a:off x="3071813" y="3127375"/>
              <a:ext cx="161925" cy="146050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81"/>
                </a:cxn>
                <a:cxn ang="0">
                  <a:pos x="78" y="143"/>
                </a:cxn>
                <a:cxn ang="0">
                  <a:pos x="68" y="183"/>
                </a:cxn>
                <a:cxn ang="0">
                  <a:pos x="137" y="183"/>
                </a:cxn>
                <a:cxn ang="0">
                  <a:pos x="126" y="143"/>
                </a:cxn>
                <a:cxn ang="0">
                  <a:pos x="205" y="81"/>
                </a:cxn>
                <a:cxn ang="0">
                  <a:pos x="102" y="0"/>
                </a:cxn>
              </a:cxnLst>
              <a:rect l="0" t="0" r="r" b="b"/>
              <a:pathLst>
                <a:path w="205" h="183">
                  <a:moveTo>
                    <a:pt x="102" y="0"/>
                  </a:moveTo>
                  <a:lnTo>
                    <a:pt x="0" y="81"/>
                  </a:lnTo>
                  <a:lnTo>
                    <a:pt x="78" y="143"/>
                  </a:lnTo>
                  <a:lnTo>
                    <a:pt x="68" y="183"/>
                  </a:lnTo>
                  <a:lnTo>
                    <a:pt x="137" y="183"/>
                  </a:lnTo>
                  <a:lnTo>
                    <a:pt x="126" y="143"/>
                  </a:lnTo>
                  <a:lnTo>
                    <a:pt x="205" y="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9" name="Freeform 58"/>
            <p:cNvSpPr/>
            <p:nvPr/>
          </p:nvSpPr>
          <p:spPr bwMode="auto">
            <a:xfrm>
              <a:off x="3335338" y="3127375"/>
              <a:ext cx="439737" cy="515938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58" y="183"/>
                </a:cxn>
                <a:cxn ang="0">
                  <a:pos x="74" y="186"/>
                </a:cxn>
                <a:cxn ang="0">
                  <a:pos x="91" y="191"/>
                </a:cxn>
                <a:cxn ang="0">
                  <a:pos x="104" y="198"/>
                </a:cxn>
                <a:cxn ang="0">
                  <a:pos x="117" y="208"/>
                </a:cxn>
                <a:cxn ang="0">
                  <a:pos x="127" y="221"/>
                </a:cxn>
                <a:cxn ang="0">
                  <a:pos x="136" y="235"/>
                </a:cxn>
                <a:cxn ang="0">
                  <a:pos x="141" y="252"/>
                </a:cxn>
                <a:cxn ang="0">
                  <a:pos x="142" y="269"/>
                </a:cxn>
                <a:cxn ang="0">
                  <a:pos x="142" y="462"/>
                </a:cxn>
                <a:cxn ang="0">
                  <a:pos x="172" y="471"/>
                </a:cxn>
                <a:cxn ang="0">
                  <a:pos x="199" y="484"/>
                </a:cxn>
                <a:cxn ang="0">
                  <a:pos x="224" y="503"/>
                </a:cxn>
                <a:cxn ang="0">
                  <a:pos x="245" y="524"/>
                </a:cxn>
                <a:cxn ang="0">
                  <a:pos x="261" y="549"/>
                </a:cxn>
                <a:cxn ang="0">
                  <a:pos x="275" y="577"/>
                </a:cxn>
                <a:cxn ang="0">
                  <a:pos x="283" y="607"/>
                </a:cxn>
                <a:cxn ang="0">
                  <a:pos x="285" y="639"/>
                </a:cxn>
                <a:cxn ang="0">
                  <a:pos x="285" y="648"/>
                </a:cxn>
                <a:cxn ang="0">
                  <a:pos x="305" y="648"/>
                </a:cxn>
                <a:cxn ang="0">
                  <a:pos x="334" y="647"/>
                </a:cxn>
                <a:cxn ang="0">
                  <a:pos x="398" y="641"/>
                </a:cxn>
                <a:cxn ang="0">
                  <a:pos x="431" y="636"/>
                </a:cxn>
                <a:cxn ang="0">
                  <a:pos x="462" y="627"/>
                </a:cxn>
                <a:cxn ang="0">
                  <a:pos x="492" y="614"/>
                </a:cxn>
                <a:cxn ang="0">
                  <a:pos x="516" y="598"/>
                </a:cxn>
                <a:cxn ang="0">
                  <a:pos x="537" y="576"/>
                </a:cxn>
                <a:cxn ang="0">
                  <a:pos x="542" y="565"/>
                </a:cxn>
                <a:cxn ang="0">
                  <a:pos x="550" y="547"/>
                </a:cxn>
                <a:cxn ang="0">
                  <a:pos x="553" y="527"/>
                </a:cxn>
                <a:cxn ang="0">
                  <a:pos x="551" y="507"/>
                </a:cxn>
                <a:cxn ang="0">
                  <a:pos x="546" y="488"/>
                </a:cxn>
                <a:cxn ang="0">
                  <a:pos x="532" y="458"/>
                </a:cxn>
                <a:cxn ang="0">
                  <a:pos x="508" y="424"/>
                </a:cxn>
                <a:cxn ang="0">
                  <a:pos x="476" y="387"/>
                </a:cxn>
                <a:cxn ang="0">
                  <a:pos x="360" y="261"/>
                </a:cxn>
                <a:cxn ang="0">
                  <a:pos x="219" y="118"/>
                </a:cxn>
                <a:cxn ang="0">
                  <a:pos x="155" y="58"/>
                </a:cxn>
                <a:cxn ang="0">
                  <a:pos x="105" y="16"/>
                </a:cxn>
                <a:cxn ang="0">
                  <a:pos x="88" y="5"/>
                </a:cxn>
                <a:cxn ang="0">
                  <a:pos x="76" y="0"/>
                </a:cxn>
                <a:cxn ang="0">
                  <a:pos x="0" y="0"/>
                </a:cxn>
              </a:cxnLst>
              <a:rect l="0" t="0" r="r" b="b"/>
              <a:pathLst>
                <a:path w="553" h="648">
                  <a:moveTo>
                    <a:pt x="0" y="0"/>
                  </a:moveTo>
                  <a:lnTo>
                    <a:pt x="0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66" y="184"/>
                  </a:lnTo>
                  <a:lnTo>
                    <a:pt x="74" y="186"/>
                  </a:lnTo>
                  <a:lnTo>
                    <a:pt x="83" y="188"/>
                  </a:lnTo>
                  <a:lnTo>
                    <a:pt x="91" y="191"/>
                  </a:lnTo>
                  <a:lnTo>
                    <a:pt x="98" y="194"/>
                  </a:lnTo>
                  <a:lnTo>
                    <a:pt x="104" y="198"/>
                  </a:lnTo>
                  <a:lnTo>
                    <a:pt x="112" y="203"/>
                  </a:lnTo>
                  <a:lnTo>
                    <a:pt x="117" y="208"/>
                  </a:lnTo>
                  <a:lnTo>
                    <a:pt x="123" y="215"/>
                  </a:lnTo>
                  <a:lnTo>
                    <a:pt x="127" y="221"/>
                  </a:lnTo>
                  <a:lnTo>
                    <a:pt x="132" y="228"/>
                  </a:lnTo>
                  <a:lnTo>
                    <a:pt x="136" y="235"/>
                  </a:lnTo>
                  <a:lnTo>
                    <a:pt x="139" y="244"/>
                  </a:lnTo>
                  <a:lnTo>
                    <a:pt x="141" y="252"/>
                  </a:lnTo>
                  <a:lnTo>
                    <a:pt x="142" y="260"/>
                  </a:lnTo>
                  <a:lnTo>
                    <a:pt x="142" y="269"/>
                  </a:lnTo>
                  <a:lnTo>
                    <a:pt x="142" y="462"/>
                  </a:lnTo>
                  <a:lnTo>
                    <a:pt x="142" y="462"/>
                  </a:lnTo>
                  <a:lnTo>
                    <a:pt x="157" y="466"/>
                  </a:lnTo>
                  <a:lnTo>
                    <a:pt x="172" y="471"/>
                  </a:lnTo>
                  <a:lnTo>
                    <a:pt x="185" y="477"/>
                  </a:lnTo>
                  <a:lnTo>
                    <a:pt x="199" y="484"/>
                  </a:lnTo>
                  <a:lnTo>
                    <a:pt x="211" y="493"/>
                  </a:lnTo>
                  <a:lnTo>
                    <a:pt x="224" y="503"/>
                  </a:lnTo>
                  <a:lnTo>
                    <a:pt x="234" y="514"/>
                  </a:lnTo>
                  <a:lnTo>
                    <a:pt x="245" y="524"/>
                  </a:lnTo>
                  <a:lnTo>
                    <a:pt x="254" y="536"/>
                  </a:lnTo>
                  <a:lnTo>
                    <a:pt x="261" y="549"/>
                  </a:lnTo>
                  <a:lnTo>
                    <a:pt x="268" y="563"/>
                  </a:lnTo>
                  <a:lnTo>
                    <a:pt x="275" y="577"/>
                  </a:lnTo>
                  <a:lnTo>
                    <a:pt x="279" y="591"/>
                  </a:lnTo>
                  <a:lnTo>
                    <a:pt x="283" y="607"/>
                  </a:lnTo>
                  <a:lnTo>
                    <a:pt x="285" y="622"/>
                  </a:lnTo>
                  <a:lnTo>
                    <a:pt x="285" y="639"/>
                  </a:lnTo>
                  <a:lnTo>
                    <a:pt x="285" y="639"/>
                  </a:lnTo>
                  <a:lnTo>
                    <a:pt x="285" y="648"/>
                  </a:lnTo>
                  <a:lnTo>
                    <a:pt x="285" y="648"/>
                  </a:lnTo>
                  <a:lnTo>
                    <a:pt x="305" y="648"/>
                  </a:lnTo>
                  <a:lnTo>
                    <a:pt x="305" y="648"/>
                  </a:lnTo>
                  <a:lnTo>
                    <a:pt x="334" y="647"/>
                  </a:lnTo>
                  <a:lnTo>
                    <a:pt x="366" y="645"/>
                  </a:lnTo>
                  <a:lnTo>
                    <a:pt x="398" y="641"/>
                  </a:lnTo>
                  <a:lnTo>
                    <a:pt x="415" y="639"/>
                  </a:lnTo>
                  <a:lnTo>
                    <a:pt x="431" y="636"/>
                  </a:lnTo>
                  <a:lnTo>
                    <a:pt x="447" y="632"/>
                  </a:lnTo>
                  <a:lnTo>
                    <a:pt x="462" y="627"/>
                  </a:lnTo>
                  <a:lnTo>
                    <a:pt x="477" y="620"/>
                  </a:lnTo>
                  <a:lnTo>
                    <a:pt x="492" y="614"/>
                  </a:lnTo>
                  <a:lnTo>
                    <a:pt x="504" y="606"/>
                  </a:lnTo>
                  <a:lnTo>
                    <a:pt x="516" y="598"/>
                  </a:lnTo>
                  <a:lnTo>
                    <a:pt x="527" y="587"/>
                  </a:lnTo>
                  <a:lnTo>
                    <a:pt x="537" y="576"/>
                  </a:lnTo>
                  <a:lnTo>
                    <a:pt x="537" y="576"/>
                  </a:lnTo>
                  <a:lnTo>
                    <a:pt x="542" y="565"/>
                  </a:lnTo>
                  <a:lnTo>
                    <a:pt x="547" y="556"/>
                  </a:lnTo>
                  <a:lnTo>
                    <a:pt x="550" y="547"/>
                  </a:lnTo>
                  <a:lnTo>
                    <a:pt x="552" y="536"/>
                  </a:lnTo>
                  <a:lnTo>
                    <a:pt x="553" y="527"/>
                  </a:lnTo>
                  <a:lnTo>
                    <a:pt x="552" y="517"/>
                  </a:lnTo>
                  <a:lnTo>
                    <a:pt x="551" y="507"/>
                  </a:lnTo>
                  <a:lnTo>
                    <a:pt x="549" y="497"/>
                  </a:lnTo>
                  <a:lnTo>
                    <a:pt x="546" y="488"/>
                  </a:lnTo>
                  <a:lnTo>
                    <a:pt x="541" y="477"/>
                  </a:lnTo>
                  <a:lnTo>
                    <a:pt x="532" y="458"/>
                  </a:lnTo>
                  <a:lnTo>
                    <a:pt x="521" y="441"/>
                  </a:lnTo>
                  <a:lnTo>
                    <a:pt x="508" y="424"/>
                  </a:lnTo>
                  <a:lnTo>
                    <a:pt x="508" y="424"/>
                  </a:lnTo>
                  <a:lnTo>
                    <a:pt x="476" y="387"/>
                  </a:lnTo>
                  <a:lnTo>
                    <a:pt x="425" y="330"/>
                  </a:lnTo>
                  <a:lnTo>
                    <a:pt x="360" y="261"/>
                  </a:lnTo>
                  <a:lnTo>
                    <a:pt x="289" y="189"/>
                  </a:lnTo>
                  <a:lnTo>
                    <a:pt x="219" y="118"/>
                  </a:lnTo>
                  <a:lnTo>
                    <a:pt x="185" y="87"/>
                  </a:lnTo>
                  <a:lnTo>
                    <a:pt x="155" y="58"/>
                  </a:lnTo>
                  <a:lnTo>
                    <a:pt x="128" y="35"/>
                  </a:lnTo>
                  <a:lnTo>
                    <a:pt x="105" y="16"/>
                  </a:lnTo>
                  <a:lnTo>
                    <a:pt x="96" y="10"/>
                  </a:lnTo>
                  <a:lnTo>
                    <a:pt x="88" y="5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20" name="Freeform 59"/>
            <p:cNvSpPr/>
            <p:nvPr/>
          </p:nvSpPr>
          <p:spPr bwMode="auto">
            <a:xfrm>
              <a:off x="2530475" y="3656013"/>
              <a:ext cx="1243012" cy="122238"/>
            </a:xfrm>
            <a:custGeom>
              <a:avLst/>
              <a:gdLst/>
              <a:ahLst/>
              <a:cxnLst>
                <a:cxn ang="0">
                  <a:pos x="1322" y="32"/>
                </a:cxn>
                <a:cxn ang="0">
                  <a:pos x="1321" y="33"/>
                </a:cxn>
                <a:cxn ang="0">
                  <a:pos x="1108" y="33"/>
                </a:cxn>
                <a:cxn ang="0">
                  <a:pos x="1108" y="33"/>
                </a:cxn>
                <a:cxn ang="0">
                  <a:pos x="1108" y="33"/>
                </a:cxn>
                <a:cxn ang="0">
                  <a:pos x="1108" y="33"/>
                </a:cxn>
                <a:cxn ang="0">
                  <a:pos x="1107" y="41"/>
                </a:cxn>
                <a:cxn ang="0">
                  <a:pos x="1105" y="48"/>
                </a:cxn>
                <a:cxn ang="0">
                  <a:pos x="1102" y="54"/>
                </a:cxn>
                <a:cxn ang="0">
                  <a:pos x="1097" y="59"/>
                </a:cxn>
                <a:cxn ang="0">
                  <a:pos x="1091" y="63"/>
                </a:cxn>
                <a:cxn ang="0">
                  <a:pos x="1085" y="68"/>
                </a:cxn>
                <a:cxn ang="0">
                  <a:pos x="1079" y="70"/>
                </a:cxn>
                <a:cxn ang="0">
                  <a:pos x="1071" y="70"/>
                </a:cxn>
                <a:cxn ang="0">
                  <a:pos x="496" y="70"/>
                </a:cxn>
                <a:cxn ang="0">
                  <a:pos x="496" y="70"/>
                </a:cxn>
                <a:cxn ang="0">
                  <a:pos x="488" y="70"/>
                </a:cxn>
                <a:cxn ang="0">
                  <a:pos x="481" y="68"/>
                </a:cxn>
                <a:cxn ang="0">
                  <a:pos x="476" y="63"/>
                </a:cxn>
                <a:cxn ang="0">
                  <a:pos x="470" y="59"/>
                </a:cxn>
                <a:cxn ang="0">
                  <a:pos x="465" y="54"/>
                </a:cxn>
                <a:cxn ang="0">
                  <a:pos x="462" y="48"/>
                </a:cxn>
                <a:cxn ang="0">
                  <a:pos x="460" y="41"/>
                </a:cxn>
                <a:cxn ang="0">
                  <a:pos x="459" y="33"/>
                </a:cxn>
                <a:cxn ang="0">
                  <a:pos x="459" y="33"/>
                </a:cxn>
                <a:cxn ang="0">
                  <a:pos x="459" y="33"/>
                </a:cxn>
                <a:cxn ang="0">
                  <a:pos x="245" y="32"/>
                </a:cxn>
                <a:cxn ang="0">
                  <a:pos x="245" y="32"/>
                </a:cxn>
                <a:cxn ang="0">
                  <a:pos x="203" y="31"/>
                </a:cxn>
                <a:cxn ang="0">
                  <a:pos x="179" y="29"/>
                </a:cxn>
                <a:cxn ang="0">
                  <a:pos x="154" y="27"/>
                </a:cxn>
                <a:cxn ang="0">
                  <a:pos x="128" y="23"/>
                </a:cxn>
                <a:cxn ang="0">
                  <a:pos x="102" y="17"/>
                </a:cxn>
                <a:cxn ang="0">
                  <a:pos x="76" y="9"/>
                </a:cxn>
                <a:cxn ang="0">
                  <a:pos x="64" y="5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0" y="155"/>
                </a:cxn>
                <a:cxn ang="0">
                  <a:pos x="0" y="155"/>
                </a:cxn>
                <a:cxn ang="0">
                  <a:pos x="1567" y="155"/>
                </a:cxn>
                <a:cxn ang="0">
                  <a:pos x="1567" y="155"/>
                </a:cxn>
                <a:cxn ang="0">
                  <a:pos x="1516" y="0"/>
                </a:cxn>
                <a:cxn ang="0">
                  <a:pos x="1516" y="0"/>
                </a:cxn>
                <a:cxn ang="0">
                  <a:pos x="1503" y="5"/>
                </a:cxn>
                <a:cxn ang="0">
                  <a:pos x="1490" y="9"/>
                </a:cxn>
                <a:cxn ang="0">
                  <a:pos x="1465" y="17"/>
                </a:cxn>
                <a:cxn ang="0">
                  <a:pos x="1438" y="23"/>
                </a:cxn>
                <a:cxn ang="0">
                  <a:pos x="1413" y="27"/>
                </a:cxn>
                <a:cxn ang="0">
                  <a:pos x="1387" y="29"/>
                </a:cxn>
                <a:cxn ang="0">
                  <a:pos x="1363" y="31"/>
                </a:cxn>
                <a:cxn ang="0">
                  <a:pos x="1322" y="32"/>
                </a:cxn>
                <a:cxn ang="0">
                  <a:pos x="1322" y="32"/>
                </a:cxn>
              </a:cxnLst>
              <a:rect l="0" t="0" r="r" b="b"/>
              <a:pathLst>
                <a:path w="1567" h="155">
                  <a:moveTo>
                    <a:pt x="1322" y="32"/>
                  </a:moveTo>
                  <a:lnTo>
                    <a:pt x="1321" y="33"/>
                  </a:lnTo>
                  <a:lnTo>
                    <a:pt x="1108" y="33"/>
                  </a:lnTo>
                  <a:lnTo>
                    <a:pt x="1108" y="33"/>
                  </a:lnTo>
                  <a:lnTo>
                    <a:pt x="1108" y="33"/>
                  </a:lnTo>
                  <a:lnTo>
                    <a:pt x="1108" y="33"/>
                  </a:lnTo>
                  <a:lnTo>
                    <a:pt x="1107" y="41"/>
                  </a:lnTo>
                  <a:lnTo>
                    <a:pt x="1105" y="48"/>
                  </a:lnTo>
                  <a:lnTo>
                    <a:pt x="1102" y="54"/>
                  </a:lnTo>
                  <a:lnTo>
                    <a:pt x="1097" y="59"/>
                  </a:lnTo>
                  <a:lnTo>
                    <a:pt x="1091" y="63"/>
                  </a:lnTo>
                  <a:lnTo>
                    <a:pt x="1085" y="68"/>
                  </a:lnTo>
                  <a:lnTo>
                    <a:pt x="1079" y="70"/>
                  </a:lnTo>
                  <a:lnTo>
                    <a:pt x="1071" y="70"/>
                  </a:lnTo>
                  <a:lnTo>
                    <a:pt x="496" y="70"/>
                  </a:lnTo>
                  <a:lnTo>
                    <a:pt x="496" y="70"/>
                  </a:lnTo>
                  <a:lnTo>
                    <a:pt x="488" y="70"/>
                  </a:lnTo>
                  <a:lnTo>
                    <a:pt x="481" y="68"/>
                  </a:lnTo>
                  <a:lnTo>
                    <a:pt x="476" y="63"/>
                  </a:lnTo>
                  <a:lnTo>
                    <a:pt x="470" y="59"/>
                  </a:lnTo>
                  <a:lnTo>
                    <a:pt x="465" y="54"/>
                  </a:lnTo>
                  <a:lnTo>
                    <a:pt x="462" y="48"/>
                  </a:lnTo>
                  <a:lnTo>
                    <a:pt x="460" y="41"/>
                  </a:lnTo>
                  <a:lnTo>
                    <a:pt x="459" y="33"/>
                  </a:lnTo>
                  <a:lnTo>
                    <a:pt x="459" y="33"/>
                  </a:lnTo>
                  <a:lnTo>
                    <a:pt x="459" y="33"/>
                  </a:lnTo>
                  <a:lnTo>
                    <a:pt x="245" y="32"/>
                  </a:lnTo>
                  <a:lnTo>
                    <a:pt x="245" y="32"/>
                  </a:lnTo>
                  <a:lnTo>
                    <a:pt x="203" y="31"/>
                  </a:lnTo>
                  <a:lnTo>
                    <a:pt x="179" y="29"/>
                  </a:lnTo>
                  <a:lnTo>
                    <a:pt x="154" y="27"/>
                  </a:lnTo>
                  <a:lnTo>
                    <a:pt x="128" y="23"/>
                  </a:lnTo>
                  <a:lnTo>
                    <a:pt x="102" y="17"/>
                  </a:lnTo>
                  <a:lnTo>
                    <a:pt x="76" y="9"/>
                  </a:lnTo>
                  <a:lnTo>
                    <a:pt x="64" y="5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1567" y="155"/>
                  </a:lnTo>
                  <a:lnTo>
                    <a:pt x="1567" y="155"/>
                  </a:lnTo>
                  <a:lnTo>
                    <a:pt x="1516" y="0"/>
                  </a:lnTo>
                  <a:lnTo>
                    <a:pt x="1516" y="0"/>
                  </a:lnTo>
                  <a:lnTo>
                    <a:pt x="1503" y="5"/>
                  </a:lnTo>
                  <a:lnTo>
                    <a:pt x="1490" y="9"/>
                  </a:lnTo>
                  <a:lnTo>
                    <a:pt x="1465" y="17"/>
                  </a:lnTo>
                  <a:lnTo>
                    <a:pt x="1438" y="23"/>
                  </a:lnTo>
                  <a:lnTo>
                    <a:pt x="1413" y="27"/>
                  </a:lnTo>
                  <a:lnTo>
                    <a:pt x="1387" y="29"/>
                  </a:lnTo>
                  <a:lnTo>
                    <a:pt x="1363" y="31"/>
                  </a:lnTo>
                  <a:lnTo>
                    <a:pt x="1322" y="32"/>
                  </a:lnTo>
                  <a:lnTo>
                    <a:pt x="1322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grpSp>
        <p:nvGrpSpPr>
          <p:cNvPr id="21" name="Group 1243"/>
          <p:cNvGrpSpPr/>
          <p:nvPr/>
        </p:nvGrpSpPr>
        <p:grpSpPr>
          <a:xfrm>
            <a:off x="3400827" y="2250332"/>
            <a:ext cx="726236" cy="532909"/>
            <a:chOff x="5150648" y="3438847"/>
            <a:chExt cx="726236" cy="532909"/>
          </a:xfrm>
        </p:grpSpPr>
        <p:sp>
          <p:nvSpPr>
            <p:cNvPr id="22" name="Freeform 155"/>
            <p:cNvSpPr/>
            <p:nvPr/>
          </p:nvSpPr>
          <p:spPr bwMode="auto">
            <a:xfrm>
              <a:off x="5791148" y="3460701"/>
              <a:ext cx="85736" cy="102547"/>
            </a:xfrm>
            <a:custGeom>
              <a:avLst/>
              <a:gdLst>
                <a:gd name="T0" fmla="*/ 35 w 51"/>
                <a:gd name="T1" fmla="*/ 1 h 61"/>
                <a:gd name="T2" fmla="*/ 35 w 51"/>
                <a:gd name="T3" fmla="*/ 1 h 61"/>
                <a:gd name="T4" fmla="*/ 29 w 51"/>
                <a:gd name="T5" fmla="*/ 0 h 61"/>
                <a:gd name="T6" fmla="*/ 24 w 51"/>
                <a:gd name="T7" fmla="*/ 1 h 61"/>
                <a:gd name="T8" fmla="*/ 19 w 51"/>
                <a:gd name="T9" fmla="*/ 3 h 61"/>
                <a:gd name="T10" fmla="*/ 15 w 51"/>
                <a:gd name="T11" fmla="*/ 4 h 61"/>
                <a:gd name="T12" fmla="*/ 10 w 51"/>
                <a:gd name="T13" fmla="*/ 8 h 61"/>
                <a:gd name="T14" fmla="*/ 7 w 51"/>
                <a:gd name="T15" fmla="*/ 12 h 61"/>
                <a:gd name="T16" fmla="*/ 4 w 51"/>
                <a:gd name="T17" fmla="*/ 19 h 61"/>
                <a:gd name="T18" fmla="*/ 2 w 51"/>
                <a:gd name="T19" fmla="*/ 23 h 61"/>
                <a:gd name="T20" fmla="*/ 2 w 51"/>
                <a:gd name="T21" fmla="*/ 23 h 61"/>
                <a:gd name="T22" fmla="*/ 0 w 51"/>
                <a:gd name="T23" fmla="*/ 30 h 61"/>
                <a:gd name="T24" fmla="*/ 0 w 51"/>
                <a:gd name="T25" fmla="*/ 36 h 61"/>
                <a:gd name="T26" fmla="*/ 0 w 51"/>
                <a:gd name="T27" fmla="*/ 42 h 61"/>
                <a:gd name="T28" fmla="*/ 2 w 51"/>
                <a:gd name="T29" fmla="*/ 47 h 61"/>
                <a:gd name="T30" fmla="*/ 5 w 51"/>
                <a:gd name="T31" fmla="*/ 52 h 61"/>
                <a:gd name="T32" fmla="*/ 8 w 51"/>
                <a:gd name="T33" fmla="*/ 55 h 61"/>
                <a:gd name="T34" fmla="*/ 11 w 51"/>
                <a:gd name="T35" fmla="*/ 58 h 61"/>
                <a:gd name="T36" fmla="*/ 16 w 51"/>
                <a:gd name="T37" fmla="*/ 61 h 61"/>
                <a:gd name="T38" fmla="*/ 16 w 51"/>
                <a:gd name="T39" fmla="*/ 61 h 61"/>
                <a:gd name="T40" fmla="*/ 21 w 51"/>
                <a:gd name="T41" fmla="*/ 61 h 61"/>
                <a:gd name="T42" fmla="*/ 27 w 51"/>
                <a:gd name="T43" fmla="*/ 61 h 61"/>
                <a:gd name="T44" fmla="*/ 32 w 51"/>
                <a:gd name="T45" fmla="*/ 60 h 61"/>
                <a:gd name="T46" fmla="*/ 37 w 51"/>
                <a:gd name="T47" fmla="*/ 56 h 61"/>
                <a:gd name="T48" fmla="*/ 40 w 51"/>
                <a:gd name="T49" fmla="*/ 53 h 61"/>
                <a:gd name="T50" fmla="*/ 45 w 51"/>
                <a:gd name="T51" fmla="*/ 49 h 61"/>
                <a:gd name="T52" fmla="*/ 48 w 51"/>
                <a:gd name="T53" fmla="*/ 44 h 61"/>
                <a:gd name="T54" fmla="*/ 49 w 51"/>
                <a:gd name="T55" fmla="*/ 37 h 61"/>
                <a:gd name="T56" fmla="*/ 49 w 51"/>
                <a:gd name="T57" fmla="*/ 37 h 61"/>
                <a:gd name="T58" fmla="*/ 51 w 51"/>
                <a:gd name="T59" fmla="*/ 33 h 61"/>
                <a:gd name="T60" fmla="*/ 51 w 51"/>
                <a:gd name="T61" fmla="*/ 26 h 61"/>
                <a:gd name="T62" fmla="*/ 51 w 51"/>
                <a:gd name="T63" fmla="*/ 20 h 61"/>
                <a:gd name="T64" fmla="*/ 49 w 51"/>
                <a:gd name="T65" fmla="*/ 15 h 61"/>
                <a:gd name="T66" fmla="*/ 46 w 51"/>
                <a:gd name="T67" fmla="*/ 11 h 61"/>
                <a:gd name="T68" fmla="*/ 43 w 51"/>
                <a:gd name="T69" fmla="*/ 6 h 61"/>
                <a:gd name="T70" fmla="*/ 40 w 51"/>
                <a:gd name="T71" fmla="*/ 3 h 61"/>
                <a:gd name="T72" fmla="*/ 35 w 51"/>
                <a:gd name="T73" fmla="*/ 1 h 61"/>
                <a:gd name="T74" fmla="*/ 35 w 51"/>
                <a:gd name="T75" fmla="*/ 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" h="61">
                  <a:moveTo>
                    <a:pt x="35" y="1"/>
                  </a:moveTo>
                  <a:lnTo>
                    <a:pt x="35" y="1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19" y="3"/>
                  </a:lnTo>
                  <a:lnTo>
                    <a:pt x="15" y="4"/>
                  </a:lnTo>
                  <a:lnTo>
                    <a:pt x="10" y="8"/>
                  </a:lnTo>
                  <a:lnTo>
                    <a:pt x="7" y="12"/>
                  </a:lnTo>
                  <a:lnTo>
                    <a:pt x="4" y="19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2" y="47"/>
                  </a:lnTo>
                  <a:lnTo>
                    <a:pt x="5" y="52"/>
                  </a:lnTo>
                  <a:lnTo>
                    <a:pt x="8" y="55"/>
                  </a:lnTo>
                  <a:lnTo>
                    <a:pt x="11" y="58"/>
                  </a:lnTo>
                  <a:lnTo>
                    <a:pt x="16" y="61"/>
                  </a:lnTo>
                  <a:lnTo>
                    <a:pt x="16" y="61"/>
                  </a:lnTo>
                  <a:lnTo>
                    <a:pt x="21" y="61"/>
                  </a:lnTo>
                  <a:lnTo>
                    <a:pt x="27" y="61"/>
                  </a:lnTo>
                  <a:lnTo>
                    <a:pt x="32" y="60"/>
                  </a:lnTo>
                  <a:lnTo>
                    <a:pt x="37" y="56"/>
                  </a:lnTo>
                  <a:lnTo>
                    <a:pt x="40" y="53"/>
                  </a:lnTo>
                  <a:lnTo>
                    <a:pt x="45" y="49"/>
                  </a:lnTo>
                  <a:lnTo>
                    <a:pt x="48" y="44"/>
                  </a:lnTo>
                  <a:lnTo>
                    <a:pt x="49" y="37"/>
                  </a:lnTo>
                  <a:lnTo>
                    <a:pt x="49" y="37"/>
                  </a:lnTo>
                  <a:lnTo>
                    <a:pt x="51" y="33"/>
                  </a:lnTo>
                  <a:lnTo>
                    <a:pt x="51" y="26"/>
                  </a:lnTo>
                  <a:lnTo>
                    <a:pt x="51" y="20"/>
                  </a:lnTo>
                  <a:lnTo>
                    <a:pt x="49" y="15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40" y="3"/>
                  </a:lnTo>
                  <a:lnTo>
                    <a:pt x="35" y="1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23" name="Freeform 156"/>
            <p:cNvSpPr/>
            <p:nvPr/>
          </p:nvSpPr>
          <p:spPr bwMode="auto">
            <a:xfrm>
              <a:off x="5233022" y="3448933"/>
              <a:ext cx="87417" cy="105909"/>
            </a:xfrm>
            <a:custGeom>
              <a:avLst/>
              <a:gdLst>
                <a:gd name="T0" fmla="*/ 19 w 52"/>
                <a:gd name="T1" fmla="*/ 63 h 63"/>
                <a:gd name="T2" fmla="*/ 19 w 52"/>
                <a:gd name="T3" fmla="*/ 63 h 63"/>
                <a:gd name="T4" fmla="*/ 23 w 52"/>
                <a:gd name="T5" fmla="*/ 63 h 63"/>
                <a:gd name="T6" fmla="*/ 30 w 52"/>
                <a:gd name="T7" fmla="*/ 63 h 63"/>
                <a:gd name="T8" fmla="*/ 34 w 52"/>
                <a:gd name="T9" fmla="*/ 60 h 63"/>
                <a:gd name="T10" fmla="*/ 39 w 52"/>
                <a:gd name="T11" fmla="*/ 57 h 63"/>
                <a:gd name="T12" fmla="*/ 42 w 52"/>
                <a:gd name="T13" fmla="*/ 54 h 63"/>
                <a:gd name="T14" fmla="*/ 45 w 52"/>
                <a:gd name="T15" fmla="*/ 49 h 63"/>
                <a:gd name="T16" fmla="*/ 48 w 52"/>
                <a:gd name="T17" fmla="*/ 43 h 63"/>
                <a:gd name="T18" fmla="*/ 50 w 52"/>
                <a:gd name="T19" fmla="*/ 37 h 63"/>
                <a:gd name="T20" fmla="*/ 50 w 52"/>
                <a:gd name="T21" fmla="*/ 37 h 63"/>
                <a:gd name="T22" fmla="*/ 52 w 52"/>
                <a:gd name="T23" fmla="*/ 30 h 63"/>
                <a:gd name="T24" fmla="*/ 52 w 52"/>
                <a:gd name="T25" fmla="*/ 24 h 63"/>
                <a:gd name="T26" fmla="*/ 50 w 52"/>
                <a:gd name="T27" fmla="*/ 19 h 63"/>
                <a:gd name="T28" fmla="*/ 47 w 52"/>
                <a:gd name="T29" fmla="*/ 13 h 63"/>
                <a:gd name="T30" fmla="*/ 45 w 52"/>
                <a:gd name="T31" fmla="*/ 8 h 63"/>
                <a:gd name="T32" fmla="*/ 41 w 52"/>
                <a:gd name="T33" fmla="*/ 5 h 63"/>
                <a:gd name="T34" fmla="*/ 36 w 52"/>
                <a:gd name="T35" fmla="*/ 2 h 63"/>
                <a:gd name="T36" fmla="*/ 31 w 52"/>
                <a:gd name="T37" fmla="*/ 0 h 63"/>
                <a:gd name="T38" fmla="*/ 31 w 52"/>
                <a:gd name="T39" fmla="*/ 0 h 63"/>
                <a:gd name="T40" fmla="*/ 26 w 52"/>
                <a:gd name="T41" fmla="*/ 0 h 63"/>
                <a:gd name="T42" fmla="*/ 22 w 52"/>
                <a:gd name="T43" fmla="*/ 2 h 63"/>
                <a:gd name="T44" fmla="*/ 17 w 52"/>
                <a:gd name="T45" fmla="*/ 3 h 63"/>
                <a:gd name="T46" fmla="*/ 12 w 52"/>
                <a:gd name="T47" fmla="*/ 7 h 63"/>
                <a:gd name="T48" fmla="*/ 7 w 52"/>
                <a:gd name="T49" fmla="*/ 10 h 63"/>
                <a:gd name="T50" fmla="*/ 4 w 52"/>
                <a:gd name="T51" fmla="*/ 15 h 63"/>
                <a:gd name="T52" fmla="*/ 1 w 52"/>
                <a:gd name="T53" fmla="*/ 21 h 63"/>
                <a:gd name="T54" fmla="*/ 0 w 52"/>
                <a:gd name="T55" fmla="*/ 27 h 63"/>
                <a:gd name="T56" fmla="*/ 0 w 52"/>
                <a:gd name="T57" fmla="*/ 27 h 63"/>
                <a:gd name="T58" fmla="*/ 0 w 52"/>
                <a:gd name="T59" fmla="*/ 33 h 63"/>
                <a:gd name="T60" fmla="*/ 0 w 52"/>
                <a:gd name="T61" fmla="*/ 40 h 63"/>
                <a:gd name="T62" fmla="*/ 1 w 52"/>
                <a:gd name="T63" fmla="*/ 44 h 63"/>
                <a:gd name="T64" fmla="*/ 3 w 52"/>
                <a:gd name="T65" fmla="*/ 51 h 63"/>
                <a:gd name="T66" fmla="*/ 6 w 52"/>
                <a:gd name="T67" fmla="*/ 56 h 63"/>
                <a:gd name="T68" fmla="*/ 9 w 52"/>
                <a:gd name="T69" fmla="*/ 59 h 63"/>
                <a:gd name="T70" fmla="*/ 14 w 52"/>
                <a:gd name="T71" fmla="*/ 62 h 63"/>
                <a:gd name="T72" fmla="*/ 19 w 52"/>
                <a:gd name="T73" fmla="*/ 63 h 63"/>
                <a:gd name="T74" fmla="*/ 19 w 52"/>
                <a:gd name="T7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2" h="62">
                  <a:moveTo>
                    <a:pt x="19" y="63"/>
                  </a:moveTo>
                  <a:lnTo>
                    <a:pt x="19" y="63"/>
                  </a:lnTo>
                  <a:lnTo>
                    <a:pt x="23" y="63"/>
                  </a:lnTo>
                  <a:lnTo>
                    <a:pt x="30" y="63"/>
                  </a:lnTo>
                  <a:lnTo>
                    <a:pt x="34" y="60"/>
                  </a:lnTo>
                  <a:lnTo>
                    <a:pt x="39" y="57"/>
                  </a:lnTo>
                  <a:lnTo>
                    <a:pt x="42" y="54"/>
                  </a:lnTo>
                  <a:lnTo>
                    <a:pt x="45" y="49"/>
                  </a:lnTo>
                  <a:lnTo>
                    <a:pt x="48" y="43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52" y="30"/>
                  </a:lnTo>
                  <a:lnTo>
                    <a:pt x="52" y="24"/>
                  </a:lnTo>
                  <a:lnTo>
                    <a:pt x="50" y="19"/>
                  </a:lnTo>
                  <a:lnTo>
                    <a:pt x="47" y="13"/>
                  </a:lnTo>
                  <a:lnTo>
                    <a:pt x="45" y="8"/>
                  </a:lnTo>
                  <a:lnTo>
                    <a:pt x="41" y="5"/>
                  </a:lnTo>
                  <a:lnTo>
                    <a:pt x="36" y="2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7" y="3"/>
                  </a:lnTo>
                  <a:lnTo>
                    <a:pt x="12" y="7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1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1" y="44"/>
                  </a:lnTo>
                  <a:lnTo>
                    <a:pt x="3" y="51"/>
                  </a:lnTo>
                  <a:lnTo>
                    <a:pt x="6" y="56"/>
                  </a:lnTo>
                  <a:lnTo>
                    <a:pt x="9" y="59"/>
                  </a:lnTo>
                  <a:lnTo>
                    <a:pt x="14" y="62"/>
                  </a:lnTo>
                  <a:lnTo>
                    <a:pt x="19" y="63"/>
                  </a:lnTo>
                  <a:lnTo>
                    <a:pt x="19" y="6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24" name="Rectangle 157"/>
            <p:cNvSpPr>
              <a:spLocks noChangeArrowheads="1"/>
            </p:cNvSpPr>
            <p:nvPr/>
          </p:nvSpPr>
          <p:spPr bwMode="auto">
            <a:xfrm>
              <a:off x="5271687" y="3870890"/>
              <a:ext cx="475752" cy="100866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25" name="Rectangle 158"/>
            <p:cNvSpPr>
              <a:spLocks noChangeArrowheads="1"/>
            </p:cNvSpPr>
            <p:nvPr/>
          </p:nvSpPr>
          <p:spPr bwMode="auto">
            <a:xfrm>
              <a:off x="5258238" y="3842311"/>
              <a:ext cx="500969" cy="18492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26" name="Freeform 159"/>
            <p:cNvSpPr/>
            <p:nvPr/>
          </p:nvSpPr>
          <p:spPr bwMode="auto">
            <a:xfrm>
              <a:off x="5496955" y="3438847"/>
              <a:ext cx="85736" cy="104228"/>
            </a:xfrm>
            <a:custGeom>
              <a:avLst/>
              <a:gdLst>
                <a:gd name="T0" fmla="*/ 26 w 51"/>
                <a:gd name="T1" fmla="*/ 62 h 62"/>
                <a:gd name="T2" fmla="*/ 26 w 51"/>
                <a:gd name="T3" fmla="*/ 62 h 62"/>
                <a:gd name="T4" fmla="*/ 30 w 51"/>
                <a:gd name="T5" fmla="*/ 60 h 62"/>
                <a:gd name="T6" fmla="*/ 35 w 51"/>
                <a:gd name="T7" fmla="*/ 58 h 62"/>
                <a:gd name="T8" fmla="*/ 40 w 51"/>
                <a:gd name="T9" fmla="*/ 55 h 62"/>
                <a:gd name="T10" fmla="*/ 43 w 51"/>
                <a:gd name="T11" fmla="*/ 52 h 62"/>
                <a:gd name="T12" fmla="*/ 46 w 51"/>
                <a:gd name="T13" fmla="*/ 47 h 62"/>
                <a:gd name="T14" fmla="*/ 49 w 51"/>
                <a:gd name="T15" fmla="*/ 43 h 62"/>
                <a:gd name="T16" fmla="*/ 51 w 51"/>
                <a:gd name="T17" fmla="*/ 36 h 62"/>
                <a:gd name="T18" fmla="*/ 51 w 51"/>
                <a:gd name="T19" fmla="*/ 30 h 62"/>
                <a:gd name="T20" fmla="*/ 51 w 51"/>
                <a:gd name="T21" fmla="*/ 30 h 62"/>
                <a:gd name="T22" fmla="*/ 51 w 51"/>
                <a:gd name="T23" fmla="*/ 24 h 62"/>
                <a:gd name="T24" fmla="*/ 49 w 51"/>
                <a:gd name="T25" fmla="*/ 19 h 62"/>
                <a:gd name="T26" fmla="*/ 46 w 51"/>
                <a:gd name="T27" fmla="*/ 13 h 62"/>
                <a:gd name="T28" fmla="*/ 43 w 51"/>
                <a:gd name="T29" fmla="*/ 8 h 62"/>
                <a:gd name="T30" fmla="*/ 40 w 51"/>
                <a:gd name="T31" fmla="*/ 5 h 62"/>
                <a:gd name="T32" fmla="*/ 35 w 51"/>
                <a:gd name="T33" fmla="*/ 2 h 62"/>
                <a:gd name="T34" fmla="*/ 30 w 51"/>
                <a:gd name="T35" fmla="*/ 0 h 62"/>
                <a:gd name="T36" fmla="*/ 26 w 51"/>
                <a:gd name="T37" fmla="*/ 0 h 62"/>
                <a:gd name="T38" fmla="*/ 26 w 51"/>
                <a:gd name="T39" fmla="*/ 0 h 62"/>
                <a:gd name="T40" fmla="*/ 21 w 51"/>
                <a:gd name="T41" fmla="*/ 0 h 62"/>
                <a:gd name="T42" fmla="*/ 16 w 51"/>
                <a:gd name="T43" fmla="*/ 2 h 62"/>
                <a:gd name="T44" fmla="*/ 11 w 51"/>
                <a:gd name="T45" fmla="*/ 5 h 62"/>
                <a:gd name="T46" fmla="*/ 8 w 51"/>
                <a:gd name="T47" fmla="*/ 8 h 62"/>
                <a:gd name="T48" fmla="*/ 5 w 51"/>
                <a:gd name="T49" fmla="*/ 13 h 62"/>
                <a:gd name="T50" fmla="*/ 3 w 51"/>
                <a:gd name="T51" fmla="*/ 19 h 62"/>
                <a:gd name="T52" fmla="*/ 2 w 51"/>
                <a:gd name="T53" fmla="*/ 24 h 62"/>
                <a:gd name="T54" fmla="*/ 0 w 51"/>
                <a:gd name="T55" fmla="*/ 30 h 62"/>
                <a:gd name="T56" fmla="*/ 0 w 51"/>
                <a:gd name="T57" fmla="*/ 30 h 62"/>
                <a:gd name="T58" fmla="*/ 2 w 51"/>
                <a:gd name="T59" fmla="*/ 36 h 62"/>
                <a:gd name="T60" fmla="*/ 3 w 51"/>
                <a:gd name="T61" fmla="*/ 43 h 62"/>
                <a:gd name="T62" fmla="*/ 5 w 51"/>
                <a:gd name="T63" fmla="*/ 47 h 62"/>
                <a:gd name="T64" fmla="*/ 8 w 51"/>
                <a:gd name="T65" fmla="*/ 52 h 62"/>
                <a:gd name="T66" fmla="*/ 11 w 51"/>
                <a:gd name="T67" fmla="*/ 55 h 62"/>
                <a:gd name="T68" fmla="*/ 16 w 51"/>
                <a:gd name="T69" fmla="*/ 58 h 62"/>
                <a:gd name="T70" fmla="*/ 21 w 51"/>
                <a:gd name="T71" fmla="*/ 60 h 62"/>
                <a:gd name="T72" fmla="*/ 26 w 51"/>
                <a:gd name="T73" fmla="*/ 62 h 62"/>
                <a:gd name="T74" fmla="*/ 26 w 51"/>
                <a:gd name="T7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" h="62">
                  <a:moveTo>
                    <a:pt x="26" y="62"/>
                  </a:moveTo>
                  <a:lnTo>
                    <a:pt x="26" y="62"/>
                  </a:lnTo>
                  <a:lnTo>
                    <a:pt x="30" y="60"/>
                  </a:lnTo>
                  <a:lnTo>
                    <a:pt x="35" y="58"/>
                  </a:lnTo>
                  <a:lnTo>
                    <a:pt x="40" y="55"/>
                  </a:lnTo>
                  <a:lnTo>
                    <a:pt x="43" y="52"/>
                  </a:lnTo>
                  <a:lnTo>
                    <a:pt x="46" y="47"/>
                  </a:lnTo>
                  <a:lnTo>
                    <a:pt x="49" y="43"/>
                  </a:lnTo>
                  <a:lnTo>
                    <a:pt x="51" y="36"/>
                  </a:lnTo>
                  <a:lnTo>
                    <a:pt x="51" y="30"/>
                  </a:lnTo>
                  <a:lnTo>
                    <a:pt x="51" y="30"/>
                  </a:lnTo>
                  <a:lnTo>
                    <a:pt x="51" y="24"/>
                  </a:lnTo>
                  <a:lnTo>
                    <a:pt x="49" y="19"/>
                  </a:lnTo>
                  <a:lnTo>
                    <a:pt x="46" y="13"/>
                  </a:lnTo>
                  <a:lnTo>
                    <a:pt x="43" y="8"/>
                  </a:lnTo>
                  <a:lnTo>
                    <a:pt x="40" y="5"/>
                  </a:lnTo>
                  <a:lnTo>
                    <a:pt x="35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3"/>
                  </a:lnTo>
                  <a:lnTo>
                    <a:pt x="3" y="19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6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8" y="52"/>
                  </a:lnTo>
                  <a:lnTo>
                    <a:pt x="11" y="55"/>
                  </a:lnTo>
                  <a:lnTo>
                    <a:pt x="16" y="58"/>
                  </a:lnTo>
                  <a:lnTo>
                    <a:pt x="21" y="60"/>
                  </a:lnTo>
                  <a:lnTo>
                    <a:pt x="26" y="62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27" name="Freeform 160"/>
            <p:cNvSpPr/>
            <p:nvPr/>
          </p:nvSpPr>
          <p:spPr bwMode="auto">
            <a:xfrm>
              <a:off x="5454927" y="3553162"/>
              <a:ext cx="53795" cy="58839"/>
            </a:xfrm>
            <a:custGeom>
              <a:avLst/>
              <a:gdLst>
                <a:gd name="T0" fmla="*/ 25 w 32"/>
                <a:gd name="T1" fmla="*/ 25 h 35"/>
                <a:gd name="T2" fmla="*/ 32 w 32"/>
                <a:gd name="T3" fmla="*/ 16 h 35"/>
                <a:gd name="T4" fmla="*/ 19 w 32"/>
                <a:gd name="T5" fmla="*/ 9 h 35"/>
                <a:gd name="T6" fmla="*/ 30 w 32"/>
                <a:gd name="T7" fmla="*/ 0 h 35"/>
                <a:gd name="T8" fmla="*/ 30 w 32"/>
                <a:gd name="T9" fmla="*/ 0 h 35"/>
                <a:gd name="T10" fmla="*/ 30 w 32"/>
                <a:gd name="T11" fmla="*/ 0 h 35"/>
                <a:gd name="T12" fmla="*/ 17 w 32"/>
                <a:gd name="T13" fmla="*/ 1 h 35"/>
                <a:gd name="T14" fmla="*/ 17 w 32"/>
                <a:gd name="T15" fmla="*/ 1 h 35"/>
                <a:gd name="T16" fmla="*/ 17 w 32"/>
                <a:gd name="T17" fmla="*/ 1 h 35"/>
                <a:gd name="T18" fmla="*/ 17 w 32"/>
                <a:gd name="T19" fmla="*/ 1 h 35"/>
                <a:gd name="T20" fmla="*/ 10 w 32"/>
                <a:gd name="T21" fmla="*/ 1 h 35"/>
                <a:gd name="T22" fmla="*/ 6 w 32"/>
                <a:gd name="T23" fmla="*/ 3 h 35"/>
                <a:gd name="T24" fmla="*/ 5 w 32"/>
                <a:gd name="T25" fmla="*/ 6 h 35"/>
                <a:gd name="T26" fmla="*/ 0 w 32"/>
                <a:gd name="T27" fmla="*/ 35 h 35"/>
                <a:gd name="T28" fmla="*/ 30 w 32"/>
                <a:gd name="T29" fmla="*/ 35 h 35"/>
                <a:gd name="T30" fmla="*/ 25 w 32"/>
                <a:gd name="T31" fmla="*/ 2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35">
                  <a:moveTo>
                    <a:pt x="25" y="25"/>
                  </a:moveTo>
                  <a:lnTo>
                    <a:pt x="32" y="16"/>
                  </a:lnTo>
                  <a:lnTo>
                    <a:pt x="19" y="9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0" y="1"/>
                  </a:lnTo>
                  <a:lnTo>
                    <a:pt x="6" y="3"/>
                  </a:lnTo>
                  <a:lnTo>
                    <a:pt x="5" y="6"/>
                  </a:lnTo>
                  <a:lnTo>
                    <a:pt x="0" y="35"/>
                  </a:lnTo>
                  <a:lnTo>
                    <a:pt x="30" y="35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28" name="Freeform 161"/>
            <p:cNvSpPr/>
            <p:nvPr/>
          </p:nvSpPr>
          <p:spPr bwMode="auto">
            <a:xfrm>
              <a:off x="5545707" y="3699418"/>
              <a:ext cx="20173" cy="18492"/>
            </a:xfrm>
            <a:custGeom>
              <a:avLst/>
              <a:gdLst>
                <a:gd name="T0" fmla="*/ 0 w 12"/>
                <a:gd name="T1" fmla="*/ 11 h 11"/>
                <a:gd name="T2" fmla="*/ 12 w 12"/>
                <a:gd name="T3" fmla="*/ 0 h 11"/>
                <a:gd name="T4" fmla="*/ 0 w 12"/>
                <a:gd name="T5" fmla="*/ 0 h 11"/>
                <a:gd name="T6" fmla="*/ 0 w 12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1">
                  <a:moveTo>
                    <a:pt x="0" y="11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29" name="Freeform 162"/>
            <p:cNvSpPr/>
            <p:nvPr/>
          </p:nvSpPr>
          <p:spPr bwMode="auto">
            <a:xfrm>
              <a:off x="5165778" y="3743126"/>
              <a:ext cx="92461" cy="156343"/>
            </a:xfrm>
            <a:custGeom>
              <a:avLst/>
              <a:gdLst>
                <a:gd name="T0" fmla="*/ 41 w 55"/>
                <a:gd name="T1" fmla="*/ 57 h 93"/>
                <a:gd name="T2" fmla="*/ 55 w 55"/>
                <a:gd name="T3" fmla="*/ 37 h 93"/>
                <a:gd name="T4" fmla="*/ 6 w 55"/>
                <a:gd name="T5" fmla="*/ 0 h 93"/>
                <a:gd name="T6" fmla="*/ 6 w 55"/>
                <a:gd name="T7" fmla="*/ 0 h 93"/>
                <a:gd name="T8" fmla="*/ 0 w 55"/>
                <a:gd name="T9" fmla="*/ 45 h 93"/>
                <a:gd name="T10" fmla="*/ 0 w 55"/>
                <a:gd name="T11" fmla="*/ 45 h 93"/>
                <a:gd name="T12" fmla="*/ 0 w 55"/>
                <a:gd name="T13" fmla="*/ 45 h 93"/>
                <a:gd name="T14" fmla="*/ 0 w 55"/>
                <a:gd name="T15" fmla="*/ 45 h 93"/>
                <a:gd name="T16" fmla="*/ 5 w 55"/>
                <a:gd name="T17" fmla="*/ 46 h 93"/>
                <a:gd name="T18" fmla="*/ 5 w 55"/>
                <a:gd name="T19" fmla="*/ 68 h 93"/>
                <a:gd name="T20" fmla="*/ 5 w 55"/>
                <a:gd name="T21" fmla="*/ 68 h 93"/>
                <a:gd name="T22" fmla="*/ 5 w 55"/>
                <a:gd name="T23" fmla="*/ 78 h 93"/>
                <a:gd name="T24" fmla="*/ 10 w 55"/>
                <a:gd name="T25" fmla="*/ 86 h 93"/>
                <a:gd name="T26" fmla="*/ 16 w 55"/>
                <a:gd name="T27" fmla="*/ 92 h 93"/>
                <a:gd name="T28" fmla="*/ 19 w 55"/>
                <a:gd name="T29" fmla="*/ 93 h 93"/>
                <a:gd name="T30" fmla="*/ 22 w 55"/>
                <a:gd name="T31" fmla="*/ 93 h 93"/>
                <a:gd name="T32" fmla="*/ 55 w 55"/>
                <a:gd name="T33" fmla="*/ 93 h 93"/>
                <a:gd name="T34" fmla="*/ 55 w 55"/>
                <a:gd name="T35" fmla="*/ 76 h 93"/>
                <a:gd name="T36" fmla="*/ 41 w 55"/>
                <a:gd name="T37" fmla="*/ 76 h 93"/>
                <a:gd name="T38" fmla="*/ 41 w 55"/>
                <a:gd name="T39" fmla="*/ 5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93">
                  <a:moveTo>
                    <a:pt x="41" y="57"/>
                  </a:moveTo>
                  <a:lnTo>
                    <a:pt x="55" y="37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5" y="46"/>
                  </a:lnTo>
                  <a:lnTo>
                    <a:pt x="5" y="68"/>
                  </a:lnTo>
                  <a:lnTo>
                    <a:pt x="5" y="68"/>
                  </a:lnTo>
                  <a:lnTo>
                    <a:pt x="5" y="78"/>
                  </a:lnTo>
                  <a:lnTo>
                    <a:pt x="10" y="86"/>
                  </a:lnTo>
                  <a:lnTo>
                    <a:pt x="16" y="92"/>
                  </a:lnTo>
                  <a:lnTo>
                    <a:pt x="19" y="93"/>
                  </a:lnTo>
                  <a:lnTo>
                    <a:pt x="22" y="93"/>
                  </a:lnTo>
                  <a:lnTo>
                    <a:pt x="55" y="93"/>
                  </a:lnTo>
                  <a:lnTo>
                    <a:pt x="55" y="76"/>
                  </a:lnTo>
                  <a:lnTo>
                    <a:pt x="41" y="76"/>
                  </a:lnTo>
                  <a:lnTo>
                    <a:pt x="41" y="57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30" name="Freeform 163"/>
            <p:cNvSpPr>
              <a:spLocks noEditPoints="1"/>
            </p:cNvSpPr>
            <p:nvPr/>
          </p:nvSpPr>
          <p:spPr bwMode="auto">
            <a:xfrm>
              <a:off x="5150648" y="3548118"/>
              <a:ext cx="721193" cy="351351"/>
            </a:xfrm>
            <a:custGeom>
              <a:avLst/>
              <a:gdLst>
                <a:gd name="T0" fmla="*/ 413 w 429"/>
                <a:gd name="T1" fmla="*/ 25 h 209"/>
                <a:gd name="T2" fmla="*/ 381 w 429"/>
                <a:gd name="T3" fmla="*/ 63 h 209"/>
                <a:gd name="T4" fmla="*/ 386 w 429"/>
                <a:gd name="T5" fmla="*/ 23 h 209"/>
                <a:gd name="T6" fmla="*/ 380 w 429"/>
                <a:gd name="T7" fmla="*/ 15 h 209"/>
                <a:gd name="T8" fmla="*/ 385 w 429"/>
                <a:gd name="T9" fmla="*/ 11 h 209"/>
                <a:gd name="T10" fmla="*/ 375 w 429"/>
                <a:gd name="T11" fmla="*/ 12 h 209"/>
                <a:gd name="T12" fmla="*/ 277 w 429"/>
                <a:gd name="T13" fmla="*/ 9 h 209"/>
                <a:gd name="T14" fmla="*/ 265 w 429"/>
                <a:gd name="T15" fmla="*/ 4 h 209"/>
                <a:gd name="T16" fmla="*/ 250 w 429"/>
                <a:gd name="T17" fmla="*/ 19 h 209"/>
                <a:gd name="T18" fmla="*/ 236 w 429"/>
                <a:gd name="T19" fmla="*/ 0 h 209"/>
                <a:gd name="T20" fmla="*/ 228 w 429"/>
                <a:gd name="T21" fmla="*/ 38 h 209"/>
                <a:gd name="T22" fmla="*/ 235 w 429"/>
                <a:gd name="T23" fmla="*/ 44 h 209"/>
                <a:gd name="T24" fmla="*/ 228 w 429"/>
                <a:gd name="T25" fmla="*/ 42 h 209"/>
                <a:gd name="T26" fmla="*/ 140 w 429"/>
                <a:gd name="T27" fmla="*/ 44 h 209"/>
                <a:gd name="T28" fmla="*/ 228 w 429"/>
                <a:gd name="T29" fmla="*/ 105 h 209"/>
                <a:gd name="T30" fmla="*/ 238 w 429"/>
                <a:gd name="T31" fmla="*/ 83 h 209"/>
                <a:gd name="T32" fmla="*/ 258 w 429"/>
                <a:gd name="T33" fmla="*/ 83 h 209"/>
                <a:gd name="T34" fmla="*/ 307 w 429"/>
                <a:gd name="T35" fmla="*/ 86 h 209"/>
                <a:gd name="T36" fmla="*/ 323 w 429"/>
                <a:gd name="T37" fmla="*/ 77 h 209"/>
                <a:gd name="T38" fmla="*/ 344 w 429"/>
                <a:gd name="T39" fmla="*/ 77 h 209"/>
                <a:gd name="T40" fmla="*/ 355 w 429"/>
                <a:gd name="T41" fmla="*/ 72 h 209"/>
                <a:gd name="T42" fmla="*/ 355 w 429"/>
                <a:gd name="T43" fmla="*/ 86 h 209"/>
                <a:gd name="T44" fmla="*/ 254 w 429"/>
                <a:gd name="T45" fmla="*/ 96 h 209"/>
                <a:gd name="T46" fmla="*/ 232 w 429"/>
                <a:gd name="T47" fmla="*/ 110 h 209"/>
                <a:gd name="T48" fmla="*/ 142 w 429"/>
                <a:gd name="T49" fmla="*/ 112 h 209"/>
                <a:gd name="T50" fmla="*/ 134 w 429"/>
                <a:gd name="T51" fmla="*/ 104 h 209"/>
                <a:gd name="T52" fmla="*/ 101 w 429"/>
                <a:gd name="T53" fmla="*/ 63 h 209"/>
                <a:gd name="T54" fmla="*/ 90 w 429"/>
                <a:gd name="T55" fmla="*/ 23 h 209"/>
                <a:gd name="T56" fmla="*/ 86 w 429"/>
                <a:gd name="T57" fmla="*/ 23 h 209"/>
                <a:gd name="T58" fmla="*/ 72 w 429"/>
                <a:gd name="T59" fmla="*/ 22 h 209"/>
                <a:gd name="T60" fmla="*/ 52 w 429"/>
                <a:gd name="T61" fmla="*/ 77 h 209"/>
                <a:gd name="T62" fmla="*/ 49 w 429"/>
                <a:gd name="T63" fmla="*/ 23 h 209"/>
                <a:gd name="T64" fmla="*/ 52 w 429"/>
                <a:gd name="T65" fmla="*/ 9 h 209"/>
                <a:gd name="T66" fmla="*/ 33 w 429"/>
                <a:gd name="T67" fmla="*/ 9 h 209"/>
                <a:gd name="T68" fmla="*/ 25 w 429"/>
                <a:gd name="T69" fmla="*/ 14 h 209"/>
                <a:gd name="T70" fmla="*/ 4 w 429"/>
                <a:gd name="T71" fmla="*/ 101 h 209"/>
                <a:gd name="T72" fmla="*/ 79 w 429"/>
                <a:gd name="T73" fmla="*/ 146 h 209"/>
                <a:gd name="T74" fmla="*/ 306 w 429"/>
                <a:gd name="T75" fmla="*/ 146 h 209"/>
                <a:gd name="T76" fmla="*/ 383 w 429"/>
                <a:gd name="T77" fmla="*/ 112 h 209"/>
                <a:gd name="T78" fmla="*/ 392 w 429"/>
                <a:gd name="T79" fmla="*/ 104 h 209"/>
                <a:gd name="T80" fmla="*/ 422 w 429"/>
                <a:gd name="T81" fmla="*/ 53 h 209"/>
                <a:gd name="T82" fmla="*/ 394 w 429"/>
                <a:gd name="T83" fmla="*/ 112 h 209"/>
                <a:gd name="T84" fmla="*/ 392 w 429"/>
                <a:gd name="T85" fmla="*/ 113 h 209"/>
                <a:gd name="T86" fmla="*/ 383 w 429"/>
                <a:gd name="T87" fmla="*/ 121 h 209"/>
                <a:gd name="T88" fmla="*/ 377 w 429"/>
                <a:gd name="T89" fmla="*/ 192 h 209"/>
                <a:gd name="T90" fmla="*/ 391 w 429"/>
                <a:gd name="T91" fmla="*/ 209 h 209"/>
                <a:gd name="T92" fmla="*/ 407 w 429"/>
                <a:gd name="T93" fmla="*/ 173 h 209"/>
                <a:gd name="T94" fmla="*/ 410 w 429"/>
                <a:gd name="T95" fmla="*/ 173 h 209"/>
                <a:gd name="T96" fmla="*/ 427 w 429"/>
                <a:gd name="T97" fmla="*/ 33 h 209"/>
                <a:gd name="T98" fmla="*/ 184 w 429"/>
                <a:gd name="T99" fmla="*/ 80 h 209"/>
                <a:gd name="T100" fmla="*/ 178 w 429"/>
                <a:gd name="T101" fmla="*/ 74 h 209"/>
                <a:gd name="T102" fmla="*/ 184 w 429"/>
                <a:gd name="T103" fmla="*/ 68 h 209"/>
                <a:gd name="T104" fmla="*/ 191 w 429"/>
                <a:gd name="T105" fmla="*/ 74 h 209"/>
                <a:gd name="T106" fmla="*/ 184 w 429"/>
                <a:gd name="T107" fmla="*/ 80 h 209"/>
                <a:gd name="T108" fmla="*/ 273 w 429"/>
                <a:gd name="T109" fmla="*/ 56 h 209"/>
                <a:gd name="T110" fmla="*/ 83 w 429"/>
                <a:gd name="T111" fmla="*/ 109 h 209"/>
                <a:gd name="T112" fmla="*/ 93 w 429"/>
                <a:gd name="T113" fmla="*/ 9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9" h="209">
                  <a:moveTo>
                    <a:pt x="416" y="22"/>
                  </a:moveTo>
                  <a:lnTo>
                    <a:pt x="416" y="22"/>
                  </a:lnTo>
                  <a:lnTo>
                    <a:pt x="411" y="19"/>
                  </a:lnTo>
                  <a:lnTo>
                    <a:pt x="413" y="25"/>
                  </a:lnTo>
                  <a:lnTo>
                    <a:pt x="413" y="25"/>
                  </a:lnTo>
                  <a:lnTo>
                    <a:pt x="408" y="27"/>
                  </a:lnTo>
                  <a:lnTo>
                    <a:pt x="405" y="28"/>
                  </a:lnTo>
                  <a:lnTo>
                    <a:pt x="402" y="31"/>
                  </a:lnTo>
                  <a:lnTo>
                    <a:pt x="399" y="36"/>
                  </a:lnTo>
                  <a:lnTo>
                    <a:pt x="381" y="63"/>
                  </a:lnTo>
                  <a:lnTo>
                    <a:pt x="394" y="28"/>
                  </a:lnTo>
                  <a:lnTo>
                    <a:pt x="396" y="27"/>
                  </a:lnTo>
                  <a:lnTo>
                    <a:pt x="397" y="17"/>
                  </a:lnTo>
                  <a:lnTo>
                    <a:pt x="392" y="14"/>
                  </a:lnTo>
                  <a:lnTo>
                    <a:pt x="386" y="23"/>
                  </a:lnTo>
                  <a:lnTo>
                    <a:pt x="388" y="27"/>
                  </a:lnTo>
                  <a:lnTo>
                    <a:pt x="373" y="60"/>
                  </a:lnTo>
                  <a:lnTo>
                    <a:pt x="377" y="33"/>
                  </a:lnTo>
                  <a:lnTo>
                    <a:pt x="385" y="23"/>
                  </a:lnTo>
                  <a:lnTo>
                    <a:pt x="380" y="15"/>
                  </a:lnTo>
                  <a:lnTo>
                    <a:pt x="386" y="11"/>
                  </a:lnTo>
                  <a:lnTo>
                    <a:pt x="386" y="11"/>
                  </a:lnTo>
                  <a:lnTo>
                    <a:pt x="385" y="11"/>
                  </a:lnTo>
                  <a:lnTo>
                    <a:pt x="385" y="11"/>
                  </a:lnTo>
                  <a:lnTo>
                    <a:pt x="385" y="11"/>
                  </a:lnTo>
                  <a:lnTo>
                    <a:pt x="385" y="11"/>
                  </a:lnTo>
                  <a:lnTo>
                    <a:pt x="385" y="11"/>
                  </a:lnTo>
                  <a:lnTo>
                    <a:pt x="385" y="11"/>
                  </a:lnTo>
                  <a:lnTo>
                    <a:pt x="380" y="11"/>
                  </a:lnTo>
                  <a:lnTo>
                    <a:pt x="375" y="12"/>
                  </a:lnTo>
                  <a:lnTo>
                    <a:pt x="339" y="45"/>
                  </a:lnTo>
                  <a:lnTo>
                    <a:pt x="337" y="45"/>
                  </a:lnTo>
                  <a:lnTo>
                    <a:pt x="325" y="44"/>
                  </a:lnTo>
                  <a:lnTo>
                    <a:pt x="304" y="44"/>
                  </a:lnTo>
                  <a:lnTo>
                    <a:pt x="277" y="9"/>
                  </a:lnTo>
                  <a:lnTo>
                    <a:pt x="277" y="9"/>
                  </a:lnTo>
                  <a:lnTo>
                    <a:pt x="271" y="6"/>
                  </a:lnTo>
                  <a:lnTo>
                    <a:pt x="265" y="4"/>
                  </a:lnTo>
                  <a:lnTo>
                    <a:pt x="265" y="4"/>
                  </a:lnTo>
                  <a:lnTo>
                    <a:pt x="265" y="4"/>
                  </a:lnTo>
                  <a:lnTo>
                    <a:pt x="265" y="4"/>
                  </a:lnTo>
                  <a:lnTo>
                    <a:pt x="252" y="3"/>
                  </a:lnTo>
                  <a:lnTo>
                    <a:pt x="252" y="3"/>
                  </a:lnTo>
                  <a:lnTo>
                    <a:pt x="263" y="12"/>
                  </a:lnTo>
                  <a:lnTo>
                    <a:pt x="250" y="19"/>
                  </a:lnTo>
                  <a:lnTo>
                    <a:pt x="257" y="28"/>
                  </a:lnTo>
                  <a:lnTo>
                    <a:pt x="241" y="64"/>
                  </a:lnTo>
                  <a:lnTo>
                    <a:pt x="238" y="14"/>
                  </a:lnTo>
                  <a:lnTo>
                    <a:pt x="239" y="12"/>
                  </a:lnTo>
                  <a:lnTo>
                    <a:pt x="236" y="0"/>
                  </a:lnTo>
                  <a:lnTo>
                    <a:pt x="227" y="0"/>
                  </a:lnTo>
                  <a:lnTo>
                    <a:pt x="224" y="12"/>
                  </a:lnTo>
                  <a:lnTo>
                    <a:pt x="225" y="14"/>
                  </a:lnTo>
                  <a:lnTo>
                    <a:pt x="225" y="38"/>
                  </a:lnTo>
                  <a:lnTo>
                    <a:pt x="228" y="38"/>
                  </a:lnTo>
                  <a:lnTo>
                    <a:pt x="228" y="38"/>
                  </a:lnTo>
                  <a:lnTo>
                    <a:pt x="230" y="38"/>
                  </a:lnTo>
                  <a:lnTo>
                    <a:pt x="233" y="39"/>
                  </a:lnTo>
                  <a:lnTo>
                    <a:pt x="233" y="41"/>
                  </a:lnTo>
                  <a:lnTo>
                    <a:pt x="235" y="44"/>
                  </a:lnTo>
                  <a:lnTo>
                    <a:pt x="235" y="82"/>
                  </a:lnTo>
                  <a:lnTo>
                    <a:pt x="230" y="83"/>
                  </a:lnTo>
                  <a:lnTo>
                    <a:pt x="230" y="44"/>
                  </a:lnTo>
                  <a:lnTo>
                    <a:pt x="230" y="44"/>
                  </a:lnTo>
                  <a:lnTo>
                    <a:pt x="228" y="42"/>
                  </a:lnTo>
                  <a:lnTo>
                    <a:pt x="228" y="42"/>
                  </a:lnTo>
                  <a:lnTo>
                    <a:pt x="142" y="42"/>
                  </a:lnTo>
                  <a:lnTo>
                    <a:pt x="142" y="42"/>
                  </a:lnTo>
                  <a:lnTo>
                    <a:pt x="140" y="42"/>
                  </a:lnTo>
                  <a:lnTo>
                    <a:pt x="140" y="44"/>
                  </a:lnTo>
                  <a:lnTo>
                    <a:pt x="140" y="104"/>
                  </a:lnTo>
                  <a:lnTo>
                    <a:pt x="140" y="104"/>
                  </a:lnTo>
                  <a:lnTo>
                    <a:pt x="140" y="105"/>
                  </a:lnTo>
                  <a:lnTo>
                    <a:pt x="142" y="105"/>
                  </a:lnTo>
                  <a:lnTo>
                    <a:pt x="228" y="105"/>
                  </a:lnTo>
                  <a:lnTo>
                    <a:pt x="228" y="105"/>
                  </a:lnTo>
                  <a:lnTo>
                    <a:pt x="228" y="105"/>
                  </a:lnTo>
                  <a:lnTo>
                    <a:pt x="230" y="104"/>
                  </a:lnTo>
                  <a:lnTo>
                    <a:pt x="230" y="83"/>
                  </a:lnTo>
                  <a:lnTo>
                    <a:pt x="238" y="83"/>
                  </a:lnTo>
                  <a:lnTo>
                    <a:pt x="252" y="83"/>
                  </a:lnTo>
                  <a:lnTo>
                    <a:pt x="252" y="83"/>
                  </a:lnTo>
                  <a:lnTo>
                    <a:pt x="254" y="83"/>
                  </a:lnTo>
                  <a:lnTo>
                    <a:pt x="258" y="83"/>
                  </a:lnTo>
                  <a:lnTo>
                    <a:pt x="258" y="83"/>
                  </a:lnTo>
                  <a:lnTo>
                    <a:pt x="260" y="96"/>
                  </a:lnTo>
                  <a:lnTo>
                    <a:pt x="288" y="90"/>
                  </a:lnTo>
                  <a:lnTo>
                    <a:pt x="301" y="88"/>
                  </a:lnTo>
                  <a:lnTo>
                    <a:pt x="306" y="86"/>
                  </a:lnTo>
                  <a:lnTo>
                    <a:pt x="307" y="86"/>
                  </a:lnTo>
                  <a:lnTo>
                    <a:pt x="307" y="86"/>
                  </a:lnTo>
                  <a:lnTo>
                    <a:pt x="307" y="86"/>
                  </a:lnTo>
                  <a:lnTo>
                    <a:pt x="307" y="86"/>
                  </a:lnTo>
                  <a:lnTo>
                    <a:pt x="310" y="79"/>
                  </a:lnTo>
                  <a:lnTo>
                    <a:pt x="323" y="77"/>
                  </a:lnTo>
                  <a:lnTo>
                    <a:pt x="336" y="77"/>
                  </a:lnTo>
                  <a:lnTo>
                    <a:pt x="342" y="77"/>
                  </a:lnTo>
                  <a:lnTo>
                    <a:pt x="344" y="77"/>
                  </a:lnTo>
                  <a:lnTo>
                    <a:pt x="344" y="77"/>
                  </a:lnTo>
                  <a:lnTo>
                    <a:pt x="344" y="77"/>
                  </a:lnTo>
                  <a:lnTo>
                    <a:pt x="344" y="77"/>
                  </a:lnTo>
                  <a:lnTo>
                    <a:pt x="355" y="74"/>
                  </a:lnTo>
                  <a:lnTo>
                    <a:pt x="355" y="74"/>
                  </a:lnTo>
                  <a:lnTo>
                    <a:pt x="355" y="72"/>
                  </a:lnTo>
                  <a:lnTo>
                    <a:pt x="355" y="72"/>
                  </a:lnTo>
                  <a:lnTo>
                    <a:pt x="356" y="72"/>
                  </a:lnTo>
                  <a:lnTo>
                    <a:pt x="359" y="69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55" y="86"/>
                  </a:lnTo>
                  <a:lnTo>
                    <a:pt x="317" y="97"/>
                  </a:lnTo>
                  <a:lnTo>
                    <a:pt x="312" y="90"/>
                  </a:lnTo>
                  <a:lnTo>
                    <a:pt x="312" y="91"/>
                  </a:lnTo>
                  <a:lnTo>
                    <a:pt x="255" y="102"/>
                  </a:lnTo>
                  <a:lnTo>
                    <a:pt x="254" y="96"/>
                  </a:lnTo>
                  <a:lnTo>
                    <a:pt x="254" y="96"/>
                  </a:lnTo>
                  <a:lnTo>
                    <a:pt x="254" y="93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32" y="110"/>
                  </a:lnTo>
                  <a:lnTo>
                    <a:pt x="232" y="110"/>
                  </a:lnTo>
                  <a:lnTo>
                    <a:pt x="232" y="110"/>
                  </a:lnTo>
                  <a:lnTo>
                    <a:pt x="232" y="110"/>
                  </a:lnTo>
                  <a:lnTo>
                    <a:pt x="228" y="112"/>
                  </a:lnTo>
                  <a:lnTo>
                    <a:pt x="142" y="112"/>
                  </a:lnTo>
                  <a:lnTo>
                    <a:pt x="142" y="112"/>
                  </a:lnTo>
                  <a:lnTo>
                    <a:pt x="138" y="110"/>
                  </a:lnTo>
                  <a:lnTo>
                    <a:pt x="135" y="109"/>
                  </a:lnTo>
                  <a:lnTo>
                    <a:pt x="134" y="107"/>
                  </a:lnTo>
                  <a:lnTo>
                    <a:pt x="134" y="104"/>
                  </a:lnTo>
                  <a:lnTo>
                    <a:pt x="134" y="83"/>
                  </a:lnTo>
                  <a:lnTo>
                    <a:pt x="131" y="83"/>
                  </a:lnTo>
                  <a:lnTo>
                    <a:pt x="131" y="83"/>
                  </a:lnTo>
                  <a:lnTo>
                    <a:pt x="127" y="58"/>
                  </a:lnTo>
                  <a:lnTo>
                    <a:pt x="101" y="63"/>
                  </a:lnTo>
                  <a:lnTo>
                    <a:pt x="96" y="63"/>
                  </a:lnTo>
                  <a:lnTo>
                    <a:pt x="91" y="27"/>
                  </a:lnTo>
                  <a:lnTo>
                    <a:pt x="91" y="27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88" y="19"/>
                  </a:lnTo>
                  <a:lnTo>
                    <a:pt x="86" y="15"/>
                  </a:lnTo>
                  <a:lnTo>
                    <a:pt x="86" y="15"/>
                  </a:lnTo>
                  <a:lnTo>
                    <a:pt x="82" y="15"/>
                  </a:lnTo>
                  <a:lnTo>
                    <a:pt x="86" y="23"/>
                  </a:lnTo>
                  <a:lnTo>
                    <a:pt x="77" y="28"/>
                  </a:lnTo>
                  <a:lnTo>
                    <a:pt x="80" y="39"/>
                  </a:lnTo>
                  <a:lnTo>
                    <a:pt x="64" y="72"/>
                  </a:lnTo>
                  <a:lnTo>
                    <a:pt x="69" y="23"/>
                  </a:lnTo>
                  <a:lnTo>
                    <a:pt x="72" y="22"/>
                  </a:lnTo>
                  <a:lnTo>
                    <a:pt x="71" y="9"/>
                  </a:lnTo>
                  <a:lnTo>
                    <a:pt x="64" y="9"/>
                  </a:lnTo>
                  <a:lnTo>
                    <a:pt x="60" y="20"/>
                  </a:lnTo>
                  <a:lnTo>
                    <a:pt x="61" y="22"/>
                  </a:lnTo>
                  <a:lnTo>
                    <a:pt x="52" y="77"/>
                  </a:lnTo>
                  <a:lnTo>
                    <a:pt x="45" y="38"/>
                  </a:lnTo>
                  <a:lnTo>
                    <a:pt x="47" y="34"/>
                  </a:lnTo>
                  <a:lnTo>
                    <a:pt x="52" y="27"/>
                  </a:lnTo>
                  <a:lnTo>
                    <a:pt x="49" y="23"/>
                  </a:lnTo>
                  <a:lnTo>
                    <a:pt x="49" y="23"/>
                  </a:lnTo>
                  <a:lnTo>
                    <a:pt x="49" y="19"/>
                  </a:lnTo>
                  <a:lnTo>
                    <a:pt x="47" y="15"/>
                  </a:lnTo>
                  <a:lnTo>
                    <a:pt x="52" y="11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39" y="9"/>
                  </a:lnTo>
                  <a:lnTo>
                    <a:pt x="39" y="9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28" y="11"/>
                  </a:lnTo>
                  <a:lnTo>
                    <a:pt x="25" y="14"/>
                  </a:lnTo>
                  <a:lnTo>
                    <a:pt x="22" y="19"/>
                  </a:lnTo>
                  <a:lnTo>
                    <a:pt x="20" y="23"/>
                  </a:lnTo>
                  <a:lnTo>
                    <a:pt x="6" y="58"/>
                  </a:lnTo>
                  <a:lnTo>
                    <a:pt x="0" y="77"/>
                  </a:lnTo>
                  <a:lnTo>
                    <a:pt x="4" y="101"/>
                  </a:lnTo>
                  <a:lnTo>
                    <a:pt x="4" y="101"/>
                  </a:lnTo>
                  <a:lnTo>
                    <a:pt x="6" y="102"/>
                  </a:lnTo>
                  <a:lnTo>
                    <a:pt x="8" y="104"/>
                  </a:lnTo>
                  <a:lnTo>
                    <a:pt x="15" y="109"/>
                  </a:lnTo>
                  <a:lnTo>
                    <a:pt x="79" y="146"/>
                  </a:lnTo>
                  <a:lnTo>
                    <a:pt x="68" y="164"/>
                  </a:lnTo>
                  <a:lnTo>
                    <a:pt x="361" y="164"/>
                  </a:lnTo>
                  <a:lnTo>
                    <a:pt x="342" y="135"/>
                  </a:lnTo>
                  <a:lnTo>
                    <a:pt x="306" y="146"/>
                  </a:lnTo>
                  <a:lnTo>
                    <a:pt x="306" y="146"/>
                  </a:lnTo>
                  <a:lnTo>
                    <a:pt x="303" y="137"/>
                  </a:lnTo>
                  <a:lnTo>
                    <a:pt x="373" y="115"/>
                  </a:lnTo>
                  <a:lnTo>
                    <a:pt x="381" y="113"/>
                  </a:lnTo>
                  <a:lnTo>
                    <a:pt x="383" y="112"/>
                  </a:lnTo>
                  <a:lnTo>
                    <a:pt x="383" y="112"/>
                  </a:lnTo>
                  <a:lnTo>
                    <a:pt x="385" y="112"/>
                  </a:lnTo>
                  <a:lnTo>
                    <a:pt x="385" y="112"/>
                  </a:lnTo>
                  <a:lnTo>
                    <a:pt x="392" y="105"/>
                  </a:lnTo>
                  <a:lnTo>
                    <a:pt x="392" y="105"/>
                  </a:lnTo>
                  <a:lnTo>
                    <a:pt x="392" y="104"/>
                  </a:lnTo>
                  <a:lnTo>
                    <a:pt x="394" y="104"/>
                  </a:lnTo>
                  <a:lnTo>
                    <a:pt x="394" y="102"/>
                  </a:lnTo>
                  <a:lnTo>
                    <a:pt x="397" y="99"/>
                  </a:lnTo>
                  <a:lnTo>
                    <a:pt x="405" y="82"/>
                  </a:lnTo>
                  <a:lnTo>
                    <a:pt x="422" y="53"/>
                  </a:lnTo>
                  <a:lnTo>
                    <a:pt x="422" y="53"/>
                  </a:lnTo>
                  <a:lnTo>
                    <a:pt x="419" y="58"/>
                  </a:lnTo>
                  <a:lnTo>
                    <a:pt x="403" y="91"/>
                  </a:lnTo>
                  <a:lnTo>
                    <a:pt x="396" y="107"/>
                  </a:lnTo>
                  <a:lnTo>
                    <a:pt x="394" y="112"/>
                  </a:lnTo>
                  <a:lnTo>
                    <a:pt x="392" y="113"/>
                  </a:lnTo>
                  <a:lnTo>
                    <a:pt x="392" y="113"/>
                  </a:lnTo>
                  <a:lnTo>
                    <a:pt x="392" y="113"/>
                  </a:lnTo>
                  <a:lnTo>
                    <a:pt x="392" y="113"/>
                  </a:lnTo>
                  <a:lnTo>
                    <a:pt x="392" y="113"/>
                  </a:lnTo>
                  <a:lnTo>
                    <a:pt x="392" y="113"/>
                  </a:lnTo>
                  <a:lnTo>
                    <a:pt x="392" y="113"/>
                  </a:lnTo>
                  <a:lnTo>
                    <a:pt x="392" y="113"/>
                  </a:lnTo>
                  <a:lnTo>
                    <a:pt x="385" y="121"/>
                  </a:lnTo>
                  <a:lnTo>
                    <a:pt x="383" y="121"/>
                  </a:lnTo>
                  <a:lnTo>
                    <a:pt x="375" y="124"/>
                  </a:lnTo>
                  <a:lnTo>
                    <a:pt x="350" y="132"/>
                  </a:lnTo>
                  <a:lnTo>
                    <a:pt x="377" y="173"/>
                  </a:lnTo>
                  <a:lnTo>
                    <a:pt x="377" y="173"/>
                  </a:lnTo>
                  <a:lnTo>
                    <a:pt x="377" y="192"/>
                  </a:lnTo>
                  <a:lnTo>
                    <a:pt x="362" y="192"/>
                  </a:lnTo>
                  <a:lnTo>
                    <a:pt x="362" y="209"/>
                  </a:lnTo>
                  <a:lnTo>
                    <a:pt x="388" y="209"/>
                  </a:lnTo>
                  <a:lnTo>
                    <a:pt x="388" y="209"/>
                  </a:lnTo>
                  <a:lnTo>
                    <a:pt x="391" y="209"/>
                  </a:lnTo>
                  <a:lnTo>
                    <a:pt x="396" y="208"/>
                  </a:lnTo>
                  <a:lnTo>
                    <a:pt x="400" y="202"/>
                  </a:lnTo>
                  <a:lnTo>
                    <a:pt x="405" y="194"/>
                  </a:lnTo>
                  <a:lnTo>
                    <a:pt x="407" y="184"/>
                  </a:lnTo>
                  <a:lnTo>
                    <a:pt x="407" y="173"/>
                  </a:lnTo>
                  <a:lnTo>
                    <a:pt x="407" y="173"/>
                  </a:lnTo>
                  <a:lnTo>
                    <a:pt x="410" y="175"/>
                  </a:lnTo>
                  <a:lnTo>
                    <a:pt x="410" y="175"/>
                  </a:lnTo>
                  <a:lnTo>
                    <a:pt x="410" y="173"/>
                  </a:lnTo>
                  <a:lnTo>
                    <a:pt x="410" y="173"/>
                  </a:lnTo>
                  <a:lnTo>
                    <a:pt x="418" y="140"/>
                  </a:lnTo>
                  <a:lnTo>
                    <a:pt x="422" y="105"/>
                  </a:lnTo>
                  <a:lnTo>
                    <a:pt x="429" y="38"/>
                  </a:lnTo>
                  <a:lnTo>
                    <a:pt x="429" y="38"/>
                  </a:lnTo>
                  <a:lnTo>
                    <a:pt x="427" y="33"/>
                  </a:lnTo>
                  <a:lnTo>
                    <a:pt x="422" y="28"/>
                  </a:lnTo>
                  <a:lnTo>
                    <a:pt x="416" y="22"/>
                  </a:lnTo>
                  <a:lnTo>
                    <a:pt x="416" y="22"/>
                  </a:lnTo>
                  <a:close/>
                  <a:moveTo>
                    <a:pt x="184" y="80"/>
                  </a:moveTo>
                  <a:lnTo>
                    <a:pt x="184" y="80"/>
                  </a:lnTo>
                  <a:lnTo>
                    <a:pt x="183" y="80"/>
                  </a:lnTo>
                  <a:lnTo>
                    <a:pt x="179" y="79"/>
                  </a:lnTo>
                  <a:lnTo>
                    <a:pt x="179" y="75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9" y="71"/>
                  </a:lnTo>
                  <a:lnTo>
                    <a:pt x="179" y="69"/>
                  </a:lnTo>
                  <a:lnTo>
                    <a:pt x="183" y="68"/>
                  </a:lnTo>
                  <a:lnTo>
                    <a:pt x="184" y="68"/>
                  </a:lnTo>
                  <a:lnTo>
                    <a:pt x="184" y="68"/>
                  </a:lnTo>
                  <a:lnTo>
                    <a:pt x="187" y="68"/>
                  </a:lnTo>
                  <a:lnTo>
                    <a:pt x="189" y="69"/>
                  </a:lnTo>
                  <a:lnTo>
                    <a:pt x="191" y="71"/>
                  </a:lnTo>
                  <a:lnTo>
                    <a:pt x="191" y="74"/>
                  </a:lnTo>
                  <a:lnTo>
                    <a:pt x="191" y="74"/>
                  </a:lnTo>
                  <a:lnTo>
                    <a:pt x="191" y="75"/>
                  </a:lnTo>
                  <a:lnTo>
                    <a:pt x="189" y="79"/>
                  </a:lnTo>
                  <a:lnTo>
                    <a:pt x="187" y="80"/>
                  </a:lnTo>
                  <a:lnTo>
                    <a:pt x="184" y="80"/>
                  </a:lnTo>
                  <a:lnTo>
                    <a:pt x="184" y="80"/>
                  </a:lnTo>
                  <a:close/>
                  <a:moveTo>
                    <a:pt x="257" y="61"/>
                  </a:moveTo>
                  <a:lnTo>
                    <a:pt x="257" y="61"/>
                  </a:lnTo>
                  <a:lnTo>
                    <a:pt x="255" y="58"/>
                  </a:lnTo>
                  <a:lnTo>
                    <a:pt x="273" y="56"/>
                  </a:lnTo>
                  <a:lnTo>
                    <a:pt x="273" y="56"/>
                  </a:lnTo>
                  <a:lnTo>
                    <a:pt x="273" y="53"/>
                  </a:lnTo>
                  <a:lnTo>
                    <a:pt x="276" y="58"/>
                  </a:lnTo>
                  <a:lnTo>
                    <a:pt x="257" y="61"/>
                  </a:lnTo>
                  <a:close/>
                  <a:moveTo>
                    <a:pt x="83" y="109"/>
                  </a:moveTo>
                  <a:lnTo>
                    <a:pt x="83" y="109"/>
                  </a:lnTo>
                  <a:lnTo>
                    <a:pt x="85" y="101"/>
                  </a:lnTo>
                  <a:lnTo>
                    <a:pt x="85" y="101"/>
                  </a:lnTo>
                  <a:lnTo>
                    <a:pt x="85" y="99"/>
                  </a:lnTo>
                  <a:lnTo>
                    <a:pt x="86" y="99"/>
                  </a:lnTo>
                  <a:lnTo>
                    <a:pt x="93" y="97"/>
                  </a:lnTo>
                  <a:lnTo>
                    <a:pt x="105" y="96"/>
                  </a:lnTo>
                  <a:lnTo>
                    <a:pt x="112" y="96"/>
                  </a:lnTo>
                  <a:lnTo>
                    <a:pt x="97" y="116"/>
                  </a:lnTo>
                  <a:lnTo>
                    <a:pt x="83" y="10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grpSp>
        <p:nvGrpSpPr>
          <p:cNvPr id="31" name="Group 130"/>
          <p:cNvGrpSpPr/>
          <p:nvPr/>
        </p:nvGrpSpPr>
        <p:grpSpPr>
          <a:xfrm>
            <a:off x="4390052" y="4108024"/>
            <a:ext cx="1079732" cy="1079733"/>
            <a:chOff x="8085138" y="3424238"/>
            <a:chExt cx="1179512" cy="1179513"/>
          </a:xfrm>
        </p:grpSpPr>
        <p:sp>
          <p:nvSpPr>
            <p:cNvPr id="32" name="Freeform 56"/>
            <p:cNvSpPr>
              <a:spLocks noEditPoints="1"/>
            </p:cNvSpPr>
            <p:nvPr/>
          </p:nvSpPr>
          <p:spPr bwMode="auto">
            <a:xfrm>
              <a:off x="8697913" y="3424238"/>
              <a:ext cx="566737" cy="1179513"/>
            </a:xfrm>
            <a:custGeom>
              <a:avLst/>
              <a:gdLst>
                <a:gd name="T0" fmla="*/ 334 w 357"/>
                <a:gd name="T1" fmla="*/ 404 h 743"/>
                <a:gd name="T2" fmla="*/ 297 w 357"/>
                <a:gd name="T3" fmla="*/ 348 h 743"/>
                <a:gd name="T4" fmla="*/ 297 w 357"/>
                <a:gd name="T5" fmla="*/ 334 h 743"/>
                <a:gd name="T6" fmla="*/ 320 w 357"/>
                <a:gd name="T7" fmla="*/ 237 h 743"/>
                <a:gd name="T8" fmla="*/ 343 w 357"/>
                <a:gd name="T9" fmla="*/ 83 h 743"/>
                <a:gd name="T10" fmla="*/ 227 w 357"/>
                <a:gd name="T11" fmla="*/ 4 h 743"/>
                <a:gd name="T12" fmla="*/ 79 w 357"/>
                <a:gd name="T13" fmla="*/ 18 h 743"/>
                <a:gd name="T14" fmla="*/ 46 w 357"/>
                <a:gd name="T15" fmla="*/ 83 h 743"/>
                <a:gd name="T16" fmla="*/ 23 w 357"/>
                <a:gd name="T17" fmla="*/ 241 h 743"/>
                <a:gd name="T18" fmla="*/ 9 w 357"/>
                <a:gd name="T19" fmla="*/ 274 h 743"/>
                <a:gd name="T20" fmla="*/ 46 w 357"/>
                <a:gd name="T21" fmla="*/ 362 h 743"/>
                <a:gd name="T22" fmla="*/ 116 w 357"/>
                <a:gd name="T23" fmla="*/ 385 h 743"/>
                <a:gd name="T24" fmla="*/ 139 w 357"/>
                <a:gd name="T25" fmla="*/ 399 h 743"/>
                <a:gd name="T26" fmla="*/ 102 w 357"/>
                <a:gd name="T27" fmla="*/ 510 h 743"/>
                <a:gd name="T28" fmla="*/ 97 w 357"/>
                <a:gd name="T29" fmla="*/ 631 h 743"/>
                <a:gd name="T30" fmla="*/ 148 w 357"/>
                <a:gd name="T31" fmla="*/ 473 h 743"/>
                <a:gd name="T32" fmla="*/ 153 w 357"/>
                <a:gd name="T33" fmla="*/ 464 h 743"/>
                <a:gd name="T34" fmla="*/ 162 w 357"/>
                <a:gd name="T35" fmla="*/ 464 h 743"/>
                <a:gd name="T36" fmla="*/ 213 w 357"/>
                <a:gd name="T37" fmla="*/ 631 h 743"/>
                <a:gd name="T38" fmla="*/ 241 w 357"/>
                <a:gd name="T39" fmla="*/ 543 h 743"/>
                <a:gd name="T40" fmla="*/ 260 w 357"/>
                <a:gd name="T41" fmla="*/ 436 h 743"/>
                <a:gd name="T42" fmla="*/ 260 w 357"/>
                <a:gd name="T43" fmla="*/ 473 h 743"/>
                <a:gd name="T44" fmla="*/ 250 w 357"/>
                <a:gd name="T45" fmla="*/ 627 h 743"/>
                <a:gd name="T46" fmla="*/ 144 w 357"/>
                <a:gd name="T47" fmla="*/ 645 h 743"/>
                <a:gd name="T48" fmla="*/ 88 w 357"/>
                <a:gd name="T49" fmla="*/ 645 h 743"/>
                <a:gd name="T50" fmla="*/ 9 w 357"/>
                <a:gd name="T51" fmla="*/ 654 h 743"/>
                <a:gd name="T52" fmla="*/ 306 w 357"/>
                <a:gd name="T53" fmla="*/ 743 h 743"/>
                <a:gd name="T54" fmla="*/ 357 w 357"/>
                <a:gd name="T55" fmla="*/ 701 h 743"/>
                <a:gd name="T56" fmla="*/ 162 w 357"/>
                <a:gd name="T57" fmla="*/ 450 h 743"/>
                <a:gd name="T58" fmla="*/ 162 w 357"/>
                <a:gd name="T59" fmla="*/ 408 h 743"/>
                <a:gd name="T60" fmla="*/ 171 w 357"/>
                <a:gd name="T61" fmla="*/ 408 h 743"/>
                <a:gd name="T62" fmla="*/ 190 w 357"/>
                <a:gd name="T63" fmla="*/ 404 h 743"/>
                <a:gd name="T64" fmla="*/ 218 w 357"/>
                <a:gd name="T65" fmla="*/ 394 h 743"/>
                <a:gd name="T66" fmla="*/ 236 w 357"/>
                <a:gd name="T67" fmla="*/ 385 h 743"/>
                <a:gd name="T68" fmla="*/ 273 w 357"/>
                <a:gd name="T69" fmla="*/ 371 h 743"/>
                <a:gd name="T70" fmla="*/ 287 w 357"/>
                <a:gd name="T71" fmla="*/ 362 h 743"/>
                <a:gd name="T72" fmla="*/ 208 w 357"/>
                <a:gd name="T73" fmla="*/ 436 h 743"/>
                <a:gd name="T74" fmla="*/ 167 w 357"/>
                <a:gd name="T75" fmla="*/ 450 h 743"/>
                <a:gd name="T76" fmla="*/ 60 w 357"/>
                <a:gd name="T77" fmla="*/ 357 h 743"/>
                <a:gd name="T78" fmla="*/ 32 w 357"/>
                <a:gd name="T79" fmla="*/ 269 h 743"/>
                <a:gd name="T80" fmla="*/ 28 w 357"/>
                <a:gd name="T81" fmla="*/ 255 h 743"/>
                <a:gd name="T82" fmla="*/ 60 w 357"/>
                <a:gd name="T83" fmla="*/ 93 h 743"/>
                <a:gd name="T84" fmla="*/ 125 w 357"/>
                <a:gd name="T85" fmla="*/ 134 h 743"/>
                <a:gd name="T86" fmla="*/ 148 w 357"/>
                <a:gd name="T87" fmla="*/ 172 h 743"/>
                <a:gd name="T88" fmla="*/ 181 w 357"/>
                <a:gd name="T89" fmla="*/ 204 h 743"/>
                <a:gd name="T90" fmla="*/ 204 w 357"/>
                <a:gd name="T91" fmla="*/ 209 h 743"/>
                <a:gd name="T92" fmla="*/ 222 w 357"/>
                <a:gd name="T93" fmla="*/ 181 h 743"/>
                <a:gd name="T94" fmla="*/ 236 w 357"/>
                <a:gd name="T95" fmla="*/ 223 h 743"/>
                <a:gd name="T96" fmla="*/ 199 w 357"/>
                <a:gd name="T97" fmla="*/ 269 h 743"/>
                <a:gd name="T98" fmla="*/ 185 w 357"/>
                <a:gd name="T99" fmla="*/ 274 h 743"/>
                <a:gd name="T100" fmla="*/ 102 w 357"/>
                <a:gd name="T101" fmla="*/ 371 h 743"/>
                <a:gd name="T102" fmla="*/ 181 w 357"/>
                <a:gd name="T103" fmla="*/ 325 h 743"/>
                <a:gd name="T104" fmla="*/ 227 w 357"/>
                <a:gd name="T105" fmla="*/ 269 h 743"/>
                <a:gd name="T106" fmla="*/ 283 w 357"/>
                <a:gd name="T107" fmla="*/ 348 h 743"/>
                <a:gd name="T108" fmla="*/ 264 w 357"/>
                <a:gd name="T109" fmla="*/ 357 h 743"/>
                <a:gd name="T110" fmla="*/ 227 w 357"/>
                <a:gd name="T111" fmla="*/ 376 h 743"/>
                <a:gd name="T112" fmla="*/ 208 w 357"/>
                <a:gd name="T113" fmla="*/ 385 h 743"/>
                <a:gd name="T114" fmla="*/ 176 w 357"/>
                <a:gd name="T115" fmla="*/ 394 h 743"/>
                <a:gd name="T116" fmla="*/ 162 w 357"/>
                <a:gd name="T117" fmla="*/ 394 h 743"/>
                <a:gd name="T118" fmla="*/ 153 w 357"/>
                <a:gd name="T119" fmla="*/ 399 h 743"/>
                <a:gd name="T120" fmla="*/ 139 w 357"/>
                <a:gd name="T121" fmla="*/ 376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7" h="743">
                  <a:moveTo>
                    <a:pt x="357" y="520"/>
                  </a:moveTo>
                  <a:lnTo>
                    <a:pt x="357" y="520"/>
                  </a:lnTo>
                  <a:lnTo>
                    <a:pt x="357" y="497"/>
                  </a:lnTo>
                  <a:lnTo>
                    <a:pt x="348" y="455"/>
                  </a:lnTo>
                  <a:lnTo>
                    <a:pt x="343" y="427"/>
                  </a:lnTo>
                  <a:lnTo>
                    <a:pt x="334" y="404"/>
                  </a:lnTo>
                  <a:lnTo>
                    <a:pt x="320" y="385"/>
                  </a:lnTo>
                  <a:lnTo>
                    <a:pt x="306" y="371"/>
                  </a:lnTo>
                  <a:lnTo>
                    <a:pt x="306" y="371"/>
                  </a:lnTo>
                  <a:lnTo>
                    <a:pt x="301" y="357"/>
                  </a:lnTo>
                  <a:lnTo>
                    <a:pt x="297" y="348"/>
                  </a:lnTo>
                  <a:lnTo>
                    <a:pt x="297" y="348"/>
                  </a:lnTo>
                  <a:lnTo>
                    <a:pt x="292" y="343"/>
                  </a:lnTo>
                  <a:lnTo>
                    <a:pt x="292" y="334"/>
                  </a:lnTo>
                  <a:lnTo>
                    <a:pt x="292" y="334"/>
                  </a:lnTo>
                  <a:lnTo>
                    <a:pt x="292" y="334"/>
                  </a:lnTo>
                  <a:lnTo>
                    <a:pt x="292" y="334"/>
                  </a:lnTo>
                  <a:lnTo>
                    <a:pt x="297" y="334"/>
                  </a:lnTo>
                  <a:lnTo>
                    <a:pt x="297" y="334"/>
                  </a:lnTo>
                  <a:lnTo>
                    <a:pt x="301" y="325"/>
                  </a:lnTo>
                  <a:lnTo>
                    <a:pt x="301" y="325"/>
                  </a:lnTo>
                  <a:lnTo>
                    <a:pt x="301" y="306"/>
                  </a:lnTo>
                  <a:lnTo>
                    <a:pt x="306" y="283"/>
                  </a:lnTo>
                  <a:lnTo>
                    <a:pt x="320" y="237"/>
                  </a:lnTo>
                  <a:lnTo>
                    <a:pt x="320" y="237"/>
                  </a:lnTo>
                  <a:lnTo>
                    <a:pt x="338" y="186"/>
                  </a:lnTo>
                  <a:lnTo>
                    <a:pt x="343" y="162"/>
                  </a:lnTo>
                  <a:lnTo>
                    <a:pt x="348" y="134"/>
                  </a:lnTo>
                  <a:lnTo>
                    <a:pt x="348" y="111"/>
                  </a:lnTo>
                  <a:lnTo>
                    <a:pt x="343" y="83"/>
                  </a:lnTo>
                  <a:lnTo>
                    <a:pt x="329" y="60"/>
                  </a:lnTo>
                  <a:lnTo>
                    <a:pt x="311" y="42"/>
                  </a:lnTo>
                  <a:lnTo>
                    <a:pt x="311" y="42"/>
                  </a:lnTo>
                  <a:lnTo>
                    <a:pt x="292" y="23"/>
                  </a:lnTo>
                  <a:lnTo>
                    <a:pt x="260" y="9"/>
                  </a:lnTo>
                  <a:lnTo>
                    <a:pt x="227" y="4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48" y="4"/>
                  </a:lnTo>
                  <a:lnTo>
                    <a:pt x="106" y="9"/>
                  </a:lnTo>
                  <a:lnTo>
                    <a:pt x="106" y="9"/>
                  </a:lnTo>
                  <a:lnTo>
                    <a:pt x="79" y="18"/>
                  </a:lnTo>
                  <a:lnTo>
                    <a:pt x="60" y="32"/>
                  </a:lnTo>
                  <a:lnTo>
                    <a:pt x="46" y="46"/>
                  </a:lnTo>
                  <a:lnTo>
                    <a:pt x="37" y="65"/>
                  </a:lnTo>
                  <a:lnTo>
                    <a:pt x="37" y="65"/>
                  </a:lnTo>
                  <a:lnTo>
                    <a:pt x="41" y="74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37" y="125"/>
                  </a:lnTo>
                  <a:lnTo>
                    <a:pt x="32" y="181"/>
                  </a:lnTo>
                  <a:lnTo>
                    <a:pt x="32" y="181"/>
                  </a:lnTo>
                  <a:lnTo>
                    <a:pt x="28" y="218"/>
                  </a:lnTo>
                  <a:lnTo>
                    <a:pt x="23" y="241"/>
                  </a:lnTo>
                  <a:lnTo>
                    <a:pt x="14" y="246"/>
                  </a:lnTo>
                  <a:lnTo>
                    <a:pt x="9" y="255"/>
                  </a:lnTo>
                  <a:lnTo>
                    <a:pt x="9" y="255"/>
                  </a:lnTo>
                  <a:lnTo>
                    <a:pt x="4" y="260"/>
                  </a:lnTo>
                  <a:lnTo>
                    <a:pt x="4" y="260"/>
                  </a:lnTo>
                  <a:lnTo>
                    <a:pt x="9" y="274"/>
                  </a:lnTo>
                  <a:lnTo>
                    <a:pt x="14" y="278"/>
                  </a:lnTo>
                  <a:lnTo>
                    <a:pt x="18" y="283"/>
                  </a:lnTo>
                  <a:lnTo>
                    <a:pt x="18" y="283"/>
                  </a:lnTo>
                  <a:lnTo>
                    <a:pt x="23" y="316"/>
                  </a:lnTo>
                  <a:lnTo>
                    <a:pt x="37" y="348"/>
                  </a:lnTo>
                  <a:lnTo>
                    <a:pt x="46" y="362"/>
                  </a:lnTo>
                  <a:lnTo>
                    <a:pt x="60" y="376"/>
                  </a:lnTo>
                  <a:lnTo>
                    <a:pt x="79" y="385"/>
                  </a:lnTo>
                  <a:lnTo>
                    <a:pt x="97" y="385"/>
                  </a:lnTo>
                  <a:lnTo>
                    <a:pt x="102" y="385"/>
                  </a:lnTo>
                  <a:lnTo>
                    <a:pt x="102" y="385"/>
                  </a:lnTo>
                  <a:lnTo>
                    <a:pt x="116" y="385"/>
                  </a:lnTo>
                  <a:lnTo>
                    <a:pt x="125" y="380"/>
                  </a:lnTo>
                  <a:lnTo>
                    <a:pt x="125" y="380"/>
                  </a:lnTo>
                  <a:lnTo>
                    <a:pt x="134" y="390"/>
                  </a:lnTo>
                  <a:lnTo>
                    <a:pt x="134" y="390"/>
                  </a:lnTo>
                  <a:lnTo>
                    <a:pt x="139" y="399"/>
                  </a:lnTo>
                  <a:lnTo>
                    <a:pt x="139" y="399"/>
                  </a:lnTo>
                  <a:lnTo>
                    <a:pt x="139" y="408"/>
                  </a:lnTo>
                  <a:lnTo>
                    <a:pt x="139" y="408"/>
                  </a:lnTo>
                  <a:lnTo>
                    <a:pt x="139" y="408"/>
                  </a:lnTo>
                  <a:lnTo>
                    <a:pt x="139" y="408"/>
                  </a:lnTo>
                  <a:lnTo>
                    <a:pt x="120" y="450"/>
                  </a:lnTo>
                  <a:lnTo>
                    <a:pt x="102" y="510"/>
                  </a:lnTo>
                  <a:lnTo>
                    <a:pt x="92" y="543"/>
                  </a:lnTo>
                  <a:lnTo>
                    <a:pt x="88" y="575"/>
                  </a:lnTo>
                  <a:lnTo>
                    <a:pt x="88" y="603"/>
                  </a:lnTo>
                  <a:lnTo>
                    <a:pt x="97" y="631"/>
                  </a:lnTo>
                  <a:lnTo>
                    <a:pt x="97" y="631"/>
                  </a:lnTo>
                  <a:lnTo>
                    <a:pt x="97" y="631"/>
                  </a:lnTo>
                  <a:lnTo>
                    <a:pt x="125" y="631"/>
                  </a:lnTo>
                  <a:lnTo>
                    <a:pt x="130" y="631"/>
                  </a:lnTo>
                  <a:lnTo>
                    <a:pt x="130" y="631"/>
                  </a:lnTo>
                  <a:lnTo>
                    <a:pt x="139" y="589"/>
                  </a:lnTo>
                  <a:lnTo>
                    <a:pt x="144" y="548"/>
                  </a:lnTo>
                  <a:lnTo>
                    <a:pt x="148" y="473"/>
                  </a:lnTo>
                  <a:lnTo>
                    <a:pt x="148" y="473"/>
                  </a:lnTo>
                  <a:lnTo>
                    <a:pt x="148" y="459"/>
                  </a:lnTo>
                  <a:lnTo>
                    <a:pt x="148" y="459"/>
                  </a:lnTo>
                  <a:lnTo>
                    <a:pt x="153" y="464"/>
                  </a:lnTo>
                  <a:lnTo>
                    <a:pt x="153" y="464"/>
                  </a:lnTo>
                  <a:lnTo>
                    <a:pt x="153" y="464"/>
                  </a:lnTo>
                  <a:lnTo>
                    <a:pt x="153" y="464"/>
                  </a:lnTo>
                  <a:lnTo>
                    <a:pt x="157" y="464"/>
                  </a:lnTo>
                  <a:lnTo>
                    <a:pt x="157" y="464"/>
                  </a:lnTo>
                  <a:lnTo>
                    <a:pt x="162" y="464"/>
                  </a:lnTo>
                  <a:lnTo>
                    <a:pt x="162" y="464"/>
                  </a:lnTo>
                  <a:lnTo>
                    <a:pt x="162" y="464"/>
                  </a:lnTo>
                  <a:lnTo>
                    <a:pt x="162" y="464"/>
                  </a:lnTo>
                  <a:lnTo>
                    <a:pt x="157" y="538"/>
                  </a:lnTo>
                  <a:lnTo>
                    <a:pt x="153" y="585"/>
                  </a:lnTo>
                  <a:lnTo>
                    <a:pt x="144" y="631"/>
                  </a:lnTo>
                  <a:lnTo>
                    <a:pt x="204" y="631"/>
                  </a:lnTo>
                  <a:lnTo>
                    <a:pt x="213" y="631"/>
                  </a:lnTo>
                  <a:lnTo>
                    <a:pt x="213" y="631"/>
                  </a:lnTo>
                  <a:lnTo>
                    <a:pt x="227" y="627"/>
                  </a:lnTo>
                  <a:lnTo>
                    <a:pt x="236" y="622"/>
                  </a:lnTo>
                  <a:lnTo>
                    <a:pt x="241" y="608"/>
                  </a:lnTo>
                  <a:lnTo>
                    <a:pt x="241" y="608"/>
                  </a:lnTo>
                  <a:lnTo>
                    <a:pt x="241" y="543"/>
                  </a:lnTo>
                  <a:lnTo>
                    <a:pt x="241" y="543"/>
                  </a:lnTo>
                  <a:lnTo>
                    <a:pt x="241" y="501"/>
                  </a:lnTo>
                  <a:lnTo>
                    <a:pt x="246" y="469"/>
                  </a:lnTo>
                  <a:lnTo>
                    <a:pt x="255" y="441"/>
                  </a:lnTo>
                  <a:lnTo>
                    <a:pt x="255" y="441"/>
                  </a:lnTo>
                  <a:lnTo>
                    <a:pt x="260" y="436"/>
                  </a:lnTo>
                  <a:lnTo>
                    <a:pt x="264" y="436"/>
                  </a:lnTo>
                  <a:lnTo>
                    <a:pt x="264" y="436"/>
                  </a:lnTo>
                  <a:lnTo>
                    <a:pt x="269" y="441"/>
                  </a:lnTo>
                  <a:lnTo>
                    <a:pt x="269" y="445"/>
                  </a:lnTo>
                  <a:lnTo>
                    <a:pt x="269" y="445"/>
                  </a:lnTo>
                  <a:lnTo>
                    <a:pt x="260" y="473"/>
                  </a:lnTo>
                  <a:lnTo>
                    <a:pt x="255" y="506"/>
                  </a:lnTo>
                  <a:lnTo>
                    <a:pt x="255" y="538"/>
                  </a:lnTo>
                  <a:lnTo>
                    <a:pt x="255" y="594"/>
                  </a:lnTo>
                  <a:lnTo>
                    <a:pt x="255" y="608"/>
                  </a:lnTo>
                  <a:lnTo>
                    <a:pt x="255" y="608"/>
                  </a:lnTo>
                  <a:lnTo>
                    <a:pt x="250" y="627"/>
                  </a:lnTo>
                  <a:lnTo>
                    <a:pt x="241" y="636"/>
                  </a:lnTo>
                  <a:lnTo>
                    <a:pt x="227" y="640"/>
                  </a:lnTo>
                  <a:lnTo>
                    <a:pt x="218" y="645"/>
                  </a:lnTo>
                  <a:lnTo>
                    <a:pt x="185" y="645"/>
                  </a:lnTo>
                  <a:lnTo>
                    <a:pt x="157" y="645"/>
                  </a:lnTo>
                  <a:lnTo>
                    <a:pt x="144" y="645"/>
                  </a:lnTo>
                  <a:lnTo>
                    <a:pt x="134" y="645"/>
                  </a:lnTo>
                  <a:lnTo>
                    <a:pt x="125" y="645"/>
                  </a:lnTo>
                  <a:lnTo>
                    <a:pt x="125" y="645"/>
                  </a:lnTo>
                  <a:lnTo>
                    <a:pt x="102" y="645"/>
                  </a:lnTo>
                  <a:lnTo>
                    <a:pt x="92" y="645"/>
                  </a:lnTo>
                  <a:lnTo>
                    <a:pt x="88" y="645"/>
                  </a:lnTo>
                  <a:lnTo>
                    <a:pt x="41" y="645"/>
                  </a:lnTo>
                  <a:lnTo>
                    <a:pt x="41" y="645"/>
                  </a:lnTo>
                  <a:lnTo>
                    <a:pt x="37" y="645"/>
                  </a:lnTo>
                  <a:lnTo>
                    <a:pt x="14" y="645"/>
                  </a:lnTo>
                  <a:lnTo>
                    <a:pt x="14" y="645"/>
                  </a:lnTo>
                  <a:lnTo>
                    <a:pt x="9" y="654"/>
                  </a:lnTo>
                  <a:lnTo>
                    <a:pt x="4" y="673"/>
                  </a:lnTo>
                  <a:lnTo>
                    <a:pt x="0" y="705"/>
                  </a:lnTo>
                  <a:lnTo>
                    <a:pt x="4" y="724"/>
                  </a:lnTo>
                  <a:lnTo>
                    <a:pt x="14" y="743"/>
                  </a:lnTo>
                  <a:lnTo>
                    <a:pt x="306" y="743"/>
                  </a:lnTo>
                  <a:lnTo>
                    <a:pt x="306" y="743"/>
                  </a:lnTo>
                  <a:lnTo>
                    <a:pt x="315" y="743"/>
                  </a:lnTo>
                  <a:lnTo>
                    <a:pt x="334" y="738"/>
                  </a:lnTo>
                  <a:lnTo>
                    <a:pt x="348" y="724"/>
                  </a:lnTo>
                  <a:lnTo>
                    <a:pt x="357" y="715"/>
                  </a:lnTo>
                  <a:lnTo>
                    <a:pt x="357" y="701"/>
                  </a:lnTo>
                  <a:lnTo>
                    <a:pt x="357" y="701"/>
                  </a:lnTo>
                  <a:lnTo>
                    <a:pt x="357" y="520"/>
                  </a:lnTo>
                  <a:lnTo>
                    <a:pt x="357" y="520"/>
                  </a:lnTo>
                  <a:close/>
                  <a:moveTo>
                    <a:pt x="167" y="450"/>
                  </a:moveTo>
                  <a:lnTo>
                    <a:pt x="167" y="450"/>
                  </a:lnTo>
                  <a:lnTo>
                    <a:pt x="162" y="450"/>
                  </a:lnTo>
                  <a:lnTo>
                    <a:pt x="162" y="450"/>
                  </a:lnTo>
                  <a:lnTo>
                    <a:pt x="167" y="436"/>
                  </a:lnTo>
                  <a:lnTo>
                    <a:pt x="167" y="418"/>
                  </a:lnTo>
                  <a:lnTo>
                    <a:pt x="167" y="418"/>
                  </a:lnTo>
                  <a:lnTo>
                    <a:pt x="162" y="408"/>
                  </a:lnTo>
                  <a:lnTo>
                    <a:pt x="162" y="408"/>
                  </a:lnTo>
                  <a:lnTo>
                    <a:pt x="162" y="408"/>
                  </a:lnTo>
                  <a:lnTo>
                    <a:pt x="162" y="408"/>
                  </a:lnTo>
                  <a:lnTo>
                    <a:pt x="167" y="408"/>
                  </a:lnTo>
                  <a:lnTo>
                    <a:pt x="167" y="408"/>
                  </a:lnTo>
                  <a:lnTo>
                    <a:pt x="171" y="408"/>
                  </a:lnTo>
                  <a:lnTo>
                    <a:pt x="171" y="408"/>
                  </a:lnTo>
                  <a:lnTo>
                    <a:pt x="171" y="408"/>
                  </a:lnTo>
                  <a:lnTo>
                    <a:pt x="171" y="408"/>
                  </a:lnTo>
                  <a:lnTo>
                    <a:pt x="171" y="408"/>
                  </a:lnTo>
                  <a:lnTo>
                    <a:pt x="171" y="408"/>
                  </a:lnTo>
                  <a:lnTo>
                    <a:pt x="185" y="404"/>
                  </a:lnTo>
                  <a:lnTo>
                    <a:pt x="185" y="404"/>
                  </a:lnTo>
                  <a:lnTo>
                    <a:pt x="190" y="404"/>
                  </a:lnTo>
                  <a:lnTo>
                    <a:pt x="190" y="404"/>
                  </a:lnTo>
                  <a:lnTo>
                    <a:pt x="204" y="399"/>
                  </a:lnTo>
                  <a:lnTo>
                    <a:pt x="204" y="399"/>
                  </a:lnTo>
                  <a:lnTo>
                    <a:pt x="204" y="399"/>
                  </a:lnTo>
                  <a:lnTo>
                    <a:pt x="204" y="399"/>
                  </a:lnTo>
                  <a:lnTo>
                    <a:pt x="218" y="394"/>
                  </a:lnTo>
                  <a:lnTo>
                    <a:pt x="218" y="394"/>
                  </a:lnTo>
                  <a:lnTo>
                    <a:pt x="222" y="394"/>
                  </a:lnTo>
                  <a:lnTo>
                    <a:pt x="222" y="394"/>
                  </a:lnTo>
                  <a:lnTo>
                    <a:pt x="236" y="385"/>
                  </a:lnTo>
                  <a:lnTo>
                    <a:pt x="236" y="385"/>
                  </a:lnTo>
                  <a:lnTo>
                    <a:pt x="236" y="385"/>
                  </a:lnTo>
                  <a:lnTo>
                    <a:pt x="236" y="385"/>
                  </a:lnTo>
                  <a:lnTo>
                    <a:pt x="250" y="380"/>
                  </a:lnTo>
                  <a:lnTo>
                    <a:pt x="250" y="380"/>
                  </a:lnTo>
                  <a:lnTo>
                    <a:pt x="255" y="380"/>
                  </a:lnTo>
                  <a:lnTo>
                    <a:pt x="255" y="380"/>
                  </a:lnTo>
                  <a:lnTo>
                    <a:pt x="273" y="371"/>
                  </a:lnTo>
                  <a:lnTo>
                    <a:pt x="273" y="371"/>
                  </a:lnTo>
                  <a:lnTo>
                    <a:pt x="273" y="371"/>
                  </a:lnTo>
                  <a:lnTo>
                    <a:pt x="273" y="371"/>
                  </a:lnTo>
                  <a:lnTo>
                    <a:pt x="287" y="362"/>
                  </a:lnTo>
                  <a:lnTo>
                    <a:pt x="287" y="362"/>
                  </a:lnTo>
                  <a:lnTo>
                    <a:pt x="287" y="362"/>
                  </a:lnTo>
                  <a:lnTo>
                    <a:pt x="287" y="362"/>
                  </a:lnTo>
                  <a:lnTo>
                    <a:pt x="292" y="371"/>
                  </a:lnTo>
                  <a:lnTo>
                    <a:pt x="292" y="371"/>
                  </a:lnTo>
                  <a:lnTo>
                    <a:pt x="273" y="390"/>
                  </a:lnTo>
                  <a:lnTo>
                    <a:pt x="246" y="413"/>
                  </a:lnTo>
                  <a:lnTo>
                    <a:pt x="208" y="436"/>
                  </a:lnTo>
                  <a:lnTo>
                    <a:pt x="190" y="445"/>
                  </a:lnTo>
                  <a:lnTo>
                    <a:pt x="171" y="450"/>
                  </a:lnTo>
                  <a:lnTo>
                    <a:pt x="171" y="450"/>
                  </a:lnTo>
                  <a:lnTo>
                    <a:pt x="167" y="450"/>
                  </a:lnTo>
                  <a:lnTo>
                    <a:pt x="167" y="450"/>
                  </a:lnTo>
                  <a:lnTo>
                    <a:pt x="167" y="450"/>
                  </a:lnTo>
                  <a:lnTo>
                    <a:pt x="167" y="450"/>
                  </a:lnTo>
                  <a:close/>
                  <a:moveTo>
                    <a:pt x="102" y="371"/>
                  </a:moveTo>
                  <a:lnTo>
                    <a:pt x="97" y="371"/>
                  </a:lnTo>
                  <a:lnTo>
                    <a:pt x="97" y="371"/>
                  </a:lnTo>
                  <a:lnTo>
                    <a:pt x="79" y="367"/>
                  </a:lnTo>
                  <a:lnTo>
                    <a:pt x="60" y="357"/>
                  </a:lnTo>
                  <a:lnTo>
                    <a:pt x="51" y="343"/>
                  </a:lnTo>
                  <a:lnTo>
                    <a:pt x="41" y="325"/>
                  </a:lnTo>
                  <a:lnTo>
                    <a:pt x="32" y="292"/>
                  </a:lnTo>
                  <a:lnTo>
                    <a:pt x="32" y="274"/>
                  </a:lnTo>
                  <a:lnTo>
                    <a:pt x="32" y="274"/>
                  </a:lnTo>
                  <a:lnTo>
                    <a:pt x="32" y="269"/>
                  </a:lnTo>
                  <a:lnTo>
                    <a:pt x="28" y="269"/>
                  </a:lnTo>
                  <a:lnTo>
                    <a:pt x="28" y="269"/>
                  </a:lnTo>
                  <a:lnTo>
                    <a:pt x="23" y="269"/>
                  </a:lnTo>
                  <a:lnTo>
                    <a:pt x="18" y="264"/>
                  </a:lnTo>
                  <a:lnTo>
                    <a:pt x="18" y="264"/>
                  </a:lnTo>
                  <a:lnTo>
                    <a:pt x="28" y="255"/>
                  </a:lnTo>
                  <a:lnTo>
                    <a:pt x="37" y="241"/>
                  </a:lnTo>
                  <a:lnTo>
                    <a:pt x="41" y="218"/>
                  </a:lnTo>
                  <a:lnTo>
                    <a:pt x="46" y="181"/>
                  </a:lnTo>
                  <a:lnTo>
                    <a:pt x="46" y="181"/>
                  </a:lnTo>
                  <a:lnTo>
                    <a:pt x="51" y="130"/>
                  </a:lnTo>
                  <a:lnTo>
                    <a:pt x="60" y="93"/>
                  </a:lnTo>
                  <a:lnTo>
                    <a:pt x="60" y="93"/>
                  </a:lnTo>
                  <a:lnTo>
                    <a:pt x="79" y="107"/>
                  </a:lnTo>
                  <a:lnTo>
                    <a:pt x="79" y="107"/>
                  </a:lnTo>
                  <a:lnTo>
                    <a:pt x="102" y="116"/>
                  </a:lnTo>
                  <a:lnTo>
                    <a:pt x="102" y="116"/>
                  </a:lnTo>
                  <a:lnTo>
                    <a:pt x="125" y="134"/>
                  </a:lnTo>
                  <a:lnTo>
                    <a:pt x="134" y="148"/>
                  </a:lnTo>
                  <a:lnTo>
                    <a:pt x="139" y="167"/>
                  </a:lnTo>
                  <a:lnTo>
                    <a:pt x="139" y="167"/>
                  </a:lnTo>
                  <a:lnTo>
                    <a:pt x="144" y="172"/>
                  </a:lnTo>
                  <a:lnTo>
                    <a:pt x="148" y="172"/>
                  </a:lnTo>
                  <a:lnTo>
                    <a:pt x="148" y="172"/>
                  </a:lnTo>
                  <a:lnTo>
                    <a:pt x="157" y="172"/>
                  </a:lnTo>
                  <a:lnTo>
                    <a:pt x="167" y="176"/>
                  </a:lnTo>
                  <a:lnTo>
                    <a:pt x="176" y="186"/>
                  </a:lnTo>
                  <a:lnTo>
                    <a:pt x="181" y="199"/>
                  </a:lnTo>
                  <a:lnTo>
                    <a:pt x="181" y="204"/>
                  </a:lnTo>
                  <a:lnTo>
                    <a:pt x="181" y="204"/>
                  </a:lnTo>
                  <a:lnTo>
                    <a:pt x="181" y="209"/>
                  </a:lnTo>
                  <a:lnTo>
                    <a:pt x="185" y="213"/>
                  </a:lnTo>
                  <a:lnTo>
                    <a:pt x="185" y="213"/>
                  </a:lnTo>
                  <a:lnTo>
                    <a:pt x="199" y="213"/>
                  </a:lnTo>
                  <a:lnTo>
                    <a:pt x="199" y="213"/>
                  </a:lnTo>
                  <a:lnTo>
                    <a:pt x="204" y="209"/>
                  </a:lnTo>
                  <a:lnTo>
                    <a:pt x="208" y="204"/>
                  </a:lnTo>
                  <a:lnTo>
                    <a:pt x="208" y="204"/>
                  </a:lnTo>
                  <a:lnTo>
                    <a:pt x="208" y="195"/>
                  </a:lnTo>
                  <a:lnTo>
                    <a:pt x="218" y="186"/>
                  </a:lnTo>
                  <a:lnTo>
                    <a:pt x="222" y="181"/>
                  </a:lnTo>
                  <a:lnTo>
                    <a:pt x="222" y="181"/>
                  </a:lnTo>
                  <a:lnTo>
                    <a:pt x="232" y="181"/>
                  </a:lnTo>
                  <a:lnTo>
                    <a:pt x="236" y="186"/>
                  </a:lnTo>
                  <a:lnTo>
                    <a:pt x="241" y="195"/>
                  </a:lnTo>
                  <a:lnTo>
                    <a:pt x="241" y="195"/>
                  </a:lnTo>
                  <a:lnTo>
                    <a:pt x="241" y="209"/>
                  </a:lnTo>
                  <a:lnTo>
                    <a:pt x="236" y="223"/>
                  </a:lnTo>
                  <a:lnTo>
                    <a:pt x="218" y="255"/>
                  </a:lnTo>
                  <a:lnTo>
                    <a:pt x="218" y="255"/>
                  </a:lnTo>
                  <a:lnTo>
                    <a:pt x="213" y="264"/>
                  </a:lnTo>
                  <a:lnTo>
                    <a:pt x="208" y="269"/>
                  </a:lnTo>
                  <a:lnTo>
                    <a:pt x="199" y="269"/>
                  </a:lnTo>
                  <a:lnTo>
                    <a:pt x="199" y="269"/>
                  </a:lnTo>
                  <a:lnTo>
                    <a:pt x="195" y="269"/>
                  </a:lnTo>
                  <a:lnTo>
                    <a:pt x="195" y="269"/>
                  </a:lnTo>
                  <a:lnTo>
                    <a:pt x="190" y="269"/>
                  </a:lnTo>
                  <a:lnTo>
                    <a:pt x="190" y="269"/>
                  </a:lnTo>
                  <a:lnTo>
                    <a:pt x="185" y="274"/>
                  </a:lnTo>
                  <a:lnTo>
                    <a:pt x="185" y="274"/>
                  </a:lnTo>
                  <a:lnTo>
                    <a:pt x="171" y="316"/>
                  </a:lnTo>
                  <a:lnTo>
                    <a:pt x="153" y="343"/>
                  </a:lnTo>
                  <a:lnTo>
                    <a:pt x="139" y="357"/>
                  </a:lnTo>
                  <a:lnTo>
                    <a:pt x="125" y="367"/>
                  </a:lnTo>
                  <a:lnTo>
                    <a:pt x="116" y="371"/>
                  </a:lnTo>
                  <a:lnTo>
                    <a:pt x="102" y="371"/>
                  </a:lnTo>
                  <a:lnTo>
                    <a:pt x="102" y="371"/>
                  </a:lnTo>
                  <a:close/>
                  <a:moveTo>
                    <a:pt x="144" y="371"/>
                  </a:moveTo>
                  <a:lnTo>
                    <a:pt x="144" y="371"/>
                  </a:lnTo>
                  <a:lnTo>
                    <a:pt x="162" y="357"/>
                  </a:lnTo>
                  <a:lnTo>
                    <a:pt x="162" y="357"/>
                  </a:lnTo>
                  <a:lnTo>
                    <a:pt x="181" y="325"/>
                  </a:lnTo>
                  <a:lnTo>
                    <a:pt x="199" y="283"/>
                  </a:lnTo>
                  <a:lnTo>
                    <a:pt x="199" y="283"/>
                  </a:lnTo>
                  <a:lnTo>
                    <a:pt x="213" y="283"/>
                  </a:lnTo>
                  <a:lnTo>
                    <a:pt x="218" y="278"/>
                  </a:lnTo>
                  <a:lnTo>
                    <a:pt x="227" y="269"/>
                  </a:lnTo>
                  <a:lnTo>
                    <a:pt x="227" y="269"/>
                  </a:lnTo>
                  <a:lnTo>
                    <a:pt x="236" y="288"/>
                  </a:lnTo>
                  <a:lnTo>
                    <a:pt x="255" y="302"/>
                  </a:lnTo>
                  <a:lnTo>
                    <a:pt x="283" y="325"/>
                  </a:lnTo>
                  <a:lnTo>
                    <a:pt x="283" y="325"/>
                  </a:lnTo>
                  <a:lnTo>
                    <a:pt x="278" y="339"/>
                  </a:lnTo>
                  <a:lnTo>
                    <a:pt x="283" y="348"/>
                  </a:lnTo>
                  <a:lnTo>
                    <a:pt x="283" y="348"/>
                  </a:lnTo>
                  <a:lnTo>
                    <a:pt x="278" y="348"/>
                  </a:lnTo>
                  <a:lnTo>
                    <a:pt x="278" y="348"/>
                  </a:lnTo>
                  <a:lnTo>
                    <a:pt x="264" y="357"/>
                  </a:lnTo>
                  <a:lnTo>
                    <a:pt x="264" y="357"/>
                  </a:lnTo>
                  <a:lnTo>
                    <a:pt x="264" y="357"/>
                  </a:lnTo>
                  <a:lnTo>
                    <a:pt x="264" y="357"/>
                  </a:lnTo>
                  <a:lnTo>
                    <a:pt x="246" y="367"/>
                  </a:lnTo>
                  <a:lnTo>
                    <a:pt x="246" y="367"/>
                  </a:lnTo>
                  <a:lnTo>
                    <a:pt x="246" y="371"/>
                  </a:lnTo>
                  <a:lnTo>
                    <a:pt x="246" y="371"/>
                  </a:lnTo>
                  <a:lnTo>
                    <a:pt x="227" y="376"/>
                  </a:lnTo>
                  <a:lnTo>
                    <a:pt x="227" y="376"/>
                  </a:lnTo>
                  <a:lnTo>
                    <a:pt x="222" y="376"/>
                  </a:lnTo>
                  <a:lnTo>
                    <a:pt x="222" y="376"/>
                  </a:lnTo>
                  <a:lnTo>
                    <a:pt x="208" y="385"/>
                  </a:lnTo>
                  <a:lnTo>
                    <a:pt x="208" y="385"/>
                  </a:lnTo>
                  <a:lnTo>
                    <a:pt x="208" y="385"/>
                  </a:lnTo>
                  <a:lnTo>
                    <a:pt x="208" y="385"/>
                  </a:lnTo>
                  <a:lnTo>
                    <a:pt x="190" y="390"/>
                  </a:lnTo>
                  <a:lnTo>
                    <a:pt x="190" y="390"/>
                  </a:lnTo>
                  <a:lnTo>
                    <a:pt x="190" y="390"/>
                  </a:lnTo>
                  <a:lnTo>
                    <a:pt x="190" y="390"/>
                  </a:lnTo>
                  <a:lnTo>
                    <a:pt x="176" y="394"/>
                  </a:lnTo>
                  <a:lnTo>
                    <a:pt x="176" y="394"/>
                  </a:lnTo>
                  <a:lnTo>
                    <a:pt x="171" y="394"/>
                  </a:lnTo>
                  <a:lnTo>
                    <a:pt x="171" y="394"/>
                  </a:lnTo>
                  <a:lnTo>
                    <a:pt x="162" y="394"/>
                  </a:lnTo>
                  <a:lnTo>
                    <a:pt x="162" y="394"/>
                  </a:lnTo>
                  <a:lnTo>
                    <a:pt x="162" y="394"/>
                  </a:lnTo>
                  <a:lnTo>
                    <a:pt x="162" y="394"/>
                  </a:lnTo>
                  <a:lnTo>
                    <a:pt x="162" y="399"/>
                  </a:lnTo>
                  <a:lnTo>
                    <a:pt x="162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44" y="380"/>
                  </a:lnTo>
                  <a:lnTo>
                    <a:pt x="144" y="380"/>
                  </a:lnTo>
                  <a:lnTo>
                    <a:pt x="139" y="376"/>
                  </a:lnTo>
                  <a:lnTo>
                    <a:pt x="139" y="376"/>
                  </a:lnTo>
                  <a:lnTo>
                    <a:pt x="139" y="376"/>
                  </a:lnTo>
                  <a:lnTo>
                    <a:pt x="139" y="376"/>
                  </a:lnTo>
                  <a:lnTo>
                    <a:pt x="144" y="371"/>
                  </a:lnTo>
                  <a:lnTo>
                    <a:pt x="144" y="371"/>
                  </a:lnTo>
                  <a:close/>
                </a:path>
              </a:pathLst>
            </a:custGeom>
            <a:solidFill>
              <a:srgbClr val="454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33" name="Freeform 57"/>
            <p:cNvSpPr>
              <a:spLocks noEditPoints="1"/>
            </p:cNvSpPr>
            <p:nvPr/>
          </p:nvSpPr>
          <p:spPr bwMode="auto">
            <a:xfrm>
              <a:off x="8513763" y="4462463"/>
              <a:ext cx="184150" cy="141288"/>
            </a:xfrm>
            <a:custGeom>
              <a:avLst/>
              <a:gdLst>
                <a:gd name="T0" fmla="*/ 111 w 116"/>
                <a:gd name="T1" fmla="*/ 10 h 89"/>
                <a:gd name="T2" fmla="*/ 111 w 116"/>
                <a:gd name="T3" fmla="*/ 10 h 89"/>
                <a:gd name="T4" fmla="*/ 111 w 116"/>
                <a:gd name="T5" fmla="*/ 0 h 89"/>
                <a:gd name="T6" fmla="*/ 111 w 116"/>
                <a:gd name="T7" fmla="*/ 0 h 89"/>
                <a:gd name="T8" fmla="*/ 106 w 116"/>
                <a:gd name="T9" fmla="*/ 0 h 89"/>
                <a:gd name="T10" fmla="*/ 106 w 116"/>
                <a:gd name="T11" fmla="*/ 0 h 89"/>
                <a:gd name="T12" fmla="*/ 88 w 116"/>
                <a:gd name="T13" fmla="*/ 5 h 89"/>
                <a:gd name="T14" fmla="*/ 51 w 116"/>
                <a:gd name="T15" fmla="*/ 19 h 89"/>
                <a:gd name="T16" fmla="*/ 32 w 116"/>
                <a:gd name="T17" fmla="*/ 28 h 89"/>
                <a:gd name="T18" fmla="*/ 18 w 116"/>
                <a:gd name="T19" fmla="*/ 42 h 89"/>
                <a:gd name="T20" fmla="*/ 4 w 116"/>
                <a:gd name="T21" fmla="*/ 61 h 89"/>
                <a:gd name="T22" fmla="*/ 0 w 116"/>
                <a:gd name="T23" fmla="*/ 84 h 89"/>
                <a:gd name="T24" fmla="*/ 0 w 116"/>
                <a:gd name="T25" fmla="*/ 84 h 89"/>
                <a:gd name="T26" fmla="*/ 4 w 116"/>
                <a:gd name="T27" fmla="*/ 89 h 89"/>
                <a:gd name="T28" fmla="*/ 9 w 116"/>
                <a:gd name="T29" fmla="*/ 89 h 89"/>
                <a:gd name="T30" fmla="*/ 111 w 116"/>
                <a:gd name="T31" fmla="*/ 89 h 89"/>
                <a:gd name="T32" fmla="*/ 111 w 116"/>
                <a:gd name="T33" fmla="*/ 89 h 89"/>
                <a:gd name="T34" fmla="*/ 116 w 116"/>
                <a:gd name="T35" fmla="*/ 84 h 89"/>
                <a:gd name="T36" fmla="*/ 116 w 116"/>
                <a:gd name="T37" fmla="*/ 84 h 89"/>
                <a:gd name="T38" fmla="*/ 116 w 116"/>
                <a:gd name="T39" fmla="*/ 79 h 89"/>
                <a:gd name="T40" fmla="*/ 116 w 116"/>
                <a:gd name="T41" fmla="*/ 79 h 89"/>
                <a:gd name="T42" fmla="*/ 111 w 116"/>
                <a:gd name="T43" fmla="*/ 56 h 89"/>
                <a:gd name="T44" fmla="*/ 106 w 116"/>
                <a:gd name="T45" fmla="*/ 33 h 89"/>
                <a:gd name="T46" fmla="*/ 111 w 116"/>
                <a:gd name="T47" fmla="*/ 10 h 89"/>
                <a:gd name="T48" fmla="*/ 111 w 116"/>
                <a:gd name="T49" fmla="*/ 10 h 89"/>
                <a:gd name="T50" fmla="*/ 14 w 116"/>
                <a:gd name="T51" fmla="*/ 75 h 89"/>
                <a:gd name="T52" fmla="*/ 14 w 116"/>
                <a:gd name="T53" fmla="*/ 75 h 89"/>
                <a:gd name="T54" fmla="*/ 18 w 116"/>
                <a:gd name="T55" fmla="*/ 61 h 89"/>
                <a:gd name="T56" fmla="*/ 27 w 116"/>
                <a:gd name="T57" fmla="*/ 51 h 89"/>
                <a:gd name="T58" fmla="*/ 51 w 116"/>
                <a:gd name="T59" fmla="*/ 38 h 89"/>
                <a:gd name="T60" fmla="*/ 74 w 116"/>
                <a:gd name="T61" fmla="*/ 24 h 89"/>
                <a:gd name="T62" fmla="*/ 97 w 116"/>
                <a:gd name="T63" fmla="*/ 14 h 89"/>
                <a:gd name="T64" fmla="*/ 97 w 116"/>
                <a:gd name="T65" fmla="*/ 14 h 89"/>
                <a:gd name="T66" fmla="*/ 92 w 116"/>
                <a:gd name="T67" fmla="*/ 33 h 89"/>
                <a:gd name="T68" fmla="*/ 92 w 116"/>
                <a:gd name="T69" fmla="*/ 51 h 89"/>
                <a:gd name="T70" fmla="*/ 102 w 116"/>
                <a:gd name="T71" fmla="*/ 75 h 89"/>
                <a:gd name="T72" fmla="*/ 14 w 116"/>
                <a:gd name="T73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9">
                  <a:moveTo>
                    <a:pt x="111" y="10"/>
                  </a:moveTo>
                  <a:lnTo>
                    <a:pt x="111" y="1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88" y="5"/>
                  </a:lnTo>
                  <a:lnTo>
                    <a:pt x="51" y="19"/>
                  </a:lnTo>
                  <a:lnTo>
                    <a:pt x="32" y="28"/>
                  </a:lnTo>
                  <a:lnTo>
                    <a:pt x="18" y="42"/>
                  </a:lnTo>
                  <a:lnTo>
                    <a:pt x="4" y="61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4" y="89"/>
                  </a:lnTo>
                  <a:lnTo>
                    <a:pt x="9" y="89"/>
                  </a:lnTo>
                  <a:lnTo>
                    <a:pt x="111" y="89"/>
                  </a:lnTo>
                  <a:lnTo>
                    <a:pt x="111" y="89"/>
                  </a:lnTo>
                  <a:lnTo>
                    <a:pt x="116" y="84"/>
                  </a:lnTo>
                  <a:lnTo>
                    <a:pt x="116" y="84"/>
                  </a:lnTo>
                  <a:lnTo>
                    <a:pt x="116" y="79"/>
                  </a:lnTo>
                  <a:lnTo>
                    <a:pt x="116" y="79"/>
                  </a:lnTo>
                  <a:lnTo>
                    <a:pt x="111" y="56"/>
                  </a:lnTo>
                  <a:lnTo>
                    <a:pt x="106" y="33"/>
                  </a:lnTo>
                  <a:lnTo>
                    <a:pt x="111" y="10"/>
                  </a:lnTo>
                  <a:lnTo>
                    <a:pt x="111" y="10"/>
                  </a:lnTo>
                  <a:close/>
                  <a:moveTo>
                    <a:pt x="14" y="75"/>
                  </a:moveTo>
                  <a:lnTo>
                    <a:pt x="14" y="75"/>
                  </a:lnTo>
                  <a:lnTo>
                    <a:pt x="18" y="61"/>
                  </a:lnTo>
                  <a:lnTo>
                    <a:pt x="27" y="51"/>
                  </a:lnTo>
                  <a:lnTo>
                    <a:pt x="51" y="38"/>
                  </a:lnTo>
                  <a:lnTo>
                    <a:pt x="74" y="24"/>
                  </a:lnTo>
                  <a:lnTo>
                    <a:pt x="97" y="14"/>
                  </a:lnTo>
                  <a:lnTo>
                    <a:pt x="97" y="14"/>
                  </a:lnTo>
                  <a:lnTo>
                    <a:pt x="92" y="33"/>
                  </a:lnTo>
                  <a:lnTo>
                    <a:pt x="92" y="51"/>
                  </a:lnTo>
                  <a:lnTo>
                    <a:pt x="102" y="75"/>
                  </a:lnTo>
                  <a:lnTo>
                    <a:pt x="14" y="75"/>
                  </a:lnTo>
                  <a:close/>
                </a:path>
              </a:pathLst>
            </a:custGeom>
            <a:solidFill>
              <a:srgbClr val="454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34" name="Freeform 58"/>
            <p:cNvSpPr>
              <a:spLocks noEditPoints="1"/>
            </p:cNvSpPr>
            <p:nvPr/>
          </p:nvSpPr>
          <p:spPr bwMode="auto">
            <a:xfrm>
              <a:off x="8085138" y="3748088"/>
              <a:ext cx="347662" cy="744538"/>
            </a:xfrm>
            <a:custGeom>
              <a:avLst/>
              <a:gdLst>
                <a:gd name="T0" fmla="*/ 219 w 219"/>
                <a:gd name="T1" fmla="*/ 265 h 469"/>
                <a:gd name="T2" fmla="*/ 168 w 219"/>
                <a:gd name="T3" fmla="*/ 33 h 469"/>
                <a:gd name="T4" fmla="*/ 168 w 219"/>
                <a:gd name="T5" fmla="*/ 33 h 469"/>
                <a:gd name="T6" fmla="*/ 163 w 219"/>
                <a:gd name="T7" fmla="*/ 23 h 469"/>
                <a:gd name="T8" fmla="*/ 154 w 219"/>
                <a:gd name="T9" fmla="*/ 19 h 469"/>
                <a:gd name="T10" fmla="*/ 24 w 219"/>
                <a:gd name="T11" fmla="*/ 0 h 469"/>
                <a:gd name="T12" fmla="*/ 24 w 219"/>
                <a:gd name="T13" fmla="*/ 0 h 469"/>
                <a:gd name="T14" fmla="*/ 14 w 219"/>
                <a:gd name="T15" fmla="*/ 0 h 469"/>
                <a:gd name="T16" fmla="*/ 5 w 219"/>
                <a:gd name="T17" fmla="*/ 5 h 469"/>
                <a:gd name="T18" fmla="*/ 5 w 219"/>
                <a:gd name="T19" fmla="*/ 5 h 469"/>
                <a:gd name="T20" fmla="*/ 0 w 219"/>
                <a:gd name="T21" fmla="*/ 14 h 469"/>
                <a:gd name="T22" fmla="*/ 0 w 219"/>
                <a:gd name="T23" fmla="*/ 23 h 469"/>
                <a:gd name="T24" fmla="*/ 84 w 219"/>
                <a:gd name="T25" fmla="*/ 450 h 469"/>
                <a:gd name="T26" fmla="*/ 84 w 219"/>
                <a:gd name="T27" fmla="*/ 450 h 469"/>
                <a:gd name="T28" fmla="*/ 89 w 219"/>
                <a:gd name="T29" fmla="*/ 464 h 469"/>
                <a:gd name="T30" fmla="*/ 98 w 219"/>
                <a:gd name="T31" fmla="*/ 469 h 469"/>
                <a:gd name="T32" fmla="*/ 98 w 219"/>
                <a:gd name="T33" fmla="*/ 469 h 469"/>
                <a:gd name="T34" fmla="*/ 103 w 219"/>
                <a:gd name="T35" fmla="*/ 469 h 469"/>
                <a:gd name="T36" fmla="*/ 103 w 219"/>
                <a:gd name="T37" fmla="*/ 469 h 469"/>
                <a:gd name="T38" fmla="*/ 112 w 219"/>
                <a:gd name="T39" fmla="*/ 464 h 469"/>
                <a:gd name="T40" fmla="*/ 116 w 219"/>
                <a:gd name="T41" fmla="*/ 460 h 469"/>
                <a:gd name="T42" fmla="*/ 214 w 219"/>
                <a:gd name="T43" fmla="*/ 274 h 469"/>
                <a:gd name="T44" fmla="*/ 214 w 219"/>
                <a:gd name="T45" fmla="*/ 274 h 469"/>
                <a:gd name="T46" fmla="*/ 219 w 219"/>
                <a:gd name="T47" fmla="*/ 265 h 469"/>
                <a:gd name="T48" fmla="*/ 219 w 219"/>
                <a:gd name="T49" fmla="*/ 265 h 469"/>
                <a:gd name="T50" fmla="*/ 112 w 219"/>
                <a:gd name="T51" fmla="*/ 395 h 469"/>
                <a:gd name="T52" fmla="*/ 42 w 219"/>
                <a:gd name="T53" fmla="*/ 42 h 469"/>
                <a:gd name="T54" fmla="*/ 135 w 219"/>
                <a:gd name="T55" fmla="*/ 56 h 469"/>
                <a:gd name="T56" fmla="*/ 181 w 219"/>
                <a:gd name="T57" fmla="*/ 265 h 469"/>
                <a:gd name="T58" fmla="*/ 112 w 219"/>
                <a:gd name="T59" fmla="*/ 395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9" h="469">
                  <a:moveTo>
                    <a:pt x="219" y="265"/>
                  </a:moveTo>
                  <a:lnTo>
                    <a:pt x="168" y="33"/>
                  </a:lnTo>
                  <a:lnTo>
                    <a:pt x="168" y="33"/>
                  </a:lnTo>
                  <a:lnTo>
                    <a:pt x="163" y="23"/>
                  </a:lnTo>
                  <a:lnTo>
                    <a:pt x="154" y="19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4"/>
                  </a:lnTo>
                  <a:lnTo>
                    <a:pt x="0" y="23"/>
                  </a:lnTo>
                  <a:lnTo>
                    <a:pt x="84" y="450"/>
                  </a:lnTo>
                  <a:lnTo>
                    <a:pt x="84" y="450"/>
                  </a:lnTo>
                  <a:lnTo>
                    <a:pt x="89" y="464"/>
                  </a:lnTo>
                  <a:lnTo>
                    <a:pt x="98" y="469"/>
                  </a:lnTo>
                  <a:lnTo>
                    <a:pt x="98" y="469"/>
                  </a:lnTo>
                  <a:lnTo>
                    <a:pt x="103" y="469"/>
                  </a:lnTo>
                  <a:lnTo>
                    <a:pt x="103" y="469"/>
                  </a:lnTo>
                  <a:lnTo>
                    <a:pt x="112" y="464"/>
                  </a:lnTo>
                  <a:lnTo>
                    <a:pt x="116" y="460"/>
                  </a:lnTo>
                  <a:lnTo>
                    <a:pt x="214" y="274"/>
                  </a:lnTo>
                  <a:lnTo>
                    <a:pt x="214" y="274"/>
                  </a:lnTo>
                  <a:lnTo>
                    <a:pt x="219" y="265"/>
                  </a:lnTo>
                  <a:lnTo>
                    <a:pt x="219" y="265"/>
                  </a:lnTo>
                  <a:close/>
                  <a:moveTo>
                    <a:pt x="112" y="395"/>
                  </a:moveTo>
                  <a:lnTo>
                    <a:pt x="42" y="42"/>
                  </a:lnTo>
                  <a:lnTo>
                    <a:pt x="135" y="56"/>
                  </a:lnTo>
                  <a:lnTo>
                    <a:pt x="181" y="265"/>
                  </a:lnTo>
                  <a:lnTo>
                    <a:pt x="112" y="395"/>
                  </a:lnTo>
                  <a:close/>
                </a:path>
              </a:pathLst>
            </a:custGeom>
            <a:solidFill>
              <a:srgbClr val="454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35" name="Freeform 59"/>
            <p:cNvSpPr>
              <a:spLocks noEditPoints="1"/>
            </p:cNvSpPr>
            <p:nvPr/>
          </p:nvSpPr>
          <p:spPr bwMode="auto">
            <a:xfrm>
              <a:off x="8299450" y="4168775"/>
              <a:ext cx="398462" cy="315913"/>
            </a:xfrm>
            <a:custGeom>
              <a:avLst/>
              <a:gdLst>
                <a:gd name="T0" fmla="*/ 0 w 251"/>
                <a:gd name="T1" fmla="*/ 195 h 199"/>
                <a:gd name="T2" fmla="*/ 237 w 251"/>
                <a:gd name="T3" fmla="*/ 195 h 199"/>
                <a:gd name="T4" fmla="*/ 107 w 251"/>
                <a:gd name="T5" fmla="*/ 23 h 199"/>
                <a:gd name="T6" fmla="*/ 167 w 251"/>
                <a:gd name="T7" fmla="*/ 14 h 199"/>
                <a:gd name="T8" fmla="*/ 181 w 251"/>
                <a:gd name="T9" fmla="*/ 23 h 199"/>
                <a:gd name="T10" fmla="*/ 153 w 251"/>
                <a:gd name="T11" fmla="*/ 55 h 199"/>
                <a:gd name="T12" fmla="*/ 149 w 251"/>
                <a:gd name="T13" fmla="*/ 28 h 199"/>
                <a:gd name="T14" fmla="*/ 107 w 251"/>
                <a:gd name="T15" fmla="*/ 23 h 199"/>
                <a:gd name="T16" fmla="*/ 121 w 251"/>
                <a:gd name="T17" fmla="*/ 37 h 199"/>
                <a:gd name="T18" fmla="*/ 116 w 251"/>
                <a:gd name="T19" fmla="*/ 55 h 199"/>
                <a:gd name="T20" fmla="*/ 84 w 251"/>
                <a:gd name="T21" fmla="*/ 79 h 199"/>
                <a:gd name="T22" fmla="*/ 107 w 251"/>
                <a:gd name="T23" fmla="*/ 65 h 199"/>
                <a:gd name="T24" fmla="*/ 102 w 251"/>
                <a:gd name="T25" fmla="*/ 83 h 199"/>
                <a:gd name="T26" fmla="*/ 70 w 251"/>
                <a:gd name="T27" fmla="*/ 102 h 199"/>
                <a:gd name="T28" fmla="*/ 98 w 251"/>
                <a:gd name="T29" fmla="*/ 93 h 199"/>
                <a:gd name="T30" fmla="*/ 93 w 251"/>
                <a:gd name="T31" fmla="*/ 106 h 199"/>
                <a:gd name="T32" fmla="*/ 70 w 251"/>
                <a:gd name="T33" fmla="*/ 185 h 199"/>
                <a:gd name="T34" fmla="*/ 33 w 251"/>
                <a:gd name="T35" fmla="*/ 190 h 199"/>
                <a:gd name="T36" fmla="*/ 65 w 251"/>
                <a:gd name="T37" fmla="*/ 171 h 199"/>
                <a:gd name="T38" fmla="*/ 84 w 251"/>
                <a:gd name="T39" fmla="*/ 158 h 199"/>
                <a:gd name="T40" fmla="*/ 42 w 251"/>
                <a:gd name="T41" fmla="*/ 158 h 199"/>
                <a:gd name="T42" fmla="*/ 74 w 251"/>
                <a:gd name="T43" fmla="*/ 148 h 199"/>
                <a:gd name="T44" fmla="*/ 88 w 251"/>
                <a:gd name="T45" fmla="*/ 134 h 199"/>
                <a:gd name="T46" fmla="*/ 60 w 251"/>
                <a:gd name="T47" fmla="*/ 125 h 199"/>
                <a:gd name="T48" fmla="*/ 93 w 251"/>
                <a:gd name="T49" fmla="*/ 120 h 199"/>
                <a:gd name="T50" fmla="*/ 130 w 251"/>
                <a:gd name="T51" fmla="*/ 190 h 199"/>
                <a:gd name="T52" fmla="*/ 102 w 251"/>
                <a:gd name="T53" fmla="*/ 176 h 199"/>
                <a:gd name="T54" fmla="*/ 144 w 251"/>
                <a:gd name="T55" fmla="*/ 176 h 199"/>
                <a:gd name="T56" fmla="*/ 121 w 251"/>
                <a:gd name="T57" fmla="*/ 162 h 199"/>
                <a:gd name="T58" fmla="*/ 116 w 251"/>
                <a:gd name="T59" fmla="*/ 148 h 199"/>
                <a:gd name="T60" fmla="*/ 149 w 251"/>
                <a:gd name="T61" fmla="*/ 158 h 199"/>
                <a:gd name="T62" fmla="*/ 125 w 251"/>
                <a:gd name="T63" fmla="*/ 134 h 199"/>
                <a:gd name="T64" fmla="*/ 130 w 251"/>
                <a:gd name="T65" fmla="*/ 120 h 199"/>
                <a:gd name="T66" fmla="*/ 162 w 251"/>
                <a:gd name="T67" fmla="*/ 106 h 199"/>
                <a:gd name="T68" fmla="*/ 130 w 251"/>
                <a:gd name="T69" fmla="*/ 106 h 199"/>
                <a:gd name="T70" fmla="*/ 153 w 251"/>
                <a:gd name="T71" fmla="*/ 93 h 199"/>
                <a:gd name="T72" fmla="*/ 144 w 251"/>
                <a:gd name="T73" fmla="*/ 83 h 199"/>
                <a:gd name="T74" fmla="*/ 144 w 251"/>
                <a:gd name="T75" fmla="*/ 69 h 199"/>
                <a:gd name="T76" fmla="*/ 167 w 251"/>
                <a:gd name="T77" fmla="*/ 79 h 199"/>
                <a:gd name="T78" fmla="*/ 214 w 251"/>
                <a:gd name="T79" fmla="*/ 185 h 199"/>
                <a:gd name="T80" fmla="*/ 172 w 251"/>
                <a:gd name="T81" fmla="*/ 185 h 199"/>
                <a:gd name="T82" fmla="*/ 200 w 251"/>
                <a:gd name="T83" fmla="*/ 171 h 199"/>
                <a:gd name="T84" fmla="*/ 209 w 251"/>
                <a:gd name="T85" fmla="*/ 162 h 199"/>
                <a:gd name="T86" fmla="*/ 176 w 251"/>
                <a:gd name="T87" fmla="*/ 153 h 199"/>
                <a:gd name="T88" fmla="*/ 214 w 251"/>
                <a:gd name="T89" fmla="*/ 148 h 199"/>
                <a:gd name="T90" fmla="*/ 204 w 251"/>
                <a:gd name="T91" fmla="*/ 134 h 199"/>
                <a:gd name="T92" fmla="*/ 181 w 251"/>
                <a:gd name="T93" fmla="*/ 125 h 199"/>
                <a:gd name="T94" fmla="*/ 218 w 251"/>
                <a:gd name="T95" fmla="*/ 125 h 199"/>
                <a:gd name="T96" fmla="*/ 195 w 251"/>
                <a:gd name="T97" fmla="*/ 111 h 199"/>
                <a:gd name="T98" fmla="*/ 190 w 251"/>
                <a:gd name="T99" fmla="*/ 93 h 199"/>
                <a:gd name="T100" fmla="*/ 223 w 251"/>
                <a:gd name="T101" fmla="*/ 106 h 199"/>
                <a:gd name="T102" fmla="*/ 200 w 251"/>
                <a:gd name="T103" fmla="*/ 83 h 199"/>
                <a:gd name="T104" fmla="*/ 204 w 251"/>
                <a:gd name="T105" fmla="*/ 65 h 199"/>
                <a:gd name="T106" fmla="*/ 227 w 251"/>
                <a:gd name="T107" fmla="*/ 51 h 199"/>
                <a:gd name="T108" fmla="*/ 200 w 251"/>
                <a:gd name="T109" fmla="*/ 55 h 199"/>
                <a:gd name="T110" fmla="*/ 218 w 251"/>
                <a:gd name="T111" fmla="*/ 41 h 199"/>
                <a:gd name="T112" fmla="*/ 227 w 251"/>
                <a:gd name="T113" fmla="*/ 23 h 199"/>
                <a:gd name="T114" fmla="*/ 204 w 251"/>
                <a:gd name="T115" fmla="*/ 23 h 199"/>
                <a:gd name="T116" fmla="*/ 223 w 251"/>
                <a:gd name="T117" fmla="*/ 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" h="199">
                  <a:moveTo>
                    <a:pt x="241" y="4"/>
                  </a:moveTo>
                  <a:lnTo>
                    <a:pt x="107" y="0"/>
                  </a:lnTo>
                  <a:lnTo>
                    <a:pt x="107" y="0"/>
                  </a:lnTo>
                  <a:lnTo>
                    <a:pt x="98" y="4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9"/>
                  </a:lnTo>
                  <a:lnTo>
                    <a:pt x="9" y="199"/>
                  </a:lnTo>
                  <a:lnTo>
                    <a:pt x="223" y="199"/>
                  </a:lnTo>
                  <a:lnTo>
                    <a:pt x="223" y="199"/>
                  </a:lnTo>
                  <a:lnTo>
                    <a:pt x="232" y="199"/>
                  </a:lnTo>
                  <a:lnTo>
                    <a:pt x="237" y="195"/>
                  </a:lnTo>
                  <a:lnTo>
                    <a:pt x="251" y="9"/>
                  </a:lnTo>
                  <a:lnTo>
                    <a:pt x="251" y="9"/>
                  </a:lnTo>
                  <a:lnTo>
                    <a:pt x="246" y="4"/>
                  </a:lnTo>
                  <a:lnTo>
                    <a:pt x="241" y="4"/>
                  </a:lnTo>
                  <a:lnTo>
                    <a:pt x="241" y="4"/>
                  </a:lnTo>
                  <a:close/>
                  <a:moveTo>
                    <a:pt x="107" y="23"/>
                  </a:moveTo>
                  <a:lnTo>
                    <a:pt x="111" y="14"/>
                  </a:lnTo>
                  <a:lnTo>
                    <a:pt x="111" y="14"/>
                  </a:lnTo>
                  <a:lnTo>
                    <a:pt x="121" y="14"/>
                  </a:lnTo>
                  <a:lnTo>
                    <a:pt x="149" y="14"/>
                  </a:lnTo>
                  <a:lnTo>
                    <a:pt x="149" y="14"/>
                  </a:lnTo>
                  <a:lnTo>
                    <a:pt x="167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81" y="14"/>
                  </a:lnTo>
                  <a:lnTo>
                    <a:pt x="186" y="18"/>
                  </a:lnTo>
                  <a:lnTo>
                    <a:pt x="181" y="23"/>
                  </a:lnTo>
                  <a:lnTo>
                    <a:pt x="181" y="23"/>
                  </a:lnTo>
                  <a:lnTo>
                    <a:pt x="181" y="32"/>
                  </a:lnTo>
                  <a:lnTo>
                    <a:pt x="176" y="51"/>
                  </a:lnTo>
                  <a:lnTo>
                    <a:pt x="176" y="51"/>
                  </a:lnTo>
                  <a:lnTo>
                    <a:pt x="172" y="55"/>
                  </a:lnTo>
                  <a:lnTo>
                    <a:pt x="167" y="55"/>
                  </a:lnTo>
                  <a:lnTo>
                    <a:pt x="153" y="55"/>
                  </a:lnTo>
                  <a:lnTo>
                    <a:pt x="153" y="55"/>
                  </a:lnTo>
                  <a:lnTo>
                    <a:pt x="149" y="55"/>
                  </a:lnTo>
                  <a:lnTo>
                    <a:pt x="144" y="51"/>
                  </a:lnTo>
                  <a:lnTo>
                    <a:pt x="153" y="32"/>
                  </a:lnTo>
                  <a:lnTo>
                    <a:pt x="153" y="32"/>
                  </a:lnTo>
                  <a:lnTo>
                    <a:pt x="149" y="28"/>
                  </a:lnTo>
                  <a:lnTo>
                    <a:pt x="144" y="28"/>
                  </a:lnTo>
                  <a:lnTo>
                    <a:pt x="111" y="28"/>
                  </a:lnTo>
                  <a:lnTo>
                    <a:pt x="111" y="28"/>
                  </a:lnTo>
                  <a:lnTo>
                    <a:pt x="107" y="28"/>
                  </a:lnTo>
                  <a:lnTo>
                    <a:pt x="107" y="23"/>
                  </a:lnTo>
                  <a:lnTo>
                    <a:pt x="107" y="23"/>
                  </a:lnTo>
                  <a:close/>
                  <a:moveTo>
                    <a:pt x="93" y="51"/>
                  </a:moveTo>
                  <a:lnTo>
                    <a:pt x="98" y="41"/>
                  </a:lnTo>
                  <a:lnTo>
                    <a:pt x="98" y="41"/>
                  </a:lnTo>
                  <a:lnTo>
                    <a:pt x="107" y="37"/>
                  </a:lnTo>
                  <a:lnTo>
                    <a:pt x="121" y="37"/>
                  </a:lnTo>
                  <a:lnTo>
                    <a:pt x="121" y="37"/>
                  </a:lnTo>
                  <a:lnTo>
                    <a:pt x="125" y="41"/>
                  </a:lnTo>
                  <a:lnTo>
                    <a:pt x="125" y="41"/>
                  </a:lnTo>
                  <a:lnTo>
                    <a:pt x="125" y="51"/>
                  </a:lnTo>
                  <a:lnTo>
                    <a:pt x="125" y="51"/>
                  </a:lnTo>
                  <a:lnTo>
                    <a:pt x="121" y="55"/>
                  </a:lnTo>
                  <a:lnTo>
                    <a:pt x="116" y="55"/>
                  </a:lnTo>
                  <a:lnTo>
                    <a:pt x="102" y="55"/>
                  </a:lnTo>
                  <a:lnTo>
                    <a:pt x="102" y="55"/>
                  </a:lnTo>
                  <a:lnTo>
                    <a:pt x="98" y="51"/>
                  </a:lnTo>
                  <a:lnTo>
                    <a:pt x="93" y="51"/>
                  </a:lnTo>
                  <a:lnTo>
                    <a:pt x="93" y="51"/>
                  </a:lnTo>
                  <a:close/>
                  <a:moveTo>
                    <a:pt x="84" y="79"/>
                  </a:moveTo>
                  <a:lnTo>
                    <a:pt x="84" y="69"/>
                  </a:lnTo>
                  <a:lnTo>
                    <a:pt x="84" y="69"/>
                  </a:lnTo>
                  <a:lnTo>
                    <a:pt x="88" y="65"/>
                  </a:lnTo>
                  <a:lnTo>
                    <a:pt x="98" y="65"/>
                  </a:lnTo>
                  <a:lnTo>
                    <a:pt x="107" y="65"/>
                  </a:lnTo>
                  <a:lnTo>
                    <a:pt x="107" y="65"/>
                  </a:lnTo>
                  <a:lnTo>
                    <a:pt x="116" y="65"/>
                  </a:lnTo>
                  <a:lnTo>
                    <a:pt x="116" y="69"/>
                  </a:lnTo>
                  <a:lnTo>
                    <a:pt x="111" y="79"/>
                  </a:lnTo>
                  <a:lnTo>
                    <a:pt x="111" y="79"/>
                  </a:lnTo>
                  <a:lnTo>
                    <a:pt x="111" y="79"/>
                  </a:lnTo>
                  <a:lnTo>
                    <a:pt x="102" y="83"/>
                  </a:lnTo>
                  <a:lnTo>
                    <a:pt x="88" y="83"/>
                  </a:lnTo>
                  <a:lnTo>
                    <a:pt x="88" y="83"/>
                  </a:lnTo>
                  <a:lnTo>
                    <a:pt x="84" y="79"/>
                  </a:lnTo>
                  <a:lnTo>
                    <a:pt x="84" y="79"/>
                  </a:lnTo>
                  <a:lnTo>
                    <a:pt x="84" y="79"/>
                  </a:lnTo>
                  <a:close/>
                  <a:moveTo>
                    <a:pt x="70" y="102"/>
                  </a:moveTo>
                  <a:lnTo>
                    <a:pt x="70" y="97"/>
                  </a:lnTo>
                  <a:lnTo>
                    <a:pt x="70" y="97"/>
                  </a:lnTo>
                  <a:lnTo>
                    <a:pt x="74" y="93"/>
                  </a:lnTo>
                  <a:lnTo>
                    <a:pt x="84" y="93"/>
                  </a:lnTo>
                  <a:lnTo>
                    <a:pt x="98" y="93"/>
                  </a:lnTo>
                  <a:lnTo>
                    <a:pt x="98" y="93"/>
                  </a:lnTo>
                  <a:lnTo>
                    <a:pt x="102" y="93"/>
                  </a:lnTo>
                  <a:lnTo>
                    <a:pt x="107" y="97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98" y="106"/>
                  </a:lnTo>
                  <a:lnTo>
                    <a:pt x="93" y="106"/>
                  </a:lnTo>
                  <a:lnTo>
                    <a:pt x="74" y="106"/>
                  </a:lnTo>
                  <a:lnTo>
                    <a:pt x="74" y="106"/>
                  </a:lnTo>
                  <a:lnTo>
                    <a:pt x="70" y="106"/>
                  </a:lnTo>
                  <a:lnTo>
                    <a:pt x="70" y="102"/>
                  </a:lnTo>
                  <a:lnTo>
                    <a:pt x="70" y="102"/>
                  </a:lnTo>
                  <a:close/>
                  <a:moveTo>
                    <a:pt x="70" y="185"/>
                  </a:moveTo>
                  <a:lnTo>
                    <a:pt x="70" y="185"/>
                  </a:lnTo>
                  <a:lnTo>
                    <a:pt x="65" y="190"/>
                  </a:lnTo>
                  <a:lnTo>
                    <a:pt x="56" y="190"/>
                  </a:lnTo>
                  <a:lnTo>
                    <a:pt x="37" y="190"/>
                  </a:lnTo>
                  <a:lnTo>
                    <a:pt x="37" y="190"/>
                  </a:lnTo>
                  <a:lnTo>
                    <a:pt x="33" y="190"/>
                  </a:lnTo>
                  <a:lnTo>
                    <a:pt x="28" y="185"/>
                  </a:lnTo>
                  <a:lnTo>
                    <a:pt x="33" y="176"/>
                  </a:lnTo>
                  <a:lnTo>
                    <a:pt x="33" y="176"/>
                  </a:lnTo>
                  <a:lnTo>
                    <a:pt x="37" y="176"/>
                  </a:lnTo>
                  <a:lnTo>
                    <a:pt x="46" y="171"/>
                  </a:lnTo>
                  <a:lnTo>
                    <a:pt x="65" y="171"/>
                  </a:lnTo>
                  <a:lnTo>
                    <a:pt x="65" y="171"/>
                  </a:lnTo>
                  <a:lnTo>
                    <a:pt x="70" y="176"/>
                  </a:lnTo>
                  <a:lnTo>
                    <a:pt x="74" y="176"/>
                  </a:lnTo>
                  <a:lnTo>
                    <a:pt x="70" y="185"/>
                  </a:lnTo>
                  <a:close/>
                  <a:moveTo>
                    <a:pt x="84" y="158"/>
                  </a:moveTo>
                  <a:lnTo>
                    <a:pt x="84" y="158"/>
                  </a:lnTo>
                  <a:lnTo>
                    <a:pt x="79" y="162"/>
                  </a:lnTo>
                  <a:lnTo>
                    <a:pt x="70" y="162"/>
                  </a:lnTo>
                  <a:lnTo>
                    <a:pt x="51" y="162"/>
                  </a:lnTo>
                  <a:lnTo>
                    <a:pt x="51" y="162"/>
                  </a:lnTo>
                  <a:lnTo>
                    <a:pt x="46" y="162"/>
                  </a:lnTo>
                  <a:lnTo>
                    <a:pt x="42" y="158"/>
                  </a:lnTo>
                  <a:lnTo>
                    <a:pt x="46" y="153"/>
                  </a:lnTo>
                  <a:lnTo>
                    <a:pt x="46" y="153"/>
                  </a:lnTo>
                  <a:lnTo>
                    <a:pt x="51" y="148"/>
                  </a:lnTo>
                  <a:lnTo>
                    <a:pt x="60" y="148"/>
                  </a:lnTo>
                  <a:lnTo>
                    <a:pt x="74" y="148"/>
                  </a:lnTo>
                  <a:lnTo>
                    <a:pt x="74" y="148"/>
                  </a:lnTo>
                  <a:lnTo>
                    <a:pt x="84" y="148"/>
                  </a:lnTo>
                  <a:lnTo>
                    <a:pt x="84" y="153"/>
                  </a:lnTo>
                  <a:lnTo>
                    <a:pt x="84" y="158"/>
                  </a:lnTo>
                  <a:close/>
                  <a:moveTo>
                    <a:pt x="93" y="130"/>
                  </a:moveTo>
                  <a:lnTo>
                    <a:pt x="93" y="130"/>
                  </a:lnTo>
                  <a:lnTo>
                    <a:pt x="88" y="134"/>
                  </a:lnTo>
                  <a:lnTo>
                    <a:pt x="79" y="134"/>
                  </a:lnTo>
                  <a:lnTo>
                    <a:pt x="65" y="134"/>
                  </a:lnTo>
                  <a:lnTo>
                    <a:pt x="65" y="134"/>
                  </a:lnTo>
                  <a:lnTo>
                    <a:pt x="56" y="134"/>
                  </a:lnTo>
                  <a:lnTo>
                    <a:pt x="56" y="130"/>
                  </a:lnTo>
                  <a:lnTo>
                    <a:pt x="60" y="125"/>
                  </a:lnTo>
                  <a:lnTo>
                    <a:pt x="60" y="125"/>
                  </a:lnTo>
                  <a:lnTo>
                    <a:pt x="65" y="120"/>
                  </a:lnTo>
                  <a:lnTo>
                    <a:pt x="70" y="120"/>
                  </a:lnTo>
                  <a:lnTo>
                    <a:pt x="88" y="120"/>
                  </a:lnTo>
                  <a:lnTo>
                    <a:pt x="88" y="120"/>
                  </a:lnTo>
                  <a:lnTo>
                    <a:pt x="93" y="120"/>
                  </a:lnTo>
                  <a:lnTo>
                    <a:pt x="93" y="125"/>
                  </a:lnTo>
                  <a:lnTo>
                    <a:pt x="93" y="130"/>
                  </a:lnTo>
                  <a:close/>
                  <a:moveTo>
                    <a:pt x="139" y="185"/>
                  </a:moveTo>
                  <a:lnTo>
                    <a:pt x="139" y="185"/>
                  </a:lnTo>
                  <a:lnTo>
                    <a:pt x="135" y="190"/>
                  </a:lnTo>
                  <a:lnTo>
                    <a:pt x="130" y="190"/>
                  </a:lnTo>
                  <a:lnTo>
                    <a:pt x="111" y="190"/>
                  </a:lnTo>
                  <a:lnTo>
                    <a:pt x="111" y="190"/>
                  </a:lnTo>
                  <a:lnTo>
                    <a:pt x="102" y="190"/>
                  </a:lnTo>
                  <a:lnTo>
                    <a:pt x="102" y="185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107" y="176"/>
                  </a:lnTo>
                  <a:lnTo>
                    <a:pt x="116" y="171"/>
                  </a:lnTo>
                  <a:lnTo>
                    <a:pt x="135" y="171"/>
                  </a:lnTo>
                  <a:lnTo>
                    <a:pt x="135" y="171"/>
                  </a:lnTo>
                  <a:lnTo>
                    <a:pt x="139" y="176"/>
                  </a:lnTo>
                  <a:lnTo>
                    <a:pt x="144" y="176"/>
                  </a:lnTo>
                  <a:lnTo>
                    <a:pt x="139" y="185"/>
                  </a:lnTo>
                  <a:close/>
                  <a:moveTo>
                    <a:pt x="149" y="158"/>
                  </a:moveTo>
                  <a:lnTo>
                    <a:pt x="149" y="158"/>
                  </a:lnTo>
                  <a:lnTo>
                    <a:pt x="144" y="162"/>
                  </a:lnTo>
                  <a:lnTo>
                    <a:pt x="135" y="162"/>
                  </a:lnTo>
                  <a:lnTo>
                    <a:pt x="121" y="162"/>
                  </a:lnTo>
                  <a:lnTo>
                    <a:pt x="121" y="162"/>
                  </a:lnTo>
                  <a:lnTo>
                    <a:pt x="111" y="162"/>
                  </a:lnTo>
                  <a:lnTo>
                    <a:pt x="107" y="158"/>
                  </a:lnTo>
                  <a:lnTo>
                    <a:pt x="111" y="153"/>
                  </a:lnTo>
                  <a:lnTo>
                    <a:pt x="111" y="153"/>
                  </a:lnTo>
                  <a:lnTo>
                    <a:pt x="116" y="148"/>
                  </a:lnTo>
                  <a:lnTo>
                    <a:pt x="125" y="148"/>
                  </a:lnTo>
                  <a:lnTo>
                    <a:pt x="139" y="148"/>
                  </a:lnTo>
                  <a:lnTo>
                    <a:pt x="139" y="148"/>
                  </a:lnTo>
                  <a:lnTo>
                    <a:pt x="149" y="148"/>
                  </a:lnTo>
                  <a:lnTo>
                    <a:pt x="149" y="153"/>
                  </a:lnTo>
                  <a:lnTo>
                    <a:pt x="149" y="158"/>
                  </a:lnTo>
                  <a:close/>
                  <a:moveTo>
                    <a:pt x="153" y="130"/>
                  </a:moveTo>
                  <a:lnTo>
                    <a:pt x="153" y="130"/>
                  </a:lnTo>
                  <a:lnTo>
                    <a:pt x="149" y="134"/>
                  </a:lnTo>
                  <a:lnTo>
                    <a:pt x="144" y="134"/>
                  </a:lnTo>
                  <a:lnTo>
                    <a:pt x="125" y="134"/>
                  </a:lnTo>
                  <a:lnTo>
                    <a:pt x="125" y="134"/>
                  </a:lnTo>
                  <a:lnTo>
                    <a:pt x="121" y="134"/>
                  </a:lnTo>
                  <a:lnTo>
                    <a:pt x="116" y="130"/>
                  </a:lnTo>
                  <a:lnTo>
                    <a:pt x="121" y="125"/>
                  </a:lnTo>
                  <a:lnTo>
                    <a:pt x="121" y="125"/>
                  </a:lnTo>
                  <a:lnTo>
                    <a:pt x="125" y="120"/>
                  </a:lnTo>
                  <a:lnTo>
                    <a:pt x="130" y="120"/>
                  </a:lnTo>
                  <a:lnTo>
                    <a:pt x="149" y="120"/>
                  </a:lnTo>
                  <a:lnTo>
                    <a:pt x="149" y="120"/>
                  </a:lnTo>
                  <a:lnTo>
                    <a:pt x="153" y="120"/>
                  </a:lnTo>
                  <a:lnTo>
                    <a:pt x="158" y="125"/>
                  </a:lnTo>
                  <a:lnTo>
                    <a:pt x="153" y="130"/>
                  </a:lnTo>
                  <a:close/>
                  <a:moveTo>
                    <a:pt x="162" y="106"/>
                  </a:moveTo>
                  <a:lnTo>
                    <a:pt x="162" y="106"/>
                  </a:lnTo>
                  <a:lnTo>
                    <a:pt x="158" y="106"/>
                  </a:lnTo>
                  <a:lnTo>
                    <a:pt x="149" y="106"/>
                  </a:lnTo>
                  <a:lnTo>
                    <a:pt x="135" y="106"/>
                  </a:lnTo>
                  <a:lnTo>
                    <a:pt x="135" y="106"/>
                  </a:lnTo>
                  <a:lnTo>
                    <a:pt x="130" y="106"/>
                  </a:lnTo>
                  <a:lnTo>
                    <a:pt x="125" y="102"/>
                  </a:lnTo>
                  <a:lnTo>
                    <a:pt x="130" y="97"/>
                  </a:lnTo>
                  <a:lnTo>
                    <a:pt x="130" y="97"/>
                  </a:lnTo>
                  <a:lnTo>
                    <a:pt x="135" y="93"/>
                  </a:lnTo>
                  <a:lnTo>
                    <a:pt x="139" y="93"/>
                  </a:lnTo>
                  <a:lnTo>
                    <a:pt x="153" y="93"/>
                  </a:lnTo>
                  <a:lnTo>
                    <a:pt x="153" y="93"/>
                  </a:lnTo>
                  <a:lnTo>
                    <a:pt x="162" y="93"/>
                  </a:lnTo>
                  <a:lnTo>
                    <a:pt x="162" y="97"/>
                  </a:lnTo>
                  <a:lnTo>
                    <a:pt x="162" y="106"/>
                  </a:lnTo>
                  <a:close/>
                  <a:moveTo>
                    <a:pt x="158" y="83"/>
                  </a:moveTo>
                  <a:lnTo>
                    <a:pt x="144" y="83"/>
                  </a:lnTo>
                  <a:lnTo>
                    <a:pt x="144" y="83"/>
                  </a:lnTo>
                  <a:lnTo>
                    <a:pt x="139" y="79"/>
                  </a:lnTo>
                  <a:lnTo>
                    <a:pt x="135" y="79"/>
                  </a:lnTo>
                  <a:lnTo>
                    <a:pt x="139" y="69"/>
                  </a:lnTo>
                  <a:lnTo>
                    <a:pt x="139" y="69"/>
                  </a:lnTo>
                  <a:lnTo>
                    <a:pt x="144" y="69"/>
                  </a:lnTo>
                  <a:lnTo>
                    <a:pt x="149" y="65"/>
                  </a:lnTo>
                  <a:lnTo>
                    <a:pt x="162" y="65"/>
                  </a:lnTo>
                  <a:lnTo>
                    <a:pt x="162" y="65"/>
                  </a:lnTo>
                  <a:lnTo>
                    <a:pt x="167" y="69"/>
                  </a:lnTo>
                  <a:lnTo>
                    <a:pt x="172" y="69"/>
                  </a:lnTo>
                  <a:lnTo>
                    <a:pt x="167" y="79"/>
                  </a:lnTo>
                  <a:lnTo>
                    <a:pt x="167" y="79"/>
                  </a:lnTo>
                  <a:lnTo>
                    <a:pt x="167" y="79"/>
                  </a:lnTo>
                  <a:lnTo>
                    <a:pt x="158" y="83"/>
                  </a:lnTo>
                  <a:lnTo>
                    <a:pt x="158" y="83"/>
                  </a:lnTo>
                  <a:close/>
                  <a:moveTo>
                    <a:pt x="214" y="185"/>
                  </a:moveTo>
                  <a:lnTo>
                    <a:pt x="214" y="185"/>
                  </a:lnTo>
                  <a:lnTo>
                    <a:pt x="209" y="190"/>
                  </a:lnTo>
                  <a:lnTo>
                    <a:pt x="200" y="190"/>
                  </a:lnTo>
                  <a:lnTo>
                    <a:pt x="181" y="190"/>
                  </a:lnTo>
                  <a:lnTo>
                    <a:pt x="181" y="190"/>
                  </a:lnTo>
                  <a:lnTo>
                    <a:pt x="172" y="190"/>
                  </a:lnTo>
                  <a:lnTo>
                    <a:pt x="172" y="185"/>
                  </a:lnTo>
                  <a:lnTo>
                    <a:pt x="172" y="176"/>
                  </a:lnTo>
                  <a:lnTo>
                    <a:pt x="172" y="176"/>
                  </a:lnTo>
                  <a:lnTo>
                    <a:pt x="176" y="176"/>
                  </a:lnTo>
                  <a:lnTo>
                    <a:pt x="186" y="171"/>
                  </a:lnTo>
                  <a:lnTo>
                    <a:pt x="200" y="171"/>
                  </a:lnTo>
                  <a:lnTo>
                    <a:pt x="200" y="171"/>
                  </a:lnTo>
                  <a:lnTo>
                    <a:pt x="209" y="176"/>
                  </a:lnTo>
                  <a:lnTo>
                    <a:pt x="214" y="176"/>
                  </a:lnTo>
                  <a:lnTo>
                    <a:pt x="214" y="185"/>
                  </a:lnTo>
                  <a:close/>
                  <a:moveTo>
                    <a:pt x="214" y="158"/>
                  </a:moveTo>
                  <a:lnTo>
                    <a:pt x="214" y="158"/>
                  </a:lnTo>
                  <a:lnTo>
                    <a:pt x="209" y="162"/>
                  </a:lnTo>
                  <a:lnTo>
                    <a:pt x="204" y="162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76" y="162"/>
                  </a:lnTo>
                  <a:lnTo>
                    <a:pt x="176" y="158"/>
                  </a:lnTo>
                  <a:lnTo>
                    <a:pt x="176" y="153"/>
                  </a:lnTo>
                  <a:lnTo>
                    <a:pt x="176" y="153"/>
                  </a:lnTo>
                  <a:lnTo>
                    <a:pt x="181" y="148"/>
                  </a:lnTo>
                  <a:lnTo>
                    <a:pt x="190" y="148"/>
                  </a:lnTo>
                  <a:lnTo>
                    <a:pt x="204" y="148"/>
                  </a:lnTo>
                  <a:lnTo>
                    <a:pt x="204" y="148"/>
                  </a:lnTo>
                  <a:lnTo>
                    <a:pt x="214" y="148"/>
                  </a:lnTo>
                  <a:lnTo>
                    <a:pt x="214" y="153"/>
                  </a:lnTo>
                  <a:lnTo>
                    <a:pt x="214" y="158"/>
                  </a:lnTo>
                  <a:close/>
                  <a:moveTo>
                    <a:pt x="218" y="130"/>
                  </a:moveTo>
                  <a:lnTo>
                    <a:pt x="218" y="130"/>
                  </a:lnTo>
                  <a:lnTo>
                    <a:pt x="214" y="134"/>
                  </a:lnTo>
                  <a:lnTo>
                    <a:pt x="204" y="134"/>
                  </a:lnTo>
                  <a:lnTo>
                    <a:pt x="190" y="134"/>
                  </a:lnTo>
                  <a:lnTo>
                    <a:pt x="190" y="134"/>
                  </a:lnTo>
                  <a:lnTo>
                    <a:pt x="181" y="134"/>
                  </a:lnTo>
                  <a:lnTo>
                    <a:pt x="181" y="130"/>
                  </a:lnTo>
                  <a:lnTo>
                    <a:pt x="181" y="125"/>
                  </a:lnTo>
                  <a:lnTo>
                    <a:pt x="181" y="125"/>
                  </a:lnTo>
                  <a:lnTo>
                    <a:pt x="186" y="120"/>
                  </a:lnTo>
                  <a:lnTo>
                    <a:pt x="195" y="120"/>
                  </a:lnTo>
                  <a:lnTo>
                    <a:pt x="209" y="120"/>
                  </a:lnTo>
                  <a:lnTo>
                    <a:pt x="209" y="120"/>
                  </a:lnTo>
                  <a:lnTo>
                    <a:pt x="214" y="120"/>
                  </a:lnTo>
                  <a:lnTo>
                    <a:pt x="218" y="125"/>
                  </a:lnTo>
                  <a:lnTo>
                    <a:pt x="218" y="130"/>
                  </a:lnTo>
                  <a:close/>
                  <a:moveTo>
                    <a:pt x="223" y="106"/>
                  </a:moveTo>
                  <a:lnTo>
                    <a:pt x="223" y="106"/>
                  </a:lnTo>
                  <a:lnTo>
                    <a:pt x="218" y="106"/>
                  </a:lnTo>
                  <a:lnTo>
                    <a:pt x="209" y="111"/>
                  </a:lnTo>
                  <a:lnTo>
                    <a:pt x="195" y="111"/>
                  </a:lnTo>
                  <a:lnTo>
                    <a:pt x="195" y="111"/>
                  </a:lnTo>
                  <a:lnTo>
                    <a:pt x="190" y="106"/>
                  </a:lnTo>
                  <a:lnTo>
                    <a:pt x="186" y="106"/>
                  </a:lnTo>
                  <a:lnTo>
                    <a:pt x="186" y="97"/>
                  </a:lnTo>
                  <a:lnTo>
                    <a:pt x="186" y="97"/>
                  </a:lnTo>
                  <a:lnTo>
                    <a:pt x="190" y="93"/>
                  </a:lnTo>
                  <a:lnTo>
                    <a:pt x="200" y="93"/>
                  </a:lnTo>
                  <a:lnTo>
                    <a:pt x="214" y="93"/>
                  </a:lnTo>
                  <a:lnTo>
                    <a:pt x="214" y="93"/>
                  </a:lnTo>
                  <a:lnTo>
                    <a:pt x="218" y="97"/>
                  </a:lnTo>
                  <a:lnTo>
                    <a:pt x="223" y="97"/>
                  </a:lnTo>
                  <a:lnTo>
                    <a:pt x="223" y="106"/>
                  </a:lnTo>
                  <a:close/>
                  <a:moveTo>
                    <a:pt x="223" y="79"/>
                  </a:moveTo>
                  <a:lnTo>
                    <a:pt x="223" y="79"/>
                  </a:lnTo>
                  <a:lnTo>
                    <a:pt x="223" y="83"/>
                  </a:lnTo>
                  <a:lnTo>
                    <a:pt x="214" y="83"/>
                  </a:lnTo>
                  <a:lnTo>
                    <a:pt x="200" y="83"/>
                  </a:lnTo>
                  <a:lnTo>
                    <a:pt x="200" y="83"/>
                  </a:lnTo>
                  <a:lnTo>
                    <a:pt x="195" y="79"/>
                  </a:lnTo>
                  <a:lnTo>
                    <a:pt x="190" y="79"/>
                  </a:lnTo>
                  <a:lnTo>
                    <a:pt x="195" y="69"/>
                  </a:lnTo>
                  <a:lnTo>
                    <a:pt x="195" y="69"/>
                  </a:lnTo>
                  <a:lnTo>
                    <a:pt x="195" y="69"/>
                  </a:lnTo>
                  <a:lnTo>
                    <a:pt x="204" y="65"/>
                  </a:lnTo>
                  <a:lnTo>
                    <a:pt x="218" y="65"/>
                  </a:lnTo>
                  <a:lnTo>
                    <a:pt x="218" y="65"/>
                  </a:lnTo>
                  <a:lnTo>
                    <a:pt x="223" y="69"/>
                  </a:lnTo>
                  <a:lnTo>
                    <a:pt x="223" y="69"/>
                  </a:lnTo>
                  <a:lnTo>
                    <a:pt x="223" y="79"/>
                  </a:lnTo>
                  <a:close/>
                  <a:moveTo>
                    <a:pt x="227" y="51"/>
                  </a:moveTo>
                  <a:lnTo>
                    <a:pt x="227" y="51"/>
                  </a:lnTo>
                  <a:lnTo>
                    <a:pt x="223" y="55"/>
                  </a:lnTo>
                  <a:lnTo>
                    <a:pt x="218" y="55"/>
                  </a:lnTo>
                  <a:lnTo>
                    <a:pt x="204" y="55"/>
                  </a:lnTo>
                  <a:lnTo>
                    <a:pt x="204" y="55"/>
                  </a:lnTo>
                  <a:lnTo>
                    <a:pt x="200" y="55"/>
                  </a:lnTo>
                  <a:lnTo>
                    <a:pt x="195" y="51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0" y="41"/>
                  </a:lnTo>
                  <a:lnTo>
                    <a:pt x="209" y="41"/>
                  </a:lnTo>
                  <a:lnTo>
                    <a:pt x="218" y="41"/>
                  </a:lnTo>
                  <a:lnTo>
                    <a:pt x="218" y="41"/>
                  </a:lnTo>
                  <a:lnTo>
                    <a:pt x="227" y="41"/>
                  </a:lnTo>
                  <a:lnTo>
                    <a:pt x="227" y="46"/>
                  </a:lnTo>
                  <a:lnTo>
                    <a:pt x="227" y="51"/>
                  </a:lnTo>
                  <a:close/>
                  <a:moveTo>
                    <a:pt x="227" y="23"/>
                  </a:moveTo>
                  <a:lnTo>
                    <a:pt x="227" y="23"/>
                  </a:lnTo>
                  <a:lnTo>
                    <a:pt x="227" y="28"/>
                  </a:lnTo>
                  <a:lnTo>
                    <a:pt x="223" y="28"/>
                  </a:lnTo>
                  <a:lnTo>
                    <a:pt x="209" y="28"/>
                  </a:lnTo>
                  <a:lnTo>
                    <a:pt x="209" y="28"/>
                  </a:lnTo>
                  <a:lnTo>
                    <a:pt x="204" y="28"/>
                  </a:lnTo>
                  <a:lnTo>
                    <a:pt x="204" y="23"/>
                  </a:lnTo>
                  <a:lnTo>
                    <a:pt x="204" y="18"/>
                  </a:lnTo>
                  <a:lnTo>
                    <a:pt x="204" y="18"/>
                  </a:lnTo>
                  <a:lnTo>
                    <a:pt x="204" y="14"/>
                  </a:lnTo>
                  <a:lnTo>
                    <a:pt x="214" y="14"/>
                  </a:lnTo>
                  <a:lnTo>
                    <a:pt x="223" y="14"/>
                  </a:lnTo>
                  <a:lnTo>
                    <a:pt x="223" y="14"/>
                  </a:lnTo>
                  <a:lnTo>
                    <a:pt x="227" y="14"/>
                  </a:lnTo>
                  <a:lnTo>
                    <a:pt x="232" y="18"/>
                  </a:lnTo>
                  <a:lnTo>
                    <a:pt x="227" y="23"/>
                  </a:lnTo>
                  <a:close/>
                </a:path>
              </a:pathLst>
            </a:custGeom>
            <a:solidFill>
              <a:srgbClr val="454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36" name="Freeform 60"/>
            <p:cNvSpPr>
              <a:spLocks noEditPoints="1"/>
            </p:cNvSpPr>
            <p:nvPr/>
          </p:nvSpPr>
          <p:spPr bwMode="auto">
            <a:xfrm>
              <a:off x="8321675" y="3424238"/>
              <a:ext cx="382587" cy="412750"/>
            </a:xfrm>
            <a:custGeom>
              <a:avLst/>
              <a:gdLst>
                <a:gd name="T0" fmla="*/ 19 w 241"/>
                <a:gd name="T1" fmla="*/ 186 h 260"/>
                <a:gd name="T2" fmla="*/ 51 w 241"/>
                <a:gd name="T3" fmla="*/ 218 h 260"/>
                <a:gd name="T4" fmla="*/ 93 w 241"/>
                <a:gd name="T5" fmla="*/ 237 h 260"/>
                <a:gd name="T6" fmla="*/ 111 w 241"/>
                <a:gd name="T7" fmla="*/ 241 h 260"/>
                <a:gd name="T8" fmla="*/ 121 w 241"/>
                <a:gd name="T9" fmla="*/ 241 h 260"/>
                <a:gd name="T10" fmla="*/ 135 w 241"/>
                <a:gd name="T11" fmla="*/ 241 h 260"/>
                <a:gd name="T12" fmla="*/ 158 w 241"/>
                <a:gd name="T13" fmla="*/ 251 h 260"/>
                <a:gd name="T14" fmla="*/ 186 w 241"/>
                <a:gd name="T15" fmla="*/ 255 h 260"/>
                <a:gd name="T16" fmla="*/ 186 w 241"/>
                <a:gd name="T17" fmla="*/ 255 h 260"/>
                <a:gd name="T18" fmla="*/ 195 w 241"/>
                <a:gd name="T19" fmla="*/ 260 h 260"/>
                <a:gd name="T20" fmla="*/ 200 w 241"/>
                <a:gd name="T21" fmla="*/ 260 h 260"/>
                <a:gd name="T22" fmla="*/ 213 w 241"/>
                <a:gd name="T23" fmla="*/ 255 h 260"/>
                <a:gd name="T24" fmla="*/ 213 w 241"/>
                <a:gd name="T25" fmla="*/ 251 h 260"/>
                <a:gd name="T26" fmla="*/ 213 w 241"/>
                <a:gd name="T27" fmla="*/ 246 h 260"/>
                <a:gd name="T28" fmla="*/ 186 w 241"/>
                <a:gd name="T29" fmla="*/ 237 h 260"/>
                <a:gd name="T30" fmla="*/ 181 w 241"/>
                <a:gd name="T31" fmla="*/ 223 h 260"/>
                <a:gd name="T32" fmla="*/ 204 w 241"/>
                <a:gd name="T33" fmla="*/ 209 h 260"/>
                <a:gd name="T34" fmla="*/ 232 w 241"/>
                <a:gd name="T35" fmla="*/ 172 h 260"/>
                <a:gd name="T36" fmla="*/ 237 w 241"/>
                <a:gd name="T37" fmla="*/ 148 h 260"/>
                <a:gd name="T38" fmla="*/ 241 w 241"/>
                <a:gd name="T39" fmla="*/ 97 h 260"/>
                <a:gd name="T40" fmla="*/ 223 w 241"/>
                <a:gd name="T41" fmla="*/ 56 h 260"/>
                <a:gd name="T42" fmla="*/ 209 w 241"/>
                <a:gd name="T43" fmla="*/ 37 h 260"/>
                <a:gd name="T44" fmla="*/ 167 w 241"/>
                <a:gd name="T45" fmla="*/ 9 h 260"/>
                <a:gd name="T46" fmla="*/ 148 w 241"/>
                <a:gd name="T47" fmla="*/ 4 h 260"/>
                <a:gd name="T48" fmla="*/ 130 w 241"/>
                <a:gd name="T49" fmla="*/ 0 h 260"/>
                <a:gd name="T50" fmla="*/ 121 w 241"/>
                <a:gd name="T51" fmla="*/ 0 h 260"/>
                <a:gd name="T52" fmla="*/ 79 w 241"/>
                <a:gd name="T53" fmla="*/ 9 h 260"/>
                <a:gd name="T54" fmla="*/ 46 w 241"/>
                <a:gd name="T55" fmla="*/ 28 h 260"/>
                <a:gd name="T56" fmla="*/ 19 w 241"/>
                <a:gd name="T57" fmla="*/ 56 h 260"/>
                <a:gd name="T58" fmla="*/ 5 w 241"/>
                <a:gd name="T59" fmla="*/ 93 h 260"/>
                <a:gd name="T60" fmla="*/ 0 w 241"/>
                <a:gd name="T61" fmla="*/ 121 h 260"/>
                <a:gd name="T62" fmla="*/ 9 w 241"/>
                <a:gd name="T63" fmla="*/ 162 h 260"/>
                <a:gd name="T64" fmla="*/ 19 w 241"/>
                <a:gd name="T65" fmla="*/ 186 h 260"/>
                <a:gd name="T66" fmla="*/ 23 w 241"/>
                <a:gd name="T67" fmla="*/ 97 h 260"/>
                <a:gd name="T68" fmla="*/ 32 w 241"/>
                <a:gd name="T69" fmla="*/ 65 h 260"/>
                <a:gd name="T70" fmla="*/ 56 w 241"/>
                <a:gd name="T71" fmla="*/ 42 h 260"/>
                <a:gd name="T72" fmla="*/ 88 w 241"/>
                <a:gd name="T73" fmla="*/ 23 h 260"/>
                <a:gd name="T74" fmla="*/ 121 w 241"/>
                <a:gd name="T75" fmla="*/ 18 h 260"/>
                <a:gd name="T76" fmla="*/ 130 w 241"/>
                <a:gd name="T77" fmla="*/ 18 h 260"/>
                <a:gd name="T78" fmla="*/ 144 w 241"/>
                <a:gd name="T79" fmla="*/ 23 h 260"/>
                <a:gd name="T80" fmla="*/ 162 w 241"/>
                <a:gd name="T81" fmla="*/ 28 h 260"/>
                <a:gd name="T82" fmla="*/ 195 w 241"/>
                <a:gd name="T83" fmla="*/ 51 h 260"/>
                <a:gd name="T84" fmla="*/ 209 w 241"/>
                <a:gd name="T85" fmla="*/ 65 h 260"/>
                <a:gd name="T86" fmla="*/ 223 w 241"/>
                <a:gd name="T87" fmla="*/ 102 h 260"/>
                <a:gd name="T88" fmla="*/ 218 w 241"/>
                <a:gd name="T89" fmla="*/ 144 h 260"/>
                <a:gd name="T90" fmla="*/ 213 w 241"/>
                <a:gd name="T91" fmla="*/ 162 h 260"/>
                <a:gd name="T92" fmla="*/ 190 w 241"/>
                <a:gd name="T93" fmla="*/ 195 h 260"/>
                <a:gd name="T94" fmla="*/ 162 w 241"/>
                <a:gd name="T95" fmla="*/ 213 h 260"/>
                <a:gd name="T96" fmla="*/ 162 w 241"/>
                <a:gd name="T97" fmla="*/ 223 h 260"/>
                <a:gd name="T98" fmla="*/ 167 w 241"/>
                <a:gd name="T99" fmla="*/ 237 h 260"/>
                <a:gd name="T100" fmla="*/ 162 w 241"/>
                <a:gd name="T101" fmla="*/ 232 h 260"/>
                <a:gd name="T102" fmla="*/ 139 w 241"/>
                <a:gd name="T103" fmla="*/ 223 h 260"/>
                <a:gd name="T104" fmla="*/ 130 w 241"/>
                <a:gd name="T105" fmla="*/ 223 h 260"/>
                <a:gd name="T106" fmla="*/ 121 w 241"/>
                <a:gd name="T107" fmla="*/ 223 h 260"/>
                <a:gd name="T108" fmla="*/ 111 w 241"/>
                <a:gd name="T109" fmla="*/ 223 h 260"/>
                <a:gd name="T110" fmla="*/ 97 w 241"/>
                <a:gd name="T111" fmla="*/ 218 h 260"/>
                <a:gd name="T112" fmla="*/ 60 w 241"/>
                <a:gd name="T113" fmla="*/ 204 h 260"/>
                <a:gd name="T114" fmla="*/ 32 w 241"/>
                <a:gd name="T115" fmla="*/ 176 h 260"/>
                <a:gd name="T116" fmla="*/ 28 w 241"/>
                <a:gd name="T117" fmla="*/ 158 h 260"/>
                <a:gd name="T118" fmla="*/ 19 w 241"/>
                <a:gd name="T119" fmla="*/ 121 h 260"/>
                <a:gd name="T120" fmla="*/ 23 w 241"/>
                <a:gd name="T121" fmla="*/ 9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" h="260">
                  <a:moveTo>
                    <a:pt x="19" y="186"/>
                  </a:moveTo>
                  <a:lnTo>
                    <a:pt x="19" y="186"/>
                  </a:lnTo>
                  <a:lnTo>
                    <a:pt x="32" y="204"/>
                  </a:lnTo>
                  <a:lnTo>
                    <a:pt x="51" y="218"/>
                  </a:lnTo>
                  <a:lnTo>
                    <a:pt x="74" y="232"/>
                  </a:lnTo>
                  <a:lnTo>
                    <a:pt x="93" y="237"/>
                  </a:lnTo>
                  <a:lnTo>
                    <a:pt x="93" y="237"/>
                  </a:lnTo>
                  <a:lnTo>
                    <a:pt x="111" y="241"/>
                  </a:lnTo>
                  <a:lnTo>
                    <a:pt x="111" y="241"/>
                  </a:lnTo>
                  <a:lnTo>
                    <a:pt x="121" y="241"/>
                  </a:lnTo>
                  <a:lnTo>
                    <a:pt x="121" y="241"/>
                  </a:lnTo>
                  <a:lnTo>
                    <a:pt x="135" y="241"/>
                  </a:lnTo>
                  <a:lnTo>
                    <a:pt x="135" y="241"/>
                  </a:lnTo>
                  <a:lnTo>
                    <a:pt x="158" y="251"/>
                  </a:lnTo>
                  <a:lnTo>
                    <a:pt x="158" y="251"/>
                  </a:lnTo>
                  <a:lnTo>
                    <a:pt x="186" y="255"/>
                  </a:lnTo>
                  <a:lnTo>
                    <a:pt x="186" y="255"/>
                  </a:lnTo>
                  <a:lnTo>
                    <a:pt x="186" y="255"/>
                  </a:lnTo>
                  <a:lnTo>
                    <a:pt x="195" y="260"/>
                  </a:lnTo>
                  <a:lnTo>
                    <a:pt x="195" y="260"/>
                  </a:lnTo>
                  <a:lnTo>
                    <a:pt x="200" y="260"/>
                  </a:lnTo>
                  <a:lnTo>
                    <a:pt x="200" y="260"/>
                  </a:lnTo>
                  <a:lnTo>
                    <a:pt x="213" y="255"/>
                  </a:lnTo>
                  <a:lnTo>
                    <a:pt x="213" y="255"/>
                  </a:lnTo>
                  <a:lnTo>
                    <a:pt x="213" y="251"/>
                  </a:lnTo>
                  <a:lnTo>
                    <a:pt x="213" y="251"/>
                  </a:lnTo>
                  <a:lnTo>
                    <a:pt x="213" y="246"/>
                  </a:lnTo>
                  <a:lnTo>
                    <a:pt x="213" y="246"/>
                  </a:lnTo>
                  <a:lnTo>
                    <a:pt x="195" y="241"/>
                  </a:lnTo>
                  <a:lnTo>
                    <a:pt x="186" y="237"/>
                  </a:lnTo>
                  <a:lnTo>
                    <a:pt x="186" y="237"/>
                  </a:lnTo>
                  <a:lnTo>
                    <a:pt x="181" y="223"/>
                  </a:lnTo>
                  <a:lnTo>
                    <a:pt x="181" y="223"/>
                  </a:lnTo>
                  <a:lnTo>
                    <a:pt x="204" y="209"/>
                  </a:lnTo>
                  <a:lnTo>
                    <a:pt x="218" y="190"/>
                  </a:lnTo>
                  <a:lnTo>
                    <a:pt x="232" y="172"/>
                  </a:lnTo>
                  <a:lnTo>
                    <a:pt x="237" y="148"/>
                  </a:lnTo>
                  <a:lnTo>
                    <a:pt x="237" y="148"/>
                  </a:lnTo>
                  <a:lnTo>
                    <a:pt x="241" y="125"/>
                  </a:lnTo>
                  <a:lnTo>
                    <a:pt x="241" y="97"/>
                  </a:lnTo>
                  <a:lnTo>
                    <a:pt x="232" y="79"/>
                  </a:lnTo>
                  <a:lnTo>
                    <a:pt x="223" y="56"/>
                  </a:lnTo>
                  <a:lnTo>
                    <a:pt x="223" y="56"/>
                  </a:lnTo>
                  <a:lnTo>
                    <a:pt x="209" y="37"/>
                  </a:lnTo>
                  <a:lnTo>
                    <a:pt x="190" y="23"/>
                  </a:lnTo>
                  <a:lnTo>
                    <a:pt x="167" y="9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2" y="0"/>
                  </a:lnTo>
                  <a:lnTo>
                    <a:pt x="79" y="9"/>
                  </a:lnTo>
                  <a:lnTo>
                    <a:pt x="60" y="14"/>
                  </a:lnTo>
                  <a:lnTo>
                    <a:pt x="46" y="28"/>
                  </a:lnTo>
                  <a:lnTo>
                    <a:pt x="32" y="42"/>
                  </a:lnTo>
                  <a:lnTo>
                    <a:pt x="19" y="56"/>
                  </a:lnTo>
                  <a:lnTo>
                    <a:pt x="9" y="74"/>
                  </a:lnTo>
                  <a:lnTo>
                    <a:pt x="5" y="93"/>
                  </a:lnTo>
                  <a:lnTo>
                    <a:pt x="5" y="93"/>
                  </a:lnTo>
                  <a:lnTo>
                    <a:pt x="0" y="121"/>
                  </a:lnTo>
                  <a:lnTo>
                    <a:pt x="0" y="144"/>
                  </a:lnTo>
                  <a:lnTo>
                    <a:pt x="9" y="162"/>
                  </a:lnTo>
                  <a:lnTo>
                    <a:pt x="19" y="186"/>
                  </a:lnTo>
                  <a:lnTo>
                    <a:pt x="19" y="186"/>
                  </a:lnTo>
                  <a:close/>
                  <a:moveTo>
                    <a:pt x="23" y="97"/>
                  </a:moveTo>
                  <a:lnTo>
                    <a:pt x="23" y="97"/>
                  </a:lnTo>
                  <a:lnTo>
                    <a:pt x="28" y="83"/>
                  </a:lnTo>
                  <a:lnTo>
                    <a:pt x="32" y="65"/>
                  </a:lnTo>
                  <a:lnTo>
                    <a:pt x="46" y="51"/>
                  </a:lnTo>
                  <a:lnTo>
                    <a:pt x="56" y="42"/>
                  </a:lnTo>
                  <a:lnTo>
                    <a:pt x="70" y="32"/>
                  </a:lnTo>
                  <a:lnTo>
                    <a:pt x="88" y="23"/>
                  </a:lnTo>
                  <a:lnTo>
                    <a:pt x="102" y="18"/>
                  </a:lnTo>
                  <a:lnTo>
                    <a:pt x="121" y="18"/>
                  </a:lnTo>
                  <a:lnTo>
                    <a:pt x="121" y="18"/>
                  </a:lnTo>
                  <a:lnTo>
                    <a:pt x="130" y="18"/>
                  </a:lnTo>
                  <a:lnTo>
                    <a:pt x="130" y="18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62" y="28"/>
                  </a:lnTo>
                  <a:lnTo>
                    <a:pt x="181" y="37"/>
                  </a:lnTo>
                  <a:lnTo>
                    <a:pt x="195" y="51"/>
                  </a:lnTo>
                  <a:lnTo>
                    <a:pt x="209" y="65"/>
                  </a:lnTo>
                  <a:lnTo>
                    <a:pt x="209" y="65"/>
                  </a:lnTo>
                  <a:lnTo>
                    <a:pt x="218" y="83"/>
                  </a:lnTo>
                  <a:lnTo>
                    <a:pt x="223" y="102"/>
                  </a:lnTo>
                  <a:lnTo>
                    <a:pt x="223" y="121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3" y="162"/>
                  </a:lnTo>
                  <a:lnTo>
                    <a:pt x="204" y="181"/>
                  </a:lnTo>
                  <a:lnTo>
                    <a:pt x="190" y="195"/>
                  </a:lnTo>
                  <a:lnTo>
                    <a:pt x="172" y="209"/>
                  </a:lnTo>
                  <a:lnTo>
                    <a:pt x="162" y="213"/>
                  </a:lnTo>
                  <a:lnTo>
                    <a:pt x="162" y="223"/>
                  </a:lnTo>
                  <a:lnTo>
                    <a:pt x="162" y="223"/>
                  </a:lnTo>
                  <a:lnTo>
                    <a:pt x="167" y="237"/>
                  </a:lnTo>
                  <a:lnTo>
                    <a:pt x="167" y="237"/>
                  </a:lnTo>
                  <a:lnTo>
                    <a:pt x="162" y="232"/>
                  </a:lnTo>
                  <a:lnTo>
                    <a:pt x="162" y="232"/>
                  </a:lnTo>
                  <a:lnTo>
                    <a:pt x="144" y="223"/>
                  </a:lnTo>
                  <a:lnTo>
                    <a:pt x="139" y="223"/>
                  </a:lnTo>
                  <a:lnTo>
                    <a:pt x="130" y="223"/>
                  </a:lnTo>
                  <a:lnTo>
                    <a:pt x="130" y="223"/>
                  </a:lnTo>
                  <a:lnTo>
                    <a:pt x="121" y="223"/>
                  </a:lnTo>
                  <a:lnTo>
                    <a:pt x="121" y="223"/>
                  </a:lnTo>
                  <a:lnTo>
                    <a:pt x="111" y="223"/>
                  </a:lnTo>
                  <a:lnTo>
                    <a:pt x="111" y="223"/>
                  </a:lnTo>
                  <a:lnTo>
                    <a:pt x="97" y="218"/>
                  </a:lnTo>
                  <a:lnTo>
                    <a:pt x="97" y="218"/>
                  </a:lnTo>
                  <a:lnTo>
                    <a:pt x="79" y="213"/>
                  </a:lnTo>
                  <a:lnTo>
                    <a:pt x="60" y="204"/>
                  </a:lnTo>
                  <a:lnTo>
                    <a:pt x="46" y="190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28" y="158"/>
                  </a:lnTo>
                  <a:lnTo>
                    <a:pt x="19" y="139"/>
                  </a:lnTo>
                  <a:lnTo>
                    <a:pt x="19" y="121"/>
                  </a:lnTo>
                  <a:lnTo>
                    <a:pt x="23" y="97"/>
                  </a:lnTo>
                  <a:lnTo>
                    <a:pt x="23" y="97"/>
                  </a:lnTo>
                  <a:close/>
                </a:path>
              </a:pathLst>
            </a:custGeom>
            <a:solidFill>
              <a:srgbClr val="454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37" name="Freeform 61"/>
            <p:cNvSpPr>
              <a:spLocks noEditPoints="1"/>
            </p:cNvSpPr>
            <p:nvPr/>
          </p:nvSpPr>
          <p:spPr bwMode="auto">
            <a:xfrm>
              <a:off x="8410575" y="3497263"/>
              <a:ext cx="206375" cy="236538"/>
            </a:xfrm>
            <a:custGeom>
              <a:avLst/>
              <a:gdLst>
                <a:gd name="T0" fmla="*/ 88 w 130"/>
                <a:gd name="T1" fmla="*/ 98 h 149"/>
                <a:gd name="T2" fmla="*/ 88 w 130"/>
                <a:gd name="T3" fmla="*/ 102 h 149"/>
                <a:gd name="T4" fmla="*/ 92 w 130"/>
                <a:gd name="T5" fmla="*/ 102 h 149"/>
                <a:gd name="T6" fmla="*/ 102 w 130"/>
                <a:gd name="T7" fmla="*/ 98 h 149"/>
                <a:gd name="T8" fmla="*/ 111 w 130"/>
                <a:gd name="T9" fmla="*/ 84 h 149"/>
                <a:gd name="T10" fmla="*/ 116 w 130"/>
                <a:gd name="T11" fmla="*/ 61 h 149"/>
                <a:gd name="T12" fmla="*/ 116 w 130"/>
                <a:gd name="T13" fmla="*/ 42 h 149"/>
                <a:gd name="T14" fmla="*/ 102 w 130"/>
                <a:gd name="T15" fmla="*/ 28 h 149"/>
                <a:gd name="T16" fmla="*/ 69 w 130"/>
                <a:gd name="T17" fmla="*/ 14 h 149"/>
                <a:gd name="T18" fmla="*/ 46 w 130"/>
                <a:gd name="T19" fmla="*/ 19 h 149"/>
                <a:gd name="T20" fmla="*/ 28 w 130"/>
                <a:gd name="T21" fmla="*/ 28 h 149"/>
                <a:gd name="T22" fmla="*/ 14 w 130"/>
                <a:gd name="T23" fmla="*/ 75 h 149"/>
                <a:gd name="T24" fmla="*/ 18 w 130"/>
                <a:gd name="T25" fmla="*/ 102 h 149"/>
                <a:gd name="T26" fmla="*/ 28 w 130"/>
                <a:gd name="T27" fmla="*/ 121 h 149"/>
                <a:gd name="T28" fmla="*/ 69 w 130"/>
                <a:gd name="T29" fmla="*/ 135 h 149"/>
                <a:gd name="T30" fmla="*/ 92 w 130"/>
                <a:gd name="T31" fmla="*/ 130 h 149"/>
                <a:gd name="T32" fmla="*/ 111 w 130"/>
                <a:gd name="T33" fmla="*/ 121 h 149"/>
                <a:gd name="T34" fmla="*/ 130 w 130"/>
                <a:gd name="T35" fmla="*/ 121 h 149"/>
                <a:gd name="T36" fmla="*/ 102 w 130"/>
                <a:gd name="T37" fmla="*/ 140 h 149"/>
                <a:gd name="T38" fmla="*/ 83 w 130"/>
                <a:gd name="T39" fmla="*/ 149 h 149"/>
                <a:gd name="T40" fmla="*/ 69 w 130"/>
                <a:gd name="T41" fmla="*/ 149 h 149"/>
                <a:gd name="T42" fmla="*/ 18 w 130"/>
                <a:gd name="T43" fmla="*/ 130 h 149"/>
                <a:gd name="T44" fmla="*/ 9 w 130"/>
                <a:gd name="T45" fmla="*/ 116 h 149"/>
                <a:gd name="T46" fmla="*/ 0 w 130"/>
                <a:gd name="T47" fmla="*/ 75 h 149"/>
                <a:gd name="T48" fmla="*/ 4 w 130"/>
                <a:gd name="T49" fmla="*/ 47 h 149"/>
                <a:gd name="T50" fmla="*/ 18 w 130"/>
                <a:gd name="T51" fmla="*/ 23 h 149"/>
                <a:gd name="T52" fmla="*/ 41 w 130"/>
                <a:gd name="T53" fmla="*/ 5 h 149"/>
                <a:gd name="T54" fmla="*/ 69 w 130"/>
                <a:gd name="T55" fmla="*/ 0 h 149"/>
                <a:gd name="T56" fmla="*/ 88 w 130"/>
                <a:gd name="T57" fmla="*/ 0 h 149"/>
                <a:gd name="T58" fmla="*/ 102 w 130"/>
                <a:gd name="T59" fmla="*/ 10 h 149"/>
                <a:gd name="T60" fmla="*/ 120 w 130"/>
                <a:gd name="T61" fmla="*/ 28 h 149"/>
                <a:gd name="T62" fmla="*/ 130 w 130"/>
                <a:gd name="T63" fmla="*/ 42 h 149"/>
                <a:gd name="T64" fmla="*/ 130 w 130"/>
                <a:gd name="T65" fmla="*/ 61 h 149"/>
                <a:gd name="T66" fmla="*/ 116 w 130"/>
                <a:gd name="T67" fmla="*/ 102 h 149"/>
                <a:gd name="T68" fmla="*/ 102 w 130"/>
                <a:gd name="T69" fmla="*/ 116 h 149"/>
                <a:gd name="T70" fmla="*/ 88 w 130"/>
                <a:gd name="T71" fmla="*/ 116 h 149"/>
                <a:gd name="T72" fmla="*/ 74 w 130"/>
                <a:gd name="T73" fmla="*/ 107 h 149"/>
                <a:gd name="T74" fmla="*/ 60 w 130"/>
                <a:gd name="T75" fmla="*/ 116 h 149"/>
                <a:gd name="T76" fmla="*/ 51 w 130"/>
                <a:gd name="T77" fmla="*/ 121 h 149"/>
                <a:gd name="T78" fmla="*/ 41 w 130"/>
                <a:gd name="T79" fmla="*/ 116 h 149"/>
                <a:gd name="T80" fmla="*/ 32 w 130"/>
                <a:gd name="T81" fmla="*/ 107 h 149"/>
                <a:gd name="T82" fmla="*/ 23 w 130"/>
                <a:gd name="T83" fmla="*/ 84 h 149"/>
                <a:gd name="T84" fmla="*/ 28 w 130"/>
                <a:gd name="T85" fmla="*/ 61 h 149"/>
                <a:gd name="T86" fmla="*/ 32 w 130"/>
                <a:gd name="T87" fmla="*/ 42 h 149"/>
                <a:gd name="T88" fmla="*/ 60 w 130"/>
                <a:gd name="T89" fmla="*/ 28 h 149"/>
                <a:gd name="T90" fmla="*/ 74 w 130"/>
                <a:gd name="T91" fmla="*/ 28 h 149"/>
                <a:gd name="T92" fmla="*/ 79 w 130"/>
                <a:gd name="T93" fmla="*/ 37 h 149"/>
                <a:gd name="T94" fmla="*/ 97 w 130"/>
                <a:gd name="T95" fmla="*/ 28 h 149"/>
                <a:gd name="T96" fmla="*/ 41 w 130"/>
                <a:gd name="T97" fmla="*/ 88 h 149"/>
                <a:gd name="T98" fmla="*/ 46 w 130"/>
                <a:gd name="T99" fmla="*/ 102 h 149"/>
                <a:gd name="T100" fmla="*/ 55 w 130"/>
                <a:gd name="T101" fmla="*/ 107 h 149"/>
                <a:gd name="T102" fmla="*/ 65 w 130"/>
                <a:gd name="T103" fmla="*/ 102 h 149"/>
                <a:gd name="T104" fmla="*/ 74 w 130"/>
                <a:gd name="T105" fmla="*/ 84 h 149"/>
                <a:gd name="T106" fmla="*/ 74 w 130"/>
                <a:gd name="T107" fmla="*/ 56 h 149"/>
                <a:gd name="T108" fmla="*/ 74 w 130"/>
                <a:gd name="T109" fmla="*/ 47 h 149"/>
                <a:gd name="T110" fmla="*/ 65 w 130"/>
                <a:gd name="T111" fmla="*/ 42 h 149"/>
                <a:gd name="T112" fmla="*/ 55 w 130"/>
                <a:gd name="T113" fmla="*/ 42 h 149"/>
                <a:gd name="T114" fmla="*/ 46 w 130"/>
                <a:gd name="T115" fmla="*/ 56 h 149"/>
                <a:gd name="T116" fmla="*/ 41 w 130"/>
                <a:gd name="T117" fmla="*/ 8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0" h="149">
                  <a:moveTo>
                    <a:pt x="97" y="28"/>
                  </a:moveTo>
                  <a:lnTo>
                    <a:pt x="88" y="98"/>
                  </a:lnTo>
                  <a:lnTo>
                    <a:pt x="88" y="98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92" y="102"/>
                  </a:lnTo>
                  <a:lnTo>
                    <a:pt x="92" y="102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11" y="84"/>
                  </a:lnTo>
                  <a:lnTo>
                    <a:pt x="111" y="84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16" y="42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88" y="14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46" y="19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18" y="51"/>
                  </a:lnTo>
                  <a:lnTo>
                    <a:pt x="14" y="75"/>
                  </a:lnTo>
                  <a:lnTo>
                    <a:pt x="14" y="75"/>
                  </a:lnTo>
                  <a:lnTo>
                    <a:pt x="18" y="102"/>
                  </a:lnTo>
                  <a:lnTo>
                    <a:pt x="28" y="121"/>
                  </a:lnTo>
                  <a:lnTo>
                    <a:pt x="28" y="121"/>
                  </a:lnTo>
                  <a:lnTo>
                    <a:pt x="46" y="130"/>
                  </a:lnTo>
                  <a:lnTo>
                    <a:pt x="69" y="135"/>
                  </a:lnTo>
                  <a:lnTo>
                    <a:pt x="69" y="135"/>
                  </a:lnTo>
                  <a:lnTo>
                    <a:pt x="92" y="130"/>
                  </a:lnTo>
                  <a:lnTo>
                    <a:pt x="92" y="130"/>
                  </a:lnTo>
                  <a:lnTo>
                    <a:pt x="111" y="121"/>
                  </a:lnTo>
                  <a:lnTo>
                    <a:pt x="130" y="121"/>
                  </a:lnTo>
                  <a:lnTo>
                    <a:pt x="130" y="121"/>
                  </a:lnTo>
                  <a:lnTo>
                    <a:pt x="116" y="130"/>
                  </a:lnTo>
                  <a:lnTo>
                    <a:pt x="102" y="140"/>
                  </a:lnTo>
                  <a:lnTo>
                    <a:pt x="102" y="140"/>
                  </a:lnTo>
                  <a:lnTo>
                    <a:pt x="83" y="149"/>
                  </a:lnTo>
                  <a:lnTo>
                    <a:pt x="69" y="149"/>
                  </a:lnTo>
                  <a:lnTo>
                    <a:pt x="69" y="149"/>
                  </a:lnTo>
                  <a:lnTo>
                    <a:pt x="41" y="144"/>
                  </a:lnTo>
                  <a:lnTo>
                    <a:pt x="18" y="130"/>
                  </a:lnTo>
                  <a:lnTo>
                    <a:pt x="18" y="130"/>
                  </a:lnTo>
                  <a:lnTo>
                    <a:pt x="9" y="116"/>
                  </a:lnTo>
                  <a:lnTo>
                    <a:pt x="4" y="107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4" y="47"/>
                  </a:lnTo>
                  <a:lnTo>
                    <a:pt x="18" y="23"/>
                  </a:lnTo>
                  <a:lnTo>
                    <a:pt x="18" y="23"/>
                  </a:lnTo>
                  <a:lnTo>
                    <a:pt x="28" y="14"/>
                  </a:lnTo>
                  <a:lnTo>
                    <a:pt x="41" y="5"/>
                  </a:lnTo>
                  <a:lnTo>
                    <a:pt x="55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8" y="0"/>
                  </a:lnTo>
                  <a:lnTo>
                    <a:pt x="102" y="10"/>
                  </a:lnTo>
                  <a:lnTo>
                    <a:pt x="102" y="10"/>
                  </a:lnTo>
                  <a:lnTo>
                    <a:pt x="111" y="19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30" y="42"/>
                  </a:lnTo>
                  <a:lnTo>
                    <a:pt x="130" y="61"/>
                  </a:lnTo>
                  <a:lnTo>
                    <a:pt x="130" y="61"/>
                  </a:lnTo>
                  <a:lnTo>
                    <a:pt x="125" y="84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2" y="116"/>
                  </a:lnTo>
                  <a:lnTo>
                    <a:pt x="88" y="116"/>
                  </a:lnTo>
                  <a:lnTo>
                    <a:pt x="88" y="116"/>
                  </a:lnTo>
                  <a:lnTo>
                    <a:pt x="79" y="116"/>
                  </a:lnTo>
                  <a:lnTo>
                    <a:pt x="74" y="107"/>
                  </a:lnTo>
                  <a:lnTo>
                    <a:pt x="74" y="107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51" y="121"/>
                  </a:lnTo>
                  <a:lnTo>
                    <a:pt x="51" y="121"/>
                  </a:lnTo>
                  <a:lnTo>
                    <a:pt x="41" y="116"/>
                  </a:lnTo>
                  <a:lnTo>
                    <a:pt x="32" y="107"/>
                  </a:lnTo>
                  <a:lnTo>
                    <a:pt x="32" y="107"/>
                  </a:lnTo>
                  <a:lnTo>
                    <a:pt x="28" y="98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8" y="61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46" y="33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79" y="37"/>
                  </a:lnTo>
                  <a:lnTo>
                    <a:pt x="83" y="28"/>
                  </a:lnTo>
                  <a:lnTo>
                    <a:pt x="97" y="28"/>
                  </a:lnTo>
                  <a:close/>
                  <a:moveTo>
                    <a:pt x="41" y="88"/>
                  </a:moveTo>
                  <a:lnTo>
                    <a:pt x="41" y="88"/>
                  </a:lnTo>
                  <a:lnTo>
                    <a:pt x="46" y="102"/>
                  </a:lnTo>
                  <a:lnTo>
                    <a:pt x="46" y="102"/>
                  </a:lnTo>
                  <a:lnTo>
                    <a:pt x="51" y="107"/>
                  </a:lnTo>
                  <a:lnTo>
                    <a:pt x="55" y="107"/>
                  </a:lnTo>
                  <a:lnTo>
                    <a:pt x="55" y="107"/>
                  </a:lnTo>
                  <a:lnTo>
                    <a:pt x="65" y="102"/>
                  </a:lnTo>
                  <a:lnTo>
                    <a:pt x="65" y="102"/>
                  </a:lnTo>
                  <a:lnTo>
                    <a:pt x="74" y="84"/>
                  </a:lnTo>
                  <a:lnTo>
                    <a:pt x="74" y="84"/>
                  </a:lnTo>
                  <a:lnTo>
                    <a:pt x="74" y="56"/>
                  </a:lnTo>
                  <a:lnTo>
                    <a:pt x="74" y="56"/>
                  </a:lnTo>
                  <a:lnTo>
                    <a:pt x="74" y="47"/>
                  </a:lnTo>
                  <a:lnTo>
                    <a:pt x="74" y="47"/>
                  </a:lnTo>
                  <a:lnTo>
                    <a:pt x="65" y="42"/>
                  </a:lnTo>
                  <a:lnTo>
                    <a:pt x="65" y="42"/>
                  </a:lnTo>
                  <a:lnTo>
                    <a:pt x="55" y="42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41" y="70"/>
                  </a:lnTo>
                  <a:lnTo>
                    <a:pt x="41" y="88"/>
                  </a:lnTo>
                  <a:lnTo>
                    <a:pt x="41" y="88"/>
                  </a:lnTo>
                  <a:close/>
                </a:path>
              </a:pathLst>
            </a:custGeom>
            <a:solidFill>
              <a:srgbClr val="454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grpSp>
        <p:nvGrpSpPr>
          <p:cNvPr id="46" name="Group 1173"/>
          <p:cNvGrpSpPr/>
          <p:nvPr/>
        </p:nvGrpSpPr>
        <p:grpSpPr>
          <a:xfrm>
            <a:off x="3773177" y="4718480"/>
            <a:ext cx="569666" cy="617793"/>
            <a:chOff x="2530475" y="2533650"/>
            <a:chExt cx="1244600" cy="1244601"/>
          </a:xfrm>
        </p:grpSpPr>
        <p:sp>
          <p:nvSpPr>
            <p:cNvPr id="47" name="Freeform 54"/>
            <p:cNvSpPr/>
            <p:nvPr/>
          </p:nvSpPr>
          <p:spPr bwMode="auto">
            <a:xfrm>
              <a:off x="2874963" y="2533650"/>
              <a:ext cx="555625" cy="555625"/>
            </a:xfrm>
            <a:custGeom>
              <a:avLst/>
              <a:gdLst/>
              <a:ahLst/>
              <a:cxnLst>
                <a:cxn ang="0">
                  <a:pos x="369" y="701"/>
                </a:cxn>
                <a:cxn ang="0">
                  <a:pos x="421" y="694"/>
                </a:cxn>
                <a:cxn ang="0">
                  <a:pos x="470" y="680"/>
                </a:cxn>
                <a:cxn ang="0">
                  <a:pos x="517" y="658"/>
                </a:cxn>
                <a:cxn ang="0">
                  <a:pos x="560" y="631"/>
                </a:cxn>
                <a:cxn ang="0">
                  <a:pos x="598" y="598"/>
                </a:cxn>
                <a:cxn ang="0">
                  <a:pos x="631" y="561"/>
                </a:cxn>
                <a:cxn ang="0">
                  <a:pos x="658" y="517"/>
                </a:cxn>
                <a:cxn ang="0">
                  <a:pos x="680" y="472"/>
                </a:cxn>
                <a:cxn ang="0">
                  <a:pos x="694" y="422"/>
                </a:cxn>
                <a:cxn ang="0">
                  <a:pos x="701" y="369"/>
                </a:cxn>
                <a:cxn ang="0">
                  <a:pos x="701" y="333"/>
                </a:cxn>
                <a:cxn ang="0">
                  <a:pos x="694" y="280"/>
                </a:cxn>
                <a:cxn ang="0">
                  <a:pos x="680" y="230"/>
                </a:cxn>
                <a:cxn ang="0">
                  <a:pos x="658" y="184"/>
                </a:cxn>
                <a:cxn ang="0">
                  <a:pos x="631" y="140"/>
                </a:cxn>
                <a:cxn ang="0">
                  <a:pos x="598" y="103"/>
                </a:cxn>
                <a:cxn ang="0">
                  <a:pos x="560" y="70"/>
                </a:cxn>
                <a:cxn ang="0">
                  <a:pos x="517" y="43"/>
                </a:cxn>
                <a:cxn ang="0">
                  <a:pos x="470" y="21"/>
                </a:cxn>
                <a:cxn ang="0">
                  <a:pos x="421" y="8"/>
                </a:cxn>
                <a:cxn ang="0">
                  <a:pos x="369" y="0"/>
                </a:cxn>
                <a:cxn ang="0">
                  <a:pos x="332" y="0"/>
                </a:cxn>
                <a:cxn ang="0">
                  <a:pos x="280" y="8"/>
                </a:cxn>
                <a:cxn ang="0">
                  <a:pos x="230" y="21"/>
                </a:cxn>
                <a:cxn ang="0">
                  <a:pos x="183" y="43"/>
                </a:cxn>
                <a:cxn ang="0">
                  <a:pos x="140" y="70"/>
                </a:cxn>
                <a:cxn ang="0">
                  <a:pos x="103" y="103"/>
                </a:cxn>
                <a:cxn ang="0">
                  <a:pos x="70" y="140"/>
                </a:cxn>
                <a:cxn ang="0">
                  <a:pos x="42" y="184"/>
                </a:cxn>
                <a:cxn ang="0">
                  <a:pos x="21" y="230"/>
                </a:cxn>
                <a:cxn ang="0">
                  <a:pos x="7" y="280"/>
                </a:cxn>
                <a:cxn ang="0">
                  <a:pos x="0" y="333"/>
                </a:cxn>
                <a:cxn ang="0">
                  <a:pos x="0" y="369"/>
                </a:cxn>
                <a:cxn ang="0">
                  <a:pos x="7" y="422"/>
                </a:cxn>
                <a:cxn ang="0">
                  <a:pos x="21" y="472"/>
                </a:cxn>
                <a:cxn ang="0">
                  <a:pos x="42" y="517"/>
                </a:cxn>
                <a:cxn ang="0">
                  <a:pos x="70" y="561"/>
                </a:cxn>
                <a:cxn ang="0">
                  <a:pos x="103" y="598"/>
                </a:cxn>
                <a:cxn ang="0">
                  <a:pos x="140" y="631"/>
                </a:cxn>
                <a:cxn ang="0">
                  <a:pos x="183" y="658"/>
                </a:cxn>
                <a:cxn ang="0">
                  <a:pos x="230" y="680"/>
                </a:cxn>
                <a:cxn ang="0">
                  <a:pos x="280" y="694"/>
                </a:cxn>
                <a:cxn ang="0">
                  <a:pos x="332" y="701"/>
                </a:cxn>
              </a:cxnLst>
              <a:rect l="0" t="0" r="r" b="b"/>
              <a:pathLst>
                <a:path w="701" h="701">
                  <a:moveTo>
                    <a:pt x="350" y="701"/>
                  </a:moveTo>
                  <a:lnTo>
                    <a:pt x="350" y="701"/>
                  </a:lnTo>
                  <a:lnTo>
                    <a:pt x="369" y="701"/>
                  </a:lnTo>
                  <a:lnTo>
                    <a:pt x="386" y="699"/>
                  </a:lnTo>
                  <a:lnTo>
                    <a:pt x="404" y="697"/>
                  </a:lnTo>
                  <a:lnTo>
                    <a:pt x="421" y="694"/>
                  </a:lnTo>
                  <a:lnTo>
                    <a:pt x="438" y="691"/>
                  </a:lnTo>
                  <a:lnTo>
                    <a:pt x="455" y="685"/>
                  </a:lnTo>
                  <a:lnTo>
                    <a:pt x="470" y="680"/>
                  </a:lnTo>
                  <a:lnTo>
                    <a:pt x="487" y="674"/>
                  </a:lnTo>
                  <a:lnTo>
                    <a:pt x="503" y="667"/>
                  </a:lnTo>
                  <a:lnTo>
                    <a:pt x="517" y="658"/>
                  </a:lnTo>
                  <a:lnTo>
                    <a:pt x="532" y="650"/>
                  </a:lnTo>
                  <a:lnTo>
                    <a:pt x="546" y="642"/>
                  </a:lnTo>
                  <a:lnTo>
                    <a:pt x="560" y="631"/>
                  </a:lnTo>
                  <a:lnTo>
                    <a:pt x="573" y="621"/>
                  </a:lnTo>
                  <a:lnTo>
                    <a:pt x="586" y="610"/>
                  </a:lnTo>
                  <a:lnTo>
                    <a:pt x="598" y="598"/>
                  </a:lnTo>
                  <a:lnTo>
                    <a:pt x="610" y="587"/>
                  </a:lnTo>
                  <a:lnTo>
                    <a:pt x="621" y="573"/>
                  </a:lnTo>
                  <a:lnTo>
                    <a:pt x="631" y="561"/>
                  </a:lnTo>
                  <a:lnTo>
                    <a:pt x="641" y="546"/>
                  </a:lnTo>
                  <a:lnTo>
                    <a:pt x="650" y="533"/>
                  </a:lnTo>
                  <a:lnTo>
                    <a:pt x="658" y="517"/>
                  </a:lnTo>
                  <a:lnTo>
                    <a:pt x="667" y="503"/>
                  </a:lnTo>
                  <a:lnTo>
                    <a:pt x="673" y="487"/>
                  </a:lnTo>
                  <a:lnTo>
                    <a:pt x="680" y="472"/>
                  </a:lnTo>
                  <a:lnTo>
                    <a:pt x="685" y="455"/>
                  </a:lnTo>
                  <a:lnTo>
                    <a:pt x="690" y="438"/>
                  </a:lnTo>
                  <a:lnTo>
                    <a:pt x="694" y="422"/>
                  </a:lnTo>
                  <a:lnTo>
                    <a:pt x="697" y="404"/>
                  </a:lnTo>
                  <a:lnTo>
                    <a:pt x="699" y="386"/>
                  </a:lnTo>
                  <a:lnTo>
                    <a:pt x="701" y="369"/>
                  </a:lnTo>
                  <a:lnTo>
                    <a:pt x="701" y="350"/>
                  </a:lnTo>
                  <a:lnTo>
                    <a:pt x="701" y="350"/>
                  </a:lnTo>
                  <a:lnTo>
                    <a:pt x="701" y="333"/>
                  </a:lnTo>
                  <a:lnTo>
                    <a:pt x="699" y="315"/>
                  </a:lnTo>
                  <a:lnTo>
                    <a:pt x="697" y="297"/>
                  </a:lnTo>
                  <a:lnTo>
                    <a:pt x="694" y="280"/>
                  </a:lnTo>
                  <a:lnTo>
                    <a:pt x="690" y="263"/>
                  </a:lnTo>
                  <a:lnTo>
                    <a:pt x="685" y="246"/>
                  </a:lnTo>
                  <a:lnTo>
                    <a:pt x="680" y="230"/>
                  </a:lnTo>
                  <a:lnTo>
                    <a:pt x="673" y="214"/>
                  </a:lnTo>
                  <a:lnTo>
                    <a:pt x="667" y="199"/>
                  </a:lnTo>
                  <a:lnTo>
                    <a:pt x="658" y="184"/>
                  </a:lnTo>
                  <a:lnTo>
                    <a:pt x="650" y="169"/>
                  </a:lnTo>
                  <a:lnTo>
                    <a:pt x="641" y="155"/>
                  </a:lnTo>
                  <a:lnTo>
                    <a:pt x="631" y="140"/>
                  </a:lnTo>
                  <a:lnTo>
                    <a:pt x="621" y="128"/>
                  </a:lnTo>
                  <a:lnTo>
                    <a:pt x="610" y="115"/>
                  </a:lnTo>
                  <a:lnTo>
                    <a:pt x="598" y="103"/>
                  </a:lnTo>
                  <a:lnTo>
                    <a:pt x="586" y="92"/>
                  </a:lnTo>
                  <a:lnTo>
                    <a:pt x="573" y="80"/>
                  </a:lnTo>
                  <a:lnTo>
                    <a:pt x="560" y="70"/>
                  </a:lnTo>
                  <a:lnTo>
                    <a:pt x="546" y="60"/>
                  </a:lnTo>
                  <a:lnTo>
                    <a:pt x="532" y="51"/>
                  </a:lnTo>
                  <a:lnTo>
                    <a:pt x="517" y="43"/>
                  </a:lnTo>
                  <a:lnTo>
                    <a:pt x="503" y="35"/>
                  </a:lnTo>
                  <a:lnTo>
                    <a:pt x="487" y="27"/>
                  </a:lnTo>
                  <a:lnTo>
                    <a:pt x="470" y="21"/>
                  </a:lnTo>
                  <a:lnTo>
                    <a:pt x="455" y="16"/>
                  </a:lnTo>
                  <a:lnTo>
                    <a:pt x="438" y="11"/>
                  </a:lnTo>
                  <a:lnTo>
                    <a:pt x="421" y="8"/>
                  </a:lnTo>
                  <a:lnTo>
                    <a:pt x="404" y="5"/>
                  </a:lnTo>
                  <a:lnTo>
                    <a:pt x="386" y="2"/>
                  </a:lnTo>
                  <a:lnTo>
                    <a:pt x="369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32" y="0"/>
                  </a:lnTo>
                  <a:lnTo>
                    <a:pt x="315" y="2"/>
                  </a:lnTo>
                  <a:lnTo>
                    <a:pt x="297" y="5"/>
                  </a:lnTo>
                  <a:lnTo>
                    <a:pt x="280" y="8"/>
                  </a:lnTo>
                  <a:lnTo>
                    <a:pt x="263" y="11"/>
                  </a:lnTo>
                  <a:lnTo>
                    <a:pt x="246" y="16"/>
                  </a:lnTo>
                  <a:lnTo>
                    <a:pt x="230" y="21"/>
                  </a:lnTo>
                  <a:lnTo>
                    <a:pt x="214" y="27"/>
                  </a:lnTo>
                  <a:lnTo>
                    <a:pt x="199" y="35"/>
                  </a:lnTo>
                  <a:lnTo>
                    <a:pt x="183" y="43"/>
                  </a:lnTo>
                  <a:lnTo>
                    <a:pt x="168" y="51"/>
                  </a:lnTo>
                  <a:lnTo>
                    <a:pt x="155" y="60"/>
                  </a:lnTo>
                  <a:lnTo>
                    <a:pt x="140" y="70"/>
                  </a:lnTo>
                  <a:lnTo>
                    <a:pt x="128" y="80"/>
                  </a:lnTo>
                  <a:lnTo>
                    <a:pt x="114" y="92"/>
                  </a:lnTo>
                  <a:lnTo>
                    <a:pt x="103" y="103"/>
                  </a:lnTo>
                  <a:lnTo>
                    <a:pt x="91" y="115"/>
                  </a:lnTo>
                  <a:lnTo>
                    <a:pt x="80" y="128"/>
                  </a:lnTo>
                  <a:lnTo>
                    <a:pt x="70" y="140"/>
                  </a:lnTo>
                  <a:lnTo>
                    <a:pt x="59" y="155"/>
                  </a:lnTo>
                  <a:lnTo>
                    <a:pt x="51" y="169"/>
                  </a:lnTo>
                  <a:lnTo>
                    <a:pt x="42" y="184"/>
                  </a:lnTo>
                  <a:lnTo>
                    <a:pt x="35" y="199"/>
                  </a:lnTo>
                  <a:lnTo>
                    <a:pt x="27" y="214"/>
                  </a:lnTo>
                  <a:lnTo>
                    <a:pt x="21" y="230"/>
                  </a:lnTo>
                  <a:lnTo>
                    <a:pt x="16" y="246"/>
                  </a:lnTo>
                  <a:lnTo>
                    <a:pt x="11" y="263"/>
                  </a:lnTo>
                  <a:lnTo>
                    <a:pt x="7" y="280"/>
                  </a:lnTo>
                  <a:lnTo>
                    <a:pt x="4" y="297"/>
                  </a:lnTo>
                  <a:lnTo>
                    <a:pt x="1" y="315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50"/>
                  </a:lnTo>
                  <a:lnTo>
                    <a:pt x="0" y="369"/>
                  </a:lnTo>
                  <a:lnTo>
                    <a:pt x="1" y="386"/>
                  </a:lnTo>
                  <a:lnTo>
                    <a:pt x="4" y="404"/>
                  </a:lnTo>
                  <a:lnTo>
                    <a:pt x="7" y="422"/>
                  </a:lnTo>
                  <a:lnTo>
                    <a:pt x="11" y="438"/>
                  </a:lnTo>
                  <a:lnTo>
                    <a:pt x="16" y="455"/>
                  </a:lnTo>
                  <a:lnTo>
                    <a:pt x="21" y="472"/>
                  </a:lnTo>
                  <a:lnTo>
                    <a:pt x="27" y="487"/>
                  </a:lnTo>
                  <a:lnTo>
                    <a:pt x="35" y="503"/>
                  </a:lnTo>
                  <a:lnTo>
                    <a:pt x="42" y="517"/>
                  </a:lnTo>
                  <a:lnTo>
                    <a:pt x="51" y="533"/>
                  </a:lnTo>
                  <a:lnTo>
                    <a:pt x="59" y="546"/>
                  </a:lnTo>
                  <a:lnTo>
                    <a:pt x="70" y="561"/>
                  </a:lnTo>
                  <a:lnTo>
                    <a:pt x="80" y="573"/>
                  </a:lnTo>
                  <a:lnTo>
                    <a:pt x="91" y="587"/>
                  </a:lnTo>
                  <a:lnTo>
                    <a:pt x="103" y="598"/>
                  </a:lnTo>
                  <a:lnTo>
                    <a:pt x="114" y="610"/>
                  </a:lnTo>
                  <a:lnTo>
                    <a:pt x="128" y="621"/>
                  </a:lnTo>
                  <a:lnTo>
                    <a:pt x="140" y="631"/>
                  </a:lnTo>
                  <a:lnTo>
                    <a:pt x="155" y="642"/>
                  </a:lnTo>
                  <a:lnTo>
                    <a:pt x="168" y="650"/>
                  </a:lnTo>
                  <a:lnTo>
                    <a:pt x="183" y="658"/>
                  </a:lnTo>
                  <a:lnTo>
                    <a:pt x="199" y="667"/>
                  </a:lnTo>
                  <a:lnTo>
                    <a:pt x="214" y="674"/>
                  </a:lnTo>
                  <a:lnTo>
                    <a:pt x="230" y="680"/>
                  </a:lnTo>
                  <a:lnTo>
                    <a:pt x="246" y="685"/>
                  </a:lnTo>
                  <a:lnTo>
                    <a:pt x="263" y="691"/>
                  </a:lnTo>
                  <a:lnTo>
                    <a:pt x="280" y="694"/>
                  </a:lnTo>
                  <a:lnTo>
                    <a:pt x="297" y="697"/>
                  </a:lnTo>
                  <a:lnTo>
                    <a:pt x="315" y="699"/>
                  </a:lnTo>
                  <a:lnTo>
                    <a:pt x="332" y="701"/>
                  </a:lnTo>
                  <a:lnTo>
                    <a:pt x="350" y="701"/>
                  </a:lnTo>
                  <a:lnTo>
                    <a:pt x="350" y="7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48" name="Freeform 55"/>
            <p:cNvSpPr/>
            <p:nvPr/>
          </p:nvSpPr>
          <p:spPr bwMode="auto">
            <a:xfrm>
              <a:off x="2895600" y="3313113"/>
              <a:ext cx="514350" cy="33020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80"/>
                </a:cxn>
                <a:cxn ang="0">
                  <a:pos x="0" y="380"/>
                </a:cxn>
                <a:cxn ang="0">
                  <a:pos x="1" y="387"/>
                </a:cxn>
                <a:cxn ang="0">
                  <a:pos x="3" y="394"/>
                </a:cxn>
                <a:cxn ang="0">
                  <a:pos x="6" y="400"/>
                </a:cxn>
                <a:cxn ang="0">
                  <a:pos x="11" y="405"/>
                </a:cxn>
                <a:cxn ang="0">
                  <a:pos x="16" y="409"/>
                </a:cxn>
                <a:cxn ang="0">
                  <a:pos x="22" y="412"/>
                </a:cxn>
                <a:cxn ang="0">
                  <a:pos x="28" y="414"/>
                </a:cxn>
                <a:cxn ang="0">
                  <a:pos x="36" y="415"/>
                </a:cxn>
                <a:cxn ang="0">
                  <a:pos x="614" y="415"/>
                </a:cxn>
                <a:cxn ang="0">
                  <a:pos x="614" y="415"/>
                </a:cxn>
                <a:cxn ang="0">
                  <a:pos x="621" y="414"/>
                </a:cxn>
                <a:cxn ang="0">
                  <a:pos x="627" y="412"/>
                </a:cxn>
                <a:cxn ang="0">
                  <a:pos x="633" y="409"/>
                </a:cxn>
                <a:cxn ang="0">
                  <a:pos x="639" y="405"/>
                </a:cxn>
                <a:cxn ang="0">
                  <a:pos x="643" y="400"/>
                </a:cxn>
                <a:cxn ang="0">
                  <a:pos x="646" y="394"/>
                </a:cxn>
                <a:cxn ang="0">
                  <a:pos x="648" y="387"/>
                </a:cxn>
                <a:cxn ang="0">
                  <a:pos x="649" y="380"/>
                </a:cxn>
                <a:cxn ang="0">
                  <a:pos x="649" y="36"/>
                </a:cxn>
                <a:cxn ang="0">
                  <a:pos x="649" y="36"/>
                </a:cxn>
                <a:cxn ang="0">
                  <a:pos x="648" y="28"/>
                </a:cxn>
                <a:cxn ang="0">
                  <a:pos x="646" y="22"/>
                </a:cxn>
                <a:cxn ang="0">
                  <a:pos x="643" y="16"/>
                </a:cxn>
                <a:cxn ang="0">
                  <a:pos x="639" y="11"/>
                </a:cxn>
                <a:cxn ang="0">
                  <a:pos x="633" y="6"/>
                </a:cxn>
                <a:cxn ang="0">
                  <a:pos x="627" y="3"/>
                </a:cxn>
                <a:cxn ang="0">
                  <a:pos x="621" y="1"/>
                </a:cxn>
                <a:cxn ang="0">
                  <a:pos x="614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8" y="1"/>
                </a:cxn>
                <a:cxn ang="0">
                  <a:pos x="22" y="3"/>
                </a:cxn>
                <a:cxn ang="0">
                  <a:pos x="16" y="6"/>
                </a:cxn>
                <a:cxn ang="0">
                  <a:pos x="11" y="11"/>
                </a:cxn>
                <a:cxn ang="0">
                  <a:pos x="6" y="16"/>
                </a:cxn>
                <a:cxn ang="0">
                  <a:pos x="3" y="22"/>
                </a:cxn>
                <a:cxn ang="0">
                  <a:pos x="1" y="28"/>
                </a:cxn>
                <a:cxn ang="0">
                  <a:pos x="0" y="36"/>
                </a:cxn>
                <a:cxn ang="0">
                  <a:pos x="0" y="36"/>
                </a:cxn>
              </a:cxnLst>
              <a:rect l="0" t="0" r="r" b="b"/>
              <a:pathLst>
                <a:path w="649" h="415">
                  <a:moveTo>
                    <a:pt x="0" y="36"/>
                  </a:moveTo>
                  <a:lnTo>
                    <a:pt x="0" y="380"/>
                  </a:lnTo>
                  <a:lnTo>
                    <a:pt x="0" y="380"/>
                  </a:lnTo>
                  <a:lnTo>
                    <a:pt x="1" y="387"/>
                  </a:lnTo>
                  <a:lnTo>
                    <a:pt x="3" y="394"/>
                  </a:lnTo>
                  <a:lnTo>
                    <a:pt x="6" y="400"/>
                  </a:lnTo>
                  <a:lnTo>
                    <a:pt x="11" y="405"/>
                  </a:lnTo>
                  <a:lnTo>
                    <a:pt x="16" y="409"/>
                  </a:lnTo>
                  <a:lnTo>
                    <a:pt x="22" y="412"/>
                  </a:lnTo>
                  <a:lnTo>
                    <a:pt x="28" y="414"/>
                  </a:lnTo>
                  <a:lnTo>
                    <a:pt x="36" y="415"/>
                  </a:lnTo>
                  <a:lnTo>
                    <a:pt x="614" y="415"/>
                  </a:lnTo>
                  <a:lnTo>
                    <a:pt x="614" y="415"/>
                  </a:lnTo>
                  <a:lnTo>
                    <a:pt x="621" y="414"/>
                  </a:lnTo>
                  <a:lnTo>
                    <a:pt x="627" y="412"/>
                  </a:lnTo>
                  <a:lnTo>
                    <a:pt x="633" y="409"/>
                  </a:lnTo>
                  <a:lnTo>
                    <a:pt x="639" y="405"/>
                  </a:lnTo>
                  <a:lnTo>
                    <a:pt x="643" y="400"/>
                  </a:lnTo>
                  <a:lnTo>
                    <a:pt x="646" y="394"/>
                  </a:lnTo>
                  <a:lnTo>
                    <a:pt x="648" y="387"/>
                  </a:lnTo>
                  <a:lnTo>
                    <a:pt x="649" y="380"/>
                  </a:lnTo>
                  <a:lnTo>
                    <a:pt x="649" y="36"/>
                  </a:lnTo>
                  <a:lnTo>
                    <a:pt x="649" y="36"/>
                  </a:lnTo>
                  <a:lnTo>
                    <a:pt x="648" y="28"/>
                  </a:lnTo>
                  <a:lnTo>
                    <a:pt x="646" y="22"/>
                  </a:lnTo>
                  <a:lnTo>
                    <a:pt x="643" y="16"/>
                  </a:lnTo>
                  <a:lnTo>
                    <a:pt x="639" y="11"/>
                  </a:lnTo>
                  <a:lnTo>
                    <a:pt x="633" y="6"/>
                  </a:lnTo>
                  <a:lnTo>
                    <a:pt x="627" y="3"/>
                  </a:lnTo>
                  <a:lnTo>
                    <a:pt x="621" y="1"/>
                  </a:lnTo>
                  <a:lnTo>
                    <a:pt x="61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1"/>
                  </a:lnTo>
                  <a:lnTo>
                    <a:pt x="22" y="3"/>
                  </a:lnTo>
                  <a:lnTo>
                    <a:pt x="16" y="6"/>
                  </a:lnTo>
                  <a:lnTo>
                    <a:pt x="11" y="11"/>
                  </a:lnTo>
                  <a:lnTo>
                    <a:pt x="6" y="16"/>
                  </a:lnTo>
                  <a:lnTo>
                    <a:pt x="3" y="22"/>
                  </a:lnTo>
                  <a:lnTo>
                    <a:pt x="1" y="28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49" name="Freeform 56"/>
            <p:cNvSpPr/>
            <p:nvPr/>
          </p:nvSpPr>
          <p:spPr bwMode="auto">
            <a:xfrm>
              <a:off x="2530475" y="3127375"/>
              <a:ext cx="438150" cy="515938"/>
            </a:xfrm>
            <a:custGeom>
              <a:avLst/>
              <a:gdLst/>
              <a:ahLst/>
              <a:cxnLst>
                <a:cxn ang="0">
                  <a:pos x="247" y="648"/>
                </a:cxn>
                <a:cxn ang="0">
                  <a:pos x="267" y="648"/>
                </a:cxn>
                <a:cxn ang="0">
                  <a:pos x="267" y="639"/>
                </a:cxn>
                <a:cxn ang="0">
                  <a:pos x="270" y="607"/>
                </a:cxn>
                <a:cxn ang="0">
                  <a:pos x="279" y="577"/>
                </a:cxn>
                <a:cxn ang="0">
                  <a:pos x="291" y="549"/>
                </a:cxn>
                <a:cxn ang="0">
                  <a:pos x="309" y="524"/>
                </a:cxn>
                <a:cxn ang="0">
                  <a:pos x="329" y="503"/>
                </a:cxn>
                <a:cxn ang="0">
                  <a:pos x="353" y="484"/>
                </a:cxn>
                <a:cxn ang="0">
                  <a:pos x="381" y="471"/>
                </a:cxn>
                <a:cxn ang="0">
                  <a:pos x="410" y="462"/>
                </a:cxn>
                <a:cxn ang="0">
                  <a:pos x="410" y="269"/>
                </a:cxn>
                <a:cxn ang="0">
                  <a:pos x="413" y="252"/>
                </a:cxn>
                <a:cxn ang="0">
                  <a:pos x="418" y="235"/>
                </a:cxn>
                <a:cxn ang="0">
                  <a:pos x="425" y="221"/>
                </a:cxn>
                <a:cxn ang="0">
                  <a:pos x="435" y="208"/>
                </a:cxn>
                <a:cxn ang="0">
                  <a:pos x="448" y="198"/>
                </a:cxn>
                <a:cxn ang="0">
                  <a:pos x="462" y="191"/>
                </a:cxn>
                <a:cxn ang="0">
                  <a:pos x="478" y="186"/>
                </a:cxn>
                <a:cxn ang="0">
                  <a:pos x="496" y="183"/>
                </a:cxn>
                <a:cxn ang="0">
                  <a:pos x="553" y="0"/>
                </a:cxn>
                <a:cxn ang="0">
                  <a:pos x="477" y="0"/>
                </a:cxn>
                <a:cxn ang="0">
                  <a:pos x="472" y="2"/>
                </a:cxn>
                <a:cxn ang="0">
                  <a:pos x="457" y="10"/>
                </a:cxn>
                <a:cxn ang="0">
                  <a:pos x="425" y="35"/>
                </a:cxn>
                <a:cxn ang="0">
                  <a:pos x="367" y="87"/>
                </a:cxn>
                <a:cxn ang="0">
                  <a:pos x="263" y="189"/>
                </a:cxn>
                <a:cxn ang="0">
                  <a:pos x="128" y="330"/>
                </a:cxn>
                <a:cxn ang="0">
                  <a:pos x="45" y="424"/>
                </a:cxn>
                <a:cxn ang="0">
                  <a:pos x="33" y="441"/>
                </a:cxn>
                <a:cxn ang="0">
                  <a:pos x="11" y="477"/>
                </a:cxn>
                <a:cxn ang="0">
                  <a:pos x="5" y="497"/>
                </a:cxn>
                <a:cxn ang="0">
                  <a:pos x="0" y="517"/>
                </a:cxn>
                <a:cxn ang="0">
                  <a:pos x="0" y="536"/>
                </a:cxn>
                <a:cxn ang="0">
                  <a:pos x="6" y="556"/>
                </a:cxn>
                <a:cxn ang="0">
                  <a:pos x="16" y="576"/>
                </a:cxn>
                <a:cxn ang="0">
                  <a:pos x="25" y="587"/>
                </a:cxn>
                <a:cxn ang="0">
                  <a:pos x="48" y="606"/>
                </a:cxn>
                <a:cxn ang="0">
                  <a:pos x="76" y="620"/>
                </a:cxn>
                <a:cxn ang="0">
                  <a:pos x="106" y="632"/>
                </a:cxn>
                <a:cxn ang="0">
                  <a:pos x="137" y="639"/>
                </a:cxn>
                <a:cxn ang="0">
                  <a:pos x="187" y="645"/>
                </a:cxn>
                <a:cxn ang="0">
                  <a:pos x="247" y="648"/>
                </a:cxn>
              </a:cxnLst>
              <a:rect l="0" t="0" r="r" b="b"/>
              <a:pathLst>
                <a:path w="553" h="648">
                  <a:moveTo>
                    <a:pt x="247" y="648"/>
                  </a:moveTo>
                  <a:lnTo>
                    <a:pt x="247" y="648"/>
                  </a:lnTo>
                  <a:lnTo>
                    <a:pt x="267" y="648"/>
                  </a:lnTo>
                  <a:lnTo>
                    <a:pt x="267" y="648"/>
                  </a:lnTo>
                  <a:lnTo>
                    <a:pt x="267" y="639"/>
                  </a:lnTo>
                  <a:lnTo>
                    <a:pt x="267" y="639"/>
                  </a:lnTo>
                  <a:lnTo>
                    <a:pt x="268" y="622"/>
                  </a:lnTo>
                  <a:lnTo>
                    <a:pt x="270" y="607"/>
                  </a:lnTo>
                  <a:lnTo>
                    <a:pt x="273" y="591"/>
                  </a:lnTo>
                  <a:lnTo>
                    <a:pt x="279" y="577"/>
                  </a:lnTo>
                  <a:lnTo>
                    <a:pt x="284" y="563"/>
                  </a:lnTo>
                  <a:lnTo>
                    <a:pt x="291" y="549"/>
                  </a:lnTo>
                  <a:lnTo>
                    <a:pt x="299" y="536"/>
                  </a:lnTo>
                  <a:lnTo>
                    <a:pt x="309" y="524"/>
                  </a:lnTo>
                  <a:lnTo>
                    <a:pt x="318" y="514"/>
                  </a:lnTo>
                  <a:lnTo>
                    <a:pt x="329" y="503"/>
                  </a:lnTo>
                  <a:lnTo>
                    <a:pt x="341" y="493"/>
                  </a:lnTo>
                  <a:lnTo>
                    <a:pt x="353" y="484"/>
                  </a:lnTo>
                  <a:lnTo>
                    <a:pt x="367" y="477"/>
                  </a:lnTo>
                  <a:lnTo>
                    <a:pt x="381" y="471"/>
                  </a:lnTo>
                  <a:lnTo>
                    <a:pt x="396" y="466"/>
                  </a:lnTo>
                  <a:lnTo>
                    <a:pt x="410" y="462"/>
                  </a:lnTo>
                  <a:lnTo>
                    <a:pt x="410" y="269"/>
                  </a:lnTo>
                  <a:lnTo>
                    <a:pt x="410" y="269"/>
                  </a:lnTo>
                  <a:lnTo>
                    <a:pt x="411" y="260"/>
                  </a:lnTo>
                  <a:lnTo>
                    <a:pt x="413" y="252"/>
                  </a:lnTo>
                  <a:lnTo>
                    <a:pt x="415" y="244"/>
                  </a:lnTo>
                  <a:lnTo>
                    <a:pt x="418" y="235"/>
                  </a:lnTo>
                  <a:lnTo>
                    <a:pt x="421" y="228"/>
                  </a:lnTo>
                  <a:lnTo>
                    <a:pt x="425" y="221"/>
                  </a:lnTo>
                  <a:lnTo>
                    <a:pt x="430" y="215"/>
                  </a:lnTo>
                  <a:lnTo>
                    <a:pt x="435" y="208"/>
                  </a:lnTo>
                  <a:lnTo>
                    <a:pt x="442" y="203"/>
                  </a:lnTo>
                  <a:lnTo>
                    <a:pt x="448" y="198"/>
                  </a:lnTo>
                  <a:lnTo>
                    <a:pt x="455" y="194"/>
                  </a:lnTo>
                  <a:lnTo>
                    <a:pt x="462" y="191"/>
                  </a:lnTo>
                  <a:lnTo>
                    <a:pt x="471" y="188"/>
                  </a:lnTo>
                  <a:lnTo>
                    <a:pt x="478" y="186"/>
                  </a:lnTo>
                  <a:lnTo>
                    <a:pt x="486" y="184"/>
                  </a:lnTo>
                  <a:lnTo>
                    <a:pt x="496" y="183"/>
                  </a:lnTo>
                  <a:lnTo>
                    <a:pt x="553" y="183"/>
                  </a:lnTo>
                  <a:lnTo>
                    <a:pt x="553" y="0"/>
                  </a:lnTo>
                  <a:lnTo>
                    <a:pt x="553" y="0"/>
                  </a:lnTo>
                  <a:lnTo>
                    <a:pt x="477" y="0"/>
                  </a:lnTo>
                  <a:lnTo>
                    <a:pt x="477" y="0"/>
                  </a:lnTo>
                  <a:lnTo>
                    <a:pt x="472" y="2"/>
                  </a:lnTo>
                  <a:lnTo>
                    <a:pt x="465" y="5"/>
                  </a:lnTo>
                  <a:lnTo>
                    <a:pt x="457" y="10"/>
                  </a:lnTo>
                  <a:lnTo>
                    <a:pt x="448" y="16"/>
                  </a:lnTo>
                  <a:lnTo>
                    <a:pt x="425" y="35"/>
                  </a:lnTo>
                  <a:lnTo>
                    <a:pt x="398" y="58"/>
                  </a:lnTo>
                  <a:lnTo>
                    <a:pt x="367" y="87"/>
                  </a:lnTo>
                  <a:lnTo>
                    <a:pt x="334" y="118"/>
                  </a:lnTo>
                  <a:lnTo>
                    <a:pt x="263" y="189"/>
                  </a:lnTo>
                  <a:lnTo>
                    <a:pt x="192" y="261"/>
                  </a:lnTo>
                  <a:lnTo>
                    <a:pt x="128" y="330"/>
                  </a:lnTo>
                  <a:lnTo>
                    <a:pt x="76" y="387"/>
                  </a:lnTo>
                  <a:lnTo>
                    <a:pt x="45" y="424"/>
                  </a:lnTo>
                  <a:lnTo>
                    <a:pt x="45" y="424"/>
                  </a:lnTo>
                  <a:lnTo>
                    <a:pt x="33" y="441"/>
                  </a:lnTo>
                  <a:lnTo>
                    <a:pt x="21" y="458"/>
                  </a:lnTo>
                  <a:lnTo>
                    <a:pt x="11" y="477"/>
                  </a:lnTo>
                  <a:lnTo>
                    <a:pt x="8" y="488"/>
                  </a:lnTo>
                  <a:lnTo>
                    <a:pt x="5" y="497"/>
                  </a:lnTo>
                  <a:lnTo>
                    <a:pt x="1" y="507"/>
                  </a:lnTo>
                  <a:lnTo>
                    <a:pt x="0" y="517"/>
                  </a:lnTo>
                  <a:lnTo>
                    <a:pt x="0" y="527"/>
                  </a:lnTo>
                  <a:lnTo>
                    <a:pt x="0" y="536"/>
                  </a:lnTo>
                  <a:lnTo>
                    <a:pt x="3" y="547"/>
                  </a:lnTo>
                  <a:lnTo>
                    <a:pt x="6" y="556"/>
                  </a:lnTo>
                  <a:lnTo>
                    <a:pt x="10" y="565"/>
                  </a:lnTo>
                  <a:lnTo>
                    <a:pt x="16" y="576"/>
                  </a:lnTo>
                  <a:lnTo>
                    <a:pt x="16" y="576"/>
                  </a:lnTo>
                  <a:lnTo>
                    <a:pt x="25" y="587"/>
                  </a:lnTo>
                  <a:lnTo>
                    <a:pt x="37" y="598"/>
                  </a:lnTo>
                  <a:lnTo>
                    <a:pt x="48" y="606"/>
                  </a:lnTo>
                  <a:lnTo>
                    <a:pt x="62" y="614"/>
                  </a:lnTo>
                  <a:lnTo>
                    <a:pt x="76" y="620"/>
                  </a:lnTo>
                  <a:lnTo>
                    <a:pt x="91" y="627"/>
                  </a:lnTo>
                  <a:lnTo>
                    <a:pt x="106" y="632"/>
                  </a:lnTo>
                  <a:lnTo>
                    <a:pt x="122" y="636"/>
                  </a:lnTo>
                  <a:lnTo>
                    <a:pt x="137" y="639"/>
                  </a:lnTo>
                  <a:lnTo>
                    <a:pt x="154" y="641"/>
                  </a:lnTo>
                  <a:lnTo>
                    <a:pt x="187" y="645"/>
                  </a:lnTo>
                  <a:lnTo>
                    <a:pt x="218" y="647"/>
                  </a:lnTo>
                  <a:lnTo>
                    <a:pt x="247" y="648"/>
                  </a:lnTo>
                  <a:lnTo>
                    <a:pt x="247" y="6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50" name="Freeform 57"/>
            <p:cNvSpPr/>
            <p:nvPr/>
          </p:nvSpPr>
          <p:spPr bwMode="auto">
            <a:xfrm>
              <a:off x="3071813" y="3127375"/>
              <a:ext cx="161925" cy="146050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81"/>
                </a:cxn>
                <a:cxn ang="0">
                  <a:pos x="78" y="143"/>
                </a:cxn>
                <a:cxn ang="0">
                  <a:pos x="68" y="183"/>
                </a:cxn>
                <a:cxn ang="0">
                  <a:pos x="137" y="183"/>
                </a:cxn>
                <a:cxn ang="0">
                  <a:pos x="126" y="143"/>
                </a:cxn>
                <a:cxn ang="0">
                  <a:pos x="205" y="81"/>
                </a:cxn>
                <a:cxn ang="0">
                  <a:pos x="102" y="0"/>
                </a:cxn>
              </a:cxnLst>
              <a:rect l="0" t="0" r="r" b="b"/>
              <a:pathLst>
                <a:path w="205" h="183">
                  <a:moveTo>
                    <a:pt x="102" y="0"/>
                  </a:moveTo>
                  <a:lnTo>
                    <a:pt x="0" y="81"/>
                  </a:lnTo>
                  <a:lnTo>
                    <a:pt x="78" y="143"/>
                  </a:lnTo>
                  <a:lnTo>
                    <a:pt x="68" y="183"/>
                  </a:lnTo>
                  <a:lnTo>
                    <a:pt x="137" y="183"/>
                  </a:lnTo>
                  <a:lnTo>
                    <a:pt x="126" y="143"/>
                  </a:lnTo>
                  <a:lnTo>
                    <a:pt x="205" y="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51" name="Freeform 58"/>
            <p:cNvSpPr/>
            <p:nvPr/>
          </p:nvSpPr>
          <p:spPr bwMode="auto">
            <a:xfrm>
              <a:off x="3335338" y="3127375"/>
              <a:ext cx="439737" cy="515938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58" y="183"/>
                </a:cxn>
                <a:cxn ang="0">
                  <a:pos x="74" y="186"/>
                </a:cxn>
                <a:cxn ang="0">
                  <a:pos x="91" y="191"/>
                </a:cxn>
                <a:cxn ang="0">
                  <a:pos x="104" y="198"/>
                </a:cxn>
                <a:cxn ang="0">
                  <a:pos x="117" y="208"/>
                </a:cxn>
                <a:cxn ang="0">
                  <a:pos x="127" y="221"/>
                </a:cxn>
                <a:cxn ang="0">
                  <a:pos x="136" y="235"/>
                </a:cxn>
                <a:cxn ang="0">
                  <a:pos x="141" y="252"/>
                </a:cxn>
                <a:cxn ang="0">
                  <a:pos x="142" y="269"/>
                </a:cxn>
                <a:cxn ang="0">
                  <a:pos x="142" y="462"/>
                </a:cxn>
                <a:cxn ang="0">
                  <a:pos x="172" y="471"/>
                </a:cxn>
                <a:cxn ang="0">
                  <a:pos x="199" y="484"/>
                </a:cxn>
                <a:cxn ang="0">
                  <a:pos x="224" y="503"/>
                </a:cxn>
                <a:cxn ang="0">
                  <a:pos x="245" y="524"/>
                </a:cxn>
                <a:cxn ang="0">
                  <a:pos x="261" y="549"/>
                </a:cxn>
                <a:cxn ang="0">
                  <a:pos x="275" y="577"/>
                </a:cxn>
                <a:cxn ang="0">
                  <a:pos x="283" y="607"/>
                </a:cxn>
                <a:cxn ang="0">
                  <a:pos x="285" y="639"/>
                </a:cxn>
                <a:cxn ang="0">
                  <a:pos x="285" y="648"/>
                </a:cxn>
                <a:cxn ang="0">
                  <a:pos x="305" y="648"/>
                </a:cxn>
                <a:cxn ang="0">
                  <a:pos x="334" y="647"/>
                </a:cxn>
                <a:cxn ang="0">
                  <a:pos x="398" y="641"/>
                </a:cxn>
                <a:cxn ang="0">
                  <a:pos x="431" y="636"/>
                </a:cxn>
                <a:cxn ang="0">
                  <a:pos x="462" y="627"/>
                </a:cxn>
                <a:cxn ang="0">
                  <a:pos x="492" y="614"/>
                </a:cxn>
                <a:cxn ang="0">
                  <a:pos x="516" y="598"/>
                </a:cxn>
                <a:cxn ang="0">
                  <a:pos x="537" y="576"/>
                </a:cxn>
                <a:cxn ang="0">
                  <a:pos x="542" y="565"/>
                </a:cxn>
                <a:cxn ang="0">
                  <a:pos x="550" y="547"/>
                </a:cxn>
                <a:cxn ang="0">
                  <a:pos x="553" y="527"/>
                </a:cxn>
                <a:cxn ang="0">
                  <a:pos x="551" y="507"/>
                </a:cxn>
                <a:cxn ang="0">
                  <a:pos x="546" y="488"/>
                </a:cxn>
                <a:cxn ang="0">
                  <a:pos x="532" y="458"/>
                </a:cxn>
                <a:cxn ang="0">
                  <a:pos x="508" y="424"/>
                </a:cxn>
                <a:cxn ang="0">
                  <a:pos x="476" y="387"/>
                </a:cxn>
                <a:cxn ang="0">
                  <a:pos x="360" y="261"/>
                </a:cxn>
                <a:cxn ang="0">
                  <a:pos x="219" y="118"/>
                </a:cxn>
                <a:cxn ang="0">
                  <a:pos x="155" y="58"/>
                </a:cxn>
                <a:cxn ang="0">
                  <a:pos x="105" y="16"/>
                </a:cxn>
                <a:cxn ang="0">
                  <a:pos x="88" y="5"/>
                </a:cxn>
                <a:cxn ang="0">
                  <a:pos x="76" y="0"/>
                </a:cxn>
                <a:cxn ang="0">
                  <a:pos x="0" y="0"/>
                </a:cxn>
              </a:cxnLst>
              <a:rect l="0" t="0" r="r" b="b"/>
              <a:pathLst>
                <a:path w="553" h="648">
                  <a:moveTo>
                    <a:pt x="0" y="0"/>
                  </a:moveTo>
                  <a:lnTo>
                    <a:pt x="0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66" y="184"/>
                  </a:lnTo>
                  <a:lnTo>
                    <a:pt x="74" y="186"/>
                  </a:lnTo>
                  <a:lnTo>
                    <a:pt x="83" y="188"/>
                  </a:lnTo>
                  <a:lnTo>
                    <a:pt x="91" y="191"/>
                  </a:lnTo>
                  <a:lnTo>
                    <a:pt x="98" y="194"/>
                  </a:lnTo>
                  <a:lnTo>
                    <a:pt x="104" y="198"/>
                  </a:lnTo>
                  <a:lnTo>
                    <a:pt x="112" y="203"/>
                  </a:lnTo>
                  <a:lnTo>
                    <a:pt x="117" y="208"/>
                  </a:lnTo>
                  <a:lnTo>
                    <a:pt x="123" y="215"/>
                  </a:lnTo>
                  <a:lnTo>
                    <a:pt x="127" y="221"/>
                  </a:lnTo>
                  <a:lnTo>
                    <a:pt x="132" y="228"/>
                  </a:lnTo>
                  <a:lnTo>
                    <a:pt x="136" y="235"/>
                  </a:lnTo>
                  <a:lnTo>
                    <a:pt x="139" y="244"/>
                  </a:lnTo>
                  <a:lnTo>
                    <a:pt x="141" y="252"/>
                  </a:lnTo>
                  <a:lnTo>
                    <a:pt x="142" y="260"/>
                  </a:lnTo>
                  <a:lnTo>
                    <a:pt x="142" y="269"/>
                  </a:lnTo>
                  <a:lnTo>
                    <a:pt x="142" y="462"/>
                  </a:lnTo>
                  <a:lnTo>
                    <a:pt x="142" y="462"/>
                  </a:lnTo>
                  <a:lnTo>
                    <a:pt x="157" y="466"/>
                  </a:lnTo>
                  <a:lnTo>
                    <a:pt x="172" y="471"/>
                  </a:lnTo>
                  <a:lnTo>
                    <a:pt x="185" y="477"/>
                  </a:lnTo>
                  <a:lnTo>
                    <a:pt x="199" y="484"/>
                  </a:lnTo>
                  <a:lnTo>
                    <a:pt x="211" y="493"/>
                  </a:lnTo>
                  <a:lnTo>
                    <a:pt x="224" y="503"/>
                  </a:lnTo>
                  <a:lnTo>
                    <a:pt x="234" y="514"/>
                  </a:lnTo>
                  <a:lnTo>
                    <a:pt x="245" y="524"/>
                  </a:lnTo>
                  <a:lnTo>
                    <a:pt x="254" y="536"/>
                  </a:lnTo>
                  <a:lnTo>
                    <a:pt x="261" y="549"/>
                  </a:lnTo>
                  <a:lnTo>
                    <a:pt x="268" y="563"/>
                  </a:lnTo>
                  <a:lnTo>
                    <a:pt x="275" y="577"/>
                  </a:lnTo>
                  <a:lnTo>
                    <a:pt x="279" y="591"/>
                  </a:lnTo>
                  <a:lnTo>
                    <a:pt x="283" y="607"/>
                  </a:lnTo>
                  <a:lnTo>
                    <a:pt x="285" y="622"/>
                  </a:lnTo>
                  <a:lnTo>
                    <a:pt x="285" y="639"/>
                  </a:lnTo>
                  <a:lnTo>
                    <a:pt x="285" y="639"/>
                  </a:lnTo>
                  <a:lnTo>
                    <a:pt x="285" y="648"/>
                  </a:lnTo>
                  <a:lnTo>
                    <a:pt x="285" y="648"/>
                  </a:lnTo>
                  <a:lnTo>
                    <a:pt x="305" y="648"/>
                  </a:lnTo>
                  <a:lnTo>
                    <a:pt x="305" y="648"/>
                  </a:lnTo>
                  <a:lnTo>
                    <a:pt x="334" y="647"/>
                  </a:lnTo>
                  <a:lnTo>
                    <a:pt x="366" y="645"/>
                  </a:lnTo>
                  <a:lnTo>
                    <a:pt x="398" y="641"/>
                  </a:lnTo>
                  <a:lnTo>
                    <a:pt x="415" y="639"/>
                  </a:lnTo>
                  <a:lnTo>
                    <a:pt x="431" y="636"/>
                  </a:lnTo>
                  <a:lnTo>
                    <a:pt x="447" y="632"/>
                  </a:lnTo>
                  <a:lnTo>
                    <a:pt x="462" y="627"/>
                  </a:lnTo>
                  <a:lnTo>
                    <a:pt x="477" y="620"/>
                  </a:lnTo>
                  <a:lnTo>
                    <a:pt x="492" y="614"/>
                  </a:lnTo>
                  <a:lnTo>
                    <a:pt x="504" y="606"/>
                  </a:lnTo>
                  <a:lnTo>
                    <a:pt x="516" y="598"/>
                  </a:lnTo>
                  <a:lnTo>
                    <a:pt x="527" y="587"/>
                  </a:lnTo>
                  <a:lnTo>
                    <a:pt x="537" y="576"/>
                  </a:lnTo>
                  <a:lnTo>
                    <a:pt x="537" y="576"/>
                  </a:lnTo>
                  <a:lnTo>
                    <a:pt x="542" y="565"/>
                  </a:lnTo>
                  <a:lnTo>
                    <a:pt x="547" y="556"/>
                  </a:lnTo>
                  <a:lnTo>
                    <a:pt x="550" y="547"/>
                  </a:lnTo>
                  <a:lnTo>
                    <a:pt x="552" y="536"/>
                  </a:lnTo>
                  <a:lnTo>
                    <a:pt x="553" y="527"/>
                  </a:lnTo>
                  <a:lnTo>
                    <a:pt x="552" y="517"/>
                  </a:lnTo>
                  <a:lnTo>
                    <a:pt x="551" y="507"/>
                  </a:lnTo>
                  <a:lnTo>
                    <a:pt x="549" y="497"/>
                  </a:lnTo>
                  <a:lnTo>
                    <a:pt x="546" y="488"/>
                  </a:lnTo>
                  <a:lnTo>
                    <a:pt x="541" y="477"/>
                  </a:lnTo>
                  <a:lnTo>
                    <a:pt x="532" y="458"/>
                  </a:lnTo>
                  <a:lnTo>
                    <a:pt x="521" y="441"/>
                  </a:lnTo>
                  <a:lnTo>
                    <a:pt x="508" y="424"/>
                  </a:lnTo>
                  <a:lnTo>
                    <a:pt x="508" y="424"/>
                  </a:lnTo>
                  <a:lnTo>
                    <a:pt x="476" y="387"/>
                  </a:lnTo>
                  <a:lnTo>
                    <a:pt x="425" y="330"/>
                  </a:lnTo>
                  <a:lnTo>
                    <a:pt x="360" y="261"/>
                  </a:lnTo>
                  <a:lnTo>
                    <a:pt x="289" y="189"/>
                  </a:lnTo>
                  <a:lnTo>
                    <a:pt x="219" y="118"/>
                  </a:lnTo>
                  <a:lnTo>
                    <a:pt x="185" y="87"/>
                  </a:lnTo>
                  <a:lnTo>
                    <a:pt x="155" y="58"/>
                  </a:lnTo>
                  <a:lnTo>
                    <a:pt x="128" y="35"/>
                  </a:lnTo>
                  <a:lnTo>
                    <a:pt x="105" y="16"/>
                  </a:lnTo>
                  <a:lnTo>
                    <a:pt x="96" y="10"/>
                  </a:lnTo>
                  <a:lnTo>
                    <a:pt x="88" y="5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52" name="Freeform 59"/>
            <p:cNvSpPr/>
            <p:nvPr/>
          </p:nvSpPr>
          <p:spPr bwMode="auto">
            <a:xfrm>
              <a:off x="2530475" y="3656013"/>
              <a:ext cx="1243012" cy="122238"/>
            </a:xfrm>
            <a:custGeom>
              <a:avLst/>
              <a:gdLst/>
              <a:ahLst/>
              <a:cxnLst>
                <a:cxn ang="0">
                  <a:pos x="1322" y="32"/>
                </a:cxn>
                <a:cxn ang="0">
                  <a:pos x="1321" y="33"/>
                </a:cxn>
                <a:cxn ang="0">
                  <a:pos x="1108" y="33"/>
                </a:cxn>
                <a:cxn ang="0">
                  <a:pos x="1108" y="33"/>
                </a:cxn>
                <a:cxn ang="0">
                  <a:pos x="1108" y="33"/>
                </a:cxn>
                <a:cxn ang="0">
                  <a:pos x="1108" y="33"/>
                </a:cxn>
                <a:cxn ang="0">
                  <a:pos x="1107" y="41"/>
                </a:cxn>
                <a:cxn ang="0">
                  <a:pos x="1105" y="48"/>
                </a:cxn>
                <a:cxn ang="0">
                  <a:pos x="1102" y="54"/>
                </a:cxn>
                <a:cxn ang="0">
                  <a:pos x="1097" y="59"/>
                </a:cxn>
                <a:cxn ang="0">
                  <a:pos x="1091" y="63"/>
                </a:cxn>
                <a:cxn ang="0">
                  <a:pos x="1085" y="68"/>
                </a:cxn>
                <a:cxn ang="0">
                  <a:pos x="1079" y="70"/>
                </a:cxn>
                <a:cxn ang="0">
                  <a:pos x="1071" y="70"/>
                </a:cxn>
                <a:cxn ang="0">
                  <a:pos x="496" y="70"/>
                </a:cxn>
                <a:cxn ang="0">
                  <a:pos x="496" y="70"/>
                </a:cxn>
                <a:cxn ang="0">
                  <a:pos x="488" y="70"/>
                </a:cxn>
                <a:cxn ang="0">
                  <a:pos x="481" y="68"/>
                </a:cxn>
                <a:cxn ang="0">
                  <a:pos x="476" y="63"/>
                </a:cxn>
                <a:cxn ang="0">
                  <a:pos x="470" y="59"/>
                </a:cxn>
                <a:cxn ang="0">
                  <a:pos x="465" y="54"/>
                </a:cxn>
                <a:cxn ang="0">
                  <a:pos x="462" y="48"/>
                </a:cxn>
                <a:cxn ang="0">
                  <a:pos x="460" y="41"/>
                </a:cxn>
                <a:cxn ang="0">
                  <a:pos x="459" y="33"/>
                </a:cxn>
                <a:cxn ang="0">
                  <a:pos x="459" y="33"/>
                </a:cxn>
                <a:cxn ang="0">
                  <a:pos x="459" y="33"/>
                </a:cxn>
                <a:cxn ang="0">
                  <a:pos x="245" y="32"/>
                </a:cxn>
                <a:cxn ang="0">
                  <a:pos x="245" y="32"/>
                </a:cxn>
                <a:cxn ang="0">
                  <a:pos x="203" y="31"/>
                </a:cxn>
                <a:cxn ang="0">
                  <a:pos x="179" y="29"/>
                </a:cxn>
                <a:cxn ang="0">
                  <a:pos x="154" y="27"/>
                </a:cxn>
                <a:cxn ang="0">
                  <a:pos x="128" y="23"/>
                </a:cxn>
                <a:cxn ang="0">
                  <a:pos x="102" y="17"/>
                </a:cxn>
                <a:cxn ang="0">
                  <a:pos x="76" y="9"/>
                </a:cxn>
                <a:cxn ang="0">
                  <a:pos x="64" y="5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0" y="155"/>
                </a:cxn>
                <a:cxn ang="0">
                  <a:pos x="0" y="155"/>
                </a:cxn>
                <a:cxn ang="0">
                  <a:pos x="1567" y="155"/>
                </a:cxn>
                <a:cxn ang="0">
                  <a:pos x="1567" y="155"/>
                </a:cxn>
                <a:cxn ang="0">
                  <a:pos x="1516" y="0"/>
                </a:cxn>
                <a:cxn ang="0">
                  <a:pos x="1516" y="0"/>
                </a:cxn>
                <a:cxn ang="0">
                  <a:pos x="1503" y="5"/>
                </a:cxn>
                <a:cxn ang="0">
                  <a:pos x="1490" y="9"/>
                </a:cxn>
                <a:cxn ang="0">
                  <a:pos x="1465" y="17"/>
                </a:cxn>
                <a:cxn ang="0">
                  <a:pos x="1438" y="23"/>
                </a:cxn>
                <a:cxn ang="0">
                  <a:pos x="1413" y="27"/>
                </a:cxn>
                <a:cxn ang="0">
                  <a:pos x="1387" y="29"/>
                </a:cxn>
                <a:cxn ang="0">
                  <a:pos x="1363" y="31"/>
                </a:cxn>
                <a:cxn ang="0">
                  <a:pos x="1322" y="32"/>
                </a:cxn>
                <a:cxn ang="0">
                  <a:pos x="1322" y="32"/>
                </a:cxn>
              </a:cxnLst>
              <a:rect l="0" t="0" r="r" b="b"/>
              <a:pathLst>
                <a:path w="1567" h="155">
                  <a:moveTo>
                    <a:pt x="1322" y="32"/>
                  </a:moveTo>
                  <a:lnTo>
                    <a:pt x="1321" y="33"/>
                  </a:lnTo>
                  <a:lnTo>
                    <a:pt x="1108" y="33"/>
                  </a:lnTo>
                  <a:lnTo>
                    <a:pt x="1108" y="33"/>
                  </a:lnTo>
                  <a:lnTo>
                    <a:pt x="1108" y="33"/>
                  </a:lnTo>
                  <a:lnTo>
                    <a:pt x="1108" y="33"/>
                  </a:lnTo>
                  <a:lnTo>
                    <a:pt x="1107" y="41"/>
                  </a:lnTo>
                  <a:lnTo>
                    <a:pt x="1105" y="48"/>
                  </a:lnTo>
                  <a:lnTo>
                    <a:pt x="1102" y="54"/>
                  </a:lnTo>
                  <a:lnTo>
                    <a:pt x="1097" y="59"/>
                  </a:lnTo>
                  <a:lnTo>
                    <a:pt x="1091" y="63"/>
                  </a:lnTo>
                  <a:lnTo>
                    <a:pt x="1085" y="68"/>
                  </a:lnTo>
                  <a:lnTo>
                    <a:pt x="1079" y="70"/>
                  </a:lnTo>
                  <a:lnTo>
                    <a:pt x="1071" y="70"/>
                  </a:lnTo>
                  <a:lnTo>
                    <a:pt x="496" y="70"/>
                  </a:lnTo>
                  <a:lnTo>
                    <a:pt x="496" y="70"/>
                  </a:lnTo>
                  <a:lnTo>
                    <a:pt x="488" y="70"/>
                  </a:lnTo>
                  <a:lnTo>
                    <a:pt x="481" y="68"/>
                  </a:lnTo>
                  <a:lnTo>
                    <a:pt x="476" y="63"/>
                  </a:lnTo>
                  <a:lnTo>
                    <a:pt x="470" y="59"/>
                  </a:lnTo>
                  <a:lnTo>
                    <a:pt x="465" y="54"/>
                  </a:lnTo>
                  <a:lnTo>
                    <a:pt x="462" y="48"/>
                  </a:lnTo>
                  <a:lnTo>
                    <a:pt x="460" y="41"/>
                  </a:lnTo>
                  <a:lnTo>
                    <a:pt x="459" y="33"/>
                  </a:lnTo>
                  <a:lnTo>
                    <a:pt x="459" y="33"/>
                  </a:lnTo>
                  <a:lnTo>
                    <a:pt x="459" y="33"/>
                  </a:lnTo>
                  <a:lnTo>
                    <a:pt x="245" y="32"/>
                  </a:lnTo>
                  <a:lnTo>
                    <a:pt x="245" y="32"/>
                  </a:lnTo>
                  <a:lnTo>
                    <a:pt x="203" y="31"/>
                  </a:lnTo>
                  <a:lnTo>
                    <a:pt x="179" y="29"/>
                  </a:lnTo>
                  <a:lnTo>
                    <a:pt x="154" y="27"/>
                  </a:lnTo>
                  <a:lnTo>
                    <a:pt x="128" y="23"/>
                  </a:lnTo>
                  <a:lnTo>
                    <a:pt x="102" y="17"/>
                  </a:lnTo>
                  <a:lnTo>
                    <a:pt x="76" y="9"/>
                  </a:lnTo>
                  <a:lnTo>
                    <a:pt x="64" y="5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1567" y="155"/>
                  </a:lnTo>
                  <a:lnTo>
                    <a:pt x="1567" y="155"/>
                  </a:lnTo>
                  <a:lnTo>
                    <a:pt x="1516" y="0"/>
                  </a:lnTo>
                  <a:lnTo>
                    <a:pt x="1516" y="0"/>
                  </a:lnTo>
                  <a:lnTo>
                    <a:pt x="1503" y="5"/>
                  </a:lnTo>
                  <a:lnTo>
                    <a:pt x="1490" y="9"/>
                  </a:lnTo>
                  <a:lnTo>
                    <a:pt x="1465" y="17"/>
                  </a:lnTo>
                  <a:lnTo>
                    <a:pt x="1438" y="23"/>
                  </a:lnTo>
                  <a:lnTo>
                    <a:pt x="1413" y="27"/>
                  </a:lnTo>
                  <a:lnTo>
                    <a:pt x="1387" y="29"/>
                  </a:lnTo>
                  <a:lnTo>
                    <a:pt x="1363" y="31"/>
                  </a:lnTo>
                  <a:lnTo>
                    <a:pt x="1322" y="32"/>
                  </a:lnTo>
                  <a:lnTo>
                    <a:pt x="1322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grpSp>
        <p:nvGrpSpPr>
          <p:cNvPr id="53" name="Group 85"/>
          <p:cNvGrpSpPr/>
          <p:nvPr/>
        </p:nvGrpSpPr>
        <p:grpSpPr>
          <a:xfrm>
            <a:off x="8313508" y="1652278"/>
            <a:ext cx="1420513" cy="1892002"/>
            <a:chOff x="3288615" y="908720"/>
            <a:chExt cx="965153" cy="1285501"/>
          </a:xfrm>
          <a:solidFill>
            <a:schemeClr val="tx1"/>
          </a:solidFill>
        </p:grpSpPr>
        <p:grpSp>
          <p:nvGrpSpPr>
            <p:cNvPr id="54" name="Group 5"/>
            <p:cNvGrpSpPr>
              <a:grpSpLocks noChangeAspect="1"/>
            </p:cNvGrpSpPr>
            <p:nvPr/>
          </p:nvGrpSpPr>
          <p:grpSpPr>
            <a:xfrm>
              <a:off x="3288615" y="1220854"/>
              <a:ext cx="965153" cy="973367"/>
              <a:chOff x="3810" y="798"/>
              <a:chExt cx="470" cy="474"/>
            </a:xfrm>
            <a:grpFill/>
          </p:grpSpPr>
          <p:sp>
            <p:nvSpPr>
              <p:cNvPr id="56" name="Freeform 9"/>
              <p:cNvSpPr/>
              <p:nvPr/>
            </p:nvSpPr>
            <p:spPr bwMode="auto">
              <a:xfrm>
                <a:off x="4141" y="878"/>
                <a:ext cx="139" cy="316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312" y="0"/>
                  </a:cxn>
                  <a:cxn ang="0">
                    <a:pos x="444" y="3"/>
                  </a:cxn>
                  <a:cxn ang="0">
                    <a:pos x="484" y="23"/>
                  </a:cxn>
                  <a:cxn ang="0">
                    <a:pos x="520" y="63"/>
                  </a:cxn>
                  <a:cxn ang="0">
                    <a:pos x="547" y="119"/>
                  </a:cxn>
                  <a:cxn ang="0">
                    <a:pos x="557" y="192"/>
                  </a:cxn>
                  <a:cxn ang="0">
                    <a:pos x="557" y="197"/>
                  </a:cxn>
                  <a:cxn ang="0">
                    <a:pos x="555" y="574"/>
                  </a:cxn>
                  <a:cxn ang="0">
                    <a:pos x="534" y="600"/>
                  </a:cxn>
                  <a:cxn ang="0">
                    <a:pos x="502" y="612"/>
                  </a:cxn>
                  <a:cxn ang="0">
                    <a:pos x="466" y="612"/>
                  </a:cxn>
                  <a:cxn ang="0">
                    <a:pos x="444" y="612"/>
                  </a:cxn>
                  <a:cxn ang="0">
                    <a:pos x="440" y="612"/>
                  </a:cxn>
                  <a:cxn ang="0">
                    <a:pos x="441" y="1189"/>
                  </a:cxn>
                  <a:cxn ang="0">
                    <a:pos x="430" y="1228"/>
                  </a:cxn>
                  <a:cxn ang="0">
                    <a:pos x="403" y="1255"/>
                  </a:cxn>
                  <a:cxn ang="0">
                    <a:pos x="364" y="1266"/>
                  </a:cxn>
                  <a:cxn ang="0">
                    <a:pos x="326" y="1255"/>
                  </a:cxn>
                  <a:cxn ang="0">
                    <a:pos x="299" y="1228"/>
                  </a:cxn>
                  <a:cxn ang="0">
                    <a:pos x="288" y="1189"/>
                  </a:cxn>
                  <a:cxn ang="0">
                    <a:pos x="288" y="1172"/>
                  </a:cxn>
                  <a:cxn ang="0">
                    <a:pos x="288" y="1124"/>
                  </a:cxn>
                  <a:cxn ang="0">
                    <a:pos x="288" y="1053"/>
                  </a:cxn>
                  <a:cxn ang="0">
                    <a:pos x="288" y="969"/>
                  </a:cxn>
                  <a:cxn ang="0">
                    <a:pos x="288" y="878"/>
                  </a:cxn>
                  <a:cxn ang="0">
                    <a:pos x="288" y="789"/>
                  </a:cxn>
                  <a:cxn ang="0">
                    <a:pos x="288" y="711"/>
                  </a:cxn>
                  <a:cxn ang="0">
                    <a:pos x="288" y="651"/>
                  </a:cxn>
                  <a:cxn ang="0">
                    <a:pos x="288" y="617"/>
                  </a:cxn>
                  <a:cxn ang="0">
                    <a:pos x="215" y="612"/>
                  </a:cxn>
                  <a:cxn ang="0">
                    <a:pos x="215" y="629"/>
                  </a:cxn>
                  <a:cxn ang="0">
                    <a:pos x="215" y="678"/>
                  </a:cxn>
                  <a:cxn ang="0">
                    <a:pos x="215" y="748"/>
                  </a:cxn>
                  <a:cxn ang="0">
                    <a:pos x="215" y="834"/>
                  </a:cxn>
                  <a:cxn ang="0">
                    <a:pos x="215" y="923"/>
                  </a:cxn>
                  <a:cxn ang="0">
                    <a:pos x="215" y="1013"/>
                  </a:cxn>
                  <a:cxn ang="0">
                    <a:pos x="215" y="1091"/>
                  </a:cxn>
                  <a:cxn ang="0">
                    <a:pos x="215" y="1150"/>
                  </a:cxn>
                  <a:cxn ang="0">
                    <a:pos x="215" y="1184"/>
                  </a:cxn>
                  <a:cxn ang="0">
                    <a:pos x="213" y="1209"/>
                  </a:cxn>
                  <a:cxn ang="0">
                    <a:pos x="193" y="1243"/>
                  </a:cxn>
                  <a:cxn ang="0">
                    <a:pos x="159" y="1262"/>
                  </a:cxn>
                  <a:cxn ang="0">
                    <a:pos x="118" y="1262"/>
                  </a:cxn>
                  <a:cxn ang="0">
                    <a:pos x="84" y="1243"/>
                  </a:cxn>
                  <a:cxn ang="0">
                    <a:pos x="65" y="1209"/>
                  </a:cxn>
                  <a:cxn ang="0">
                    <a:pos x="63" y="752"/>
                  </a:cxn>
                  <a:cxn ang="0">
                    <a:pos x="70" y="705"/>
                  </a:cxn>
                  <a:cxn ang="0">
                    <a:pos x="70" y="262"/>
                  </a:cxn>
                  <a:cxn ang="0">
                    <a:pos x="68" y="209"/>
                  </a:cxn>
                  <a:cxn ang="0">
                    <a:pos x="44" y="119"/>
                  </a:cxn>
                  <a:cxn ang="0">
                    <a:pos x="0" y="40"/>
                  </a:cxn>
                  <a:cxn ang="0">
                    <a:pos x="39" y="10"/>
                  </a:cxn>
                  <a:cxn ang="0">
                    <a:pos x="80" y="0"/>
                  </a:cxn>
                </a:cxnLst>
                <a:rect l="0" t="0" r="r" b="b"/>
                <a:pathLst>
                  <a:path w="557" h="1266">
                    <a:moveTo>
                      <a:pt x="80" y="0"/>
                    </a:moveTo>
                    <a:lnTo>
                      <a:pt x="190" y="0"/>
                    </a:lnTo>
                    <a:lnTo>
                      <a:pt x="252" y="56"/>
                    </a:lnTo>
                    <a:lnTo>
                      <a:pt x="312" y="0"/>
                    </a:lnTo>
                    <a:lnTo>
                      <a:pt x="423" y="0"/>
                    </a:lnTo>
                    <a:lnTo>
                      <a:pt x="444" y="3"/>
                    </a:lnTo>
                    <a:lnTo>
                      <a:pt x="464" y="10"/>
                    </a:lnTo>
                    <a:lnTo>
                      <a:pt x="484" y="23"/>
                    </a:lnTo>
                    <a:lnTo>
                      <a:pt x="503" y="40"/>
                    </a:lnTo>
                    <a:lnTo>
                      <a:pt x="520" y="63"/>
                    </a:lnTo>
                    <a:lnTo>
                      <a:pt x="536" y="88"/>
                    </a:lnTo>
                    <a:lnTo>
                      <a:pt x="547" y="119"/>
                    </a:lnTo>
                    <a:lnTo>
                      <a:pt x="555" y="154"/>
                    </a:lnTo>
                    <a:lnTo>
                      <a:pt x="557" y="192"/>
                    </a:lnTo>
                    <a:lnTo>
                      <a:pt x="557" y="192"/>
                    </a:lnTo>
                    <a:lnTo>
                      <a:pt x="557" y="197"/>
                    </a:lnTo>
                    <a:lnTo>
                      <a:pt x="557" y="556"/>
                    </a:lnTo>
                    <a:lnTo>
                      <a:pt x="555" y="574"/>
                    </a:lnTo>
                    <a:lnTo>
                      <a:pt x="547" y="589"/>
                    </a:lnTo>
                    <a:lnTo>
                      <a:pt x="534" y="600"/>
                    </a:lnTo>
                    <a:lnTo>
                      <a:pt x="519" y="609"/>
                    </a:lnTo>
                    <a:lnTo>
                      <a:pt x="502" y="612"/>
                    </a:lnTo>
                    <a:lnTo>
                      <a:pt x="483" y="612"/>
                    </a:lnTo>
                    <a:lnTo>
                      <a:pt x="466" y="612"/>
                    </a:lnTo>
                    <a:lnTo>
                      <a:pt x="452" y="612"/>
                    </a:lnTo>
                    <a:lnTo>
                      <a:pt x="444" y="612"/>
                    </a:lnTo>
                    <a:lnTo>
                      <a:pt x="441" y="612"/>
                    </a:lnTo>
                    <a:lnTo>
                      <a:pt x="440" y="612"/>
                    </a:lnTo>
                    <a:lnTo>
                      <a:pt x="441" y="614"/>
                    </a:lnTo>
                    <a:lnTo>
                      <a:pt x="441" y="1189"/>
                    </a:lnTo>
                    <a:lnTo>
                      <a:pt x="437" y="1209"/>
                    </a:lnTo>
                    <a:lnTo>
                      <a:pt x="430" y="1228"/>
                    </a:lnTo>
                    <a:lnTo>
                      <a:pt x="418" y="1243"/>
                    </a:lnTo>
                    <a:lnTo>
                      <a:pt x="403" y="1255"/>
                    </a:lnTo>
                    <a:lnTo>
                      <a:pt x="384" y="1262"/>
                    </a:lnTo>
                    <a:lnTo>
                      <a:pt x="364" y="1266"/>
                    </a:lnTo>
                    <a:lnTo>
                      <a:pt x="344" y="1262"/>
                    </a:lnTo>
                    <a:lnTo>
                      <a:pt x="326" y="1255"/>
                    </a:lnTo>
                    <a:lnTo>
                      <a:pt x="310" y="1243"/>
                    </a:lnTo>
                    <a:lnTo>
                      <a:pt x="299" y="1228"/>
                    </a:lnTo>
                    <a:lnTo>
                      <a:pt x="291" y="1209"/>
                    </a:lnTo>
                    <a:lnTo>
                      <a:pt x="288" y="1189"/>
                    </a:lnTo>
                    <a:lnTo>
                      <a:pt x="288" y="1184"/>
                    </a:lnTo>
                    <a:lnTo>
                      <a:pt x="288" y="1172"/>
                    </a:lnTo>
                    <a:lnTo>
                      <a:pt x="288" y="1150"/>
                    </a:lnTo>
                    <a:lnTo>
                      <a:pt x="288" y="1124"/>
                    </a:lnTo>
                    <a:lnTo>
                      <a:pt x="288" y="1091"/>
                    </a:lnTo>
                    <a:lnTo>
                      <a:pt x="288" y="1053"/>
                    </a:lnTo>
                    <a:lnTo>
                      <a:pt x="288" y="1013"/>
                    </a:lnTo>
                    <a:lnTo>
                      <a:pt x="288" y="969"/>
                    </a:lnTo>
                    <a:lnTo>
                      <a:pt x="288" y="923"/>
                    </a:lnTo>
                    <a:lnTo>
                      <a:pt x="288" y="878"/>
                    </a:lnTo>
                    <a:lnTo>
                      <a:pt x="288" y="834"/>
                    </a:lnTo>
                    <a:lnTo>
                      <a:pt x="288" y="789"/>
                    </a:lnTo>
                    <a:lnTo>
                      <a:pt x="288" y="748"/>
                    </a:lnTo>
                    <a:lnTo>
                      <a:pt x="288" y="711"/>
                    </a:lnTo>
                    <a:lnTo>
                      <a:pt x="288" y="678"/>
                    </a:lnTo>
                    <a:lnTo>
                      <a:pt x="288" y="651"/>
                    </a:lnTo>
                    <a:lnTo>
                      <a:pt x="288" y="629"/>
                    </a:lnTo>
                    <a:lnTo>
                      <a:pt x="288" y="617"/>
                    </a:lnTo>
                    <a:lnTo>
                      <a:pt x="288" y="612"/>
                    </a:lnTo>
                    <a:lnTo>
                      <a:pt x="215" y="612"/>
                    </a:lnTo>
                    <a:lnTo>
                      <a:pt x="215" y="617"/>
                    </a:lnTo>
                    <a:lnTo>
                      <a:pt x="215" y="629"/>
                    </a:lnTo>
                    <a:lnTo>
                      <a:pt x="215" y="651"/>
                    </a:lnTo>
                    <a:lnTo>
                      <a:pt x="215" y="678"/>
                    </a:lnTo>
                    <a:lnTo>
                      <a:pt x="215" y="711"/>
                    </a:lnTo>
                    <a:lnTo>
                      <a:pt x="215" y="748"/>
                    </a:lnTo>
                    <a:lnTo>
                      <a:pt x="215" y="789"/>
                    </a:lnTo>
                    <a:lnTo>
                      <a:pt x="215" y="834"/>
                    </a:lnTo>
                    <a:lnTo>
                      <a:pt x="215" y="878"/>
                    </a:lnTo>
                    <a:lnTo>
                      <a:pt x="215" y="923"/>
                    </a:lnTo>
                    <a:lnTo>
                      <a:pt x="215" y="969"/>
                    </a:lnTo>
                    <a:lnTo>
                      <a:pt x="215" y="1013"/>
                    </a:lnTo>
                    <a:lnTo>
                      <a:pt x="215" y="1053"/>
                    </a:lnTo>
                    <a:lnTo>
                      <a:pt x="215" y="1091"/>
                    </a:lnTo>
                    <a:lnTo>
                      <a:pt x="215" y="1124"/>
                    </a:lnTo>
                    <a:lnTo>
                      <a:pt x="215" y="1150"/>
                    </a:lnTo>
                    <a:lnTo>
                      <a:pt x="215" y="1172"/>
                    </a:lnTo>
                    <a:lnTo>
                      <a:pt x="215" y="1184"/>
                    </a:lnTo>
                    <a:lnTo>
                      <a:pt x="215" y="1189"/>
                    </a:lnTo>
                    <a:lnTo>
                      <a:pt x="213" y="1209"/>
                    </a:lnTo>
                    <a:lnTo>
                      <a:pt x="204" y="1228"/>
                    </a:lnTo>
                    <a:lnTo>
                      <a:pt x="193" y="1243"/>
                    </a:lnTo>
                    <a:lnTo>
                      <a:pt x="178" y="1255"/>
                    </a:lnTo>
                    <a:lnTo>
                      <a:pt x="159" y="1262"/>
                    </a:lnTo>
                    <a:lnTo>
                      <a:pt x="138" y="1266"/>
                    </a:lnTo>
                    <a:lnTo>
                      <a:pt x="118" y="1262"/>
                    </a:lnTo>
                    <a:lnTo>
                      <a:pt x="101" y="1255"/>
                    </a:lnTo>
                    <a:lnTo>
                      <a:pt x="84" y="1243"/>
                    </a:lnTo>
                    <a:lnTo>
                      <a:pt x="73" y="1228"/>
                    </a:lnTo>
                    <a:lnTo>
                      <a:pt x="65" y="1209"/>
                    </a:lnTo>
                    <a:lnTo>
                      <a:pt x="63" y="1189"/>
                    </a:lnTo>
                    <a:lnTo>
                      <a:pt x="63" y="752"/>
                    </a:lnTo>
                    <a:lnTo>
                      <a:pt x="68" y="729"/>
                    </a:lnTo>
                    <a:lnTo>
                      <a:pt x="70" y="705"/>
                    </a:lnTo>
                    <a:lnTo>
                      <a:pt x="70" y="265"/>
                    </a:lnTo>
                    <a:lnTo>
                      <a:pt x="70" y="262"/>
                    </a:lnTo>
                    <a:lnTo>
                      <a:pt x="70" y="259"/>
                    </a:lnTo>
                    <a:lnTo>
                      <a:pt x="68" y="209"/>
                    </a:lnTo>
                    <a:lnTo>
                      <a:pt x="59" y="163"/>
                    </a:lnTo>
                    <a:lnTo>
                      <a:pt x="44" y="119"/>
                    </a:lnTo>
                    <a:lnTo>
                      <a:pt x="25" y="77"/>
                    </a:lnTo>
                    <a:lnTo>
                      <a:pt x="0" y="40"/>
                    </a:lnTo>
                    <a:lnTo>
                      <a:pt x="19" y="23"/>
                    </a:lnTo>
                    <a:lnTo>
                      <a:pt x="39" y="10"/>
                    </a:lnTo>
                    <a:lnTo>
                      <a:pt x="60" y="3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57" name="Freeform 10"/>
              <p:cNvSpPr/>
              <p:nvPr/>
            </p:nvSpPr>
            <p:spPr bwMode="auto">
              <a:xfrm>
                <a:off x="4173" y="808"/>
                <a:ext cx="62" cy="63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153" y="3"/>
                  </a:cxn>
                  <a:cxn ang="0">
                    <a:pos x="179" y="12"/>
                  </a:cxn>
                  <a:cxn ang="0">
                    <a:pos x="202" y="27"/>
                  </a:cxn>
                  <a:cxn ang="0">
                    <a:pos x="221" y="46"/>
                  </a:cxn>
                  <a:cxn ang="0">
                    <a:pos x="236" y="69"/>
                  </a:cxn>
                  <a:cxn ang="0">
                    <a:pos x="245" y="95"/>
                  </a:cxn>
                  <a:cxn ang="0">
                    <a:pos x="248" y="124"/>
                  </a:cxn>
                  <a:cxn ang="0">
                    <a:pos x="245" y="152"/>
                  </a:cxn>
                  <a:cxn ang="0">
                    <a:pos x="236" y="179"/>
                  </a:cxn>
                  <a:cxn ang="0">
                    <a:pos x="221" y="201"/>
                  </a:cxn>
                  <a:cxn ang="0">
                    <a:pos x="202" y="220"/>
                  </a:cxn>
                  <a:cxn ang="0">
                    <a:pos x="179" y="235"/>
                  </a:cxn>
                  <a:cxn ang="0">
                    <a:pos x="153" y="244"/>
                  </a:cxn>
                  <a:cxn ang="0">
                    <a:pos x="125" y="248"/>
                  </a:cxn>
                  <a:cxn ang="0">
                    <a:pos x="96" y="244"/>
                  </a:cxn>
                  <a:cxn ang="0">
                    <a:pos x="69" y="235"/>
                  </a:cxn>
                  <a:cxn ang="0">
                    <a:pos x="47" y="220"/>
                  </a:cxn>
                  <a:cxn ang="0">
                    <a:pos x="28" y="201"/>
                  </a:cxn>
                  <a:cxn ang="0">
                    <a:pos x="13" y="179"/>
                  </a:cxn>
                  <a:cxn ang="0">
                    <a:pos x="4" y="152"/>
                  </a:cxn>
                  <a:cxn ang="0">
                    <a:pos x="0" y="124"/>
                  </a:cxn>
                  <a:cxn ang="0">
                    <a:pos x="4" y="95"/>
                  </a:cxn>
                  <a:cxn ang="0">
                    <a:pos x="13" y="69"/>
                  </a:cxn>
                  <a:cxn ang="0">
                    <a:pos x="28" y="46"/>
                  </a:cxn>
                  <a:cxn ang="0">
                    <a:pos x="47" y="27"/>
                  </a:cxn>
                  <a:cxn ang="0">
                    <a:pos x="69" y="12"/>
                  </a:cxn>
                  <a:cxn ang="0">
                    <a:pos x="96" y="3"/>
                  </a:cxn>
                  <a:cxn ang="0">
                    <a:pos x="125" y="0"/>
                  </a:cxn>
                </a:cxnLst>
                <a:rect l="0" t="0" r="r" b="b"/>
                <a:pathLst>
                  <a:path w="248" h="248">
                    <a:moveTo>
                      <a:pt x="125" y="0"/>
                    </a:moveTo>
                    <a:lnTo>
                      <a:pt x="153" y="3"/>
                    </a:lnTo>
                    <a:lnTo>
                      <a:pt x="179" y="12"/>
                    </a:lnTo>
                    <a:lnTo>
                      <a:pt x="202" y="27"/>
                    </a:lnTo>
                    <a:lnTo>
                      <a:pt x="221" y="46"/>
                    </a:lnTo>
                    <a:lnTo>
                      <a:pt x="236" y="69"/>
                    </a:lnTo>
                    <a:lnTo>
                      <a:pt x="245" y="95"/>
                    </a:lnTo>
                    <a:lnTo>
                      <a:pt x="248" y="124"/>
                    </a:lnTo>
                    <a:lnTo>
                      <a:pt x="245" y="152"/>
                    </a:lnTo>
                    <a:lnTo>
                      <a:pt x="236" y="179"/>
                    </a:lnTo>
                    <a:lnTo>
                      <a:pt x="221" y="201"/>
                    </a:lnTo>
                    <a:lnTo>
                      <a:pt x="202" y="220"/>
                    </a:lnTo>
                    <a:lnTo>
                      <a:pt x="179" y="235"/>
                    </a:lnTo>
                    <a:lnTo>
                      <a:pt x="153" y="244"/>
                    </a:lnTo>
                    <a:lnTo>
                      <a:pt x="125" y="248"/>
                    </a:lnTo>
                    <a:lnTo>
                      <a:pt x="96" y="244"/>
                    </a:lnTo>
                    <a:lnTo>
                      <a:pt x="69" y="235"/>
                    </a:lnTo>
                    <a:lnTo>
                      <a:pt x="47" y="220"/>
                    </a:lnTo>
                    <a:lnTo>
                      <a:pt x="28" y="201"/>
                    </a:lnTo>
                    <a:lnTo>
                      <a:pt x="13" y="179"/>
                    </a:lnTo>
                    <a:lnTo>
                      <a:pt x="4" y="152"/>
                    </a:lnTo>
                    <a:lnTo>
                      <a:pt x="0" y="124"/>
                    </a:lnTo>
                    <a:lnTo>
                      <a:pt x="4" y="95"/>
                    </a:lnTo>
                    <a:lnTo>
                      <a:pt x="13" y="69"/>
                    </a:lnTo>
                    <a:lnTo>
                      <a:pt x="28" y="46"/>
                    </a:lnTo>
                    <a:lnTo>
                      <a:pt x="47" y="27"/>
                    </a:lnTo>
                    <a:lnTo>
                      <a:pt x="69" y="12"/>
                    </a:lnTo>
                    <a:lnTo>
                      <a:pt x="96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58" name="Freeform 11"/>
              <p:cNvSpPr/>
              <p:nvPr/>
            </p:nvSpPr>
            <p:spPr bwMode="auto">
              <a:xfrm>
                <a:off x="3810" y="878"/>
                <a:ext cx="139" cy="316"/>
              </a:xfrm>
              <a:custGeom>
                <a:avLst/>
                <a:gdLst/>
                <a:ahLst/>
                <a:cxnLst>
                  <a:cxn ang="0">
                    <a:pos x="245" y="0"/>
                  </a:cxn>
                  <a:cxn ang="0">
                    <a:pos x="367" y="0"/>
                  </a:cxn>
                  <a:cxn ang="0">
                    <a:pos x="497" y="3"/>
                  </a:cxn>
                  <a:cxn ang="0">
                    <a:pos x="537" y="23"/>
                  </a:cxn>
                  <a:cxn ang="0">
                    <a:pos x="531" y="76"/>
                  </a:cxn>
                  <a:cxn ang="0">
                    <a:pos x="497" y="161"/>
                  </a:cxn>
                  <a:cxn ang="0">
                    <a:pos x="486" y="259"/>
                  </a:cxn>
                  <a:cxn ang="0">
                    <a:pos x="488" y="731"/>
                  </a:cxn>
                  <a:cxn ang="0">
                    <a:pos x="495" y="1189"/>
                  </a:cxn>
                  <a:cxn ang="0">
                    <a:pos x="484" y="1228"/>
                  </a:cxn>
                  <a:cxn ang="0">
                    <a:pos x="457" y="1255"/>
                  </a:cxn>
                  <a:cxn ang="0">
                    <a:pos x="419" y="1266"/>
                  </a:cxn>
                  <a:cxn ang="0">
                    <a:pos x="380" y="1255"/>
                  </a:cxn>
                  <a:cxn ang="0">
                    <a:pos x="353" y="1228"/>
                  </a:cxn>
                  <a:cxn ang="0">
                    <a:pos x="342" y="1189"/>
                  </a:cxn>
                  <a:cxn ang="0">
                    <a:pos x="342" y="1172"/>
                  </a:cxn>
                  <a:cxn ang="0">
                    <a:pos x="342" y="1124"/>
                  </a:cxn>
                  <a:cxn ang="0">
                    <a:pos x="342" y="1053"/>
                  </a:cxn>
                  <a:cxn ang="0">
                    <a:pos x="342" y="969"/>
                  </a:cxn>
                  <a:cxn ang="0">
                    <a:pos x="342" y="878"/>
                  </a:cxn>
                  <a:cxn ang="0">
                    <a:pos x="342" y="789"/>
                  </a:cxn>
                  <a:cxn ang="0">
                    <a:pos x="342" y="711"/>
                  </a:cxn>
                  <a:cxn ang="0">
                    <a:pos x="342" y="651"/>
                  </a:cxn>
                  <a:cxn ang="0">
                    <a:pos x="342" y="617"/>
                  </a:cxn>
                  <a:cxn ang="0">
                    <a:pos x="269" y="612"/>
                  </a:cxn>
                  <a:cxn ang="0">
                    <a:pos x="269" y="629"/>
                  </a:cxn>
                  <a:cxn ang="0">
                    <a:pos x="269" y="678"/>
                  </a:cxn>
                  <a:cxn ang="0">
                    <a:pos x="269" y="748"/>
                  </a:cxn>
                  <a:cxn ang="0">
                    <a:pos x="269" y="834"/>
                  </a:cxn>
                  <a:cxn ang="0">
                    <a:pos x="269" y="923"/>
                  </a:cxn>
                  <a:cxn ang="0">
                    <a:pos x="269" y="1013"/>
                  </a:cxn>
                  <a:cxn ang="0">
                    <a:pos x="269" y="1091"/>
                  </a:cxn>
                  <a:cxn ang="0">
                    <a:pos x="269" y="1150"/>
                  </a:cxn>
                  <a:cxn ang="0">
                    <a:pos x="269" y="1184"/>
                  </a:cxn>
                  <a:cxn ang="0">
                    <a:pos x="266" y="1209"/>
                  </a:cxn>
                  <a:cxn ang="0">
                    <a:pos x="247" y="1243"/>
                  </a:cxn>
                  <a:cxn ang="0">
                    <a:pos x="213" y="1262"/>
                  </a:cxn>
                  <a:cxn ang="0">
                    <a:pos x="173" y="1262"/>
                  </a:cxn>
                  <a:cxn ang="0">
                    <a:pos x="139" y="1243"/>
                  </a:cxn>
                  <a:cxn ang="0">
                    <a:pos x="120" y="1209"/>
                  </a:cxn>
                  <a:cxn ang="0">
                    <a:pos x="116" y="614"/>
                  </a:cxn>
                  <a:cxn ang="0">
                    <a:pos x="116" y="612"/>
                  </a:cxn>
                  <a:cxn ang="0">
                    <a:pos x="105" y="612"/>
                  </a:cxn>
                  <a:cxn ang="0">
                    <a:pos x="75" y="612"/>
                  </a:cxn>
                  <a:cxn ang="0">
                    <a:pos x="38" y="609"/>
                  </a:cxn>
                  <a:cxn ang="0">
                    <a:pos x="10" y="589"/>
                  </a:cxn>
                  <a:cxn ang="0">
                    <a:pos x="0" y="556"/>
                  </a:cxn>
                  <a:cxn ang="0">
                    <a:pos x="0" y="192"/>
                  </a:cxn>
                  <a:cxn ang="0">
                    <a:pos x="3" y="154"/>
                  </a:cxn>
                  <a:cxn ang="0">
                    <a:pos x="22" y="88"/>
                  </a:cxn>
                  <a:cxn ang="0">
                    <a:pos x="54" y="40"/>
                  </a:cxn>
                  <a:cxn ang="0">
                    <a:pos x="94" y="10"/>
                  </a:cxn>
                  <a:cxn ang="0">
                    <a:pos x="134" y="0"/>
                  </a:cxn>
                </a:cxnLst>
                <a:rect l="0" t="0" r="r" b="b"/>
                <a:pathLst>
                  <a:path w="556" h="1266">
                    <a:moveTo>
                      <a:pt x="134" y="0"/>
                    </a:moveTo>
                    <a:lnTo>
                      <a:pt x="245" y="0"/>
                    </a:lnTo>
                    <a:lnTo>
                      <a:pt x="305" y="56"/>
                    </a:lnTo>
                    <a:lnTo>
                      <a:pt x="367" y="0"/>
                    </a:lnTo>
                    <a:lnTo>
                      <a:pt x="477" y="0"/>
                    </a:lnTo>
                    <a:lnTo>
                      <a:pt x="497" y="3"/>
                    </a:lnTo>
                    <a:lnTo>
                      <a:pt x="517" y="10"/>
                    </a:lnTo>
                    <a:lnTo>
                      <a:pt x="537" y="23"/>
                    </a:lnTo>
                    <a:lnTo>
                      <a:pt x="556" y="39"/>
                    </a:lnTo>
                    <a:lnTo>
                      <a:pt x="531" y="76"/>
                    </a:lnTo>
                    <a:lnTo>
                      <a:pt x="511" y="117"/>
                    </a:lnTo>
                    <a:lnTo>
                      <a:pt x="497" y="161"/>
                    </a:lnTo>
                    <a:lnTo>
                      <a:pt x="488" y="209"/>
                    </a:lnTo>
                    <a:lnTo>
                      <a:pt x="486" y="259"/>
                    </a:lnTo>
                    <a:lnTo>
                      <a:pt x="486" y="705"/>
                    </a:lnTo>
                    <a:lnTo>
                      <a:pt x="488" y="731"/>
                    </a:lnTo>
                    <a:lnTo>
                      <a:pt x="495" y="757"/>
                    </a:lnTo>
                    <a:lnTo>
                      <a:pt x="495" y="1189"/>
                    </a:lnTo>
                    <a:lnTo>
                      <a:pt x="492" y="1209"/>
                    </a:lnTo>
                    <a:lnTo>
                      <a:pt x="484" y="1228"/>
                    </a:lnTo>
                    <a:lnTo>
                      <a:pt x="473" y="1243"/>
                    </a:lnTo>
                    <a:lnTo>
                      <a:pt x="457" y="1255"/>
                    </a:lnTo>
                    <a:lnTo>
                      <a:pt x="439" y="1262"/>
                    </a:lnTo>
                    <a:lnTo>
                      <a:pt x="419" y="1266"/>
                    </a:lnTo>
                    <a:lnTo>
                      <a:pt x="399" y="1262"/>
                    </a:lnTo>
                    <a:lnTo>
                      <a:pt x="380" y="1255"/>
                    </a:lnTo>
                    <a:lnTo>
                      <a:pt x="365" y="1243"/>
                    </a:lnTo>
                    <a:lnTo>
                      <a:pt x="353" y="1228"/>
                    </a:lnTo>
                    <a:lnTo>
                      <a:pt x="344" y="1209"/>
                    </a:lnTo>
                    <a:lnTo>
                      <a:pt x="342" y="1189"/>
                    </a:lnTo>
                    <a:lnTo>
                      <a:pt x="342" y="1184"/>
                    </a:lnTo>
                    <a:lnTo>
                      <a:pt x="342" y="1172"/>
                    </a:lnTo>
                    <a:lnTo>
                      <a:pt x="342" y="1150"/>
                    </a:lnTo>
                    <a:lnTo>
                      <a:pt x="342" y="1124"/>
                    </a:lnTo>
                    <a:lnTo>
                      <a:pt x="342" y="1091"/>
                    </a:lnTo>
                    <a:lnTo>
                      <a:pt x="342" y="1053"/>
                    </a:lnTo>
                    <a:lnTo>
                      <a:pt x="342" y="1013"/>
                    </a:lnTo>
                    <a:lnTo>
                      <a:pt x="342" y="969"/>
                    </a:lnTo>
                    <a:lnTo>
                      <a:pt x="342" y="923"/>
                    </a:lnTo>
                    <a:lnTo>
                      <a:pt x="342" y="878"/>
                    </a:lnTo>
                    <a:lnTo>
                      <a:pt x="342" y="834"/>
                    </a:lnTo>
                    <a:lnTo>
                      <a:pt x="342" y="789"/>
                    </a:lnTo>
                    <a:lnTo>
                      <a:pt x="342" y="748"/>
                    </a:lnTo>
                    <a:lnTo>
                      <a:pt x="342" y="711"/>
                    </a:lnTo>
                    <a:lnTo>
                      <a:pt x="342" y="678"/>
                    </a:lnTo>
                    <a:lnTo>
                      <a:pt x="342" y="651"/>
                    </a:lnTo>
                    <a:lnTo>
                      <a:pt x="342" y="629"/>
                    </a:lnTo>
                    <a:lnTo>
                      <a:pt x="342" y="617"/>
                    </a:lnTo>
                    <a:lnTo>
                      <a:pt x="342" y="612"/>
                    </a:lnTo>
                    <a:lnTo>
                      <a:pt x="269" y="612"/>
                    </a:lnTo>
                    <a:lnTo>
                      <a:pt x="269" y="617"/>
                    </a:lnTo>
                    <a:lnTo>
                      <a:pt x="269" y="629"/>
                    </a:lnTo>
                    <a:lnTo>
                      <a:pt x="269" y="651"/>
                    </a:lnTo>
                    <a:lnTo>
                      <a:pt x="269" y="678"/>
                    </a:lnTo>
                    <a:lnTo>
                      <a:pt x="269" y="711"/>
                    </a:lnTo>
                    <a:lnTo>
                      <a:pt x="269" y="748"/>
                    </a:lnTo>
                    <a:lnTo>
                      <a:pt x="269" y="789"/>
                    </a:lnTo>
                    <a:lnTo>
                      <a:pt x="269" y="834"/>
                    </a:lnTo>
                    <a:lnTo>
                      <a:pt x="269" y="878"/>
                    </a:lnTo>
                    <a:lnTo>
                      <a:pt x="269" y="923"/>
                    </a:lnTo>
                    <a:lnTo>
                      <a:pt x="269" y="969"/>
                    </a:lnTo>
                    <a:lnTo>
                      <a:pt x="269" y="1013"/>
                    </a:lnTo>
                    <a:lnTo>
                      <a:pt x="269" y="1053"/>
                    </a:lnTo>
                    <a:lnTo>
                      <a:pt x="269" y="1091"/>
                    </a:lnTo>
                    <a:lnTo>
                      <a:pt x="269" y="1124"/>
                    </a:lnTo>
                    <a:lnTo>
                      <a:pt x="269" y="1150"/>
                    </a:lnTo>
                    <a:lnTo>
                      <a:pt x="269" y="1172"/>
                    </a:lnTo>
                    <a:lnTo>
                      <a:pt x="269" y="1184"/>
                    </a:lnTo>
                    <a:lnTo>
                      <a:pt x="269" y="1189"/>
                    </a:lnTo>
                    <a:lnTo>
                      <a:pt x="266" y="1209"/>
                    </a:lnTo>
                    <a:lnTo>
                      <a:pt x="259" y="1228"/>
                    </a:lnTo>
                    <a:lnTo>
                      <a:pt x="247" y="1243"/>
                    </a:lnTo>
                    <a:lnTo>
                      <a:pt x="231" y="1255"/>
                    </a:lnTo>
                    <a:lnTo>
                      <a:pt x="213" y="1262"/>
                    </a:lnTo>
                    <a:lnTo>
                      <a:pt x="193" y="1266"/>
                    </a:lnTo>
                    <a:lnTo>
                      <a:pt x="173" y="1262"/>
                    </a:lnTo>
                    <a:lnTo>
                      <a:pt x="154" y="1255"/>
                    </a:lnTo>
                    <a:lnTo>
                      <a:pt x="139" y="1243"/>
                    </a:lnTo>
                    <a:lnTo>
                      <a:pt x="128" y="1228"/>
                    </a:lnTo>
                    <a:lnTo>
                      <a:pt x="120" y="1209"/>
                    </a:lnTo>
                    <a:lnTo>
                      <a:pt x="116" y="1189"/>
                    </a:lnTo>
                    <a:lnTo>
                      <a:pt x="116" y="614"/>
                    </a:lnTo>
                    <a:lnTo>
                      <a:pt x="117" y="612"/>
                    </a:lnTo>
                    <a:lnTo>
                      <a:pt x="116" y="612"/>
                    </a:lnTo>
                    <a:lnTo>
                      <a:pt x="114" y="612"/>
                    </a:lnTo>
                    <a:lnTo>
                      <a:pt x="105" y="612"/>
                    </a:lnTo>
                    <a:lnTo>
                      <a:pt x="91" y="612"/>
                    </a:lnTo>
                    <a:lnTo>
                      <a:pt x="75" y="612"/>
                    </a:lnTo>
                    <a:lnTo>
                      <a:pt x="56" y="612"/>
                    </a:lnTo>
                    <a:lnTo>
                      <a:pt x="38" y="609"/>
                    </a:lnTo>
                    <a:lnTo>
                      <a:pt x="23" y="600"/>
                    </a:lnTo>
                    <a:lnTo>
                      <a:pt x="10" y="589"/>
                    </a:lnTo>
                    <a:lnTo>
                      <a:pt x="3" y="574"/>
                    </a:lnTo>
                    <a:lnTo>
                      <a:pt x="0" y="556"/>
                    </a:lnTo>
                    <a:lnTo>
                      <a:pt x="0" y="197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3" y="154"/>
                    </a:lnTo>
                    <a:lnTo>
                      <a:pt x="10" y="119"/>
                    </a:lnTo>
                    <a:lnTo>
                      <a:pt x="22" y="88"/>
                    </a:lnTo>
                    <a:lnTo>
                      <a:pt x="37" y="63"/>
                    </a:lnTo>
                    <a:lnTo>
                      <a:pt x="54" y="40"/>
                    </a:lnTo>
                    <a:lnTo>
                      <a:pt x="73" y="23"/>
                    </a:lnTo>
                    <a:lnTo>
                      <a:pt x="94" y="10"/>
                    </a:lnTo>
                    <a:lnTo>
                      <a:pt x="114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59" name="Freeform 12"/>
              <p:cNvSpPr/>
              <p:nvPr/>
            </p:nvSpPr>
            <p:spPr bwMode="auto">
              <a:xfrm>
                <a:off x="3856" y="808"/>
                <a:ext cx="62" cy="63"/>
              </a:xfrm>
              <a:custGeom>
                <a:avLst/>
                <a:gdLst/>
                <a:ahLst/>
                <a:cxnLst>
                  <a:cxn ang="0">
                    <a:pos x="123" y="0"/>
                  </a:cxn>
                  <a:cxn ang="0">
                    <a:pos x="152" y="3"/>
                  </a:cxn>
                  <a:cxn ang="0">
                    <a:pos x="179" y="12"/>
                  </a:cxn>
                  <a:cxn ang="0">
                    <a:pos x="202" y="27"/>
                  </a:cxn>
                  <a:cxn ang="0">
                    <a:pos x="220" y="46"/>
                  </a:cxn>
                  <a:cxn ang="0">
                    <a:pos x="236" y="69"/>
                  </a:cxn>
                  <a:cxn ang="0">
                    <a:pos x="244" y="95"/>
                  </a:cxn>
                  <a:cxn ang="0">
                    <a:pos x="248" y="124"/>
                  </a:cxn>
                  <a:cxn ang="0">
                    <a:pos x="244" y="152"/>
                  </a:cxn>
                  <a:cxn ang="0">
                    <a:pos x="236" y="179"/>
                  </a:cxn>
                  <a:cxn ang="0">
                    <a:pos x="220" y="201"/>
                  </a:cxn>
                  <a:cxn ang="0">
                    <a:pos x="202" y="220"/>
                  </a:cxn>
                  <a:cxn ang="0">
                    <a:pos x="179" y="235"/>
                  </a:cxn>
                  <a:cxn ang="0">
                    <a:pos x="152" y="244"/>
                  </a:cxn>
                  <a:cxn ang="0">
                    <a:pos x="123" y="248"/>
                  </a:cxn>
                  <a:cxn ang="0">
                    <a:pos x="96" y="244"/>
                  </a:cxn>
                  <a:cxn ang="0">
                    <a:pos x="69" y="235"/>
                  </a:cxn>
                  <a:cxn ang="0">
                    <a:pos x="46" y="220"/>
                  </a:cxn>
                  <a:cxn ang="0">
                    <a:pos x="28" y="201"/>
                  </a:cxn>
                  <a:cxn ang="0">
                    <a:pos x="12" y="179"/>
                  </a:cxn>
                  <a:cxn ang="0">
                    <a:pos x="4" y="152"/>
                  </a:cxn>
                  <a:cxn ang="0">
                    <a:pos x="0" y="124"/>
                  </a:cxn>
                  <a:cxn ang="0">
                    <a:pos x="4" y="95"/>
                  </a:cxn>
                  <a:cxn ang="0">
                    <a:pos x="12" y="69"/>
                  </a:cxn>
                  <a:cxn ang="0">
                    <a:pos x="28" y="46"/>
                  </a:cxn>
                  <a:cxn ang="0">
                    <a:pos x="46" y="27"/>
                  </a:cxn>
                  <a:cxn ang="0">
                    <a:pos x="69" y="12"/>
                  </a:cxn>
                  <a:cxn ang="0">
                    <a:pos x="96" y="3"/>
                  </a:cxn>
                  <a:cxn ang="0">
                    <a:pos x="123" y="0"/>
                  </a:cxn>
                </a:cxnLst>
                <a:rect l="0" t="0" r="r" b="b"/>
                <a:pathLst>
                  <a:path w="248" h="248">
                    <a:moveTo>
                      <a:pt x="123" y="0"/>
                    </a:moveTo>
                    <a:lnTo>
                      <a:pt x="152" y="3"/>
                    </a:lnTo>
                    <a:lnTo>
                      <a:pt x="179" y="12"/>
                    </a:lnTo>
                    <a:lnTo>
                      <a:pt x="202" y="27"/>
                    </a:lnTo>
                    <a:lnTo>
                      <a:pt x="220" y="46"/>
                    </a:lnTo>
                    <a:lnTo>
                      <a:pt x="236" y="69"/>
                    </a:lnTo>
                    <a:lnTo>
                      <a:pt x="244" y="95"/>
                    </a:lnTo>
                    <a:lnTo>
                      <a:pt x="248" y="124"/>
                    </a:lnTo>
                    <a:lnTo>
                      <a:pt x="244" y="152"/>
                    </a:lnTo>
                    <a:lnTo>
                      <a:pt x="236" y="179"/>
                    </a:lnTo>
                    <a:lnTo>
                      <a:pt x="220" y="201"/>
                    </a:lnTo>
                    <a:lnTo>
                      <a:pt x="202" y="220"/>
                    </a:lnTo>
                    <a:lnTo>
                      <a:pt x="179" y="235"/>
                    </a:lnTo>
                    <a:lnTo>
                      <a:pt x="152" y="244"/>
                    </a:lnTo>
                    <a:lnTo>
                      <a:pt x="123" y="248"/>
                    </a:lnTo>
                    <a:lnTo>
                      <a:pt x="96" y="244"/>
                    </a:lnTo>
                    <a:lnTo>
                      <a:pt x="69" y="235"/>
                    </a:lnTo>
                    <a:lnTo>
                      <a:pt x="46" y="220"/>
                    </a:lnTo>
                    <a:lnTo>
                      <a:pt x="28" y="201"/>
                    </a:lnTo>
                    <a:lnTo>
                      <a:pt x="12" y="179"/>
                    </a:lnTo>
                    <a:lnTo>
                      <a:pt x="4" y="152"/>
                    </a:lnTo>
                    <a:lnTo>
                      <a:pt x="0" y="124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8" y="46"/>
                    </a:lnTo>
                    <a:lnTo>
                      <a:pt x="46" y="27"/>
                    </a:lnTo>
                    <a:lnTo>
                      <a:pt x="69" y="12"/>
                    </a:lnTo>
                    <a:lnTo>
                      <a:pt x="96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60" name="Freeform 13"/>
              <p:cNvSpPr/>
              <p:nvPr/>
            </p:nvSpPr>
            <p:spPr bwMode="auto">
              <a:xfrm>
                <a:off x="3951" y="884"/>
                <a:ext cx="188" cy="388"/>
              </a:xfrm>
              <a:custGeom>
                <a:avLst/>
                <a:gdLst/>
                <a:ahLst/>
                <a:cxnLst>
                  <a:cxn ang="0">
                    <a:pos x="301" y="0"/>
                  </a:cxn>
                  <a:cxn ang="0">
                    <a:pos x="451" y="0"/>
                  </a:cxn>
                  <a:cxn ang="0">
                    <a:pos x="609" y="3"/>
                  </a:cxn>
                  <a:cxn ang="0">
                    <a:pos x="654" y="23"/>
                  </a:cxn>
                  <a:cxn ang="0">
                    <a:pos x="696" y="62"/>
                  </a:cxn>
                  <a:cxn ang="0">
                    <a:pos x="730" y="119"/>
                  </a:cxn>
                  <a:cxn ang="0">
                    <a:pos x="749" y="192"/>
                  </a:cxn>
                  <a:cxn ang="0">
                    <a:pos x="751" y="235"/>
                  </a:cxn>
                  <a:cxn ang="0">
                    <a:pos x="751" y="681"/>
                  </a:cxn>
                  <a:cxn ang="0">
                    <a:pos x="739" y="723"/>
                  </a:cxn>
                  <a:cxn ang="0">
                    <a:pos x="704" y="747"/>
                  </a:cxn>
                  <a:cxn ang="0">
                    <a:pos x="663" y="750"/>
                  </a:cxn>
                  <a:cxn ang="0">
                    <a:pos x="610" y="750"/>
                  </a:cxn>
                  <a:cxn ang="0">
                    <a:pos x="596" y="750"/>
                  </a:cxn>
                  <a:cxn ang="0">
                    <a:pos x="596" y="753"/>
                  </a:cxn>
                  <a:cxn ang="0">
                    <a:pos x="592" y="1485"/>
                  </a:cxn>
                  <a:cxn ang="0">
                    <a:pos x="568" y="1526"/>
                  </a:cxn>
                  <a:cxn ang="0">
                    <a:pos x="527" y="1550"/>
                  </a:cxn>
                  <a:cxn ang="0">
                    <a:pos x="478" y="1550"/>
                  </a:cxn>
                  <a:cxn ang="0">
                    <a:pos x="436" y="1526"/>
                  </a:cxn>
                  <a:cxn ang="0">
                    <a:pos x="412" y="1485"/>
                  </a:cxn>
                  <a:cxn ang="0">
                    <a:pos x="408" y="1455"/>
                  </a:cxn>
                  <a:cxn ang="0">
                    <a:pos x="408" y="1421"/>
                  </a:cxn>
                  <a:cxn ang="0">
                    <a:pos x="408" y="1358"/>
                  </a:cxn>
                  <a:cxn ang="0">
                    <a:pos x="408" y="1276"/>
                  </a:cxn>
                  <a:cxn ang="0">
                    <a:pos x="408" y="1182"/>
                  </a:cxn>
                  <a:cxn ang="0">
                    <a:pos x="408" y="1081"/>
                  </a:cxn>
                  <a:cxn ang="0">
                    <a:pos x="408" y="981"/>
                  </a:cxn>
                  <a:cxn ang="0">
                    <a:pos x="408" y="892"/>
                  </a:cxn>
                  <a:cxn ang="0">
                    <a:pos x="408" y="818"/>
                  </a:cxn>
                  <a:cxn ang="0">
                    <a:pos x="408" y="769"/>
                  </a:cxn>
                  <a:cxn ang="0">
                    <a:pos x="408" y="750"/>
                  </a:cxn>
                  <a:cxn ang="0">
                    <a:pos x="343" y="755"/>
                  </a:cxn>
                  <a:cxn ang="0">
                    <a:pos x="343" y="791"/>
                  </a:cxn>
                  <a:cxn ang="0">
                    <a:pos x="343" y="852"/>
                  </a:cxn>
                  <a:cxn ang="0">
                    <a:pos x="343" y="934"/>
                  </a:cxn>
                  <a:cxn ang="0">
                    <a:pos x="343" y="1030"/>
                  </a:cxn>
                  <a:cxn ang="0">
                    <a:pos x="343" y="1131"/>
                  </a:cxn>
                  <a:cxn ang="0">
                    <a:pos x="343" y="1230"/>
                  </a:cxn>
                  <a:cxn ang="0">
                    <a:pos x="343" y="1319"/>
                  </a:cxn>
                  <a:cxn ang="0">
                    <a:pos x="343" y="1392"/>
                  </a:cxn>
                  <a:cxn ang="0">
                    <a:pos x="343" y="1441"/>
                  </a:cxn>
                  <a:cxn ang="0">
                    <a:pos x="343" y="1460"/>
                  </a:cxn>
                  <a:cxn ang="0">
                    <a:pos x="330" y="1507"/>
                  </a:cxn>
                  <a:cxn ang="0">
                    <a:pos x="296" y="1541"/>
                  </a:cxn>
                  <a:cxn ang="0">
                    <a:pos x="249" y="1554"/>
                  </a:cxn>
                  <a:cxn ang="0">
                    <a:pos x="201" y="1541"/>
                  </a:cxn>
                  <a:cxn ang="0">
                    <a:pos x="169" y="1507"/>
                  </a:cxn>
                  <a:cxn ang="0">
                    <a:pos x="156" y="1460"/>
                  </a:cxn>
                  <a:cxn ang="0">
                    <a:pos x="156" y="750"/>
                  </a:cxn>
                  <a:cxn ang="0">
                    <a:pos x="152" y="750"/>
                  </a:cxn>
                  <a:cxn ang="0">
                    <a:pos x="108" y="750"/>
                  </a:cxn>
                  <a:cxn ang="0">
                    <a:pos x="69" y="750"/>
                  </a:cxn>
                  <a:cxn ang="0">
                    <a:pos x="29" y="738"/>
                  </a:cxn>
                  <a:cxn ang="0">
                    <a:pos x="3" y="704"/>
                  </a:cxn>
                  <a:cxn ang="0">
                    <a:pos x="0" y="241"/>
                  </a:cxn>
                  <a:cxn ang="0">
                    <a:pos x="0" y="235"/>
                  </a:cxn>
                  <a:cxn ang="0">
                    <a:pos x="10" y="154"/>
                  </a:cxn>
                  <a:cxn ang="0">
                    <a:pos x="37" y="88"/>
                  </a:cxn>
                  <a:cxn ang="0">
                    <a:pos x="75" y="40"/>
                  </a:cxn>
                  <a:cxn ang="0">
                    <a:pos x="119" y="10"/>
                  </a:cxn>
                  <a:cxn ang="0">
                    <a:pos x="165" y="0"/>
                  </a:cxn>
                </a:cxnLst>
                <a:rect l="0" t="0" r="r" b="b"/>
                <a:pathLst>
                  <a:path w="751" h="1554">
                    <a:moveTo>
                      <a:pt x="165" y="0"/>
                    </a:moveTo>
                    <a:lnTo>
                      <a:pt x="301" y="0"/>
                    </a:lnTo>
                    <a:lnTo>
                      <a:pt x="375" y="67"/>
                    </a:lnTo>
                    <a:lnTo>
                      <a:pt x="451" y="0"/>
                    </a:lnTo>
                    <a:lnTo>
                      <a:pt x="586" y="0"/>
                    </a:lnTo>
                    <a:lnTo>
                      <a:pt x="609" y="3"/>
                    </a:lnTo>
                    <a:lnTo>
                      <a:pt x="631" y="10"/>
                    </a:lnTo>
                    <a:lnTo>
                      <a:pt x="654" y="23"/>
                    </a:lnTo>
                    <a:lnTo>
                      <a:pt x="675" y="40"/>
                    </a:lnTo>
                    <a:lnTo>
                      <a:pt x="696" y="62"/>
                    </a:lnTo>
                    <a:lnTo>
                      <a:pt x="715" y="88"/>
                    </a:lnTo>
                    <a:lnTo>
                      <a:pt x="730" y="119"/>
                    </a:lnTo>
                    <a:lnTo>
                      <a:pt x="741" y="154"/>
                    </a:lnTo>
                    <a:lnTo>
                      <a:pt x="749" y="192"/>
                    </a:lnTo>
                    <a:lnTo>
                      <a:pt x="751" y="235"/>
                    </a:lnTo>
                    <a:lnTo>
                      <a:pt x="751" y="235"/>
                    </a:lnTo>
                    <a:lnTo>
                      <a:pt x="751" y="241"/>
                    </a:lnTo>
                    <a:lnTo>
                      <a:pt x="751" y="681"/>
                    </a:lnTo>
                    <a:lnTo>
                      <a:pt x="747" y="704"/>
                    </a:lnTo>
                    <a:lnTo>
                      <a:pt x="739" y="723"/>
                    </a:lnTo>
                    <a:lnTo>
                      <a:pt x="723" y="738"/>
                    </a:lnTo>
                    <a:lnTo>
                      <a:pt x="704" y="747"/>
                    </a:lnTo>
                    <a:lnTo>
                      <a:pt x="683" y="750"/>
                    </a:lnTo>
                    <a:lnTo>
                      <a:pt x="663" y="750"/>
                    </a:lnTo>
                    <a:lnTo>
                      <a:pt x="643" y="750"/>
                    </a:lnTo>
                    <a:lnTo>
                      <a:pt x="610" y="750"/>
                    </a:lnTo>
                    <a:lnTo>
                      <a:pt x="600" y="750"/>
                    </a:lnTo>
                    <a:lnTo>
                      <a:pt x="596" y="750"/>
                    </a:lnTo>
                    <a:lnTo>
                      <a:pt x="596" y="750"/>
                    </a:lnTo>
                    <a:lnTo>
                      <a:pt x="596" y="753"/>
                    </a:lnTo>
                    <a:lnTo>
                      <a:pt x="596" y="1460"/>
                    </a:lnTo>
                    <a:lnTo>
                      <a:pt x="592" y="1485"/>
                    </a:lnTo>
                    <a:lnTo>
                      <a:pt x="583" y="1507"/>
                    </a:lnTo>
                    <a:lnTo>
                      <a:pt x="568" y="1526"/>
                    </a:lnTo>
                    <a:lnTo>
                      <a:pt x="549" y="1541"/>
                    </a:lnTo>
                    <a:lnTo>
                      <a:pt x="527" y="1550"/>
                    </a:lnTo>
                    <a:lnTo>
                      <a:pt x="503" y="1554"/>
                    </a:lnTo>
                    <a:lnTo>
                      <a:pt x="478" y="1550"/>
                    </a:lnTo>
                    <a:lnTo>
                      <a:pt x="455" y="1541"/>
                    </a:lnTo>
                    <a:lnTo>
                      <a:pt x="436" y="1526"/>
                    </a:lnTo>
                    <a:lnTo>
                      <a:pt x="421" y="1507"/>
                    </a:lnTo>
                    <a:lnTo>
                      <a:pt x="412" y="1485"/>
                    </a:lnTo>
                    <a:lnTo>
                      <a:pt x="408" y="1460"/>
                    </a:lnTo>
                    <a:lnTo>
                      <a:pt x="408" y="1455"/>
                    </a:lnTo>
                    <a:lnTo>
                      <a:pt x="408" y="1441"/>
                    </a:lnTo>
                    <a:lnTo>
                      <a:pt x="408" y="1421"/>
                    </a:lnTo>
                    <a:lnTo>
                      <a:pt x="408" y="1392"/>
                    </a:lnTo>
                    <a:lnTo>
                      <a:pt x="408" y="1358"/>
                    </a:lnTo>
                    <a:lnTo>
                      <a:pt x="408" y="1319"/>
                    </a:lnTo>
                    <a:lnTo>
                      <a:pt x="408" y="1276"/>
                    </a:lnTo>
                    <a:lnTo>
                      <a:pt x="408" y="1230"/>
                    </a:lnTo>
                    <a:lnTo>
                      <a:pt x="408" y="1182"/>
                    </a:lnTo>
                    <a:lnTo>
                      <a:pt x="408" y="1131"/>
                    </a:lnTo>
                    <a:lnTo>
                      <a:pt x="408" y="1081"/>
                    </a:lnTo>
                    <a:lnTo>
                      <a:pt x="408" y="1030"/>
                    </a:lnTo>
                    <a:lnTo>
                      <a:pt x="408" y="981"/>
                    </a:lnTo>
                    <a:lnTo>
                      <a:pt x="408" y="934"/>
                    </a:lnTo>
                    <a:lnTo>
                      <a:pt x="408" y="892"/>
                    </a:lnTo>
                    <a:lnTo>
                      <a:pt x="408" y="852"/>
                    </a:lnTo>
                    <a:lnTo>
                      <a:pt x="408" y="818"/>
                    </a:lnTo>
                    <a:lnTo>
                      <a:pt x="408" y="791"/>
                    </a:lnTo>
                    <a:lnTo>
                      <a:pt x="408" y="769"/>
                    </a:lnTo>
                    <a:lnTo>
                      <a:pt x="408" y="755"/>
                    </a:lnTo>
                    <a:lnTo>
                      <a:pt x="408" y="750"/>
                    </a:lnTo>
                    <a:lnTo>
                      <a:pt x="343" y="750"/>
                    </a:lnTo>
                    <a:lnTo>
                      <a:pt x="343" y="755"/>
                    </a:lnTo>
                    <a:lnTo>
                      <a:pt x="343" y="769"/>
                    </a:lnTo>
                    <a:lnTo>
                      <a:pt x="343" y="791"/>
                    </a:lnTo>
                    <a:lnTo>
                      <a:pt x="343" y="818"/>
                    </a:lnTo>
                    <a:lnTo>
                      <a:pt x="343" y="852"/>
                    </a:lnTo>
                    <a:lnTo>
                      <a:pt x="343" y="892"/>
                    </a:lnTo>
                    <a:lnTo>
                      <a:pt x="343" y="934"/>
                    </a:lnTo>
                    <a:lnTo>
                      <a:pt x="343" y="981"/>
                    </a:lnTo>
                    <a:lnTo>
                      <a:pt x="343" y="1030"/>
                    </a:lnTo>
                    <a:lnTo>
                      <a:pt x="343" y="1081"/>
                    </a:lnTo>
                    <a:lnTo>
                      <a:pt x="343" y="1131"/>
                    </a:lnTo>
                    <a:lnTo>
                      <a:pt x="343" y="1182"/>
                    </a:lnTo>
                    <a:lnTo>
                      <a:pt x="343" y="1230"/>
                    </a:lnTo>
                    <a:lnTo>
                      <a:pt x="343" y="1276"/>
                    </a:lnTo>
                    <a:lnTo>
                      <a:pt x="343" y="1319"/>
                    </a:lnTo>
                    <a:lnTo>
                      <a:pt x="343" y="1358"/>
                    </a:lnTo>
                    <a:lnTo>
                      <a:pt x="343" y="1392"/>
                    </a:lnTo>
                    <a:lnTo>
                      <a:pt x="343" y="1421"/>
                    </a:lnTo>
                    <a:lnTo>
                      <a:pt x="343" y="1441"/>
                    </a:lnTo>
                    <a:lnTo>
                      <a:pt x="343" y="1455"/>
                    </a:lnTo>
                    <a:lnTo>
                      <a:pt x="343" y="1460"/>
                    </a:lnTo>
                    <a:lnTo>
                      <a:pt x="340" y="1485"/>
                    </a:lnTo>
                    <a:lnTo>
                      <a:pt x="330" y="1507"/>
                    </a:lnTo>
                    <a:lnTo>
                      <a:pt x="315" y="1526"/>
                    </a:lnTo>
                    <a:lnTo>
                      <a:pt x="296" y="1541"/>
                    </a:lnTo>
                    <a:lnTo>
                      <a:pt x="274" y="1550"/>
                    </a:lnTo>
                    <a:lnTo>
                      <a:pt x="249" y="1554"/>
                    </a:lnTo>
                    <a:lnTo>
                      <a:pt x="224" y="1550"/>
                    </a:lnTo>
                    <a:lnTo>
                      <a:pt x="201" y="1541"/>
                    </a:lnTo>
                    <a:lnTo>
                      <a:pt x="182" y="1526"/>
                    </a:lnTo>
                    <a:lnTo>
                      <a:pt x="169" y="1507"/>
                    </a:lnTo>
                    <a:lnTo>
                      <a:pt x="158" y="1485"/>
                    </a:lnTo>
                    <a:lnTo>
                      <a:pt x="156" y="1460"/>
                    </a:lnTo>
                    <a:lnTo>
                      <a:pt x="156" y="753"/>
                    </a:lnTo>
                    <a:lnTo>
                      <a:pt x="156" y="750"/>
                    </a:lnTo>
                    <a:lnTo>
                      <a:pt x="156" y="750"/>
                    </a:lnTo>
                    <a:lnTo>
                      <a:pt x="152" y="750"/>
                    </a:lnTo>
                    <a:lnTo>
                      <a:pt x="142" y="750"/>
                    </a:lnTo>
                    <a:lnTo>
                      <a:pt x="108" y="750"/>
                    </a:lnTo>
                    <a:lnTo>
                      <a:pt x="89" y="750"/>
                    </a:lnTo>
                    <a:lnTo>
                      <a:pt x="69" y="750"/>
                    </a:lnTo>
                    <a:lnTo>
                      <a:pt x="48" y="747"/>
                    </a:lnTo>
                    <a:lnTo>
                      <a:pt x="29" y="738"/>
                    </a:lnTo>
                    <a:lnTo>
                      <a:pt x="13" y="723"/>
                    </a:lnTo>
                    <a:lnTo>
                      <a:pt x="3" y="704"/>
                    </a:lnTo>
                    <a:lnTo>
                      <a:pt x="0" y="681"/>
                    </a:lnTo>
                    <a:lnTo>
                      <a:pt x="0" y="241"/>
                    </a:lnTo>
                    <a:lnTo>
                      <a:pt x="1" y="235"/>
                    </a:lnTo>
                    <a:lnTo>
                      <a:pt x="0" y="235"/>
                    </a:lnTo>
                    <a:lnTo>
                      <a:pt x="2" y="192"/>
                    </a:lnTo>
                    <a:lnTo>
                      <a:pt x="10" y="154"/>
                    </a:lnTo>
                    <a:lnTo>
                      <a:pt x="22" y="119"/>
                    </a:lnTo>
                    <a:lnTo>
                      <a:pt x="37" y="88"/>
                    </a:lnTo>
                    <a:lnTo>
                      <a:pt x="55" y="62"/>
                    </a:lnTo>
                    <a:lnTo>
                      <a:pt x="75" y="40"/>
                    </a:lnTo>
                    <a:lnTo>
                      <a:pt x="97" y="23"/>
                    </a:lnTo>
                    <a:lnTo>
                      <a:pt x="119" y="10"/>
                    </a:lnTo>
                    <a:lnTo>
                      <a:pt x="143" y="3"/>
                    </a:lnTo>
                    <a:lnTo>
                      <a:pt x="1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61" name="Freeform 14"/>
              <p:cNvSpPr/>
              <p:nvPr/>
            </p:nvSpPr>
            <p:spPr bwMode="auto">
              <a:xfrm>
                <a:off x="4007" y="798"/>
                <a:ext cx="76" cy="77"/>
              </a:xfrm>
              <a:custGeom>
                <a:avLst/>
                <a:gdLst/>
                <a:ahLst/>
                <a:cxnLst>
                  <a:cxn ang="0">
                    <a:pos x="151" y="0"/>
                  </a:cxn>
                  <a:cxn ang="0">
                    <a:pos x="183" y="4"/>
                  </a:cxn>
                  <a:cxn ang="0">
                    <a:pos x="211" y="13"/>
                  </a:cxn>
                  <a:cxn ang="0">
                    <a:pos x="237" y="27"/>
                  </a:cxn>
                  <a:cxn ang="0">
                    <a:pos x="260" y="46"/>
                  </a:cxn>
                  <a:cxn ang="0">
                    <a:pos x="277" y="68"/>
                  </a:cxn>
                  <a:cxn ang="0">
                    <a:pos x="291" y="94"/>
                  </a:cxn>
                  <a:cxn ang="0">
                    <a:pos x="300" y="123"/>
                  </a:cxn>
                  <a:cxn ang="0">
                    <a:pos x="304" y="153"/>
                  </a:cxn>
                  <a:cxn ang="0">
                    <a:pos x="300" y="184"/>
                  </a:cxn>
                  <a:cxn ang="0">
                    <a:pos x="291" y="215"/>
                  </a:cxn>
                  <a:cxn ang="0">
                    <a:pos x="276" y="241"/>
                  </a:cxn>
                  <a:cxn ang="0">
                    <a:pos x="256" y="264"/>
                  </a:cxn>
                  <a:cxn ang="0">
                    <a:pos x="233" y="282"/>
                  </a:cxn>
                  <a:cxn ang="0">
                    <a:pos x="209" y="294"/>
                  </a:cxn>
                  <a:cxn ang="0">
                    <a:pos x="182" y="303"/>
                  </a:cxn>
                  <a:cxn ang="0">
                    <a:pos x="151" y="305"/>
                  </a:cxn>
                  <a:cxn ang="0">
                    <a:pos x="122" y="303"/>
                  </a:cxn>
                  <a:cxn ang="0">
                    <a:pos x="95" y="294"/>
                  </a:cxn>
                  <a:cxn ang="0">
                    <a:pos x="69" y="282"/>
                  </a:cxn>
                  <a:cxn ang="0">
                    <a:pos x="48" y="264"/>
                  </a:cxn>
                  <a:cxn ang="0">
                    <a:pos x="28" y="241"/>
                  </a:cxn>
                  <a:cxn ang="0">
                    <a:pos x="13" y="215"/>
                  </a:cxn>
                  <a:cxn ang="0">
                    <a:pos x="3" y="184"/>
                  </a:cxn>
                  <a:cxn ang="0">
                    <a:pos x="0" y="153"/>
                  </a:cxn>
                  <a:cxn ang="0">
                    <a:pos x="3" y="123"/>
                  </a:cxn>
                  <a:cxn ang="0">
                    <a:pos x="11" y="94"/>
                  </a:cxn>
                  <a:cxn ang="0">
                    <a:pos x="25" y="68"/>
                  </a:cxn>
                  <a:cxn ang="0">
                    <a:pos x="44" y="46"/>
                  </a:cxn>
                  <a:cxn ang="0">
                    <a:pos x="67" y="27"/>
                  </a:cxn>
                  <a:cxn ang="0">
                    <a:pos x="92" y="13"/>
                  </a:cxn>
                  <a:cxn ang="0">
                    <a:pos x="121" y="4"/>
                  </a:cxn>
                  <a:cxn ang="0">
                    <a:pos x="151" y="0"/>
                  </a:cxn>
                </a:cxnLst>
                <a:rect l="0" t="0" r="r" b="b"/>
                <a:pathLst>
                  <a:path w="304" h="305">
                    <a:moveTo>
                      <a:pt x="151" y="0"/>
                    </a:moveTo>
                    <a:lnTo>
                      <a:pt x="183" y="4"/>
                    </a:lnTo>
                    <a:lnTo>
                      <a:pt x="211" y="13"/>
                    </a:lnTo>
                    <a:lnTo>
                      <a:pt x="237" y="27"/>
                    </a:lnTo>
                    <a:lnTo>
                      <a:pt x="260" y="46"/>
                    </a:lnTo>
                    <a:lnTo>
                      <a:pt x="277" y="68"/>
                    </a:lnTo>
                    <a:lnTo>
                      <a:pt x="291" y="94"/>
                    </a:lnTo>
                    <a:lnTo>
                      <a:pt x="300" y="123"/>
                    </a:lnTo>
                    <a:lnTo>
                      <a:pt x="304" y="153"/>
                    </a:lnTo>
                    <a:lnTo>
                      <a:pt x="300" y="184"/>
                    </a:lnTo>
                    <a:lnTo>
                      <a:pt x="291" y="215"/>
                    </a:lnTo>
                    <a:lnTo>
                      <a:pt x="276" y="241"/>
                    </a:lnTo>
                    <a:lnTo>
                      <a:pt x="256" y="264"/>
                    </a:lnTo>
                    <a:lnTo>
                      <a:pt x="233" y="282"/>
                    </a:lnTo>
                    <a:lnTo>
                      <a:pt x="209" y="294"/>
                    </a:lnTo>
                    <a:lnTo>
                      <a:pt x="182" y="303"/>
                    </a:lnTo>
                    <a:lnTo>
                      <a:pt x="151" y="305"/>
                    </a:lnTo>
                    <a:lnTo>
                      <a:pt x="122" y="303"/>
                    </a:lnTo>
                    <a:lnTo>
                      <a:pt x="95" y="294"/>
                    </a:lnTo>
                    <a:lnTo>
                      <a:pt x="69" y="282"/>
                    </a:lnTo>
                    <a:lnTo>
                      <a:pt x="48" y="264"/>
                    </a:lnTo>
                    <a:lnTo>
                      <a:pt x="28" y="241"/>
                    </a:lnTo>
                    <a:lnTo>
                      <a:pt x="13" y="215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3"/>
                    </a:lnTo>
                    <a:lnTo>
                      <a:pt x="11" y="94"/>
                    </a:lnTo>
                    <a:lnTo>
                      <a:pt x="25" y="68"/>
                    </a:lnTo>
                    <a:lnTo>
                      <a:pt x="44" y="46"/>
                    </a:lnTo>
                    <a:lnTo>
                      <a:pt x="67" y="27"/>
                    </a:lnTo>
                    <a:lnTo>
                      <a:pt x="92" y="13"/>
                    </a:lnTo>
                    <a:lnTo>
                      <a:pt x="121" y="4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</p:grpSp>
        <p:sp>
          <p:nvSpPr>
            <p:cNvPr id="55" name="Freeform 8"/>
            <p:cNvSpPr>
              <a:spLocks noEditPoints="1"/>
            </p:cNvSpPr>
            <p:nvPr/>
          </p:nvSpPr>
          <p:spPr bwMode="auto">
            <a:xfrm>
              <a:off x="3561741" y="908720"/>
              <a:ext cx="418918" cy="289546"/>
            </a:xfrm>
            <a:custGeom>
              <a:avLst/>
              <a:gdLst/>
              <a:ahLst/>
              <a:cxnLst>
                <a:cxn ang="0">
                  <a:pos x="535" y="206"/>
                </a:cxn>
                <a:cxn ang="0">
                  <a:pos x="516" y="225"/>
                </a:cxn>
                <a:cxn ang="0">
                  <a:pos x="516" y="253"/>
                </a:cxn>
                <a:cxn ang="0">
                  <a:pos x="535" y="272"/>
                </a:cxn>
                <a:cxn ang="0">
                  <a:pos x="563" y="272"/>
                </a:cxn>
                <a:cxn ang="0">
                  <a:pos x="582" y="253"/>
                </a:cxn>
                <a:cxn ang="0">
                  <a:pos x="582" y="225"/>
                </a:cxn>
                <a:cxn ang="0">
                  <a:pos x="563" y="206"/>
                </a:cxn>
                <a:cxn ang="0">
                  <a:pos x="406" y="203"/>
                </a:cxn>
                <a:cxn ang="0">
                  <a:pos x="381" y="214"/>
                </a:cxn>
                <a:cxn ang="0">
                  <a:pos x="371" y="239"/>
                </a:cxn>
                <a:cxn ang="0">
                  <a:pos x="381" y="264"/>
                </a:cxn>
                <a:cxn ang="0">
                  <a:pos x="406" y="274"/>
                </a:cxn>
                <a:cxn ang="0">
                  <a:pos x="432" y="264"/>
                </a:cxn>
                <a:cxn ang="0">
                  <a:pos x="442" y="239"/>
                </a:cxn>
                <a:cxn ang="0">
                  <a:pos x="432" y="214"/>
                </a:cxn>
                <a:cxn ang="0">
                  <a:pos x="406" y="203"/>
                </a:cxn>
                <a:cxn ang="0">
                  <a:pos x="250" y="206"/>
                </a:cxn>
                <a:cxn ang="0">
                  <a:pos x="231" y="225"/>
                </a:cxn>
                <a:cxn ang="0">
                  <a:pos x="231" y="253"/>
                </a:cxn>
                <a:cxn ang="0">
                  <a:pos x="250" y="272"/>
                </a:cxn>
                <a:cxn ang="0">
                  <a:pos x="278" y="272"/>
                </a:cxn>
                <a:cxn ang="0">
                  <a:pos x="297" y="253"/>
                </a:cxn>
                <a:cxn ang="0">
                  <a:pos x="297" y="225"/>
                </a:cxn>
                <a:cxn ang="0">
                  <a:pos x="278" y="206"/>
                </a:cxn>
                <a:cxn ang="0">
                  <a:pos x="189" y="0"/>
                </a:cxn>
                <a:cxn ang="0">
                  <a:pos x="643" y="3"/>
                </a:cxn>
                <a:cxn ang="0">
                  <a:pos x="684" y="25"/>
                </a:cxn>
                <a:cxn ang="0">
                  <a:pos x="718" y="68"/>
                </a:cxn>
                <a:cxn ang="0">
                  <a:pos x="738" y="129"/>
                </a:cxn>
                <a:cxn ang="0">
                  <a:pos x="741" y="166"/>
                </a:cxn>
                <a:cxn ang="0">
                  <a:pos x="741" y="268"/>
                </a:cxn>
                <a:cxn ang="0">
                  <a:pos x="741" y="273"/>
                </a:cxn>
                <a:cxn ang="0">
                  <a:pos x="733" y="331"/>
                </a:cxn>
                <a:cxn ang="0">
                  <a:pos x="814" y="532"/>
                </a:cxn>
                <a:cxn ang="0">
                  <a:pos x="636" y="438"/>
                </a:cxn>
                <a:cxn ang="0">
                  <a:pos x="466" y="440"/>
                </a:cxn>
                <a:cxn ang="0">
                  <a:pos x="348" y="440"/>
                </a:cxn>
                <a:cxn ang="0">
                  <a:pos x="178" y="438"/>
                </a:cxn>
                <a:cxn ang="0">
                  <a:pos x="0" y="532"/>
                </a:cxn>
                <a:cxn ang="0">
                  <a:pos x="80" y="331"/>
                </a:cxn>
                <a:cxn ang="0">
                  <a:pos x="72" y="273"/>
                </a:cxn>
                <a:cxn ang="0">
                  <a:pos x="72" y="268"/>
                </a:cxn>
                <a:cxn ang="0">
                  <a:pos x="73" y="166"/>
                </a:cxn>
                <a:cxn ang="0">
                  <a:pos x="76" y="129"/>
                </a:cxn>
                <a:cxn ang="0">
                  <a:pos x="96" y="68"/>
                </a:cxn>
                <a:cxn ang="0">
                  <a:pos x="130" y="25"/>
                </a:cxn>
                <a:cxn ang="0">
                  <a:pos x="169" y="3"/>
                </a:cxn>
              </a:cxnLst>
              <a:rect l="0" t="0" r="r" b="b"/>
              <a:pathLst>
                <a:path w="814" h="561">
                  <a:moveTo>
                    <a:pt x="549" y="203"/>
                  </a:moveTo>
                  <a:lnTo>
                    <a:pt x="535" y="206"/>
                  </a:lnTo>
                  <a:lnTo>
                    <a:pt x="524" y="214"/>
                  </a:lnTo>
                  <a:lnTo>
                    <a:pt x="516" y="225"/>
                  </a:lnTo>
                  <a:lnTo>
                    <a:pt x="514" y="239"/>
                  </a:lnTo>
                  <a:lnTo>
                    <a:pt x="516" y="253"/>
                  </a:lnTo>
                  <a:lnTo>
                    <a:pt x="524" y="264"/>
                  </a:lnTo>
                  <a:lnTo>
                    <a:pt x="535" y="272"/>
                  </a:lnTo>
                  <a:lnTo>
                    <a:pt x="549" y="274"/>
                  </a:lnTo>
                  <a:lnTo>
                    <a:pt x="563" y="272"/>
                  </a:lnTo>
                  <a:lnTo>
                    <a:pt x="574" y="264"/>
                  </a:lnTo>
                  <a:lnTo>
                    <a:pt x="582" y="253"/>
                  </a:lnTo>
                  <a:lnTo>
                    <a:pt x="584" y="239"/>
                  </a:lnTo>
                  <a:lnTo>
                    <a:pt x="582" y="225"/>
                  </a:lnTo>
                  <a:lnTo>
                    <a:pt x="574" y="214"/>
                  </a:lnTo>
                  <a:lnTo>
                    <a:pt x="563" y="206"/>
                  </a:lnTo>
                  <a:lnTo>
                    <a:pt x="549" y="203"/>
                  </a:lnTo>
                  <a:close/>
                  <a:moveTo>
                    <a:pt x="406" y="203"/>
                  </a:moveTo>
                  <a:lnTo>
                    <a:pt x="392" y="206"/>
                  </a:lnTo>
                  <a:lnTo>
                    <a:pt x="381" y="214"/>
                  </a:lnTo>
                  <a:lnTo>
                    <a:pt x="374" y="225"/>
                  </a:lnTo>
                  <a:lnTo>
                    <a:pt x="371" y="239"/>
                  </a:lnTo>
                  <a:lnTo>
                    <a:pt x="374" y="253"/>
                  </a:lnTo>
                  <a:lnTo>
                    <a:pt x="381" y="264"/>
                  </a:lnTo>
                  <a:lnTo>
                    <a:pt x="392" y="272"/>
                  </a:lnTo>
                  <a:lnTo>
                    <a:pt x="406" y="274"/>
                  </a:lnTo>
                  <a:lnTo>
                    <a:pt x="420" y="272"/>
                  </a:lnTo>
                  <a:lnTo>
                    <a:pt x="432" y="264"/>
                  </a:lnTo>
                  <a:lnTo>
                    <a:pt x="439" y="253"/>
                  </a:lnTo>
                  <a:lnTo>
                    <a:pt x="442" y="239"/>
                  </a:lnTo>
                  <a:lnTo>
                    <a:pt x="439" y="225"/>
                  </a:lnTo>
                  <a:lnTo>
                    <a:pt x="432" y="214"/>
                  </a:lnTo>
                  <a:lnTo>
                    <a:pt x="420" y="206"/>
                  </a:lnTo>
                  <a:lnTo>
                    <a:pt x="406" y="203"/>
                  </a:lnTo>
                  <a:close/>
                  <a:moveTo>
                    <a:pt x="264" y="203"/>
                  </a:moveTo>
                  <a:lnTo>
                    <a:pt x="250" y="206"/>
                  </a:lnTo>
                  <a:lnTo>
                    <a:pt x="240" y="214"/>
                  </a:lnTo>
                  <a:lnTo>
                    <a:pt x="231" y="225"/>
                  </a:lnTo>
                  <a:lnTo>
                    <a:pt x="229" y="239"/>
                  </a:lnTo>
                  <a:lnTo>
                    <a:pt x="231" y="253"/>
                  </a:lnTo>
                  <a:lnTo>
                    <a:pt x="240" y="264"/>
                  </a:lnTo>
                  <a:lnTo>
                    <a:pt x="250" y="272"/>
                  </a:lnTo>
                  <a:lnTo>
                    <a:pt x="264" y="274"/>
                  </a:lnTo>
                  <a:lnTo>
                    <a:pt x="278" y="272"/>
                  </a:lnTo>
                  <a:lnTo>
                    <a:pt x="289" y="264"/>
                  </a:lnTo>
                  <a:lnTo>
                    <a:pt x="297" y="253"/>
                  </a:lnTo>
                  <a:lnTo>
                    <a:pt x="300" y="239"/>
                  </a:lnTo>
                  <a:lnTo>
                    <a:pt x="297" y="225"/>
                  </a:lnTo>
                  <a:lnTo>
                    <a:pt x="289" y="214"/>
                  </a:lnTo>
                  <a:lnTo>
                    <a:pt x="278" y="206"/>
                  </a:lnTo>
                  <a:lnTo>
                    <a:pt x="264" y="203"/>
                  </a:lnTo>
                  <a:close/>
                  <a:moveTo>
                    <a:pt x="189" y="0"/>
                  </a:moveTo>
                  <a:lnTo>
                    <a:pt x="625" y="0"/>
                  </a:lnTo>
                  <a:lnTo>
                    <a:pt x="643" y="3"/>
                  </a:lnTo>
                  <a:lnTo>
                    <a:pt x="664" y="11"/>
                  </a:lnTo>
                  <a:lnTo>
                    <a:pt x="684" y="25"/>
                  </a:lnTo>
                  <a:lnTo>
                    <a:pt x="701" y="44"/>
                  </a:lnTo>
                  <a:lnTo>
                    <a:pt x="718" y="68"/>
                  </a:lnTo>
                  <a:lnTo>
                    <a:pt x="729" y="97"/>
                  </a:lnTo>
                  <a:lnTo>
                    <a:pt x="738" y="129"/>
                  </a:lnTo>
                  <a:lnTo>
                    <a:pt x="741" y="166"/>
                  </a:lnTo>
                  <a:lnTo>
                    <a:pt x="741" y="166"/>
                  </a:lnTo>
                  <a:lnTo>
                    <a:pt x="741" y="171"/>
                  </a:lnTo>
                  <a:lnTo>
                    <a:pt x="741" y="268"/>
                  </a:lnTo>
                  <a:lnTo>
                    <a:pt x="741" y="273"/>
                  </a:lnTo>
                  <a:lnTo>
                    <a:pt x="741" y="273"/>
                  </a:lnTo>
                  <a:lnTo>
                    <a:pt x="739" y="303"/>
                  </a:lnTo>
                  <a:lnTo>
                    <a:pt x="733" y="331"/>
                  </a:lnTo>
                  <a:lnTo>
                    <a:pt x="725" y="355"/>
                  </a:lnTo>
                  <a:lnTo>
                    <a:pt x="814" y="532"/>
                  </a:lnTo>
                  <a:lnTo>
                    <a:pt x="647" y="435"/>
                  </a:lnTo>
                  <a:lnTo>
                    <a:pt x="636" y="438"/>
                  </a:lnTo>
                  <a:lnTo>
                    <a:pt x="625" y="440"/>
                  </a:lnTo>
                  <a:lnTo>
                    <a:pt x="466" y="440"/>
                  </a:lnTo>
                  <a:lnTo>
                    <a:pt x="406" y="561"/>
                  </a:lnTo>
                  <a:lnTo>
                    <a:pt x="348" y="440"/>
                  </a:lnTo>
                  <a:lnTo>
                    <a:pt x="189" y="440"/>
                  </a:lnTo>
                  <a:lnTo>
                    <a:pt x="178" y="438"/>
                  </a:lnTo>
                  <a:lnTo>
                    <a:pt x="166" y="435"/>
                  </a:lnTo>
                  <a:lnTo>
                    <a:pt x="0" y="532"/>
                  </a:lnTo>
                  <a:lnTo>
                    <a:pt x="89" y="355"/>
                  </a:lnTo>
                  <a:lnTo>
                    <a:pt x="80" y="331"/>
                  </a:lnTo>
                  <a:lnTo>
                    <a:pt x="75" y="303"/>
                  </a:lnTo>
                  <a:lnTo>
                    <a:pt x="72" y="273"/>
                  </a:lnTo>
                  <a:lnTo>
                    <a:pt x="73" y="273"/>
                  </a:lnTo>
                  <a:lnTo>
                    <a:pt x="72" y="268"/>
                  </a:lnTo>
                  <a:lnTo>
                    <a:pt x="72" y="171"/>
                  </a:lnTo>
                  <a:lnTo>
                    <a:pt x="73" y="166"/>
                  </a:lnTo>
                  <a:lnTo>
                    <a:pt x="72" y="166"/>
                  </a:lnTo>
                  <a:lnTo>
                    <a:pt x="76" y="129"/>
                  </a:lnTo>
                  <a:lnTo>
                    <a:pt x="84" y="97"/>
                  </a:lnTo>
                  <a:lnTo>
                    <a:pt x="96" y="68"/>
                  </a:lnTo>
                  <a:lnTo>
                    <a:pt x="111" y="44"/>
                  </a:lnTo>
                  <a:lnTo>
                    <a:pt x="130" y="25"/>
                  </a:lnTo>
                  <a:lnTo>
                    <a:pt x="149" y="11"/>
                  </a:lnTo>
                  <a:lnTo>
                    <a:pt x="169" y="3"/>
                  </a:lnTo>
                  <a:lnTo>
                    <a:pt x="1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2. </a:t>
            </a:r>
            <a:r>
              <a:rPr lang="ko-KR" altLang="en-US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개발과정 소개</a:t>
            </a:r>
            <a:endParaRPr lang="ko-KR" altLang="en-US" sz="2000" b="1" spc="-100" dirty="0">
              <a:solidFill>
                <a:srgbClr val="008E8E"/>
              </a:solidFill>
              <a:latin typeface="하나 L" panose="02020603020101020101" pitchFamily="18" charset="-127"/>
              <a:ea typeface="하나 L" panose="02020603020101020101" pitchFamily="18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226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개발 </a:t>
            </a:r>
            <a:r>
              <a:rPr lang="en-US" altLang="ko-KR" smtClean="0"/>
              <a:t>TOOL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102725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아키텍쳐</a:t>
            </a:r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6486525" y="695325"/>
            <a:ext cx="1076325" cy="76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02725" y="695325"/>
            <a:ext cx="1076325" cy="76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01F99F-48C8-C019-7FC9-8462B4D66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1" y="840994"/>
            <a:ext cx="1498731" cy="1016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952F36-1F1B-8931-F87B-E2201FA7F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937" y="1573863"/>
            <a:ext cx="6977528" cy="39169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1" y="2041144"/>
            <a:ext cx="483832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363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2. </a:t>
            </a:r>
            <a:r>
              <a:rPr lang="ko-KR" altLang="en-US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개발과정 소개</a:t>
            </a:r>
            <a:endParaRPr lang="ko-KR" altLang="en-US" sz="2000" b="1" spc="-100" dirty="0">
              <a:solidFill>
                <a:srgbClr val="008E8E"/>
              </a:solidFill>
              <a:latin typeface="하나 L" panose="02020603020101020101" pitchFamily="18" charset="-127"/>
              <a:ea typeface="하나 L" panose="02020603020101020101" pitchFamily="18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226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개발 </a:t>
            </a:r>
            <a:r>
              <a:rPr lang="en-US" altLang="ko-KR" smtClean="0"/>
              <a:t>TOOL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102725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아키텍쳐</a:t>
            </a:r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6486525" y="695325"/>
            <a:ext cx="1076325" cy="76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02725" y="695325"/>
            <a:ext cx="1076325" cy="76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66" y="2914887"/>
            <a:ext cx="1556449" cy="155644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09" y="2914886"/>
            <a:ext cx="1556449" cy="155644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481" y="3122953"/>
            <a:ext cx="2172199" cy="217219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481" y="2570753"/>
            <a:ext cx="1991521" cy="1991521"/>
          </a:xfrm>
          <a:prstGeom prst="rect">
            <a:avLst/>
          </a:prstGeom>
        </p:spPr>
      </p:pic>
      <p:pic>
        <p:nvPicPr>
          <p:cNvPr id="24" name="Picture 2" descr="kubernetes">
            <a:extLst>
              <a:ext uri="{FF2B5EF4-FFF2-40B4-BE49-F238E27FC236}">
                <a16:creationId xmlns:a16="http://schemas.microsoft.com/office/drawing/2014/main" id="{052C0176-1E3A-4EEB-8C47-1EB8B3391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26" y="2636103"/>
            <a:ext cx="2098497" cy="185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9102725" y="2723627"/>
            <a:ext cx="2020345" cy="1868287"/>
            <a:chOff x="9226400" y="2546750"/>
            <a:chExt cx="2020345" cy="1868287"/>
          </a:xfrm>
        </p:grpSpPr>
        <p:pic>
          <p:nvPicPr>
            <p:cNvPr id="25" name="Picture 2" descr="docker 이미지 이미지 검색결과">
              <a:extLst>
                <a:ext uri="{FF2B5EF4-FFF2-40B4-BE49-F238E27FC236}">
                  <a16:creationId xmlns:a16="http://schemas.microsoft.com/office/drawing/2014/main" id="{BF6AD39B-24ED-4433-9506-90EB31E7D8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6400" y="2546750"/>
              <a:ext cx="2020345" cy="1683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9968366" y="4045705"/>
              <a:ext cx="758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Pod</a:t>
              </a:r>
              <a:endParaRPr lang="ko-KR" altLang="en-US"/>
            </a:p>
          </p:txBody>
        </p:sp>
      </p:grpSp>
      <p:sp>
        <p:nvSpPr>
          <p:cNvPr id="33" name="AutoShape 20"/>
          <p:cNvSpPr>
            <a:spLocks noChangeArrowheads="1"/>
          </p:cNvSpPr>
          <p:nvPr/>
        </p:nvSpPr>
        <p:spPr bwMode="auto">
          <a:xfrm>
            <a:off x="3457576" y="1053886"/>
            <a:ext cx="3552824" cy="792163"/>
          </a:xfrm>
          <a:prstGeom prst="chevron">
            <a:avLst>
              <a:gd name="adj" fmla="val 31035"/>
            </a:avLst>
          </a:prstGeom>
          <a:solidFill>
            <a:srgbClr val="0091DA"/>
          </a:solidFill>
          <a:ln w="9525">
            <a:noFill/>
            <a:miter lim="800000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컨테이너 생성</a:t>
            </a:r>
            <a:endParaRPr lang="en-US" sz="16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AutoShape 21"/>
          <p:cNvSpPr>
            <a:spLocks noChangeArrowheads="1"/>
          </p:cNvSpPr>
          <p:nvPr/>
        </p:nvSpPr>
        <p:spPr bwMode="auto">
          <a:xfrm>
            <a:off x="6899526" y="1053886"/>
            <a:ext cx="4701923" cy="792163"/>
          </a:xfrm>
          <a:prstGeom prst="chevron">
            <a:avLst>
              <a:gd name="adj" fmla="val 31035"/>
            </a:avLst>
          </a:prstGeom>
          <a:solidFill>
            <a:srgbClr val="0091DA"/>
          </a:solidFill>
          <a:ln w="9525">
            <a:noFill/>
            <a:miter lim="800000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배포 및 운영</a:t>
            </a:r>
            <a:endParaRPr lang="en-US" sz="16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AutoShape 20"/>
          <p:cNvSpPr>
            <a:spLocks noChangeArrowheads="1"/>
          </p:cNvSpPr>
          <p:nvPr/>
        </p:nvSpPr>
        <p:spPr bwMode="auto">
          <a:xfrm>
            <a:off x="634375" y="1053886"/>
            <a:ext cx="2936081" cy="792163"/>
          </a:xfrm>
          <a:prstGeom prst="chevron">
            <a:avLst>
              <a:gd name="adj" fmla="val 31035"/>
            </a:avLst>
          </a:prstGeom>
          <a:solidFill>
            <a:srgbClr val="0091DA"/>
          </a:solidFill>
          <a:ln w="9525">
            <a:noFill/>
            <a:miter lim="800000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이미지 파일 생성</a:t>
            </a:r>
            <a:endParaRPr lang="en-US" sz="16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129458" y="3391367"/>
            <a:ext cx="1975145" cy="3288863"/>
            <a:chOff x="5129458" y="3391367"/>
            <a:chExt cx="1975145" cy="3288863"/>
          </a:xfrm>
        </p:grpSpPr>
        <p:grpSp>
          <p:nvGrpSpPr>
            <p:cNvPr id="29" name="그룹 28"/>
            <p:cNvGrpSpPr/>
            <p:nvPr/>
          </p:nvGrpSpPr>
          <p:grpSpPr>
            <a:xfrm>
              <a:off x="5466303" y="5041930"/>
              <a:ext cx="1638300" cy="1638300"/>
              <a:chOff x="4902060" y="1059052"/>
              <a:chExt cx="1638300" cy="1638300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02060" y="1059052"/>
                <a:ext cx="1638300" cy="1638300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21E5684-AFBC-9556-6949-5267DF1EE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52454" y="1388988"/>
                <a:ext cx="737513" cy="576601"/>
              </a:xfrm>
              <a:prstGeom prst="rect">
                <a:avLst/>
              </a:prstGeom>
            </p:spPr>
          </p:pic>
        </p:grpSp>
        <p:sp>
          <p:nvSpPr>
            <p:cNvPr id="38" name="위로 굽은 화살표 37"/>
            <p:cNvSpPr/>
            <p:nvPr/>
          </p:nvSpPr>
          <p:spPr>
            <a:xfrm rot="16200000">
              <a:off x="5531682" y="4080948"/>
              <a:ext cx="1714502" cy="335340"/>
            </a:xfrm>
            <a:prstGeom prst="bentUpArrow">
              <a:avLst/>
            </a:prstGeom>
            <a:solidFill>
              <a:schemeClr val="tx1">
                <a:alpha val="5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위로 굽은 화살표 38"/>
            <p:cNvSpPr/>
            <p:nvPr/>
          </p:nvSpPr>
          <p:spPr>
            <a:xfrm rot="5400000">
              <a:off x="4592424" y="5500702"/>
              <a:ext cx="1495682" cy="421613"/>
            </a:xfrm>
            <a:prstGeom prst="bentUpArrow">
              <a:avLst/>
            </a:prstGeom>
            <a:solidFill>
              <a:schemeClr val="tx1">
                <a:alpha val="5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8184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2. </a:t>
            </a:r>
            <a:r>
              <a:rPr lang="ko-KR" altLang="en-US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개발과정 소개</a:t>
            </a:r>
            <a:endParaRPr lang="ko-KR" altLang="en-US" sz="2000" b="1" spc="-100" dirty="0">
              <a:solidFill>
                <a:srgbClr val="008E8E"/>
              </a:solidFill>
              <a:latin typeface="하나 L" panose="02020603020101020101" pitchFamily="18" charset="-127"/>
              <a:ea typeface="하나 L" panose="02020603020101020101" pitchFamily="18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226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개발 </a:t>
            </a:r>
            <a:r>
              <a:rPr lang="en-US" altLang="ko-KR" smtClean="0"/>
              <a:t>TOOL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102725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아키텍쳐</a:t>
            </a:r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6486525" y="695325"/>
            <a:ext cx="1076325" cy="76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02725" y="695325"/>
            <a:ext cx="1076325" cy="76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01F99F-48C8-C019-7FC9-8462B4D66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1" y="840994"/>
            <a:ext cx="1498731" cy="1016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952F36-1F1B-8931-F87B-E2201FA7F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937" y="1573863"/>
            <a:ext cx="6977528" cy="39169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1" y="2041144"/>
            <a:ext cx="483832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31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2. </a:t>
            </a:r>
            <a:r>
              <a:rPr lang="ko-KR" altLang="en-US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개발과정 소개</a:t>
            </a:r>
            <a:endParaRPr lang="ko-KR" altLang="en-US" sz="2000" b="1" spc="-100" dirty="0">
              <a:solidFill>
                <a:srgbClr val="008E8E"/>
              </a:solidFill>
              <a:latin typeface="하나 L" panose="02020603020101020101" pitchFamily="18" charset="-127"/>
              <a:ea typeface="하나 L" panose="02020603020101020101" pitchFamily="18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226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개발 </a:t>
            </a:r>
            <a:r>
              <a:rPr lang="en-US" altLang="ko-KR" smtClean="0"/>
              <a:t>TOOL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102725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아키텍쳐</a:t>
            </a:r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6486525" y="695325"/>
            <a:ext cx="1076325" cy="76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02725" y="695325"/>
            <a:ext cx="1076325" cy="76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01F99F-48C8-C019-7FC9-8462B4D66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1" y="840994"/>
            <a:ext cx="1498731" cy="1016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952F36-1F1B-8931-F87B-E2201FA7F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937" y="1573863"/>
            <a:ext cx="6977528" cy="39169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1" y="2041144"/>
            <a:ext cx="483832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21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2. </a:t>
            </a:r>
            <a:r>
              <a:rPr lang="ko-KR" altLang="en-US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개발과정 소개</a:t>
            </a:r>
            <a:endParaRPr lang="ko-KR" altLang="en-US" sz="2000" b="1" spc="-100" dirty="0">
              <a:solidFill>
                <a:srgbClr val="008E8E"/>
              </a:solidFill>
              <a:latin typeface="하나 L" panose="02020603020101020101" pitchFamily="18" charset="-127"/>
              <a:ea typeface="하나 L" panose="02020603020101020101" pitchFamily="18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226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개발 </a:t>
            </a:r>
            <a:r>
              <a:rPr lang="en-US" altLang="ko-KR" smtClean="0"/>
              <a:t>TOOL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102725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아키텍쳐</a:t>
            </a:r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6486525" y="695325"/>
            <a:ext cx="1076325" cy="76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02725" y="695325"/>
            <a:ext cx="1076325" cy="76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01F99F-48C8-C019-7FC9-8462B4D66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1" y="840994"/>
            <a:ext cx="1498731" cy="1016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952F36-1F1B-8931-F87B-E2201FA7F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937" y="1573863"/>
            <a:ext cx="6977528" cy="39169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1" y="2041144"/>
            <a:ext cx="483832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80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2. </a:t>
            </a:r>
            <a:r>
              <a:rPr lang="ko-KR" altLang="en-US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개발과정 소개</a:t>
            </a:r>
            <a:endParaRPr lang="ko-KR" altLang="en-US" sz="2000" b="1" spc="-100" dirty="0">
              <a:solidFill>
                <a:srgbClr val="008E8E"/>
              </a:solidFill>
              <a:latin typeface="하나 L" panose="02020603020101020101" pitchFamily="18" charset="-127"/>
              <a:ea typeface="하나 L" panose="02020603020101020101" pitchFamily="18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226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개발 </a:t>
            </a:r>
            <a:r>
              <a:rPr lang="en-US" altLang="ko-KR" smtClean="0"/>
              <a:t>TOOL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102725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아키텍쳐</a:t>
            </a:r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6486525" y="695325"/>
            <a:ext cx="1076325" cy="76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02725" y="695325"/>
            <a:ext cx="1076325" cy="76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01F99F-48C8-C019-7FC9-8462B4D66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1" y="840994"/>
            <a:ext cx="1498731" cy="1016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952F36-1F1B-8931-F87B-E2201FA7F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937" y="1573863"/>
            <a:ext cx="6977528" cy="39169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1" y="2041144"/>
            <a:ext cx="483832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105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2. </a:t>
            </a:r>
            <a:r>
              <a:rPr lang="ko-KR" altLang="en-US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개발과정 소개</a:t>
            </a:r>
            <a:endParaRPr lang="ko-KR" altLang="en-US" sz="2000" b="1" spc="-100" dirty="0">
              <a:solidFill>
                <a:srgbClr val="008E8E"/>
              </a:solidFill>
              <a:latin typeface="하나 L" panose="02020603020101020101" pitchFamily="18" charset="-127"/>
              <a:ea typeface="하나 L" panose="02020603020101020101" pitchFamily="18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226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개발 </a:t>
            </a:r>
            <a:r>
              <a:rPr lang="en-US" altLang="ko-KR" smtClean="0"/>
              <a:t>TOOL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102725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아키텍쳐</a:t>
            </a:r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6486525" y="695325"/>
            <a:ext cx="1076325" cy="76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02725" y="695325"/>
            <a:ext cx="1076325" cy="76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01F99F-48C8-C019-7FC9-8462B4D66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1" y="840994"/>
            <a:ext cx="1498731" cy="1016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952F36-1F1B-8931-F87B-E2201FA7F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937" y="1573863"/>
            <a:ext cx="6977528" cy="39169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1" y="2041144"/>
            <a:ext cx="483832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2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2. </a:t>
            </a:r>
            <a:r>
              <a:rPr lang="ko-KR" altLang="en-US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개발과정 소개</a:t>
            </a:r>
            <a:endParaRPr lang="ko-KR" altLang="en-US" sz="2000" b="1" spc="-100" dirty="0">
              <a:solidFill>
                <a:srgbClr val="008E8E"/>
              </a:solidFill>
              <a:latin typeface="하나 L" panose="02020603020101020101" pitchFamily="18" charset="-127"/>
              <a:ea typeface="하나 L" panose="02020603020101020101" pitchFamily="18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226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개발 </a:t>
            </a:r>
            <a:r>
              <a:rPr lang="en-US" altLang="ko-KR" smtClean="0"/>
              <a:t>TOOL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102725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아키텍쳐</a:t>
            </a:r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6486525" y="695325"/>
            <a:ext cx="1076325" cy="76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02725" y="695325"/>
            <a:ext cx="1076325" cy="76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01F99F-48C8-C019-7FC9-8462B4D66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1" y="840994"/>
            <a:ext cx="1498731" cy="1016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952F36-1F1B-8931-F87B-E2201FA7F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937" y="1573863"/>
            <a:ext cx="6977528" cy="39169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1" y="2041144"/>
            <a:ext cx="483832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703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b="1" spc="-100" dirty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+mn-cs"/>
              </a:rPr>
              <a:t>분석 </a:t>
            </a:r>
            <a:r>
              <a:rPr lang="ko-KR" altLang="en-US" sz="2000" b="1" spc="-100" dirty="0" err="1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+mn-cs"/>
              </a:rPr>
              <a:t>설계시</a:t>
            </a:r>
            <a:r>
              <a:rPr lang="ko-KR" altLang="en-US" sz="2000" b="1" spc="-100" dirty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+mn-cs"/>
              </a:rPr>
              <a:t> 개발자가 알아야할 </a:t>
            </a:r>
            <a:r>
              <a:rPr lang="en-US" altLang="ko-KR" sz="2000" b="1" spc="-100" dirty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+mn-cs"/>
              </a:rPr>
              <a:t>3</a:t>
            </a:r>
            <a:r>
              <a:rPr lang="ko-KR" altLang="en-US" sz="2000" b="1" spc="-100" dirty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+mn-cs"/>
              </a:rPr>
              <a:t>가지 개념</a:t>
            </a:r>
          </a:p>
        </p:txBody>
      </p:sp>
      <p:sp>
        <p:nvSpPr>
          <p:cNvPr id="24" name="텍스트 개체 틀 5">
            <a:extLst>
              <a:ext uri="{FF2B5EF4-FFF2-40B4-BE49-F238E27FC236}">
                <a16:creationId xmlns:a16="http://schemas.microsoft.com/office/drawing/2014/main" id="{B491FFD9-FC32-4FC2-9194-3217250FB468}"/>
              </a:ext>
            </a:extLst>
          </p:cNvPr>
          <p:cNvSpPr txBox="1"/>
          <p:nvPr/>
        </p:nvSpPr>
        <p:spPr>
          <a:xfrm>
            <a:off x="273050" y="808247"/>
            <a:ext cx="1916477" cy="408157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defPPr>
              <a:defRPr lang="en-US"/>
            </a:defPPr>
            <a:lvl1pPr marL="0" algn="l" defTabSz="410291" rtl="0" eaLnBrk="1" latinLnBrk="1" hangingPunct="1">
              <a:spcAft>
                <a:spcPts val="650"/>
              </a:spcAft>
              <a:defRPr lang="en-US" altLang="en-US" sz="1800" b="1" i="0" kern="120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하나 L" panose="02020603020101020101" pitchFamily="18" charset="-127"/>
              </a:defRPr>
            </a:lvl1pPr>
            <a:lvl2pPr marL="0" indent="0" algn="l" defTabSz="410291" rtl="0" eaLnBrk="1" latinLnBrk="1" hangingPunct="1">
              <a:spcAft>
                <a:spcPts val="650"/>
              </a:spcAft>
              <a:buFont typeface="Univers for KPMG"/>
              <a:buNone/>
              <a:defRPr sz="1400" b="0" i="0" kern="1200">
                <a:solidFill>
                  <a:srgbClr val="003087"/>
                </a:solidFill>
                <a:latin typeface="Univers for KPMG Light" panose="020B0403020202020204" pitchFamily="34" charset="0"/>
                <a:ea typeface="+mn-ea"/>
                <a:cs typeface="Univers for KPMG" panose="020B0603020202020204" pitchFamily="34" charset="0"/>
              </a:defRPr>
            </a:lvl2pPr>
            <a:lvl3pPr marL="307975" indent="-307975" algn="l" defTabSz="410291" rtl="0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 kern="1200">
                <a:solidFill>
                  <a:srgbClr val="003087"/>
                </a:solidFill>
                <a:latin typeface="Univers for KPMG Light" panose="020B0403020202020204" pitchFamily="34" charset="0"/>
                <a:ea typeface="+mn-ea"/>
                <a:cs typeface="Univers for KPMG" panose="020B0603020202020204" pitchFamily="34" charset="0"/>
              </a:defRPr>
            </a:lvl3pPr>
            <a:lvl4pPr marL="623888" indent="-248400" algn="l" defTabSz="410291" rtl="0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kern="1200" baseline="0">
                <a:solidFill>
                  <a:srgbClr val="003087"/>
                </a:solidFill>
                <a:latin typeface="Univers for KPMG Light" panose="020B0403020202020204" pitchFamily="34" charset="0"/>
                <a:ea typeface="+mn-ea"/>
                <a:cs typeface="Univers for KPMG" panose="020B0603020202020204" pitchFamily="34" charset="0"/>
              </a:defRPr>
            </a:lvl4pPr>
            <a:lvl5pPr marL="982663" indent="-309563" algn="l" defTabSz="410291" rtl="0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kern="1200">
                <a:solidFill>
                  <a:srgbClr val="003087"/>
                </a:solidFill>
                <a:latin typeface="Univers for KPMG Light" panose="020B0403020202020204" pitchFamily="34" charset="0"/>
                <a:ea typeface="+mn-ea"/>
                <a:cs typeface="Univers for KPMG" panose="020B0603020202020204" pitchFamily="34" charset="0"/>
              </a:defRPr>
            </a:lvl5pPr>
            <a:lvl6pPr marL="1257300" indent="-247650" algn="l" defTabSz="410291" rtl="0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kern="1200" baseline="0">
                <a:solidFill>
                  <a:srgbClr val="003087"/>
                </a:solidFill>
                <a:latin typeface="Univers for KPMG Light" panose="020B0403020202020204" pitchFamily="34" charset="0"/>
                <a:ea typeface="+mn-ea"/>
                <a:cs typeface="+mn-cs"/>
              </a:defRPr>
            </a:lvl6pPr>
            <a:lvl7pPr marL="1619250" indent="-309563" algn="l" defTabSz="410291" rtl="0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kern="1200">
                <a:solidFill>
                  <a:srgbClr val="003087"/>
                </a:solidFill>
                <a:latin typeface="Univers for KPMG Light" panose="020B0403020202020204" pitchFamily="34" charset="0"/>
                <a:ea typeface="+mn-ea"/>
                <a:cs typeface="+mn-cs"/>
              </a:defRPr>
            </a:lvl7pPr>
            <a:lvl8pPr marL="1885950" indent="-247650" algn="l" defTabSz="410291" rtl="0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kern="1200" baseline="0">
                <a:solidFill>
                  <a:srgbClr val="003087"/>
                </a:solidFill>
                <a:latin typeface="Univers for KPMG Light" panose="020B0403020202020204" pitchFamily="34" charset="0"/>
                <a:ea typeface="+mn-ea"/>
                <a:cs typeface="+mn-cs"/>
              </a:defRPr>
            </a:lvl8pPr>
          </a:lstStyle>
          <a:p>
            <a:pPr>
              <a:buNone/>
              <a:def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  <a:cs typeface="하나 L" panose="02020603020101020101" pitchFamily="18" charset="-127"/>
              </a:defRPr>
            </a:pPr>
            <a:r>
              <a:rPr lang="en-US" altLang="ko-KR" sz="1600" dirty="0">
                <a:solidFill>
                  <a:srgbClr val="000000"/>
                </a:solidFill>
              </a:rPr>
              <a:t>2. SAGA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142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b="1" spc="-100" dirty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+mn-cs"/>
              </a:rPr>
              <a:t>분석 </a:t>
            </a:r>
            <a:r>
              <a:rPr lang="ko-KR" altLang="en-US" sz="2000" b="1" spc="-100" dirty="0" err="1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+mn-cs"/>
              </a:rPr>
              <a:t>설계시</a:t>
            </a:r>
            <a:r>
              <a:rPr lang="ko-KR" altLang="en-US" sz="2000" b="1" spc="-100" dirty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+mn-cs"/>
              </a:rPr>
              <a:t> 개발자가 알아야할 </a:t>
            </a:r>
            <a:r>
              <a:rPr lang="en-US" altLang="ko-KR" sz="2000" b="1" spc="-100" dirty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+mn-cs"/>
              </a:rPr>
              <a:t>3</a:t>
            </a:r>
            <a:r>
              <a:rPr lang="ko-KR" altLang="en-US" sz="2000" b="1" spc="-100" dirty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+mn-cs"/>
              </a:rPr>
              <a:t>가지 개념</a:t>
            </a:r>
          </a:p>
        </p:txBody>
      </p:sp>
      <p:sp>
        <p:nvSpPr>
          <p:cNvPr id="24" name="텍스트 개체 틀 5">
            <a:extLst>
              <a:ext uri="{FF2B5EF4-FFF2-40B4-BE49-F238E27FC236}">
                <a16:creationId xmlns:a16="http://schemas.microsoft.com/office/drawing/2014/main" id="{B491FFD9-FC32-4FC2-9194-3217250FB468}"/>
              </a:ext>
            </a:extLst>
          </p:cNvPr>
          <p:cNvSpPr txBox="1"/>
          <p:nvPr/>
        </p:nvSpPr>
        <p:spPr>
          <a:xfrm>
            <a:off x="273050" y="808247"/>
            <a:ext cx="1916477" cy="408157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defPPr>
              <a:defRPr lang="en-US"/>
            </a:defPPr>
            <a:lvl1pPr marL="0" algn="l" defTabSz="410291" rtl="0" eaLnBrk="1" latinLnBrk="1" hangingPunct="1">
              <a:spcAft>
                <a:spcPts val="650"/>
              </a:spcAft>
              <a:defRPr lang="en-US" altLang="en-US" sz="1800" b="1" i="0" kern="120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하나 L" panose="02020603020101020101" pitchFamily="18" charset="-127"/>
              </a:defRPr>
            </a:lvl1pPr>
            <a:lvl2pPr marL="0" indent="0" algn="l" defTabSz="410291" rtl="0" eaLnBrk="1" latinLnBrk="1" hangingPunct="1">
              <a:spcAft>
                <a:spcPts val="650"/>
              </a:spcAft>
              <a:buFont typeface="Univers for KPMG"/>
              <a:buNone/>
              <a:defRPr sz="1400" b="0" i="0" kern="1200">
                <a:solidFill>
                  <a:srgbClr val="003087"/>
                </a:solidFill>
                <a:latin typeface="Univers for KPMG Light" panose="020B0403020202020204" pitchFamily="34" charset="0"/>
                <a:ea typeface="+mn-ea"/>
                <a:cs typeface="Univers for KPMG" panose="020B0603020202020204" pitchFamily="34" charset="0"/>
              </a:defRPr>
            </a:lvl2pPr>
            <a:lvl3pPr marL="307975" indent="-307975" algn="l" defTabSz="410291" rtl="0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 kern="1200">
                <a:solidFill>
                  <a:srgbClr val="003087"/>
                </a:solidFill>
                <a:latin typeface="Univers for KPMG Light" panose="020B0403020202020204" pitchFamily="34" charset="0"/>
                <a:ea typeface="+mn-ea"/>
                <a:cs typeface="Univers for KPMG" panose="020B0603020202020204" pitchFamily="34" charset="0"/>
              </a:defRPr>
            </a:lvl3pPr>
            <a:lvl4pPr marL="623888" indent="-248400" algn="l" defTabSz="410291" rtl="0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kern="1200" baseline="0">
                <a:solidFill>
                  <a:srgbClr val="003087"/>
                </a:solidFill>
                <a:latin typeface="Univers for KPMG Light" panose="020B0403020202020204" pitchFamily="34" charset="0"/>
                <a:ea typeface="+mn-ea"/>
                <a:cs typeface="Univers for KPMG" panose="020B0603020202020204" pitchFamily="34" charset="0"/>
              </a:defRPr>
            </a:lvl4pPr>
            <a:lvl5pPr marL="982663" indent="-309563" algn="l" defTabSz="410291" rtl="0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kern="1200">
                <a:solidFill>
                  <a:srgbClr val="003087"/>
                </a:solidFill>
                <a:latin typeface="Univers for KPMG Light" panose="020B0403020202020204" pitchFamily="34" charset="0"/>
                <a:ea typeface="+mn-ea"/>
                <a:cs typeface="Univers for KPMG" panose="020B0603020202020204" pitchFamily="34" charset="0"/>
              </a:defRPr>
            </a:lvl5pPr>
            <a:lvl6pPr marL="1257300" indent="-247650" algn="l" defTabSz="410291" rtl="0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kern="1200" baseline="0">
                <a:solidFill>
                  <a:srgbClr val="003087"/>
                </a:solidFill>
                <a:latin typeface="Univers for KPMG Light" panose="020B0403020202020204" pitchFamily="34" charset="0"/>
                <a:ea typeface="+mn-ea"/>
                <a:cs typeface="+mn-cs"/>
              </a:defRPr>
            </a:lvl6pPr>
            <a:lvl7pPr marL="1619250" indent="-309563" algn="l" defTabSz="410291" rtl="0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kern="1200">
                <a:solidFill>
                  <a:srgbClr val="003087"/>
                </a:solidFill>
                <a:latin typeface="Univers for KPMG Light" panose="020B0403020202020204" pitchFamily="34" charset="0"/>
                <a:ea typeface="+mn-ea"/>
                <a:cs typeface="+mn-cs"/>
              </a:defRPr>
            </a:lvl7pPr>
            <a:lvl8pPr marL="1885950" indent="-247650" algn="l" defTabSz="410291" rtl="0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kern="1200" baseline="0">
                <a:solidFill>
                  <a:srgbClr val="003087"/>
                </a:solidFill>
                <a:latin typeface="Univers for KPMG Light" panose="020B0403020202020204" pitchFamily="34" charset="0"/>
                <a:ea typeface="+mn-ea"/>
                <a:cs typeface="+mn-cs"/>
              </a:defRPr>
            </a:lvl8pPr>
          </a:lstStyle>
          <a:p>
            <a:pPr>
              <a:buNone/>
              <a:def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  <a:cs typeface="하나 L" panose="02020603020101020101" pitchFamily="18" charset="-127"/>
              </a:defRPr>
            </a:pPr>
            <a:r>
              <a:rPr lang="en-US" altLang="ko-KR" sz="1600" dirty="0">
                <a:solidFill>
                  <a:srgbClr val="000000"/>
                </a:solidFill>
              </a:rPr>
              <a:t>3. CQRS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3710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+mn-cs"/>
              </a:rPr>
              <a:t>1.DDD(Domain-Driven Design) </a:t>
            </a:r>
            <a:r>
              <a:rPr lang="ko-KR" altLang="en-US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+mn-cs"/>
              </a:rPr>
              <a:t>소개</a:t>
            </a:r>
            <a:endParaRPr lang="ko-KR" altLang="en-US" sz="2000" b="1" spc="-100" dirty="0">
              <a:solidFill>
                <a:srgbClr val="008E8E"/>
              </a:solidFill>
              <a:latin typeface="하나 L" panose="02020603020101020101" pitchFamily="18" charset="-127"/>
              <a:ea typeface="하나 L" panose="02020603020101020101" pitchFamily="18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13474" y="890587"/>
            <a:ext cx="5619751" cy="5495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8924" y="890587"/>
            <a:ext cx="5924550" cy="54959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881187" y="2360814"/>
            <a:ext cx="2800350" cy="2800664"/>
            <a:chOff x="1881187" y="2360814"/>
            <a:chExt cx="2800350" cy="2800664"/>
          </a:xfrm>
        </p:grpSpPr>
        <p:sp>
          <p:nvSpPr>
            <p:cNvPr id="4" name="타원 3"/>
            <p:cNvSpPr/>
            <p:nvPr/>
          </p:nvSpPr>
          <p:spPr>
            <a:xfrm>
              <a:off x="2171613" y="2360814"/>
              <a:ext cx="2219498" cy="220052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4599" y="2718124"/>
              <a:ext cx="1466851" cy="1500379"/>
            </a:xfrm>
            <a:prstGeom prst="rect">
              <a:avLst/>
            </a:prstGeom>
          </p:spPr>
        </p:pic>
        <p:sp>
          <p:nvSpPr>
            <p:cNvPr id="8" name="위로 구부러진 리본 7"/>
            <p:cNvSpPr/>
            <p:nvPr/>
          </p:nvSpPr>
          <p:spPr>
            <a:xfrm>
              <a:off x="1881187" y="4374529"/>
              <a:ext cx="2800350" cy="786949"/>
            </a:xfrm>
            <a:prstGeom prst="ellipseRibbon2">
              <a:avLst>
                <a:gd name="adj1" fmla="val 25000"/>
                <a:gd name="adj2" fmla="val 100000"/>
                <a:gd name="adj3" fmla="val 125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1Q</a:t>
              </a:r>
              <a:r>
                <a:rPr lang="en-US" altLang="ko-KR" smtClean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로그인</a:t>
              </a:r>
              <a:endParaRPr lang="ko-KR" altLang="en-US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608886" y="2356049"/>
            <a:ext cx="2800350" cy="2805428"/>
            <a:chOff x="7608886" y="2356049"/>
            <a:chExt cx="2800350" cy="2805428"/>
          </a:xfrm>
        </p:grpSpPr>
        <p:sp>
          <p:nvSpPr>
            <p:cNvPr id="19" name="타원 18"/>
            <p:cNvSpPr/>
            <p:nvPr/>
          </p:nvSpPr>
          <p:spPr>
            <a:xfrm>
              <a:off x="7913600" y="2356049"/>
              <a:ext cx="2219498" cy="220052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8978" y="2805447"/>
              <a:ext cx="1413056" cy="1413056"/>
            </a:xfrm>
            <a:prstGeom prst="rect">
              <a:avLst/>
            </a:prstGeom>
          </p:spPr>
        </p:pic>
        <p:sp>
          <p:nvSpPr>
            <p:cNvPr id="24" name="위로 구부러진 리본 23"/>
            <p:cNvSpPr/>
            <p:nvPr/>
          </p:nvSpPr>
          <p:spPr>
            <a:xfrm>
              <a:off x="7608886" y="4374528"/>
              <a:ext cx="2800350" cy="786949"/>
            </a:xfrm>
            <a:prstGeom prst="ellipseRibbon2">
              <a:avLst>
                <a:gd name="adj1" fmla="val 25000"/>
                <a:gd name="adj2" fmla="val 100000"/>
                <a:gd name="adj3" fmla="val 125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계좌개설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0258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>
            <a:off x="1577340" y="1319530"/>
            <a:ext cx="4231005" cy="454025"/>
          </a:xfrm>
          <a:prstGeom prst="rect">
            <a:avLst/>
          </a:prstGeom>
          <a:solidFill>
            <a:srgbClr val="D4F0E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285750" indent="-285750" algn="ctr" defTabSz="410210" rtl="0" eaLnBrk="1" latinLnBrk="0" hangingPunct="1">
              <a:buFont typeface="Wingdings"/>
              <a:buChar char="§"/>
            </a:pPr>
            <a:endParaRPr lang="ko-KR" altLang="en-US" sz="1400" b="0" i="0" strike="noStrike" cap="none">
              <a:solidFill>
                <a:srgbClr val="D4F0ED"/>
              </a:solidFill>
              <a:latin typeface="하나 L" charset="0"/>
              <a:ea typeface="하나 L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1577340" y="440055"/>
            <a:ext cx="8119745" cy="5537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3000" b="1" i="0" dirty="0">
                <a:solidFill>
                  <a:srgbClr val="005657"/>
                </a:solidFill>
                <a:latin typeface="하나 L" charset="0"/>
                <a:ea typeface="하나 L" charset="0"/>
              </a:rPr>
              <a:t>Table of Contents</a:t>
            </a:r>
            <a:endParaRPr lang="ko-KR" altLang="en-US" sz="3000" b="1" i="0" dirty="0">
              <a:solidFill>
                <a:srgbClr val="005657"/>
              </a:solidFill>
              <a:latin typeface="하나 L" charset="0"/>
              <a:ea typeface="하나 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982470" y="1322070"/>
            <a:ext cx="8496935" cy="4356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1. </a:t>
            </a:r>
            <a:r>
              <a:rPr sz="2400" b="1" i="0" dirty="0" err="1">
                <a:solidFill>
                  <a:schemeClr val="tx1"/>
                </a:solidFill>
                <a:latin typeface="하나 L" charset="0"/>
                <a:ea typeface="하나 L" charset="0"/>
              </a:rPr>
              <a:t>MSA에</a:t>
            </a: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 </a:t>
            </a:r>
            <a:r>
              <a:rPr sz="2400" b="1" i="0" dirty="0" err="1">
                <a:solidFill>
                  <a:schemeClr val="tx1"/>
                </a:solidFill>
                <a:latin typeface="하나 L" charset="0"/>
                <a:ea typeface="하나 L" charset="0"/>
              </a:rPr>
              <a:t>대한</a:t>
            </a: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 </a:t>
            </a:r>
            <a:r>
              <a:rPr sz="2400" b="1" i="0" dirty="0" err="1">
                <a:solidFill>
                  <a:schemeClr val="tx1"/>
                </a:solidFill>
                <a:latin typeface="하나 L" charset="0"/>
                <a:ea typeface="하나 L" charset="0"/>
              </a:rPr>
              <a:t>이해</a:t>
            </a:r>
            <a:endParaRPr lang="ko-KR" altLang="en-US" sz="2400" b="1" i="0" dirty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-</a:t>
            </a:r>
            <a:r>
              <a:rPr b="0" i="0" dirty="0">
                <a:latin typeface="Segoe UI" charset="0"/>
                <a:ea typeface="-apple-system" charset="0"/>
              </a:rPr>
              <a:t>1. Inter-Microservice 간 </a:t>
            </a:r>
            <a:r>
              <a:rPr b="0" i="0" dirty="0" err="1">
                <a:latin typeface="Segoe UI" charset="0"/>
                <a:ea typeface="-apple-system" charset="0"/>
              </a:rPr>
              <a:t>실시간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처리가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필요한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경우가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아니라면</a:t>
            </a:r>
            <a:r>
              <a:rPr b="0" i="0" dirty="0">
                <a:latin typeface="Segoe UI" charset="0"/>
                <a:ea typeface="-apple-system" charset="0"/>
              </a:rPr>
              <a:t>, </a:t>
            </a:r>
            <a:r>
              <a:rPr b="0" i="0" dirty="0" err="1">
                <a:latin typeface="Segoe UI" charset="0"/>
                <a:ea typeface="-apple-system" charset="0"/>
              </a:rPr>
              <a:t>동기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방식</a:t>
            </a:r>
            <a:r>
              <a:rPr b="0" i="0" dirty="0">
                <a:latin typeface="Segoe UI" charset="0"/>
                <a:ea typeface="-apple-system" charset="0"/>
              </a:rPr>
              <a:t>(Request &amp; Response) </a:t>
            </a:r>
            <a:r>
              <a:rPr b="0" i="0" dirty="0" err="1">
                <a:latin typeface="Segoe UI" charset="0"/>
                <a:ea typeface="-apple-system" charset="0"/>
              </a:rPr>
              <a:t>대신</a:t>
            </a:r>
            <a:r>
              <a:rPr b="0" i="0" dirty="0">
                <a:latin typeface="Segoe UI" charset="0"/>
                <a:ea typeface="-apple-system" charset="0"/>
              </a:rPr>
              <a:t>, </a:t>
            </a:r>
            <a:r>
              <a:rPr b="0" i="0" dirty="0" err="1">
                <a:latin typeface="Segoe UI" charset="0"/>
                <a:ea typeface="-apple-system" charset="0"/>
              </a:rPr>
              <a:t>비동기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방식</a:t>
            </a:r>
            <a:r>
              <a:rPr b="0" i="0" dirty="0">
                <a:latin typeface="Segoe UI" charset="0"/>
                <a:ea typeface="-apple-system" charset="0"/>
              </a:rPr>
              <a:t>(</a:t>
            </a:r>
            <a:r>
              <a:rPr b="0" i="0" dirty="0" err="1">
                <a:latin typeface="Segoe UI" charset="0"/>
                <a:ea typeface="-apple-system" charset="0"/>
              </a:rPr>
              <a:t>이벤트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기반</a:t>
            </a:r>
            <a:r>
              <a:rPr b="0" i="0" dirty="0">
                <a:latin typeface="Segoe UI" charset="0"/>
                <a:ea typeface="-apple-system" charset="0"/>
              </a:rPr>
              <a:t> Pub/Sub) </a:t>
            </a:r>
            <a:r>
              <a:rPr b="0" i="0" dirty="0" err="1">
                <a:latin typeface="Segoe UI" charset="0"/>
                <a:ea typeface="-apple-system" charset="0"/>
              </a:rPr>
              <a:t>으로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통신하라</a:t>
            </a:r>
            <a:r>
              <a:rPr b="0" i="0" dirty="0">
                <a:latin typeface="Segoe UI" charset="0"/>
                <a:ea typeface="-apple-system" charset="0"/>
              </a:rPr>
              <a:t>.</a:t>
            </a:r>
            <a:endParaRPr lang="ko-KR" altLang="en-US" sz="2400" b="1" i="0" dirty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- </a:t>
            </a:r>
            <a:r>
              <a:rPr b="0" i="0" dirty="0" err="1">
                <a:latin typeface="Segoe UI" charset="0"/>
                <a:ea typeface="-apple-system" charset="0"/>
              </a:rPr>
              <a:t>서비스</a:t>
            </a:r>
            <a:r>
              <a:rPr b="0" i="0" dirty="0">
                <a:latin typeface="Segoe UI" charset="0"/>
                <a:ea typeface="-apple-system" charset="0"/>
              </a:rPr>
              <a:t> 간 </a:t>
            </a:r>
            <a:r>
              <a:rPr b="0" i="0" dirty="0" err="1">
                <a:latin typeface="Segoe UI" charset="0"/>
                <a:ea typeface="-apple-system" charset="0"/>
              </a:rPr>
              <a:t>동기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호출</a:t>
            </a:r>
            <a:r>
              <a:rPr b="0" i="0" dirty="0">
                <a:latin typeface="Segoe UI" charset="0"/>
                <a:ea typeface="-apple-system" charset="0"/>
              </a:rPr>
              <a:t>(Request &amp; Response)의 </a:t>
            </a:r>
            <a:r>
              <a:rPr b="0" i="0" dirty="0" err="1">
                <a:latin typeface="Segoe UI" charset="0"/>
                <a:ea typeface="-apple-system" charset="0"/>
              </a:rPr>
              <a:t>경우</a:t>
            </a:r>
            <a:r>
              <a:rPr b="0" i="0" dirty="0">
                <a:latin typeface="Segoe UI" charset="0"/>
                <a:ea typeface="-apple-system" charset="0"/>
              </a:rPr>
              <a:t>, Proxy </a:t>
            </a:r>
            <a:r>
              <a:rPr b="0" i="0" dirty="0" err="1">
                <a:latin typeface="Segoe UI" charset="0"/>
                <a:ea typeface="-apple-system" charset="0"/>
              </a:rPr>
              <a:t>패턴을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적용해</a:t>
            </a:r>
            <a:r>
              <a:rPr b="0" i="0" dirty="0">
                <a:latin typeface="Segoe UI" charset="0"/>
                <a:ea typeface="-apple-system" charset="0"/>
              </a:rPr>
              <a:t> Circuit Breaker, Rate Limiting 을 </a:t>
            </a:r>
            <a:r>
              <a:rPr b="0" i="0" dirty="0" err="1">
                <a:latin typeface="Segoe UI" charset="0"/>
                <a:ea typeface="-apple-system" charset="0"/>
              </a:rPr>
              <a:t>활용하라</a:t>
            </a:r>
            <a:endParaRPr lang="ko-KR" altLang="en-US" sz="2400" b="1" i="0" dirty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en-US" altLang="ko-KR" sz="2400" b="1" i="0" dirty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en-US" altLang="ko-KR" sz="2400" b="1" dirty="0">
              <a:latin typeface="하나 L" charset="0"/>
              <a:ea typeface="하나 L" charset="0"/>
            </a:endParaRPr>
          </a:p>
          <a:p>
            <a:pPr algn="l"/>
            <a:r>
              <a:rPr lang="ko-KR" altLang="en-US" sz="2400" b="0" i="0" dirty="0">
                <a:effectLst/>
                <a:latin typeface="-apple-system"/>
              </a:rPr>
              <a:t>초기의 </a:t>
            </a:r>
            <a:r>
              <a:rPr lang="ko-KR" altLang="en-US" sz="2400" b="0" i="0" dirty="0" err="1">
                <a:effectLst/>
                <a:latin typeface="-apple-system"/>
              </a:rPr>
              <a:t>마이크로서비스는</a:t>
            </a:r>
            <a:r>
              <a:rPr lang="ko-KR" altLang="en-US" sz="2400" b="0" i="0" dirty="0">
                <a:effectLst/>
                <a:latin typeface="-apple-system"/>
              </a:rPr>
              <a:t> 서비스의 자율성과 독립성</a:t>
            </a:r>
            <a:r>
              <a:rPr lang="en-US" altLang="ko-KR" sz="2400" b="0" i="0" dirty="0">
                <a:effectLst/>
                <a:latin typeface="-apple-system"/>
              </a:rPr>
              <a:t>, </a:t>
            </a:r>
            <a:r>
              <a:rPr lang="ko-KR" altLang="en-US" sz="2400" b="0" i="0" dirty="0">
                <a:effectLst/>
                <a:latin typeface="-apple-system"/>
              </a:rPr>
              <a:t>서비스에 최적화된 저장소</a:t>
            </a:r>
            <a:r>
              <a:rPr lang="en-US" altLang="ko-KR" sz="2400" b="0" i="0" dirty="0">
                <a:effectLst/>
                <a:latin typeface="-apple-system"/>
              </a:rPr>
              <a:t>(Polyglot Persistence) </a:t>
            </a:r>
            <a:r>
              <a:rPr lang="ko-KR" altLang="en-US" sz="2400" b="0" i="0" dirty="0">
                <a:effectLst/>
                <a:latin typeface="-apple-system"/>
              </a:rPr>
              <a:t>선택이 가능한 아키텍처로 고안되었습니다</a:t>
            </a:r>
            <a:r>
              <a:rPr lang="en-US" altLang="ko-KR" sz="2400" b="0" i="0" dirty="0">
                <a:effectLst/>
                <a:latin typeface="-apple-system"/>
              </a:rPr>
              <a:t>. </a:t>
            </a:r>
            <a:r>
              <a:rPr lang="ko-KR" altLang="en-US" sz="2400" b="0" i="0" dirty="0">
                <a:effectLst/>
                <a:latin typeface="-apple-system"/>
              </a:rPr>
              <a:t>그러나</a:t>
            </a:r>
            <a:r>
              <a:rPr lang="en-US" altLang="ko-KR" sz="2400" b="0" i="0" dirty="0">
                <a:effectLst/>
                <a:latin typeface="-apple-system"/>
              </a:rPr>
              <a:t>, </a:t>
            </a:r>
            <a:r>
              <a:rPr lang="ko-KR" altLang="en-US" sz="2400" b="0" i="0" dirty="0">
                <a:effectLst/>
                <a:latin typeface="-apple-system"/>
              </a:rPr>
              <a:t>서비스간 호출 시</a:t>
            </a:r>
            <a:r>
              <a:rPr lang="en-US" altLang="ko-KR" sz="2400" b="0" i="0" dirty="0">
                <a:effectLst/>
                <a:latin typeface="-apple-system"/>
              </a:rPr>
              <a:t>, </a:t>
            </a:r>
            <a:r>
              <a:rPr lang="ko-KR" altLang="en-US" sz="2400" b="0" i="0" dirty="0">
                <a:effectLst/>
                <a:latin typeface="-apple-system"/>
              </a:rPr>
              <a:t>동기식 </a:t>
            </a:r>
            <a:r>
              <a:rPr lang="en-US" altLang="ko-KR" sz="2400" b="0" i="0" dirty="0">
                <a:effectLst/>
                <a:latin typeface="-apple-system"/>
              </a:rPr>
              <a:t>API </a:t>
            </a:r>
            <a:r>
              <a:rPr lang="ko-KR" altLang="en-US" sz="2400" b="0" i="0" dirty="0">
                <a:effectLst/>
                <a:latin typeface="-apple-system"/>
              </a:rPr>
              <a:t>방식 </a:t>
            </a:r>
            <a:r>
              <a:rPr lang="en-US" altLang="ko-KR" sz="2400" b="0" i="0" dirty="0">
                <a:effectLst/>
                <a:latin typeface="-apple-system"/>
              </a:rPr>
              <a:t>(</a:t>
            </a:r>
            <a:r>
              <a:rPr lang="en-US" altLang="ko-KR" sz="2400" b="0" i="0" dirty="0" err="1">
                <a:effectLst/>
                <a:latin typeface="-apple-system"/>
              </a:rPr>
              <a:t>Requeste</a:t>
            </a:r>
            <a:r>
              <a:rPr lang="en-US" altLang="ko-KR" sz="2400" b="0" i="0" dirty="0">
                <a:effectLst/>
                <a:latin typeface="-apple-system"/>
              </a:rPr>
              <a:t> &amp; Response)</a:t>
            </a:r>
            <a:r>
              <a:rPr lang="ko-KR" altLang="en-US" sz="2400" b="0" i="0" dirty="0">
                <a:effectLst/>
                <a:latin typeface="-apple-system"/>
              </a:rPr>
              <a:t>을 주로 사용함으로 인해 타임 커플링</a:t>
            </a:r>
            <a:r>
              <a:rPr lang="en-US" altLang="ko-KR" sz="2400" b="0" i="0" dirty="0">
                <a:effectLst/>
                <a:latin typeface="-apple-system"/>
              </a:rPr>
              <a:t>(Time Coupling)</a:t>
            </a:r>
            <a:r>
              <a:rPr lang="ko-KR" altLang="en-US" sz="2400" b="0" i="0" dirty="0">
                <a:effectLst/>
                <a:latin typeface="-apple-system"/>
              </a:rPr>
              <a:t>이라는 약점이 존재했습니다</a:t>
            </a:r>
            <a:r>
              <a:rPr lang="en-US" altLang="ko-KR" sz="2400" b="0" i="0" dirty="0"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sz="2400" b="0" i="0" dirty="0">
                <a:effectLst/>
                <a:latin typeface="-apple-system"/>
              </a:rPr>
              <a:t>타임 </a:t>
            </a:r>
            <a:r>
              <a:rPr lang="ko-KR" altLang="en-US" sz="2400" b="0" i="0" dirty="0" err="1">
                <a:effectLst/>
                <a:latin typeface="-apple-system"/>
              </a:rPr>
              <a:t>커플링된</a:t>
            </a:r>
            <a:r>
              <a:rPr lang="ko-KR" altLang="en-US" sz="2400" b="0" i="0" dirty="0">
                <a:effectLst/>
                <a:latin typeface="-apple-system"/>
              </a:rPr>
              <a:t> 서비스들은 서비스 블로킹</a:t>
            </a:r>
            <a:r>
              <a:rPr lang="en-US" altLang="ko-KR" sz="2400" b="0" i="0" dirty="0">
                <a:effectLst/>
                <a:latin typeface="-apple-system"/>
              </a:rPr>
              <a:t>(Blocking) </a:t>
            </a:r>
            <a:r>
              <a:rPr lang="ko-KR" altLang="en-US" sz="2400" b="0" i="0" dirty="0">
                <a:effectLst/>
                <a:latin typeface="-apple-system"/>
              </a:rPr>
              <a:t>우려와 한 서비스에서 발생한 장애가 타 서비스로 전파될 수 있는 약점을 가지고 있습니다</a:t>
            </a:r>
            <a:r>
              <a:rPr lang="en-US" altLang="ko-KR" sz="2400" b="0" i="0" dirty="0">
                <a:effectLst/>
                <a:latin typeface="-apple-system"/>
              </a:rPr>
              <a:t>. </a:t>
            </a:r>
            <a:r>
              <a:rPr lang="ko-KR" altLang="en-US" sz="2400" b="0" i="0" dirty="0">
                <a:effectLst/>
                <a:latin typeface="-apple-system"/>
              </a:rPr>
              <a:t>이는 웹 스케일 기반 시스템에서는 치명적 단점으로</a:t>
            </a:r>
            <a:r>
              <a:rPr lang="en-US" altLang="ko-KR" sz="2400" b="0" i="0" dirty="0">
                <a:effectLst/>
                <a:latin typeface="-apple-system"/>
              </a:rPr>
              <a:t>, </a:t>
            </a:r>
            <a:r>
              <a:rPr lang="ko-KR" altLang="en-US" sz="2400" b="0" i="0" dirty="0">
                <a:effectLst/>
                <a:latin typeface="-apple-system"/>
              </a:rPr>
              <a:t>이를 회로 차단</a:t>
            </a:r>
            <a:r>
              <a:rPr lang="en-US" altLang="ko-KR" sz="2400" b="0" i="0" dirty="0">
                <a:effectLst/>
                <a:latin typeface="-apple-system"/>
              </a:rPr>
              <a:t>(Circuit Breaking) </a:t>
            </a:r>
            <a:r>
              <a:rPr lang="ko-KR" altLang="en-US" sz="2400" b="0" i="0" dirty="0">
                <a:effectLst/>
                <a:latin typeface="-apple-system"/>
              </a:rPr>
              <a:t>등의 방법으로 극복하려 하였습니다</a:t>
            </a:r>
            <a:r>
              <a:rPr lang="en-US" altLang="ko-KR" sz="2400" b="0" i="0" dirty="0">
                <a:effectLst/>
                <a:latin typeface="-apple-system"/>
              </a:rPr>
              <a:t>.</a:t>
            </a: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 dirty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 dirty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285750" indent="-285750" algn="l" defTabSz="914400" rtl="0" eaLnBrk="1" latinLnBrk="0" hangingPunct="1">
              <a:buFont typeface="Wingdings"/>
              <a:buChar char="v"/>
            </a:pPr>
            <a:r>
              <a:rPr sz="1600" b="0" i="0" dirty="0">
                <a:solidFill>
                  <a:srgbClr val="FF0000"/>
                </a:solidFill>
                <a:latin typeface="하나 B" charset="0"/>
                <a:ea typeface="하나 B" charset="0"/>
              </a:rPr>
              <a:t>본 </a:t>
            </a:r>
            <a:r>
              <a:rPr sz="1600" b="0" i="0" dirty="0" err="1">
                <a:solidFill>
                  <a:srgbClr val="FF0000"/>
                </a:solidFill>
                <a:latin typeface="하나 B" charset="0"/>
                <a:ea typeface="하나 B" charset="0"/>
              </a:rPr>
              <a:t>문서는</a:t>
            </a:r>
            <a:r>
              <a:rPr sz="1600" b="0" i="0" dirty="0">
                <a:solidFill>
                  <a:srgbClr val="FF0000"/>
                </a:solidFill>
                <a:latin typeface="하나 B" charset="0"/>
                <a:ea typeface="하나 B" charset="0"/>
              </a:rPr>
              <a:t> </a:t>
            </a:r>
            <a:r>
              <a:rPr sz="1600" b="0" i="0" dirty="0" err="1">
                <a:solidFill>
                  <a:srgbClr val="FF0000"/>
                </a:solidFill>
                <a:latin typeface="하나 B" charset="0"/>
                <a:ea typeface="하나 B" charset="0"/>
              </a:rPr>
              <a:t>하나은행의</a:t>
            </a:r>
            <a:r>
              <a:rPr sz="1600" b="0" i="0" dirty="0">
                <a:solidFill>
                  <a:srgbClr val="FF0000"/>
                </a:solidFill>
                <a:latin typeface="하나 B" charset="0"/>
                <a:ea typeface="하나 B" charset="0"/>
              </a:rPr>
              <a:t> </a:t>
            </a:r>
            <a:r>
              <a:rPr sz="1600" b="0" i="0" dirty="0" err="1">
                <a:solidFill>
                  <a:srgbClr val="FF0000"/>
                </a:solidFill>
                <a:latin typeface="하나 B" charset="0"/>
                <a:ea typeface="하나 B" charset="0"/>
              </a:rPr>
              <a:t>내부</a:t>
            </a:r>
            <a:r>
              <a:rPr sz="1600" b="0" i="0" dirty="0">
                <a:solidFill>
                  <a:srgbClr val="FF0000"/>
                </a:solidFill>
                <a:latin typeface="하나 B" charset="0"/>
                <a:ea typeface="하나 B" charset="0"/>
              </a:rPr>
              <a:t> </a:t>
            </a:r>
            <a:r>
              <a:rPr sz="1600" b="0" i="0" dirty="0" err="1">
                <a:solidFill>
                  <a:srgbClr val="FF0000"/>
                </a:solidFill>
                <a:latin typeface="하나 B" charset="0"/>
                <a:ea typeface="하나 B" charset="0"/>
              </a:rPr>
              <a:t>보안자료로서</a:t>
            </a:r>
            <a:r>
              <a:rPr sz="1600" b="0" i="0" dirty="0">
                <a:solidFill>
                  <a:srgbClr val="FF0000"/>
                </a:solidFill>
                <a:latin typeface="하나 B" charset="0"/>
                <a:ea typeface="하나 B" charset="0"/>
              </a:rPr>
              <a:t> </a:t>
            </a:r>
            <a:r>
              <a:rPr sz="1600" b="0" i="0" dirty="0" err="1">
                <a:solidFill>
                  <a:srgbClr val="FF0000"/>
                </a:solidFill>
                <a:latin typeface="하나 B" charset="0"/>
                <a:ea typeface="하나 B" charset="0"/>
              </a:rPr>
              <a:t>행외</a:t>
            </a:r>
            <a:r>
              <a:rPr sz="1600" b="0" i="0" dirty="0">
                <a:solidFill>
                  <a:srgbClr val="FF0000"/>
                </a:solidFill>
                <a:latin typeface="하나 B" charset="0"/>
                <a:ea typeface="하나 B" charset="0"/>
              </a:rPr>
              <a:t> </a:t>
            </a:r>
            <a:r>
              <a:rPr sz="1600" b="0" i="0" dirty="0" err="1">
                <a:solidFill>
                  <a:srgbClr val="FF0000"/>
                </a:solidFill>
                <a:latin typeface="하나 B" charset="0"/>
                <a:ea typeface="하나 B" charset="0"/>
              </a:rPr>
              <a:t>반출</a:t>
            </a:r>
            <a:r>
              <a:rPr sz="1600" b="0" i="0" dirty="0">
                <a:solidFill>
                  <a:srgbClr val="FF0000"/>
                </a:solidFill>
                <a:latin typeface="하나 B" charset="0"/>
                <a:ea typeface="하나 B" charset="0"/>
              </a:rPr>
              <a:t> 및 </a:t>
            </a:r>
            <a:r>
              <a:rPr sz="1600" b="0" i="0" dirty="0" err="1">
                <a:solidFill>
                  <a:srgbClr val="FF0000"/>
                </a:solidFill>
                <a:latin typeface="하나 B" charset="0"/>
                <a:ea typeface="하나 B" charset="0"/>
              </a:rPr>
              <a:t>관계자외</a:t>
            </a:r>
            <a:r>
              <a:rPr sz="1600" b="0" i="0" dirty="0">
                <a:solidFill>
                  <a:srgbClr val="FF0000"/>
                </a:solidFill>
                <a:latin typeface="하나 B" charset="0"/>
                <a:ea typeface="하나 B" charset="0"/>
              </a:rPr>
              <a:t> </a:t>
            </a:r>
            <a:r>
              <a:rPr sz="1600" b="0" i="0" dirty="0" err="1">
                <a:solidFill>
                  <a:srgbClr val="FF0000"/>
                </a:solidFill>
                <a:latin typeface="하나 B" charset="0"/>
                <a:ea typeface="하나 B" charset="0"/>
              </a:rPr>
              <a:t>공유를</a:t>
            </a:r>
            <a:r>
              <a:rPr sz="1600" b="0" i="0" dirty="0">
                <a:solidFill>
                  <a:srgbClr val="FF0000"/>
                </a:solidFill>
                <a:latin typeface="하나 B" charset="0"/>
                <a:ea typeface="하나 B" charset="0"/>
              </a:rPr>
              <a:t> </a:t>
            </a:r>
            <a:r>
              <a:rPr sz="1600" b="0" i="0" dirty="0" err="1">
                <a:solidFill>
                  <a:srgbClr val="FF0000"/>
                </a:solidFill>
                <a:latin typeface="하나 B" charset="0"/>
                <a:ea typeface="하나 B" charset="0"/>
              </a:rPr>
              <a:t>엄금함</a:t>
            </a:r>
            <a:endParaRPr lang="ko-KR" altLang="en-US" sz="1600" b="0" i="0" dirty="0">
              <a:solidFill>
                <a:srgbClr val="FF0000"/>
              </a:solidFill>
              <a:latin typeface="하나 B" charset="0"/>
              <a:ea typeface="하나 B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 dirty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 dirty="0">
              <a:solidFill>
                <a:schemeClr val="tx1"/>
              </a:solidFill>
              <a:latin typeface="하나 L" charset="0"/>
              <a:ea typeface="하나 L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>
            <a:off x="1577340" y="1319530"/>
            <a:ext cx="4231005" cy="454025"/>
          </a:xfrm>
          <a:prstGeom prst="rect">
            <a:avLst/>
          </a:prstGeom>
          <a:solidFill>
            <a:srgbClr val="D4F0E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285750" indent="-285750" algn="ctr" defTabSz="410210" rtl="0" eaLnBrk="1" latinLnBrk="0" hangingPunct="1">
              <a:buFont typeface="Wingdings"/>
              <a:buChar char="§"/>
            </a:pPr>
            <a:endParaRPr lang="ko-KR" altLang="en-US" sz="1400" b="0" i="0" strike="noStrike" cap="none">
              <a:solidFill>
                <a:srgbClr val="D4F0ED"/>
              </a:solidFill>
              <a:latin typeface="하나 L" charset="0"/>
              <a:ea typeface="하나 L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1577340" y="440055"/>
            <a:ext cx="8119745" cy="5537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3000" b="1" i="0" dirty="0">
                <a:solidFill>
                  <a:srgbClr val="005657"/>
                </a:solidFill>
                <a:latin typeface="하나 L" charset="0"/>
                <a:ea typeface="하나 L" charset="0"/>
              </a:rPr>
              <a:t>Table of Contents</a:t>
            </a:r>
            <a:endParaRPr lang="ko-KR" altLang="en-US" sz="3000" b="1" i="0" dirty="0">
              <a:solidFill>
                <a:srgbClr val="005657"/>
              </a:solidFill>
              <a:latin typeface="하나 L" charset="0"/>
              <a:ea typeface="하나 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982470" y="1322070"/>
            <a:ext cx="8496935" cy="4356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1. </a:t>
            </a:r>
            <a:r>
              <a:rPr lang="ko-KR" altLang="en-US"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프로젝트 </a:t>
            </a:r>
            <a:r>
              <a:rPr lang="en-US" altLang="ko-KR"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ONE </a:t>
            </a:r>
            <a:r>
              <a:rPr lang="ko-KR" altLang="en-US"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기술 내재화 교육 과정</a:t>
            </a:r>
            <a:r>
              <a:rPr sz="2400" b="1" i="0" dirty="0" err="1">
                <a:solidFill>
                  <a:schemeClr val="tx1"/>
                </a:solidFill>
                <a:latin typeface="하나 L" charset="0"/>
                <a:ea typeface="하나 L" charset="0"/>
              </a:rPr>
              <a:t>MSA에</a:t>
            </a: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 </a:t>
            </a:r>
            <a:r>
              <a:rPr sz="2400" b="1" i="0" dirty="0" err="1">
                <a:solidFill>
                  <a:schemeClr val="tx1"/>
                </a:solidFill>
                <a:latin typeface="하나 L" charset="0"/>
                <a:ea typeface="하나 L" charset="0"/>
              </a:rPr>
              <a:t>대한</a:t>
            </a: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 </a:t>
            </a:r>
            <a:r>
              <a:rPr sz="2400" b="1" i="0" dirty="0" err="1">
                <a:solidFill>
                  <a:schemeClr val="tx1"/>
                </a:solidFill>
                <a:latin typeface="하나 L" charset="0"/>
                <a:ea typeface="하나 L" charset="0"/>
              </a:rPr>
              <a:t>이해</a:t>
            </a:r>
            <a:endParaRPr lang="ko-KR" altLang="en-US" sz="2400" b="1" i="0" dirty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- </a:t>
            </a:r>
            <a:r>
              <a:rPr sz="2400" b="1" i="0" dirty="0" err="1">
                <a:solidFill>
                  <a:schemeClr val="tx1"/>
                </a:solidFill>
                <a:latin typeface="하나 L" charset="0"/>
                <a:ea typeface="하나 L" charset="0"/>
              </a:rPr>
              <a:t>과연</a:t>
            </a: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 </a:t>
            </a:r>
            <a:r>
              <a:rPr sz="2400" b="1" i="0" dirty="0" err="1">
                <a:solidFill>
                  <a:schemeClr val="tx1"/>
                </a:solidFill>
                <a:latin typeface="하나 L" charset="0"/>
                <a:ea typeface="하나 L" charset="0"/>
              </a:rPr>
              <a:t>하나은행에</a:t>
            </a: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 </a:t>
            </a:r>
            <a:r>
              <a:rPr sz="2400" b="1" i="0" dirty="0" err="1">
                <a:solidFill>
                  <a:schemeClr val="tx1"/>
                </a:solidFill>
                <a:latin typeface="하나 L" charset="0"/>
                <a:ea typeface="하나 L" charset="0"/>
              </a:rPr>
              <a:t>MSA를</a:t>
            </a: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 </a:t>
            </a:r>
            <a:r>
              <a:rPr sz="2400" b="1" i="0" dirty="0" err="1">
                <a:solidFill>
                  <a:schemeClr val="tx1"/>
                </a:solidFill>
                <a:latin typeface="하나 L" charset="0"/>
                <a:ea typeface="하나 L" charset="0"/>
              </a:rPr>
              <a:t>적용가능한가</a:t>
            </a: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?</a:t>
            </a:r>
            <a:endParaRPr lang="ko-KR" altLang="en-US" sz="2400" b="1" i="0" dirty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- </a:t>
            </a:r>
            <a:r>
              <a:rPr b="0" i="0" dirty="0" err="1">
                <a:latin typeface="Segoe UI" charset="0"/>
                <a:ea typeface="-apple-system" charset="0"/>
              </a:rPr>
              <a:t>이벤트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드리븐</a:t>
            </a:r>
            <a:r>
              <a:rPr b="0" i="0" dirty="0">
                <a:latin typeface="Segoe UI" charset="0"/>
                <a:ea typeface="-apple-system" charset="0"/>
              </a:rPr>
              <a:t>(Event Driven) </a:t>
            </a:r>
            <a:r>
              <a:rPr b="0" i="0" dirty="0" err="1">
                <a:latin typeface="Segoe UI" charset="0"/>
                <a:ea typeface="-apple-system" charset="0"/>
              </a:rPr>
              <a:t>아키텍처란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무엇이며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적용가능한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부분은</a:t>
            </a:r>
            <a:r>
              <a:rPr b="0" i="0" dirty="0">
                <a:latin typeface="Segoe UI" charset="0"/>
                <a:ea typeface="-apple-system" charset="0"/>
              </a:rPr>
              <a:t>?</a:t>
            </a:r>
            <a:endParaRPr lang="ko-KR" altLang="en-US" sz="2400" b="1" i="0" dirty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- </a:t>
            </a:r>
            <a:r>
              <a:rPr sz="2400" b="1" i="0" dirty="0" err="1">
                <a:solidFill>
                  <a:schemeClr val="tx1"/>
                </a:solidFill>
                <a:latin typeface="하나 L" charset="0"/>
                <a:ea typeface="하나 L" charset="0"/>
              </a:rPr>
              <a:t>동기방식으로</a:t>
            </a: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 </a:t>
            </a:r>
            <a:r>
              <a:rPr sz="2400" b="1" i="0" dirty="0" err="1">
                <a:solidFill>
                  <a:schemeClr val="tx1"/>
                </a:solidFill>
                <a:latin typeface="하나 L" charset="0"/>
                <a:ea typeface="하나 L" charset="0"/>
              </a:rPr>
              <a:t>인한</a:t>
            </a: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 </a:t>
            </a:r>
            <a:r>
              <a:rPr sz="2400" b="1" i="0" dirty="0" err="1">
                <a:solidFill>
                  <a:schemeClr val="tx1"/>
                </a:solidFill>
                <a:latin typeface="하나 L" charset="0"/>
                <a:ea typeface="하나 L" charset="0"/>
              </a:rPr>
              <a:t>문제점</a:t>
            </a: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 </a:t>
            </a:r>
            <a:r>
              <a:rPr sz="2400" b="1" i="0" dirty="0" err="1">
                <a:solidFill>
                  <a:schemeClr val="tx1"/>
                </a:solidFill>
                <a:latin typeface="하나 L" charset="0"/>
                <a:ea typeface="하나 L" charset="0"/>
              </a:rPr>
              <a:t>도출</a:t>
            </a: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(</a:t>
            </a:r>
            <a:r>
              <a:rPr sz="2400" b="1" i="0" dirty="0" err="1">
                <a:solidFill>
                  <a:schemeClr val="tx1"/>
                </a:solidFill>
                <a:latin typeface="하나 L" charset="0"/>
                <a:ea typeface="하나 L" charset="0"/>
              </a:rPr>
              <a:t>예시</a:t>
            </a: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 </a:t>
            </a:r>
            <a:r>
              <a:rPr sz="2400" b="1" i="0" dirty="0" err="1">
                <a:solidFill>
                  <a:schemeClr val="tx1"/>
                </a:solidFill>
                <a:latin typeface="하나 L" charset="0"/>
                <a:ea typeface="하나 L" charset="0"/>
              </a:rPr>
              <a:t>포함</a:t>
            </a: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)</a:t>
            </a:r>
            <a:endParaRPr lang="ko-KR" altLang="en-US" sz="2400" b="1" i="0" dirty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- MSA </a:t>
            </a:r>
            <a:r>
              <a:rPr sz="2400" b="1" i="0" dirty="0" err="1">
                <a:solidFill>
                  <a:schemeClr val="tx1"/>
                </a:solidFill>
                <a:latin typeface="하나 L" charset="0"/>
                <a:ea typeface="하나 L" charset="0"/>
              </a:rPr>
              <a:t>방식으로</a:t>
            </a: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 </a:t>
            </a:r>
            <a:r>
              <a:rPr sz="2400" b="1" i="0" dirty="0" err="1">
                <a:solidFill>
                  <a:schemeClr val="tx1"/>
                </a:solidFill>
                <a:latin typeface="하나 L" charset="0"/>
                <a:ea typeface="하나 L" charset="0"/>
              </a:rPr>
              <a:t>해결</a:t>
            </a: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 </a:t>
            </a:r>
            <a:r>
              <a:rPr sz="2400" b="1" i="0" dirty="0" err="1">
                <a:solidFill>
                  <a:schemeClr val="tx1"/>
                </a:solidFill>
                <a:latin typeface="하나 L" charset="0"/>
                <a:ea typeface="하나 L" charset="0"/>
              </a:rPr>
              <a:t>가능한</a:t>
            </a: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 </a:t>
            </a:r>
            <a:r>
              <a:rPr sz="2400" b="1" i="0" dirty="0" err="1">
                <a:solidFill>
                  <a:schemeClr val="tx1"/>
                </a:solidFill>
                <a:latin typeface="하나 L" charset="0"/>
                <a:ea typeface="하나 L" charset="0"/>
              </a:rPr>
              <a:t>부분</a:t>
            </a:r>
            <a:endParaRPr lang="ko-KR" altLang="en-US" sz="2400" b="1" i="0" dirty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- </a:t>
            </a:r>
            <a:r>
              <a:rPr b="0" i="0" dirty="0">
                <a:latin typeface="Segoe UI" charset="0"/>
                <a:ea typeface="-apple-system" charset="0"/>
              </a:rPr>
              <a:t>1. Inter-Microservice 간 </a:t>
            </a:r>
            <a:r>
              <a:rPr b="0" i="0" dirty="0" err="1">
                <a:latin typeface="Segoe UI" charset="0"/>
                <a:ea typeface="-apple-system" charset="0"/>
              </a:rPr>
              <a:t>실시간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처리가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필요한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경우가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아니라면</a:t>
            </a:r>
            <a:r>
              <a:rPr b="0" i="0" dirty="0">
                <a:latin typeface="Segoe UI" charset="0"/>
                <a:ea typeface="-apple-system" charset="0"/>
              </a:rPr>
              <a:t>, </a:t>
            </a:r>
            <a:r>
              <a:rPr b="0" i="0" dirty="0" err="1">
                <a:latin typeface="Segoe UI" charset="0"/>
                <a:ea typeface="-apple-system" charset="0"/>
              </a:rPr>
              <a:t>동기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방식</a:t>
            </a:r>
            <a:r>
              <a:rPr b="0" i="0" dirty="0">
                <a:latin typeface="Segoe UI" charset="0"/>
                <a:ea typeface="-apple-system" charset="0"/>
              </a:rPr>
              <a:t>(Request &amp; Response) </a:t>
            </a:r>
            <a:r>
              <a:rPr b="0" i="0" dirty="0" err="1">
                <a:latin typeface="Segoe UI" charset="0"/>
                <a:ea typeface="-apple-system" charset="0"/>
              </a:rPr>
              <a:t>대신</a:t>
            </a:r>
            <a:r>
              <a:rPr b="0" i="0" dirty="0">
                <a:latin typeface="Segoe UI" charset="0"/>
                <a:ea typeface="-apple-system" charset="0"/>
              </a:rPr>
              <a:t>, </a:t>
            </a:r>
            <a:r>
              <a:rPr b="0" i="0" dirty="0" err="1">
                <a:latin typeface="Segoe UI" charset="0"/>
                <a:ea typeface="-apple-system" charset="0"/>
              </a:rPr>
              <a:t>비동기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방식</a:t>
            </a:r>
            <a:r>
              <a:rPr b="0" i="0" dirty="0">
                <a:latin typeface="Segoe UI" charset="0"/>
                <a:ea typeface="-apple-system" charset="0"/>
              </a:rPr>
              <a:t>(</a:t>
            </a:r>
            <a:r>
              <a:rPr b="0" i="0" dirty="0" err="1">
                <a:latin typeface="Segoe UI" charset="0"/>
                <a:ea typeface="-apple-system" charset="0"/>
              </a:rPr>
              <a:t>이벤트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기반</a:t>
            </a:r>
            <a:r>
              <a:rPr b="0" i="0" dirty="0">
                <a:latin typeface="Segoe UI" charset="0"/>
                <a:ea typeface="-apple-system" charset="0"/>
              </a:rPr>
              <a:t> Pub/Sub) </a:t>
            </a:r>
            <a:r>
              <a:rPr b="0" i="0" dirty="0" err="1">
                <a:latin typeface="Segoe UI" charset="0"/>
                <a:ea typeface="-apple-system" charset="0"/>
              </a:rPr>
              <a:t>으로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통신하라</a:t>
            </a:r>
            <a:r>
              <a:rPr b="0" i="0" dirty="0">
                <a:latin typeface="Segoe UI" charset="0"/>
                <a:ea typeface="-apple-system" charset="0"/>
              </a:rPr>
              <a:t>.</a:t>
            </a:r>
            <a:endParaRPr lang="ko-KR" altLang="en-US" sz="2400" b="1" i="0" dirty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2400" b="1" i="0" dirty="0">
                <a:solidFill>
                  <a:schemeClr val="tx1"/>
                </a:solidFill>
                <a:latin typeface="하나 L" charset="0"/>
                <a:ea typeface="하나 L" charset="0"/>
              </a:rPr>
              <a:t>- </a:t>
            </a:r>
            <a:r>
              <a:rPr b="0" i="0" dirty="0" err="1">
                <a:latin typeface="Segoe UI" charset="0"/>
                <a:ea typeface="-apple-system" charset="0"/>
              </a:rPr>
              <a:t>서비스</a:t>
            </a:r>
            <a:r>
              <a:rPr b="0" i="0" dirty="0">
                <a:latin typeface="Segoe UI" charset="0"/>
                <a:ea typeface="-apple-system" charset="0"/>
              </a:rPr>
              <a:t> 간 </a:t>
            </a:r>
            <a:r>
              <a:rPr b="0" i="0" dirty="0" err="1">
                <a:latin typeface="Segoe UI" charset="0"/>
                <a:ea typeface="-apple-system" charset="0"/>
              </a:rPr>
              <a:t>동기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호출</a:t>
            </a:r>
            <a:r>
              <a:rPr b="0" i="0" dirty="0">
                <a:latin typeface="Segoe UI" charset="0"/>
                <a:ea typeface="-apple-system" charset="0"/>
              </a:rPr>
              <a:t>(Request &amp; Response)의 </a:t>
            </a:r>
            <a:r>
              <a:rPr b="0" i="0" dirty="0" err="1">
                <a:latin typeface="Segoe UI" charset="0"/>
                <a:ea typeface="-apple-system" charset="0"/>
              </a:rPr>
              <a:t>경우</a:t>
            </a:r>
            <a:r>
              <a:rPr b="0" i="0" dirty="0">
                <a:latin typeface="Segoe UI" charset="0"/>
                <a:ea typeface="-apple-system" charset="0"/>
              </a:rPr>
              <a:t>, Proxy </a:t>
            </a:r>
            <a:r>
              <a:rPr b="0" i="0" dirty="0" err="1">
                <a:latin typeface="Segoe UI" charset="0"/>
                <a:ea typeface="-apple-system" charset="0"/>
              </a:rPr>
              <a:t>패턴을</a:t>
            </a:r>
            <a:r>
              <a:rPr b="0" i="0" dirty="0">
                <a:latin typeface="Segoe UI" charset="0"/>
                <a:ea typeface="-apple-system" charset="0"/>
              </a:rPr>
              <a:t> </a:t>
            </a:r>
            <a:r>
              <a:rPr b="0" i="0" dirty="0" err="1">
                <a:latin typeface="Segoe UI" charset="0"/>
                <a:ea typeface="-apple-system" charset="0"/>
              </a:rPr>
              <a:t>적용해</a:t>
            </a:r>
            <a:r>
              <a:rPr b="0" i="0" dirty="0">
                <a:latin typeface="Segoe UI" charset="0"/>
                <a:ea typeface="-apple-system" charset="0"/>
              </a:rPr>
              <a:t> Circuit Breaker, Rate Limiting 을 </a:t>
            </a:r>
            <a:r>
              <a:rPr b="0" i="0" dirty="0" err="1">
                <a:latin typeface="Segoe UI" charset="0"/>
                <a:ea typeface="-apple-system" charset="0"/>
              </a:rPr>
              <a:t>활용하라</a:t>
            </a:r>
            <a:endParaRPr lang="ko-KR" altLang="en-US" sz="2400" b="1" i="0" dirty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 dirty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 dirty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285750" indent="-285750" algn="l" defTabSz="914400" rtl="0" eaLnBrk="1" latinLnBrk="0" hangingPunct="1">
              <a:buFont typeface="Wingdings"/>
              <a:buChar char="v"/>
            </a:pPr>
            <a:r>
              <a:rPr sz="1600" b="0" i="0" dirty="0">
                <a:solidFill>
                  <a:srgbClr val="FF0000"/>
                </a:solidFill>
                <a:latin typeface="하나 B" charset="0"/>
                <a:ea typeface="하나 B" charset="0"/>
              </a:rPr>
              <a:t>본 </a:t>
            </a:r>
            <a:r>
              <a:rPr sz="1600" b="0" i="0" dirty="0" err="1">
                <a:solidFill>
                  <a:srgbClr val="FF0000"/>
                </a:solidFill>
                <a:latin typeface="하나 B" charset="0"/>
                <a:ea typeface="하나 B" charset="0"/>
              </a:rPr>
              <a:t>문서는</a:t>
            </a:r>
            <a:r>
              <a:rPr sz="1600" b="0" i="0" dirty="0">
                <a:solidFill>
                  <a:srgbClr val="FF0000"/>
                </a:solidFill>
                <a:latin typeface="하나 B" charset="0"/>
                <a:ea typeface="하나 B" charset="0"/>
              </a:rPr>
              <a:t> </a:t>
            </a:r>
            <a:r>
              <a:rPr sz="1600" b="0" i="0" dirty="0" err="1">
                <a:solidFill>
                  <a:srgbClr val="FF0000"/>
                </a:solidFill>
                <a:latin typeface="하나 B" charset="0"/>
                <a:ea typeface="하나 B" charset="0"/>
              </a:rPr>
              <a:t>하나은행의</a:t>
            </a:r>
            <a:r>
              <a:rPr sz="1600" b="0" i="0" dirty="0">
                <a:solidFill>
                  <a:srgbClr val="FF0000"/>
                </a:solidFill>
                <a:latin typeface="하나 B" charset="0"/>
                <a:ea typeface="하나 B" charset="0"/>
              </a:rPr>
              <a:t> </a:t>
            </a:r>
            <a:r>
              <a:rPr sz="1600" b="0" i="0" dirty="0" err="1">
                <a:solidFill>
                  <a:srgbClr val="FF0000"/>
                </a:solidFill>
                <a:latin typeface="하나 B" charset="0"/>
                <a:ea typeface="하나 B" charset="0"/>
              </a:rPr>
              <a:t>내부</a:t>
            </a:r>
            <a:r>
              <a:rPr sz="1600" b="0" i="0" dirty="0">
                <a:solidFill>
                  <a:srgbClr val="FF0000"/>
                </a:solidFill>
                <a:latin typeface="하나 B" charset="0"/>
                <a:ea typeface="하나 B" charset="0"/>
              </a:rPr>
              <a:t> </a:t>
            </a:r>
            <a:r>
              <a:rPr sz="1600" b="0" i="0" dirty="0" err="1">
                <a:solidFill>
                  <a:srgbClr val="FF0000"/>
                </a:solidFill>
                <a:latin typeface="하나 B" charset="0"/>
                <a:ea typeface="하나 B" charset="0"/>
              </a:rPr>
              <a:t>보안자료로서</a:t>
            </a:r>
            <a:r>
              <a:rPr sz="1600" b="0" i="0" dirty="0">
                <a:solidFill>
                  <a:srgbClr val="FF0000"/>
                </a:solidFill>
                <a:latin typeface="하나 B" charset="0"/>
                <a:ea typeface="하나 B" charset="0"/>
              </a:rPr>
              <a:t> </a:t>
            </a:r>
            <a:r>
              <a:rPr sz="1600" b="0" i="0" dirty="0" err="1">
                <a:solidFill>
                  <a:srgbClr val="FF0000"/>
                </a:solidFill>
                <a:latin typeface="하나 B" charset="0"/>
                <a:ea typeface="하나 B" charset="0"/>
              </a:rPr>
              <a:t>행외</a:t>
            </a:r>
            <a:r>
              <a:rPr sz="1600" b="0" i="0" dirty="0">
                <a:solidFill>
                  <a:srgbClr val="FF0000"/>
                </a:solidFill>
                <a:latin typeface="하나 B" charset="0"/>
                <a:ea typeface="하나 B" charset="0"/>
              </a:rPr>
              <a:t> </a:t>
            </a:r>
            <a:r>
              <a:rPr sz="1600" b="0" i="0" dirty="0" err="1">
                <a:solidFill>
                  <a:srgbClr val="FF0000"/>
                </a:solidFill>
                <a:latin typeface="하나 B" charset="0"/>
                <a:ea typeface="하나 B" charset="0"/>
              </a:rPr>
              <a:t>반출</a:t>
            </a:r>
            <a:r>
              <a:rPr sz="1600" b="0" i="0" dirty="0">
                <a:solidFill>
                  <a:srgbClr val="FF0000"/>
                </a:solidFill>
                <a:latin typeface="하나 B" charset="0"/>
                <a:ea typeface="하나 B" charset="0"/>
              </a:rPr>
              <a:t> 및 </a:t>
            </a:r>
            <a:r>
              <a:rPr sz="1600" b="0" i="0" dirty="0" err="1">
                <a:solidFill>
                  <a:srgbClr val="FF0000"/>
                </a:solidFill>
                <a:latin typeface="하나 B" charset="0"/>
                <a:ea typeface="하나 B" charset="0"/>
              </a:rPr>
              <a:t>관계자외</a:t>
            </a:r>
            <a:r>
              <a:rPr sz="1600" b="0" i="0" dirty="0">
                <a:solidFill>
                  <a:srgbClr val="FF0000"/>
                </a:solidFill>
                <a:latin typeface="하나 B" charset="0"/>
                <a:ea typeface="하나 B" charset="0"/>
              </a:rPr>
              <a:t> </a:t>
            </a:r>
            <a:r>
              <a:rPr sz="1600" b="0" i="0" dirty="0" err="1">
                <a:solidFill>
                  <a:srgbClr val="FF0000"/>
                </a:solidFill>
                <a:latin typeface="하나 B" charset="0"/>
                <a:ea typeface="하나 B" charset="0"/>
              </a:rPr>
              <a:t>공유를</a:t>
            </a:r>
            <a:r>
              <a:rPr sz="1600" b="0" i="0" dirty="0">
                <a:solidFill>
                  <a:srgbClr val="FF0000"/>
                </a:solidFill>
                <a:latin typeface="하나 B" charset="0"/>
                <a:ea typeface="하나 B" charset="0"/>
              </a:rPr>
              <a:t> </a:t>
            </a:r>
            <a:r>
              <a:rPr sz="1600" b="0" i="0" dirty="0" err="1">
                <a:solidFill>
                  <a:srgbClr val="FF0000"/>
                </a:solidFill>
                <a:latin typeface="하나 B" charset="0"/>
                <a:ea typeface="하나 B" charset="0"/>
              </a:rPr>
              <a:t>엄금함</a:t>
            </a:r>
            <a:endParaRPr lang="ko-KR" altLang="en-US" sz="1600" b="0" i="0" dirty="0">
              <a:solidFill>
                <a:srgbClr val="FF0000"/>
              </a:solidFill>
              <a:latin typeface="하나 B" charset="0"/>
              <a:ea typeface="하나 B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 dirty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 dirty="0">
              <a:solidFill>
                <a:schemeClr val="tx1"/>
              </a:solidFill>
              <a:latin typeface="하나 L" charset="0"/>
              <a:ea typeface="하나 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8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>
            <a:off x="1577340" y="1319530"/>
            <a:ext cx="4231005" cy="454025"/>
          </a:xfrm>
          <a:prstGeom prst="rect">
            <a:avLst/>
          </a:prstGeom>
          <a:solidFill>
            <a:srgbClr val="D4F0E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285750" indent="-285750" algn="ctr" defTabSz="410210" rtl="0" eaLnBrk="1" latinLnBrk="0" hangingPunct="1">
              <a:buFont typeface="Wingdings"/>
              <a:buChar char="§"/>
            </a:pPr>
            <a:endParaRPr lang="ko-KR" altLang="en-US" sz="1400" b="0" i="0" strike="noStrike" cap="none">
              <a:solidFill>
                <a:srgbClr val="D4F0ED"/>
              </a:solidFill>
              <a:latin typeface="하나 L" charset="0"/>
              <a:ea typeface="하나 L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1577340" y="440055"/>
            <a:ext cx="8119745" cy="5537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3000" b="1" i="0">
                <a:solidFill>
                  <a:srgbClr val="005657"/>
                </a:solidFill>
                <a:latin typeface="하나 L" charset="0"/>
                <a:ea typeface="하나 L" charset="0"/>
              </a:rPr>
              <a:t>Table of Contents</a:t>
            </a:r>
            <a:endParaRPr lang="ko-KR" altLang="en-US" sz="3000" b="1" i="0">
              <a:solidFill>
                <a:srgbClr val="005657"/>
              </a:solidFill>
              <a:latin typeface="하나 L" charset="0"/>
              <a:ea typeface="하나 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982470" y="1322070"/>
            <a:ext cx="8496935" cy="209550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b="1" i="0">
                <a:solidFill>
                  <a:schemeClr val="tx1"/>
                </a:solidFill>
                <a:latin typeface="하나 L" charset="0"/>
                <a:ea typeface="하나 L" charset="0"/>
              </a:rPr>
              <a:t>1. MSA에 대한 이해</a:t>
            </a: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b="0" i="0">
                <a:solidFill>
                  <a:srgbClr val="4A5568"/>
                </a:solidFill>
                <a:latin typeface="Segoe UI" charset="0"/>
                <a:ea typeface="-apple-system" charset="0"/>
              </a:rPr>
              <a:t>동기식 API 방식 (Requeste &amp; Response)을 주로 사용함으로 인해 타임 커플링(Time Coupling)이라는 약점이 존재</a:t>
            </a:r>
            <a:endParaRPr lang="ko-KR" altLang="en-US" sz="1200" b="0" i="0">
              <a:solidFill>
                <a:srgbClr val="4A5568"/>
              </a:solidFill>
              <a:latin typeface="Segoe UI" charset="0"/>
              <a:ea typeface="-apple-system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b="0" i="0">
                <a:solidFill>
                  <a:srgbClr val="4A5568"/>
                </a:solidFill>
                <a:latin typeface="Segoe UI" charset="0"/>
                <a:ea typeface="-apple-system" charset="0"/>
              </a:rPr>
              <a:t>이 방식을 해결하기 위한 사상이 EDA(Event Driven Architect)</a:t>
            </a:r>
            <a:endParaRPr lang="ko-KR" altLang="en-US" sz="1200" b="0" i="0">
              <a:solidFill>
                <a:srgbClr val="4A5568"/>
              </a:solidFill>
              <a:latin typeface="Segoe UI" charset="0"/>
              <a:ea typeface="-apple-system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b="0" i="0">
                <a:solidFill>
                  <a:srgbClr val="4A5568"/>
                </a:solidFill>
                <a:latin typeface="Segoe UI" charset="0"/>
                <a:ea typeface="-apple-system" charset="0"/>
              </a:rPr>
              <a:t>EDA에 대한 설명</a:t>
            </a:r>
            <a:endParaRPr lang="ko-KR" altLang="en-US" sz="1200" b="0" i="0">
              <a:solidFill>
                <a:srgbClr val="4A5568"/>
              </a:solidFill>
              <a:latin typeface="Segoe UI" charset="0"/>
              <a:ea typeface="-apple-system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b="0" i="0">
                <a:solidFill>
                  <a:srgbClr val="4A5568"/>
                </a:solidFill>
                <a:latin typeface="Segoe UI" charset="0"/>
                <a:ea typeface="-apple-system" charset="0"/>
              </a:rPr>
              <a:t>- 도메인에서 발생하는 이벤트를 분산된 큐를 통해 브로드캐스팅(BroadCasting)하고 Pub/Sub을 통해 상호 커뮤니케이션하는 아키텍처</a:t>
            </a:r>
            <a:endParaRPr lang="ko-KR" altLang="en-US" sz="1200" b="0" i="0">
              <a:solidFill>
                <a:srgbClr val="4A5568"/>
              </a:solidFill>
              <a:latin typeface="Segoe UI" charset="0"/>
              <a:ea typeface="-apple-system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b="0" i="0">
                <a:solidFill>
                  <a:srgbClr val="4A5568"/>
                </a:solidFill>
                <a:latin typeface="Segoe UI" charset="0"/>
                <a:ea typeface="-apple-system" charset="0"/>
              </a:rPr>
              <a:t>- 이벤트 드리븐 아키텍처를 적용함으로써 얻어지는 장점 중의 하나는 폴리글랏 퍼시스턴스</a:t>
            </a:r>
            <a:endParaRPr lang="ko-KR" altLang="en-US" sz="1200" b="0" i="0">
              <a:solidFill>
                <a:srgbClr val="4A5568"/>
              </a:solidFill>
              <a:latin typeface="Segoe UI" charset="0"/>
              <a:ea typeface="-apple-system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endParaRPr lang="ko-KR" altLang="en-US" sz="1600" b="0" i="0">
              <a:solidFill>
                <a:srgbClr val="FF0000"/>
              </a:solidFill>
              <a:latin typeface="하나 B" charset="0"/>
              <a:ea typeface="하나 B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</p:txBody>
      </p:sp>
      <p:pic>
        <p:nvPicPr>
          <p:cNvPr id="10" name="그림 2" descr="C:/Users/Daddy/AppData/Roaming/PolarisOffice/ETemp/13912_16891472/fImage68044129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60" y="3306445"/>
            <a:ext cx="4769485" cy="3288030"/>
          </a:xfrm>
          <a:prstGeom prst="rect">
            <a:avLst/>
          </a:prstGeom>
          <a:noFill/>
        </p:spPr>
      </p:pic>
      <p:pic>
        <p:nvPicPr>
          <p:cNvPr id="11" name="그림 3" descr="C:/Users/Daddy/AppData/Roaming/PolarisOffice/ETemp/13912_16891472/fImage28157130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935" y="3509645"/>
            <a:ext cx="5583555" cy="224282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>
            <a:off x="1577340" y="1319530"/>
            <a:ext cx="4231005" cy="454025"/>
          </a:xfrm>
          <a:prstGeom prst="rect">
            <a:avLst/>
          </a:prstGeom>
          <a:solidFill>
            <a:srgbClr val="D4F0E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285750" indent="-285750" algn="ctr" defTabSz="410210" rtl="0" eaLnBrk="1" latinLnBrk="0" hangingPunct="1">
              <a:buFont typeface="Wingdings"/>
              <a:buChar char="§"/>
            </a:pPr>
            <a:endParaRPr lang="ko-KR" altLang="en-US" sz="1400" b="0" i="0" strike="noStrike" cap="none">
              <a:solidFill>
                <a:srgbClr val="D4F0ED"/>
              </a:solidFill>
              <a:latin typeface="하나 L" charset="0"/>
              <a:ea typeface="하나 L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1577340" y="440055"/>
            <a:ext cx="8119745" cy="5537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3000" b="1" i="0">
                <a:solidFill>
                  <a:srgbClr val="005657"/>
                </a:solidFill>
                <a:latin typeface="하나 L" charset="0"/>
                <a:ea typeface="하나 L" charset="0"/>
              </a:rPr>
              <a:t>Table of Contents</a:t>
            </a:r>
            <a:endParaRPr lang="ko-KR" altLang="en-US" sz="3000" b="1" i="0">
              <a:solidFill>
                <a:srgbClr val="005657"/>
              </a:solidFill>
              <a:latin typeface="하나 L" charset="0"/>
              <a:ea typeface="하나 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982470" y="1322070"/>
            <a:ext cx="8496935" cy="209550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b="1" i="0">
                <a:solidFill>
                  <a:schemeClr val="tx1"/>
                </a:solidFill>
                <a:latin typeface="하나 L" charset="0"/>
                <a:ea typeface="하나 L" charset="0"/>
              </a:rPr>
              <a:t>1. MSA에 대한 이해</a:t>
            </a: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b="0" i="0">
                <a:solidFill>
                  <a:srgbClr val="4A5568"/>
                </a:solidFill>
                <a:latin typeface="Segoe UI" charset="0"/>
                <a:ea typeface="-apple-system" charset="0"/>
              </a:rPr>
              <a:t>당행의 동기 방식 사용에 따른 원큐 장애 전파 현상</a:t>
            </a:r>
            <a:endParaRPr lang="ko-KR" altLang="en-US" sz="1200" b="0" i="0">
              <a:solidFill>
                <a:srgbClr val="4A5568"/>
              </a:solidFill>
              <a:latin typeface="Segoe UI" charset="0"/>
              <a:ea typeface="-apple-system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b="0" i="0">
                <a:solidFill>
                  <a:srgbClr val="4A5568"/>
                </a:solidFill>
                <a:latin typeface="Segoe UI" charset="0"/>
                <a:ea typeface="-apple-system" charset="0"/>
              </a:rPr>
              <a:t>  - 하나 원큐 유량제어 방식 설명(환율 조회시 환율 조회 서비스가 hang인 경우 원큐 전체의 장애 발생으로 전파</a:t>
            </a:r>
            <a:endParaRPr lang="ko-KR" altLang="en-US" sz="1200" b="0" i="0">
              <a:solidFill>
                <a:srgbClr val="4A5568"/>
              </a:solidFill>
              <a:latin typeface="Segoe UI" charset="0"/>
              <a:ea typeface="-apple-system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b="0" i="0">
                <a:solidFill>
                  <a:srgbClr val="4A5568"/>
                </a:solidFill>
                <a:latin typeface="Segoe UI" charset="0"/>
                <a:ea typeface="-apple-system" charset="0"/>
              </a:rPr>
              <a:t>그러면 어떻게 해결 할수 있는 가?</a:t>
            </a:r>
            <a:endParaRPr lang="ko-KR" altLang="en-US" sz="1200" b="0" i="0">
              <a:solidFill>
                <a:srgbClr val="4A5568"/>
              </a:solidFill>
              <a:latin typeface="Segoe UI" charset="0"/>
              <a:ea typeface="-apple-system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b="0" i="0">
                <a:solidFill>
                  <a:srgbClr val="4A5568"/>
                </a:solidFill>
                <a:latin typeface="Segoe UI" charset="0"/>
                <a:ea typeface="-apple-system" charset="0"/>
              </a:rPr>
              <a:t>  - </a:t>
            </a:r>
            <a:endParaRPr lang="ko-KR" altLang="en-US" sz="1200" b="0" i="0">
              <a:solidFill>
                <a:srgbClr val="4A5568"/>
              </a:solidFill>
              <a:latin typeface="Segoe UI" charset="0"/>
              <a:ea typeface="-apple-system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 b="0" i="0">
              <a:solidFill>
                <a:srgbClr val="4A5568"/>
              </a:solidFill>
              <a:latin typeface="Segoe UI" charset="0"/>
              <a:ea typeface="-apple-system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endParaRPr lang="ko-KR" altLang="en-US" sz="1600" b="0" i="0">
              <a:solidFill>
                <a:srgbClr val="FF0000"/>
              </a:solidFill>
              <a:latin typeface="하나 B" charset="0"/>
              <a:ea typeface="하나 B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>
            <a:off x="1577340" y="1319530"/>
            <a:ext cx="4231005" cy="454025"/>
          </a:xfrm>
          <a:prstGeom prst="rect">
            <a:avLst/>
          </a:prstGeom>
          <a:solidFill>
            <a:srgbClr val="D4F0E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285750" indent="-285750" algn="ctr" defTabSz="410210" rtl="0" eaLnBrk="1" latinLnBrk="0" hangingPunct="1">
              <a:buFont typeface="Wingdings"/>
              <a:buChar char="§"/>
            </a:pPr>
            <a:endParaRPr lang="ko-KR" altLang="en-US" sz="1400" b="0" i="0" strike="noStrike" cap="none">
              <a:solidFill>
                <a:srgbClr val="D4F0ED"/>
              </a:solidFill>
              <a:latin typeface="하나 L" charset="0"/>
              <a:ea typeface="하나 L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1577340" y="440055"/>
            <a:ext cx="8119745" cy="5537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3000" b="1" i="0">
                <a:solidFill>
                  <a:srgbClr val="005657"/>
                </a:solidFill>
                <a:latin typeface="하나 L" charset="0"/>
                <a:ea typeface="하나 L" charset="0"/>
              </a:rPr>
              <a:t>Table of Contents</a:t>
            </a:r>
            <a:endParaRPr lang="ko-KR" altLang="en-US" sz="3000" b="1" i="0">
              <a:solidFill>
                <a:srgbClr val="005657"/>
              </a:solidFill>
              <a:latin typeface="하나 L" charset="0"/>
              <a:ea typeface="하나 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982470" y="1322070"/>
            <a:ext cx="8496935" cy="209550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b="1" i="0">
                <a:solidFill>
                  <a:schemeClr val="tx1"/>
                </a:solidFill>
                <a:latin typeface="하나 L" charset="0"/>
                <a:ea typeface="하나 L" charset="0"/>
              </a:rPr>
              <a:t>1. MSA에 대한 이해</a:t>
            </a: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b="0" i="0">
                <a:solidFill>
                  <a:srgbClr val="4A5568"/>
                </a:solidFill>
                <a:latin typeface="Segoe UI" charset="0"/>
                <a:ea typeface="-apple-system" charset="0"/>
              </a:rPr>
              <a:t>당행의 동기 방식 사용에 따른 원큐 장애 전파 현상</a:t>
            </a:r>
            <a:endParaRPr lang="ko-KR" altLang="en-US" sz="1200" b="0" i="0">
              <a:solidFill>
                <a:srgbClr val="4A5568"/>
              </a:solidFill>
              <a:latin typeface="Segoe UI" charset="0"/>
              <a:ea typeface="-apple-system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b="0" i="0">
                <a:solidFill>
                  <a:srgbClr val="4A5568"/>
                </a:solidFill>
                <a:latin typeface="Segoe UI" charset="0"/>
                <a:ea typeface="-apple-system" charset="0"/>
              </a:rPr>
              <a:t>  - 하나 원큐 유량제어 방식 설명(환율 조회시 환율 조회 서비스가 hang인 경우 원큐 전체의 장애 발생으로 전파</a:t>
            </a:r>
            <a:endParaRPr lang="ko-KR" altLang="en-US" sz="1200" b="0" i="0">
              <a:solidFill>
                <a:srgbClr val="4A5568"/>
              </a:solidFill>
              <a:latin typeface="Segoe UI" charset="0"/>
              <a:ea typeface="-apple-system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b="0" i="0">
                <a:solidFill>
                  <a:srgbClr val="4A5568"/>
                </a:solidFill>
                <a:latin typeface="Segoe UI" charset="0"/>
                <a:ea typeface="-apple-system" charset="0"/>
              </a:rPr>
              <a:t>그러면 어떻게 해결 할수 있는 가?</a:t>
            </a:r>
            <a:endParaRPr lang="ko-KR" altLang="en-US" sz="1200" b="0" i="0">
              <a:solidFill>
                <a:srgbClr val="4A5568"/>
              </a:solidFill>
              <a:latin typeface="Segoe UI" charset="0"/>
              <a:ea typeface="-apple-system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b="0" i="0">
                <a:solidFill>
                  <a:srgbClr val="4A5568"/>
                </a:solidFill>
                <a:latin typeface="Segoe UI" charset="0"/>
                <a:ea typeface="-apple-system" charset="0"/>
              </a:rPr>
              <a:t>  - </a:t>
            </a:r>
            <a:endParaRPr lang="ko-KR" altLang="en-US" sz="1200" b="0" i="0">
              <a:solidFill>
                <a:srgbClr val="4A5568"/>
              </a:solidFill>
              <a:latin typeface="Segoe UI" charset="0"/>
              <a:ea typeface="-apple-system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 b="0" i="0">
              <a:solidFill>
                <a:srgbClr val="4A5568"/>
              </a:solidFill>
              <a:latin typeface="Segoe UI" charset="0"/>
              <a:ea typeface="-apple-system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endParaRPr lang="ko-KR" altLang="en-US" sz="1600" b="0" i="0">
              <a:solidFill>
                <a:srgbClr val="FF0000"/>
              </a:solidFill>
              <a:latin typeface="하나 B" charset="0"/>
              <a:ea typeface="하나 B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8160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>
            <a:off x="1577340" y="1319530"/>
            <a:ext cx="4231005" cy="454025"/>
          </a:xfrm>
          <a:prstGeom prst="rect">
            <a:avLst/>
          </a:prstGeom>
          <a:solidFill>
            <a:srgbClr val="D4F0E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285750" indent="-285750" algn="ctr" defTabSz="410210" rtl="0" eaLnBrk="1" latinLnBrk="0" hangingPunct="1">
              <a:buFont typeface="Wingdings"/>
              <a:buChar char="§"/>
            </a:pPr>
            <a:endParaRPr lang="ko-KR" altLang="en-US" sz="1400" b="0" i="0" strike="noStrike" cap="none">
              <a:solidFill>
                <a:srgbClr val="D4F0ED"/>
              </a:solidFill>
              <a:latin typeface="하나 L" charset="0"/>
              <a:ea typeface="하나 L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1577340" y="440055"/>
            <a:ext cx="8119745" cy="5537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3000" b="1" i="0">
                <a:solidFill>
                  <a:srgbClr val="005657"/>
                </a:solidFill>
                <a:latin typeface="하나 L" charset="0"/>
                <a:ea typeface="하나 L" charset="0"/>
              </a:rPr>
              <a:t>Table of Contents</a:t>
            </a:r>
            <a:endParaRPr lang="ko-KR" altLang="en-US" sz="3000" b="1" i="0">
              <a:solidFill>
                <a:srgbClr val="005657"/>
              </a:solidFill>
              <a:latin typeface="하나 L" charset="0"/>
              <a:ea typeface="하나 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982470" y="1322070"/>
            <a:ext cx="8496935" cy="209550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b="1" i="0">
                <a:solidFill>
                  <a:schemeClr val="tx1"/>
                </a:solidFill>
                <a:latin typeface="하나 L" charset="0"/>
                <a:ea typeface="하나 L" charset="0"/>
              </a:rPr>
              <a:t>1. MSA에 대한 이해</a:t>
            </a: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b="0" i="0">
                <a:solidFill>
                  <a:srgbClr val="4A5568"/>
                </a:solidFill>
                <a:latin typeface="Segoe UI" charset="0"/>
                <a:ea typeface="-apple-system" charset="0"/>
              </a:rPr>
              <a:t>당행의 동기 방식 사용에 따른 원큐 장애 전파 현상</a:t>
            </a:r>
            <a:endParaRPr lang="ko-KR" altLang="en-US" sz="1200" b="0" i="0">
              <a:solidFill>
                <a:srgbClr val="4A5568"/>
              </a:solidFill>
              <a:latin typeface="Segoe UI" charset="0"/>
              <a:ea typeface="-apple-system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b="0" i="0">
                <a:solidFill>
                  <a:srgbClr val="4A5568"/>
                </a:solidFill>
                <a:latin typeface="Segoe UI" charset="0"/>
                <a:ea typeface="-apple-system" charset="0"/>
              </a:rPr>
              <a:t>  - 하나 원큐 유량제어 방식 설명(환율 조회시 환율 조회 서비스가 hang인 경우 원큐 전체의 장애 발생으로 전파</a:t>
            </a:r>
            <a:endParaRPr lang="ko-KR" altLang="en-US" sz="1200" b="0" i="0">
              <a:solidFill>
                <a:srgbClr val="4A5568"/>
              </a:solidFill>
              <a:latin typeface="Segoe UI" charset="0"/>
              <a:ea typeface="-apple-system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b="0" i="0">
                <a:solidFill>
                  <a:srgbClr val="4A5568"/>
                </a:solidFill>
                <a:latin typeface="Segoe UI" charset="0"/>
                <a:ea typeface="-apple-system" charset="0"/>
              </a:rPr>
              <a:t>그러면 어떻게 해결 할수 있는 가?</a:t>
            </a:r>
            <a:endParaRPr lang="ko-KR" altLang="en-US" sz="1200" b="0" i="0">
              <a:solidFill>
                <a:srgbClr val="4A5568"/>
              </a:solidFill>
              <a:latin typeface="Segoe UI" charset="0"/>
              <a:ea typeface="-apple-system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b="0" i="0">
                <a:solidFill>
                  <a:srgbClr val="4A5568"/>
                </a:solidFill>
                <a:latin typeface="Segoe UI" charset="0"/>
                <a:ea typeface="-apple-system" charset="0"/>
              </a:rPr>
              <a:t>  - </a:t>
            </a:r>
            <a:endParaRPr lang="ko-KR" altLang="en-US" sz="1200" b="0" i="0">
              <a:solidFill>
                <a:srgbClr val="4A5568"/>
              </a:solidFill>
              <a:latin typeface="Segoe UI" charset="0"/>
              <a:ea typeface="-apple-system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 b="0" i="0">
              <a:solidFill>
                <a:srgbClr val="4A5568"/>
              </a:solidFill>
              <a:latin typeface="Segoe UI" charset="0"/>
              <a:ea typeface="-apple-system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endParaRPr lang="ko-KR" altLang="en-US" sz="1600" b="0" i="0">
              <a:solidFill>
                <a:srgbClr val="FF0000"/>
              </a:solidFill>
              <a:latin typeface="하나 B" charset="0"/>
              <a:ea typeface="하나 B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b="1" i="0">
              <a:solidFill>
                <a:schemeClr val="tx1"/>
              </a:solidFill>
              <a:latin typeface="하나 L" charset="0"/>
              <a:ea typeface="하나 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698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577340" y="440055"/>
            <a:ext cx="8119745" cy="5537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3000" b="1" i="0">
                <a:solidFill>
                  <a:srgbClr val="005657"/>
                </a:solidFill>
                <a:latin typeface="하나 L" charset="0"/>
                <a:ea typeface="하나 L" charset="0"/>
              </a:rPr>
              <a:t>Table of Contents</a:t>
            </a:r>
            <a:endParaRPr lang="ko-KR" altLang="en-US" sz="3000" b="1" i="0">
              <a:solidFill>
                <a:srgbClr val="005657"/>
              </a:solidFill>
              <a:latin typeface="하나 L" charset="0"/>
              <a:ea typeface="하나 L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68" y="1456113"/>
            <a:ext cx="2043545" cy="20435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78" y="1520796"/>
            <a:ext cx="1666875" cy="1704975"/>
          </a:xfrm>
          <a:prstGeom prst="rect">
            <a:avLst/>
          </a:prstGeom>
        </p:spPr>
      </p:pic>
      <p:pic>
        <p:nvPicPr>
          <p:cNvPr id="8" name="Google Shape;1442;p134"/>
          <p:cNvPicPr preferRelativeResize="0"/>
          <p:nvPr/>
        </p:nvPicPr>
        <p:blipFill rotWithShape="1">
          <a:blip r:embed="rId4">
            <a:alphaModFix/>
          </a:blip>
          <a:srcRect l="32957" t="70870" r="61046" b="20756"/>
          <a:stretch/>
        </p:blipFill>
        <p:spPr>
          <a:xfrm>
            <a:off x="2407041" y="3486929"/>
            <a:ext cx="432048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7882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577340" y="440055"/>
            <a:ext cx="8119745" cy="5537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3000" b="1" i="0">
                <a:solidFill>
                  <a:srgbClr val="005657"/>
                </a:solidFill>
                <a:latin typeface="하나 L" charset="0"/>
                <a:ea typeface="하나 L" charset="0"/>
              </a:rPr>
              <a:t>Table of Contents</a:t>
            </a:r>
            <a:endParaRPr lang="ko-KR" altLang="en-US" sz="3000" b="1" i="0">
              <a:solidFill>
                <a:srgbClr val="005657"/>
              </a:solidFill>
              <a:latin typeface="하나 L" charset="0"/>
              <a:ea typeface="하나 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6825" y="1876425"/>
            <a:ext cx="627697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/>
              <a:t>늘어나는고객수를</a:t>
            </a:r>
            <a:r>
              <a:rPr kumimoji="1" lang="ko-KR" altLang="en-US"/>
              <a:t> 처리하기 </a:t>
            </a:r>
            <a:r>
              <a:rPr kumimoji="1" lang="ko-KR" altLang="en-US"/>
              <a:t>위한 </a:t>
            </a:r>
            <a:r>
              <a:rPr kumimoji="1" lang="ko-KR" altLang="en-US" smtClean="0"/>
              <a:t>확장</a:t>
            </a:r>
            <a:endParaRPr kumimoji="1" lang="en-US" altLang="ko-KR" smtClean="0"/>
          </a:p>
          <a:p>
            <a:pPr marL="285750" indent="-285750">
              <a:buFont typeface="Wingdings" pitchFamily="2" charset="2"/>
              <a:buChar char="à"/>
            </a:pPr>
            <a:r>
              <a:rPr kumimoji="1" lang="en-US" altLang="ko-KR"/>
              <a:t>Core/Supporting </a:t>
            </a:r>
            <a:r>
              <a:rPr kumimoji="1" lang="ko-KR" altLang="en-US"/>
              <a:t>분리</a:t>
            </a:r>
            <a:endParaRPr kumimoji="1" lang="en-US" altLang="ko-KR"/>
          </a:p>
          <a:p>
            <a:pPr marL="285750" indent="-285750">
              <a:buFont typeface="Wingdings" pitchFamily="2" charset="2"/>
              <a:buChar char="à"/>
            </a:pPr>
            <a:r>
              <a:rPr kumimoji="1" lang="ko-KR" altLang="en-US"/>
              <a:t>컨테이너 적용</a:t>
            </a:r>
            <a:endParaRPr kumimoji="1" lang="en-US" altLang="ko-KR"/>
          </a:p>
          <a:p>
            <a:pPr marL="285750" indent="-285750">
              <a:buFont typeface="Wingdings" pitchFamily="2" charset="2"/>
              <a:buChar char="à"/>
            </a:pPr>
            <a:r>
              <a:rPr kumimoji="1" lang="ko-KR" altLang="en-US"/>
              <a:t>팀의 확장</a:t>
            </a:r>
            <a:endParaRPr kumimoji="1" lang="en-US" altLang="ko-KR"/>
          </a:p>
          <a:p>
            <a:pPr marL="285750" indent="-285750">
              <a:buFont typeface="Wingdings" pitchFamily="2" charset="2"/>
              <a:buChar char="à"/>
            </a:pPr>
            <a:r>
              <a:rPr kumimoji="1" lang="ko-KR" altLang="en-US"/>
              <a:t>팀 자율성</a:t>
            </a:r>
            <a:endParaRPr kumimoji="1" lang="en-US" altLang="ko-US"/>
          </a:p>
          <a:p>
            <a:endParaRPr kumimoji="1" lang="en-US" altLang="ko-KR"/>
          </a:p>
          <a:p>
            <a:r>
              <a:rPr kumimoji="1" lang="ko-KR" altLang="en-US"/>
              <a:t>팀자율성 </a:t>
            </a:r>
            <a:r>
              <a:rPr kumimoji="1" lang="ko-KR" altLang="en-US" smtClean="0"/>
              <a:t>개선</a:t>
            </a:r>
            <a:endParaRPr kumimoji="1" lang="en-US" altLang="ko-KR" smtClean="0"/>
          </a:p>
          <a:p>
            <a:endParaRPr kumimoji="1" lang="en-US" altLang="ko-KR" sz="800"/>
          </a:p>
          <a:p>
            <a:r>
              <a:rPr kumimoji="1" lang="en-US" altLang="ko-KR">
                <a:sym typeface="Wingdings" pitchFamily="2" charset="2"/>
              </a:rPr>
              <a:t></a:t>
            </a:r>
            <a:r>
              <a:rPr kumimoji="1" lang="ko-US" altLang="en-US">
                <a:sym typeface="Wingdings" pitchFamily="2" charset="2"/>
              </a:rPr>
              <a:t> 팀수준</a:t>
            </a:r>
            <a:r>
              <a:rPr kumimoji="1" lang="ko-KR" altLang="en-US">
                <a:sym typeface="Wingdings" pitchFamily="2" charset="2"/>
              </a:rPr>
              <a:t> </a:t>
            </a:r>
            <a:r>
              <a:rPr kumimoji="1" lang="en-US" altLang="ko-KR">
                <a:sym typeface="Wingdings" pitchFamily="2" charset="2"/>
              </a:rPr>
              <a:t>(KPI or </a:t>
            </a:r>
            <a:r>
              <a:rPr kumimoji="1" lang="en-US" altLang="ko-US">
                <a:sym typeface="Wingdings" pitchFamily="2" charset="2"/>
              </a:rPr>
              <a:t>Business Capability</a:t>
            </a:r>
            <a:r>
              <a:rPr kumimoji="1" lang="en-US" altLang="ko-KR">
                <a:sym typeface="Wingdings" pitchFamily="2" charset="2"/>
              </a:rPr>
              <a:t>)</a:t>
            </a:r>
            <a:r>
              <a:rPr kumimoji="1" lang="en-US" altLang="ko-US">
                <a:sym typeface="Wingdings" pitchFamily="2" charset="2"/>
              </a:rPr>
              <a:t> </a:t>
            </a:r>
            <a:r>
              <a:rPr kumimoji="1" lang="ko-KR" altLang="en-US">
                <a:sym typeface="Wingdings" pitchFamily="2" charset="2"/>
              </a:rPr>
              <a:t>수준의 분리</a:t>
            </a:r>
            <a:endParaRPr kumimoji="1" lang="ko-US" altLang="en-US"/>
          </a:p>
          <a:p>
            <a:endParaRPr kumimoji="1" lang="en-US" altLang="ko-KR"/>
          </a:p>
          <a:p>
            <a:r>
              <a:rPr kumimoji="1" lang="ko-KR" altLang="en-US"/>
              <a:t>새로운 언어와 </a:t>
            </a:r>
            <a:r>
              <a:rPr kumimoji="1" lang="ko-KR" altLang="en-US"/>
              <a:t>기술의 </a:t>
            </a:r>
            <a:r>
              <a:rPr kumimoji="1" lang="ko-KR" altLang="en-US" smtClean="0"/>
              <a:t>도입</a:t>
            </a:r>
            <a:endParaRPr kumimoji="1" lang="en-US" altLang="ko-KR" smtClean="0"/>
          </a:p>
          <a:p>
            <a:r>
              <a:rPr kumimoji="1" lang="en-US" altLang="ko-KR">
                <a:sym typeface="Wingdings" pitchFamily="2" charset="2"/>
              </a:rPr>
              <a:t></a:t>
            </a:r>
            <a:r>
              <a:rPr kumimoji="1" lang="ko-US" altLang="en-US">
                <a:sym typeface="Wingdings" pitchFamily="2" charset="2"/>
              </a:rPr>
              <a:t> </a:t>
            </a:r>
            <a:r>
              <a:rPr kumimoji="1" lang="ko-KR" altLang="en-US">
                <a:sym typeface="Wingdings" pitchFamily="2" charset="2"/>
              </a:rPr>
              <a:t>컨테이너 기술</a:t>
            </a:r>
            <a:endParaRPr kumimoji="1" lang="ko-US" altLang="en-US"/>
          </a:p>
          <a:p>
            <a:endParaRPr kumimoji="1" lang="en-US" altLang="ko-KR"/>
          </a:p>
          <a:p>
            <a:r>
              <a:rPr kumimoji="1" lang="ko-KR" altLang="en-US"/>
              <a:t>시스템 작동 중단 시간 감소</a:t>
            </a:r>
            <a:endParaRPr kumimoji="1" lang="en-US" altLang="ko-KR"/>
          </a:p>
          <a:p>
            <a:pPr marL="285750" indent="-285750">
              <a:buFont typeface="Wingdings" pitchFamily="2" charset="2"/>
              <a:buChar char="à"/>
            </a:pPr>
            <a:r>
              <a:rPr kumimoji="1" lang="en-US" altLang="ko-US">
                <a:sym typeface="Wingdings" pitchFamily="2" charset="2"/>
              </a:rPr>
              <a:t>Core/Supporting </a:t>
            </a:r>
            <a:r>
              <a:rPr kumimoji="1" lang="ko-KR" altLang="en-US">
                <a:sym typeface="Wingdings" pitchFamily="2" charset="2"/>
              </a:rPr>
              <a:t>의 분리</a:t>
            </a:r>
            <a:endParaRPr kumimoji="1" lang="en-US" altLang="ko-KR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kumimoji="1" lang="ko-KR" altLang="en-US">
                <a:sym typeface="Wingdings" pitchFamily="2" charset="2"/>
              </a:rPr>
              <a:t>무정지 재배포</a:t>
            </a:r>
            <a:endParaRPr kumimoji="1" lang="en-US" altLang="ko-KR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kumimoji="1" lang="ko-KR" altLang="en-US">
                <a:sym typeface="Wingdings" pitchFamily="2" charset="2"/>
              </a:rPr>
              <a:t>컨테이너 기술</a:t>
            </a:r>
            <a:endParaRPr kumimoji="1" lang="ko-US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53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+mn-cs"/>
              </a:rPr>
              <a:t>1. DDD(Domain-Driven Design) </a:t>
            </a:r>
            <a:r>
              <a:rPr lang="ko-KR" altLang="en-US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+mn-cs"/>
              </a:rPr>
              <a:t>소개</a:t>
            </a:r>
            <a:endParaRPr lang="ko-KR" altLang="en-US" sz="2000" b="1" spc="-100" dirty="0">
              <a:solidFill>
                <a:srgbClr val="008E8E"/>
              </a:solidFill>
              <a:latin typeface="하나 L" panose="02020603020101020101" pitchFamily="18" charset="-127"/>
              <a:ea typeface="하나 L" panose="020206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190625"/>
            <a:ext cx="6352460" cy="704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" y="2038349"/>
            <a:ext cx="8427530" cy="790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" y="3057525"/>
            <a:ext cx="10318393" cy="14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909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+mn-cs"/>
              </a:rPr>
              <a:t>1. DDD(Domain-Driven Design) </a:t>
            </a:r>
            <a:r>
              <a:rPr lang="ko-KR" altLang="en-US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+mn-cs"/>
              </a:rPr>
              <a:t>소개</a:t>
            </a:r>
            <a:endParaRPr lang="ko-KR" altLang="en-US" sz="2000" b="1" spc="-100" dirty="0">
              <a:solidFill>
                <a:srgbClr val="008E8E"/>
              </a:solidFill>
              <a:latin typeface="하나 L" panose="02020603020101020101" pitchFamily="18" charset="-127"/>
              <a:ea typeface="하나 L" panose="02020603020101020101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" y="3737967"/>
            <a:ext cx="10153650" cy="2343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8" y="1136959"/>
            <a:ext cx="3224212" cy="227591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362518" y="822353"/>
            <a:ext cx="6170363" cy="3876675"/>
            <a:chOff x="4362518" y="822353"/>
            <a:chExt cx="6170363" cy="387667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2518" y="822353"/>
              <a:ext cx="3000375" cy="387667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90639" y="822353"/>
              <a:ext cx="3242242" cy="3876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421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1. DDD(Domain-Driven </a:t>
            </a:r>
            <a:r>
              <a:rPr lang="en-US" altLang="ko-KR" sz="2000" b="1" spc="-10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Design) </a:t>
            </a:r>
            <a:r>
              <a:rPr lang="ko-KR" altLang="en-US" sz="2000" b="1" spc="-10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소개</a:t>
            </a:r>
            <a:endParaRPr lang="ko-KR" altLang="en-US" sz="2000" b="1" spc="-100" dirty="0">
              <a:solidFill>
                <a:srgbClr val="008E8E"/>
              </a:solidFill>
              <a:latin typeface="하나 L" panose="02020603020101020101" pitchFamily="18" charset="-127"/>
              <a:ea typeface="하나 L" panose="02020603020101020101" pitchFamily="18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226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1Q </a:t>
            </a:r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102725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계좌개설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486525" y="695325"/>
            <a:ext cx="1076325" cy="76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02725" y="695325"/>
            <a:ext cx="1076325" cy="76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49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1. DDD(Domain-Driven </a:t>
            </a:r>
            <a:r>
              <a:rPr lang="en-US" altLang="ko-KR" sz="2000" b="1" spc="-10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Design) </a:t>
            </a:r>
            <a:r>
              <a:rPr lang="ko-KR" altLang="en-US" sz="2000" b="1" spc="-10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소개</a:t>
            </a:r>
            <a:endParaRPr lang="ko-KR" altLang="en-US" sz="2000" b="1" spc="-100" dirty="0">
              <a:solidFill>
                <a:srgbClr val="008E8E"/>
              </a:solidFill>
              <a:latin typeface="하나 L" panose="02020603020101020101" pitchFamily="18" charset="-127"/>
              <a:ea typeface="하나 L" panose="02020603020101020101" pitchFamily="18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226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1Q </a:t>
            </a:r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102725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계좌개설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486525" y="695325"/>
            <a:ext cx="1076325" cy="76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568" y="941387"/>
            <a:ext cx="8365532" cy="58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39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1. DDD(Domain-Driven </a:t>
            </a:r>
            <a:r>
              <a:rPr lang="en-US" altLang="ko-KR" sz="2000" b="1" spc="-10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Design) </a:t>
            </a:r>
            <a:r>
              <a:rPr lang="ko-KR" altLang="en-US" sz="2000" b="1" spc="-10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소개</a:t>
            </a:r>
            <a:endParaRPr lang="ko-KR" altLang="en-US" sz="2000" b="1" spc="-100" dirty="0">
              <a:solidFill>
                <a:srgbClr val="008E8E"/>
              </a:solidFill>
              <a:latin typeface="하나 L" panose="02020603020101020101" pitchFamily="18" charset="-127"/>
              <a:ea typeface="하나 L" panose="02020603020101020101" pitchFamily="18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226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1Q </a:t>
            </a:r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102725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계좌개설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02725" y="695325"/>
            <a:ext cx="1076325" cy="76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753DC1-34E9-A871-117B-CC1257DB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707" y="810181"/>
            <a:ext cx="8378468" cy="577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04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1. DDD(Domain-Driven </a:t>
            </a:r>
            <a:r>
              <a:rPr lang="en-US" altLang="ko-KR" sz="2000" b="1" spc="-10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Design) </a:t>
            </a:r>
            <a:r>
              <a:rPr lang="ko-KR" altLang="en-US" sz="2000" b="1" spc="-10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소개</a:t>
            </a:r>
            <a:endParaRPr lang="ko-KR" altLang="en-US" sz="2000" b="1" spc="-100" dirty="0">
              <a:solidFill>
                <a:srgbClr val="008E8E"/>
              </a:solidFill>
              <a:latin typeface="하나 L" panose="02020603020101020101" pitchFamily="18" charset="-127"/>
              <a:ea typeface="하나 L" panose="02020603020101020101" pitchFamily="18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226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1Q </a:t>
            </a:r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102725" y="35401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계좌개설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02725" y="695325"/>
            <a:ext cx="1076325" cy="76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3E7986-D37E-D75E-5594-9DBFCAC2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941387"/>
            <a:ext cx="10586992" cy="51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27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+mn-cs"/>
              </a:rPr>
              <a:t>2. </a:t>
            </a:r>
            <a:r>
              <a:rPr lang="ko-KR" altLang="en-US" sz="2000" b="1" spc="-100" smtClean="0">
                <a:solidFill>
                  <a:srgbClr val="008E8E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+mn-cs"/>
              </a:rPr>
              <a:t>개발과정 소개</a:t>
            </a:r>
            <a:endParaRPr lang="ko-KR" altLang="en-US" sz="2000" b="1" spc="-100" dirty="0">
              <a:solidFill>
                <a:srgbClr val="008E8E"/>
              </a:solidFill>
              <a:latin typeface="하나 L" panose="02020603020101020101" pitchFamily="18" charset="-127"/>
              <a:ea typeface="하나 L" panose="02020603020101020101" pitchFamily="18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13474" y="890587"/>
            <a:ext cx="5619751" cy="5495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9087" y="890586"/>
            <a:ext cx="5924550" cy="54959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881187" y="2360814"/>
            <a:ext cx="2800350" cy="2800664"/>
            <a:chOff x="1881187" y="2360814"/>
            <a:chExt cx="2800350" cy="2800664"/>
          </a:xfrm>
        </p:grpSpPr>
        <p:sp>
          <p:nvSpPr>
            <p:cNvPr id="4" name="타원 3"/>
            <p:cNvSpPr/>
            <p:nvPr/>
          </p:nvSpPr>
          <p:spPr>
            <a:xfrm>
              <a:off x="2171613" y="2360814"/>
              <a:ext cx="2219498" cy="220052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위로 구부러진 리본 7"/>
            <p:cNvSpPr/>
            <p:nvPr/>
          </p:nvSpPr>
          <p:spPr>
            <a:xfrm>
              <a:off x="1881187" y="4374529"/>
              <a:ext cx="2800350" cy="786949"/>
            </a:xfrm>
            <a:prstGeom prst="ellipseRibbon2">
              <a:avLst>
                <a:gd name="adj1" fmla="val 25000"/>
                <a:gd name="adj2" fmla="val 100000"/>
                <a:gd name="adj3" fmla="val 125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개발 </a:t>
              </a:r>
              <a:r>
                <a:rPr lang="en-US" altLang="ko-KR" b="1" smtClean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TOOL</a:t>
              </a:r>
              <a:endParaRPr lang="ko-KR" altLang="en-US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3544" y="2738332"/>
              <a:ext cx="1547286" cy="1547286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7608886" y="2356049"/>
            <a:ext cx="2800350" cy="2805428"/>
            <a:chOff x="7608886" y="2356049"/>
            <a:chExt cx="2800350" cy="2805428"/>
          </a:xfrm>
        </p:grpSpPr>
        <p:sp>
          <p:nvSpPr>
            <p:cNvPr id="19" name="타원 18"/>
            <p:cNvSpPr/>
            <p:nvPr/>
          </p:nvSpPr>
          <p:spPr>
            <a:xfrm>
              <a:off x="7913600" y="2356049"/>
              <a:ext cx="2219498" cy="220052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위로 구부러진 리본 23"/>
            <p:cNvSpPr/>
            <p:nvPr/>
          </p:nvSpPr>
          <p:spPr>
            <a:xfrm>
              <a:off x="7608886" y="4374528"/>
              <a:ext cx="2800350" cy="786949"/>
            </a:xfrm>
            <a:prstGeom prst="ellipseRibbon2">
              <a:avLst>
                <a:gd name="adj1" fmla="val 25000"/>
                <a:gd name="adj2" fmla="val 100000"/>
                <a:gd name="adj3" fmla="val 125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아키텍쳐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7536" y="2676697"/>
              <a:ext cx="1581150" cy="1581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5513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</TotalTime>
  <Pages>4</Pages>
  <Words>762</Words>
  <Characters>0</Characters>
  <Application>Microsoft Office PowerPoint</Application>
  <DocSecurity>0</DocSecurity>
  <PresentationFormat>와이드스크린</PresentationFormat>
  <Lines>0</Lines>
  <Paragraphs>151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-apple-system</vt:lpstr>
      <vt:lpstr>굴림체</vt:lpstr>
      <vt:lpstr>맑은 고딕</vt:lpstr>
      <vt:lpstr>하나 B</vt:lpstr>
      <vt:lpstr>하나 L</vt:lpstr>
      <vt:lpstr>Arial</vt:lpstr>
      <vt:lpstr>Arial Black</vt:lpstr>
      <vt:lpstr>Segoe UI</vt:lpstr>
      <vt:lpstr>Wingdings</vt:lpstr>
      <vt:lpstr>Office 테마</vt:lpstr>
      <vt:lpstr>PowerPoint 프레젠테이션</vt:lpstr>
      <vt:lpstr>1.DDD(Domain-Driven Design) 소개</vt:lpstr>
      <vt:lpstr>1. DDD(Domain-Driven Design) 소개</vt:lpstr>
      <vt:lpstr>1. DDD(Domain-Driven Design) 소개</vt:lpstr>
      <vt:lpstr>1. DDD(Domain-Driven Design) 소개</vt:lpstr>
      <vt:lpstr>1. DDD(Domain-Driven Design) 소개</vt:lpstr>
      <vt:lpstr>1. DDD(Domain-Driven Design) 소개</vt:lpstr>
      <vt:lpstr> 1. DDD(Domain-Driven Design) 소개</vt:lpstr>
      <vt:lpstr>2. 개발과정 소개</vt:lpstr>
      <vt:lpstr>2. 개발과정 소개</vt:lpstr>
      <vt:lpstr>2. 개발과정 소개</vt:lpstr>
      <vt:lpstr>2. 개발과정 소개</vt:lpstr>
      <vt:lpstr>2. 개발과정 소개</vt:lpstr>
      <vt:lpstr>2. 개발과정 소개</vt:lpstr>
      <vt:lpstr>2. 개발과정 소개</vt:lpstr>
      <vt:lpstr>2. 개발과정 소개</vt:lpstr>
      <vt:lpstr>2. 개발과정 소개</vt:lpstr>
      <vt:lpstr>분석 설계시 개발자가 알아야할 3가지 개념</vt:lpstr>
      <vt:lpstr>분석 설계시 개발자가 알아야할 3가지 개념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Daddy</dc:creator>
  <cp:lastModifiedBy>HanaTI10</cp:lastModifiedBy>
  <cp:revision>29</cp:revision>
  <dcterms:modified xsi:type="dcterms:W3CDTF">2022-06-27T05:56:32Z</dcterms:modified>
  <cp:version>9.104.131.47063</cp:version>
</cp:coreProperties>
</file>