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2" r:id="rId3"/>
    <p:sldId id="330" r:id="rId4"/>
    <p:sldId id="332" r:id="rId5"/>
    <p:sldId id="335" r:id="rId6"/>
    <p:sldId id="333" r:id="rId7"/>
    <p:sldId id="334" r:id="rId8"/>
    <p:sldId id="336" r:id="rId9"/>
    <p:sldId id="338" r:id="rId10"/>
    <p:sldId id="339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54" r:id="rId20"/>
    <p:sldId id="355" r:id="rId21"/>
    <p:sldId id="348" r:id="rId22"/>
    <p:sldId id="329" r:id="rId23"/>
    <p:sldId id="350" r:id="rId24"/>
    <p:sldId id="331" r:id="rId25"/>
    <p:sldId id="351" r:id="rId26"/>
    <p:sldId id="352" r:id="rId27"/>
    <p:sldId id="298" r:id="rId28"/>
    <p:sldId id="315" r:id="rId29"/>
    <p:sldId id="353" r:id="rId30"/>
    <p:sldId id="32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304C-F24A-4242-A44F-86149C5BE3F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E861-EAD5-46F8-95CB-50A0B9A3C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4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D15F-F384-42AA-8129-99B66AEAB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7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4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07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4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5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5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 발생했을 경우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 발생한 것을 인지하기까지의 시간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4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92158" y="3136612"/>
            <a:ext cx="200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B797-A419-40C9-84A0-87A01DBDD3A8}"/>
              </a:ext>
            </a:extLst>
          </p:cNvPr>
          <p:cNvSpPr txBox="1"/>
          <p:nvPr/>
        </p:nvSpPr>
        <p:spPr>
          <a:xfrm>
            <a:off x="5077833" y="5296237"/>
            <a:ext cx="678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만명의 직원 정보 탈취를 당했던 미국 인사처는 해킹을 인지하는데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343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 걸렸다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해킹을 당한 것을 인지하는데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 걸린다고 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8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초반 구글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크롬북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해킹 상금은 한화로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천만원이었으며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테슬라의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상금은 한화로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1,137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만원이었습니다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테슬라는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하루만에 해킹 당했습니다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지금은 얼마일까요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달러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73056-E192-4E1A-9CE4-78694E3C0F80}"/>
              </a:ext>
            </a:extLst>
          </p:cNvPr>
          <p:cNvSpPr txBox="1"/>
          <p:nvPr/>
        </p:nvSpPr>
        <p:spPr>
          <a:xfrm>
            <a:off x="2136061" y="5236789"/>
            <a:ext cx="971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건당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만달러에서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만달러로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해킹방어대회 개최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화이트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 조직 운영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 많은 기업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9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1877" y="1574512"/>
            <a:ext cx="273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연변 모바일 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조직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FF40-52AB-442F-BD52-3B71681DF541}"/>
              </a:ext>
            </a:extLst>
          </p:cNvPr>
          <p:cNvSpPr txBox="1"/>
          <p:nvPr/>
        </p:nvSpPr>
        <p:spPr>
          <a:xfrm>
            <a:off x="1754086" y="2412425"/>
            <a:ext cx="9449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중국 길림성의 연변에 거주하고 있어 연변 모바일 갱이라고 불리며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이곳은 중국과 북한의 경계에 위치한 도시입니다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활발히 활동중인 모바일 갱에는 표적과 안티바이러스 애플리케이션에 맞게 악성코드를 신속하게 적용시키기 위한 다양한 역할들이 있습니다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 갱은 조직책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통역사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카우보이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악성코드 제작자로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가짜 뱅킹 어플리케이션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인기 있는 어플리케이션을 모방한 가짜 어플리케이션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무료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크랙 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음란물 앱</a:t>
            </a:r>
          </a:p>
        </p:txBody>
      </p:sp>
    </p:spTree>
    <p:extLst>
      <p:ext uri="{BB962C8B-B14F-4D97-AF65-F5344CB8AC3E}">
        <p14:creationId xmlns:p14="http://schemas.microsoft.com/office/powerpoint/2010/main" val="368917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1877" y="1574512"/>
            <a:ext cx="273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어나니머스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조직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85E135-7B59-48D9-AC4F-E78E867B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4" y="2808114"/>
            <a:ext cx="2233612" cy="1937033"/>
          </a:xfrm>
          <a:prstGeom prst="rect">
            <a:avLst/>
          </a:prstGeom>
        </p:spPr>
      </p:pic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13633860-9941-41E2-B448-3A729B562EF4}"/>
              </a:ext>
            </a:extLst>
          </p:cNvPr>
          <p:cNvSpPr/>
          <p:nvPr/>
        </p:nvSpPr>
        <p:spPr>
          <a:xfrm>
            <a:off x="5193718" y="4909630"/>
            <a:ext cx="1804564" cy="7477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Anonymous</a:t>
            </a: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어나니머스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B96F5C-37EE-42D5-BD84-32CA440E377F}"/>
              </a:ext>
            </a:extLst>
          </p:cNvPr>
          <p:cNvSpPr/>
          <p:nvPr/>
        </p:nvSpPr>
        <p:spPr>
          <a:xfrm>
            <a:off x="7109086" y="2563785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익명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FABA6D-1514-44D8-B6D8-2A1B2E8AC040}"/>
              </a:ext>
            </a:extLst>
          </p:cNvPr>
          <p:cNvSpPr/>
          <p:nvPr/>
        </p:nvSpPr>
        <p:spPr>
          <a:xfrm>
            <a:off x="3292481" y="2547997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세계적 활동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8E0E2A-FC96-46B2-BBD2-ED91FE43D68F}"/>
              </a:ext>
            </a:extLst>
          </p:cNvPr>
          <p:cNvSpPr/>
          <p:nvPr/>
        </p:nvSpPr>
        <p:spPr>
          <a:xfrm>
            <a:off x="2958183" y="3531714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3000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4C7B6-43FF-4DA4-88F6-4D8606BB9BFD}"/>
              </a:ext>
            </a:extLst>
          </p:cNvPr>
          <p:cNvSpPr/>
          <p:nvPr/>
        </p:nvSpPr>
        <p:spPr>
          <a:xfrm>
            <a:off x="5200783" y="1866899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집단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A69E88-2047-4122-8E78-51DFCA4C0141}"/>
              </a:ext>
            </a:extLst>
          </p:cNvPr>
          <p:cNvSpPr/>
          <p:nvPr/>
        </p:nvSpPr>
        <p:spPr>
          <a:xfrm>
            <a:off x="7443384" y="3452165"/>
            <a:ext cx="1917291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핵티비스트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4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0638" y="3136612"/>
            <a:ext cx="435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 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36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84319" y="2105561"/>
            <a:ext cx="52233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관제실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(CERT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침해사고대응과 함께하는 경우가 많음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운영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R&amp;D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 정보보안 팀의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 정보보안 팀의 구조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56378-850A-446F-B95D-6702A0961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08A7CF-530C-4DA0-814C-2D4CE0601026}"/>
              </a:ext>
            </a:extLst>
          </p:cNvPr>
          <p:cNvSpPr/>
          <p:nvPr/>
        </p:nvSpPr>
        <p:spPr>
          <a:xfrm>
            <a:off x="2768600" y="545653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: http://news.bizwatch.co.kr/article/mobile/2018/06/29/0030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한국인터넷진흥원 정보보안 관제실</a:t>
            </a:r>
          </a:p>
        </p:txBody>
      </p:sp>
    </p:spTree>
    <p:extLst>
      <p:ext uri="{BB962C8B-B14F-4D97-AF65-F5344CB8AC3E}">
        <p14:creationId xmlns:p14="http://schemas.microsoft.com/office/powerpoint/2010/main" val="6171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3" name="그림 2" descr="장난감, 컴퓨터, 테이블이(가) 표시된 사진&#10;&#10;자동 생성된 설명">
            <a:extLst>
              <a:ext uri="{FF2B5EF4-FFF2-40B4-BE49-F238E27FC236}">
                <a16:creationId xmlns:a16="http://schemas.microsoft.com/office/drawing/2014/main" id="{9F8671A9-B31C-4475-B093-E6BFB2BF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1" y="1302934"/>
            <a:ext cx="6378198" cy="4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7F88A8-9048-4FE6-B9C0-5AEB3AF2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80" y="1393786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DE7DC-C069-41C3-AD4F-4BB30941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52" y="1527874"/>
            <a:ext cx="3315346" cy="3315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DD32A-F69D-46D4-B67D-54157F60C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3" y="1527874"/>
            <a:ext cx="1013106" cy="1013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8FCBD1-9750-49DD-92A8-D8B742A7D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3745524"/>
            <a:ext cx="694592" cy="6945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F4E70-683C-4535-B29E-0CCE0DF4D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87" y="3690148"/>
            <a:ext cx="805343" cy="8053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16459D-414F-41B8-841C-35880CCDF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28" y="3745524"/>
            <a:ext cx="694592" cy="6945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D1AD7-CE23-4D3F-B10A-5E1BF2935447}"/>
              </a:ext>
            </a:extLst>
          </p:cNvPr>
          <p:cNvSpPr/>
          <p:nvPr/>
        </p:nvSpPr>
        <p:spPr>
          <a:xfrm>
            <a:off x="3604969" y="476704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CEBFE-6A31-492B-B3AC-39012FB9B66B}"/>
              </a:ext>
            </a:extLst>
          </p:cNvPr>
          <p:cNvSpPr/>
          <p:nvPr/>
        </p:nvSpPr>
        <p:spPr>
          <a:xfrm>
            <a:off x="7714414" y="476704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52162E-E050-4876-8299-C81941C3E535}"/>
              </a:ext>
            </a:extLst>
          </p:cNvPr>
          <p:cNvSpPr/>
          <p:nvPr/>
        </p:nvSpPr>
        <p:spPr>
          <a:xfrm>
            <a:off x="2758023" y="2337410"/>
            <a:ext cx="2185214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사회공학적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제로데이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8BB7E-E1D9-4FB0-84F6-10898A925ADF}"/>
              </a:ext>
            </a:extLst>
          </p:cNvPr>
          <p:cNvSpPr/>
          <p:nvPr/>
        </p:nvSpPr>
        <p:spPr>
          <a:xfrm>
            <a:off x="3113890" y="486358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종 해킹 공격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91A08F-55A4-4F4A-9206-AB0958DF6F33}"/>
              </a:ext>
            </a:extLst>
          </p:cNvPr>
          <p:cNvSpPr/>
          <p:nvPr/>
        </p:nvSpPr>
        <p:spPr>
          <a:xfrm>
            <a:off x="7604632" y="4859215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공격의 대응책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339A0F-5DD2-40DF-91D0-8FA48808ACF6}"/>
              </a:ext>
            </a:extLst>
          </p:cNvPr>
          <p:cNvSpPr/>
          <p:nvPr/>
        </p:nvSpPr>
        <p:spPr>
          <a:xfrm>
            <a:off x="7490895" y="2337410"/>
            <a:ext cx="1815305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WAF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Anti DDoS(DDX)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 &amp; IPS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4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05" y="1071969"/>
            <a:ext cx="4385555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59" y="1071969"/>
            <a:ext cx="4387880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6070E19-7930-435B-A794-9122CD83A2A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9EDF6D77-C9B7-4A26-B427-604E9F5E20C5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3C190B77-FE6E-4F73-80FB-BEA7978921B7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8690F00C-1646-423A-A766-84C3397AE47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2F86B1-793C-4AD2-B6A2-F66C20C06FE6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6985D0F-60AA-4F6A-83D1-A216D352ED9A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460967"/>
            <a:ext cx="886360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C4DE87A-4353-4798-92A2-3F6332242232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D6F372-6388-487C-8AD7-5D5747581702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68717E02-80F2-4DA6-8B08-4C642AEF810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635D9A8A-B759-4CD5-B532-ACF92283070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A481BEE-1E91-45D3-BF30-5E4B8906737B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02E9F97-38ED-4F8A-88DB-F48A8B7A5439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E8833D2-259B-4785-B015-60B6A767A272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3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45" y="1038319"/>
            <a:ext cx="869147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53A7B70-0AB2-43AD-BA0F-58CC0BF7C188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B03617-BD06-4EF9-A829-9E05FC0A761C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DCD6DBAA-E5B0-4BE2-AD47-BA8B2112F69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D463A4B9-DC0D-4841-8BA9-A5A892A2D484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51C56EE-BF1F-434A-995C-7A114AED52B9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DCB0B8C-24D2-45C3-A39E-F835FC214554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93B52E-891E-4D27-BB42-B103126DA3D6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2279385" y="479891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자격증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43025"/>
            <a:ext cx="3794090" cy="27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65" y="911306"/>
            <a:ext cx="4874750" cy="581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F5E7084-C0BD-4F82-AD79-17461F31728E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7" name="자유형 2">
              <a:extLst>
                <a:ext uri="{FF2B5EF4-FFF2-40B4-BE49-F238E27FC236}">
                  <a16:creationId xmlns:a16="http://schemas.microsoft.com/office/drawing/2014/main" id="{C3A6AF22-47CF-464A-BE96-5F47290B24BC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3">
              <a:extLst>
                <a:ext uri="{FF2B5EF4-FFF2-40B4-BE49-F238E27FC236}">
                  <a16:creationId xmlns:a16="http://schemas.microsoft.com/office/drawing/2014/main" id="{355556F7-0DD1-48FB-921A-B93FD0A23B23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191DBE8D-8C98-4227-8379-581DAB184E26}"/>
              </a:ext>
            </a:extLst>
          </p:cNvPr>
          <p:cNvGrpSpPr/>
          <p:nvPr/>
        </p:nvGrpSpPr>
        <p:grpSpPr>
          <a:xfrm>
            <a:off x="225773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539E4F8-D9BA-4B12-9803-59C5B6DEBE37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AD5531-6BB5-458C-A314-BE5BBF8B70F5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4040" y="692697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정보보안 관련학과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사이버국방학과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성신여자대학교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상명대학교 해킹방어학과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경기대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건국대학교 정보보안전공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단국대 멀티미디어대학원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 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정보통신공학부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동국대 국제정보대학원 정보보호학과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60504" y="476673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지방권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 관련 대학교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건양대학교 정보보호학과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경복대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경원대학교 소프트웨어학부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대전대학교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기초과학부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대불대학교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정보보안공학과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목원대학교 전자정보보호소학부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목포대학교 정보공학부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세명대학교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인터넷정보학부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아주대 정보통신대학원 정보통신학과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전주대학교 정보기술컴퓨터공학부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한국기술교대 인터넷미디어공학부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한국정보통신대학교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카이스트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정보보호트랙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호서대학교 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호원대학교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사이버수사경찰학부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중부대학교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우석대학교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동양대학교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컴퓨터정보전학과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동명대학교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대구한의대학교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5068342"/>
            <a:ext cx="4499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과에 대한 상세 모집요강 확인 必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 국방학과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성적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 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체력검정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수능 전국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0.1%,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코드게이트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해킹 방어대회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수상자 등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가산점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8472264" y="6165305"/>
            <a:ext cx="2304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인지도 및 선호도 순이 아닙니다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79B6B9-8568-44AB-B8B9-06004B6EC397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90B1ED75-3224-4B66-AE7B-586B0C1B9A50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420FF0D4-54CC-4118-9925-111FDAA2F3CB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430215" y="498740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19" y="899577"/>
            <a:ext cx="5097562" cy="589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18">
            <a:extLst>
              <a:ext uri="{FF2B5EF4-FFF2-40B4-BE49-F238E27FC236}">
                <a16:creationId xmlns:a16="http://schemas.microsoft.com/office/drawing/2014/main" id="{B7A37EAE-1867-4CCA-B4B4-15B266E192D3}"/>
              </a:ext>
            </a:extLst>
          </p:cNvPr>
          <p:cNvGrpSpPr/>
          <p:nvPr/>
        </p:nvGrpSpPr>
        <p:grpSpPr>
          <a:xfrm>
            <a:off x="2380286" y="511840"/>
            <a:ext cx="0" cy="144721"/>
            <a:chOff x="516732" y="651669"/>
            <a:chExt cx="0" cy="2563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C6A62D2-F3F5-48D3-AA47-233E87EB8DF3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276738-9DB1-4868-BEAF-624DFBC20D5C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870E7B-0222-41FC-ABB6-CA6020E5588F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8" name="자유형 2">
              <a:extLst>
                <a:ext uri="{FF2B5EF4-FFF2-40B4-BE49-F238E27FC236}">
                  <a16:creationId xmlns:a16="http://schemas.microsoft.com/office/drawing/2014/main" id="{002E0D23-0196-4DAF-BA34-F2A91A871867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3">
              <a:extLst>
                <a:ext uri="{FF2B5EF4-FFF2-40B4-BE49-F238E27FC236}">
                  <a16:creationId xmlns:a16="http://schemas.microsoft.com/office/drawing/2014/main" id="{50DEFCC6-E8B3-47AE-9E6B-06651DD61638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714" y="898702"/>
            <a:ext cx="89552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보안관제는 실시간으로 해킹침입에 대비하여 감시 및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대응하는 직무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악성코드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모의해킹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해킹을 통해 그에 따른 취약점 분석 및 대응방안 제시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(CERT)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보안기법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해킹기법 등 신기술 제시 및 교육을 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컨설팅은 모의해킹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통해서 기관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리스크를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최소화하기 위해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분석하고 대응방안을 제시해주는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악성코드분석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악성코드의 패턴을 분석하고 상세적으로 나열하고 정적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분석을 진행하는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보안개발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악성코드를 분석하고 탐지 모듈이나 치료 모듈을 개발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영업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보안장비구축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전문가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노트북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등 각종 저장매체 또는 인터넷 상에 남아 있는 각종 디지털 정보를 분석해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범죄 단서를 찾는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전문가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할 때 정보보안을 반영한 코딩을 함으로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높이기 위한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2866EE-31A5-4F50-A019-6BC77BFC3CDC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35D3DC-61B5-422F-833C-564DB087497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3E176432-6799-4D73-B5B7-388DD4F1DEE2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ECD5873E-9EE6-4F5C-AD94-02581B836C8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BC3F1A62-D22F-45B5-A8FA-733D3DD0750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900B748-6DAC-4193-AF27-CFA651AF6D4E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AD7116-4285-491A-9ACC-EA4DBD11F83B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1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5DEB29-4840-4A76-A465-56339AE1D937}"/>
              </a:ext>
            </a:extLst>
          </p:cNvPr>
          <p:cNvSpPr txBox="1"/>
          <p:nvPr/>
        </p:nvSpPr>
        <p:spPr>
          <a:xfrm>
            <a:off x="6362702" y="1153866"/>
            <a:ext cx="511838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 서버정비장교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CERT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과장 역임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한국공학기술연구원 팀장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삼성전자 주니어소프트웨어 아카데미 메인 강사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신한금융그룹 정보보안 담당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 코딩 베이스캠프 외 다수의 사회공헌 활동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제주대학교 컴퓨터공학과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풀스택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강의 강사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튜토리얼로 배우는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 다수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서적 집필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기술연구원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컴퓨터학원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사도출판 대표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주식회사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미디어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제주스타트업협회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부회장</a:t>
            </a:r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Google Developers Group JEJU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오거나이저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사람, 남자, 쥐고있는, 착용이(가) 표시된 사진&#10;&#10;자동 생성된 설명">
            <a:extLst>
              <a:ext uri="{FF2B5EF4-FFF2-40B4-BE49-F238E27FC236}">
                <a16:creationId xmlns:a16="http://schemas.microsoft.com/office/drawing/2014/main" id="{221C57EB-EF2D-4894-BFBE-F2C11E0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158714"/>
            <a:ext cx="4760993" cy="66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8801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생각한 해결책과 가장 흡사한 결과물을 찾고 코드 들여다보기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A4F01-4C85-4C8D-ADE0-CB4DE6D6A8BA}"/>
              </a:ext>
            </a:extLst>
          </p:cNvPr>
          <p:cNvSpPr txBox="1"/>
          <p:nvPr/>
        </p:nvSpPr>
        <p:spPr>
          <a:xfrm>
            <a:off x="5032464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필요한 라이브러리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프레임워크에 대한 튜토리얼 실행해보기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1B68-C06B-4643-9272-1CEF9267EC7E}"/>
              </a:ext>
            </a:extLst>
          </p:cNvPr>
          <p:cNvSpPr txBox="1"/>
          <p:nvPr/>
        </p:nvSpPr>
        <p:spPr>
          <a:xfrm>
            <a:off x="8996126" y="1410099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Stackoverflow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EF141-C853-4911-B018-9BB5391E23E5}"/>
              </a:ext>
            </a:extLst>
          </p:cNvPr>
          <p:cNvSpPr txBox="1"/>
          <p:nvPr/>
        </p:nvSpPr>
        <p:spPr>
          <a:xfrm>
            <a:off x="1068800" y="2967335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기능을 제외한 다른 기능들은 제거해보기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CC7-3149-4F9A-A9BD-09EE703A4772}"/>
              </a:ext>
            </a:extLst>
          </p:cNvPr>
          <p:cNvSpPr txBox="1"/>
          <p:nvPr/>
        </p:nvSpPr>
        <p:spPr>
          <a:xfrm>
            <a:off x="5032463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기능을 부각시키고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확장시키기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3DA3-F888-46C2-B21C-BC2604C1ADBC}"/>
              </a:ext>
            </a:extLst>
          </p:cNvPr>
          <p:cNvSpPr txBox="1"/>
          <p:nvPr/>
        </p:nvSpPr>
        <p:spPr>
          <a:xfrm>
            <a:off x="8996126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쓰고 있는 에디터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바꿔보기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D4BE1-A9EA-4C0F-BDDE-2A8157277FA3}"/>
              </a:ext>
            </a:extLst>
          </p:cNvPr>
          <p:cNvSpPr txBox="1"/>
          <p:nvPr/>
        </p:nvSpPr>
        <p:spPr>
          <a:xfrm>
            <a:off x="1068799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키워드 설정하고 국내외 강의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유튜브 영상 찾아보기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85B65-4A67-4B4B-8948-670A4134FEAA}"/>
              </a:ext>
            </a:extLst>
          </p:cNvPr>
          <p:cNvSpPr txBox="1"/>
          <p:nvPr/>
        </p:nvSpPr>
        <p:spPr>
          <a:xfrm>
            <a:off x="5032462" y="4801569"/>
            <a:ext cx="21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요소 뿐만 아니라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HTML, CSS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코드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사진 구매해보기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EDC69-BD26-4BD5-86EB-046A9782A0BD}"/>
              </a:ext>
            </a:extLst>
          </p:cNvPr>
          <p:cNvSpPr txBox="1"/>
          <p:nvPr/>
        </p:nvSpPr>
        <p:spPr>
          <a:xfrm>
            <a:off x="8996125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주위 개발자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친구 또는 조언을 받을 사람을 찾아 피드백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0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(hacking)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소프트웨어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서비스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등 각종 정보 체계가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본래의 의도를 벗어난 동작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일으키도록 하거나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권한 이상의 정보를 열람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복제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가능하게 하는 행위를 광범위하게 이르는 말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6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905506"/>
            <a:ext cx="67839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 해킹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컴퓨터바이러스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논리폭탄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메일폭탄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거부 또는 고출력 전자기파 등의 방법으로 정보통신망 또는 이와 관련된 정보시스템을 공격하는 행위를 하여 발생한 사태를 말한다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정보통신망 이용촉진 및 정보보호 등에 관한 법률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해킹의 법률적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06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파밍과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홈페이지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해킹예제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2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취약점을 찾아내어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문제를 해결하고 이를 악의적으로 이용하는 것을 방지하는 행위를 말한다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06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91B68-C06B-4643-9272-1CEF9267EC7E}"/>
              </a:ext>
            </a:extLst>
          </p:cNvPr>
          <p:cNvSpPr txBox="1"/>
          <p:nvPr/>
        </p:nvSpPr>
        <p:spPr>
          <a:xfrm>
            <a:off x="7421324" y="3859379"/>
            <a:ext cx="143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블랙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CC7-3149-4F9A-A9BD-09EE703A4772}"/>
              </a:ext>
            </a:extLst>
          </p:cNvPr>
          <p:cNvSpPr txBox="1"/>
          <p:nvPr/>
        </p:nvSpPr>
        <p:spPr>
          <a:xfrm>
            <a:off x="8388180" y="5479831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EDC69-BD26-4BD5-86EB-046A9782A0BD}"/>
              </a:ext>
            </a:extLst>
          </p:cNvPr>
          <p:cNvSpPr txBox="1"/>
          <p:nvPr/>
        </p:nvSpPr>
        <p:spPr>
          <a:xfrm>
            <a:off x="4703893" y="3859379"/>
            <a:ext cx="12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핵티비스트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60C8-D93F-48CD-97E7-D2BED3546E50}"/>
              </a:ext>
            </a:extLst>
          </p:cNvPr>
          <p:cNvSpPr txBox="1"/>
          <p:nvPr/>
        </p:nvSpPr>
        <p:spPr>
          <a:xfrm>
            <a:off x="2876607" y="1946826"/>
            <a:ext cx="14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화이트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1ADA8-2B14-42ED-BE07-82EF938DCFC1}"/>
              </a:ext>
            </a:extLst>
          </p:cNvPr>
          <p:cNvSpPr txBox="1"/>
          <p:nvPr/>
        </p:nvSpPr>
        <p:spPr>
          <a:xfrm>
            <a:off x="840198" y="3859379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EC8AB-1367-4DE3-A4B2-F3CDEB088300}"/>
              </a:ext>
            </a:extLst>
          </p:cNvPr>
          <p:cNvSpPr txBox="1"/>
          <p:nvPr/>
        </p:nvSpPr>
        <p:spPr>
          <a:xfrm>
            <a:off x="840198" y="1946826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A9B48-7A24-48F6-97E3-8DED7EE9CBB6}"/>
              </a:ext>
            </a:extLst>
          </p:cNvPr>
          <p:cNvSpPr txBox="1"/>
          <p:nvPr/>
        </p:nvSpPr>
        <p:spPr>
          <a:xfrm>
            <a:off x="840198" y="5771931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어딘가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48C5B-3D1C-417F-9509-2EEDF704BB36}"/>
              </a:ext>
            </a:extLst>
          </p:cNvPr>
          <p:cNvSpPr txBox="1"/>
          <p:nvPr/>
        </p:nvSpPr>
        <p:spPr>
          <a:xfrm>
            <a:off x="3178643" y="950393"/>
            <a:ext cx="8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D2C87-7011-4C06-91BD-013184C64664}"/>
              </a:ext>
            </a:extLst>
          </p:cNvPr>
          <p:cNvSpPr txBox="1"/>
          <p:nvPr/>
        </p:nvSpPr>
        <p:spPr>
          <a:xfrm>
            <a:off x="8959333" y="950393"/>
            <a:ext cx="9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비조직적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ED3DE-4E61-4635-A68E-16C7B8474ECF}"/>
              </a:ext>
            </a:extLst>
          </p:cNvPr>
          <p:cNvSpPr txBox="1"/>
          <p:nvPr/>
        </p:nvSpPr>
        <p:spPr>
          <a:xfrm>
            <a:off x="6190894" y="950393"/>
            <a:ext cx="6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D7506-A9DB-48E7-A174-70BA13E0CCE7}"/>
              </a:ext>
            </a:extLst>
          </p:cNvPr>
          <p:cNvSpPr txBox="1"/>
          <p:nvPr/>
        </p:nvSpPr>
        <p:spPr>
          <a:xfrm>
            <a:off x="2390169" y="5584441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소속 활동가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(Nation State Actors)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B0D5E-879E-48A8-8C28-4E8C48803D0D}"/>
              </a:ext>
            </a:extLst>
          </p:cNvPr>
          <p:cNvSpPr txBox="1"/>
          <p:nvPr/>
        </p:nvSpPr>
        <p:spPr>
          <a:xfrm>
            <a:off x="8220563" y="4789000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키디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(Script Kiddies)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E5DA9-EA42-4920-81EE-4246FF3490C5}"/>
              </a:ext>
            </a:extLst>
          </p:cNvPr>
          <p:cNvSpPr txBox="1"/>
          <p:nvPr/>
        </p:nvSpPr>
        <p:spPr>
          <a:xfrm>
            <a:off x="5305366" y="5584440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용병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(Cyber Mercenaries)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C5A7D-253F-4E6C-8E32-812F535C4863}"/>
              </a:ext>
            </a:extLst>
          </p:cNvPr>
          <p:cNvSpPr txBox="1"/>
          <p:nvPr/>
        </p:nvSpPr>
        <p:spPr>
          <a:xfrm>
            <a:off x="8220563" y="5849163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지원 해커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(Nationalist hackers)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B668A-4C70-48DB-ACBE-E96CF10538DB}"/>
              </a:ext>
            </a:extLst>
          </p:cNvPr>
          <p:cNvSpPr txBox="1"/>
          <p:nvPr/>
        </p:nvSpPr>
        <p:spPr>
          <a:xfrm>
            <a:off x="2390168" y="3720879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테러리스트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갱조직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0A6AE9-1A2C-4D94-B667-09BFCB18A698}"/>
              </a:ext>
            </a:extLst>
          </p:cNvPr>
          <p:cNvSpPr/>
          <p:nvPr/>
        </p:nvSpPr>
        <p:spPr>
          <a:xfrm>
            <a:off x="344492" y="56131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해커의 분류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B05E4-BCD6-4F11-BAE6-895A5BBB5CAD}"/>
              </a:ext>
            </a:extLst>
          </p:cNvPr>
          <p:cNvSpPr txBox="1"/>
          <p:nvPr/>
        </p:nvSpPr>
        <p:spPr>
          <a:xfrm>
            <a:off x="8220563" y="1884334"/>
            <a:ext cx="246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버그바운티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64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NASA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들었다 놓았던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천재해커의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1145</Words>
  <Application>Microsoft Office PowerPoint</Application>
  <PresentationFormat>와이드스크린</PresentationFormat>
  <Paragraphs>212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나눔스퀘어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19</cp:revision>
  <dcterms:created xsi:type="dcterms:W3CDTF">2020-06-04T02:06:05Z</dcterms:created>
  <dcterms:modified xsi:type="dcterms:W3CDTF">2020-06-05T05:46:16Z</dcterms:modified>
</cp:coreProperties>
</file>