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2" r:id="rId3"/>
    <p:sldId id="332" r:id="rId4"/>
    <p:sldId id="356" r:id="rId5"/>
    <p:sldId id="357" r:id="rId6"/>
    <p:sldId id="335" r:id="rId7"/>
    <p:sldId id="358" r:id="rId8"/>
    <p:sldId id="359" r:id="rId9"/>
    <p:sldId id="361" r:id="rId10"/>
    <p:sldId id="360" r:id="rId11"/>
    <p:sldId id="378" r:id="rId12"/>
    <p:sldId id="362" r:id="rId13"/>
    <p:sldId id="363" r:id="rId14"/>
    <p:sldId id="371" r:id="rId15"/>
    <p:sldId id="373" r:id="rId16"/>
    <p:sldId id="374" r:id="rId17"/>
    <p:sldId id="375" r:id="rId18"/>
    <p:sldId id="376" r:id="rId19"/>
    <p:sldId id="377" r:id="rId20"/>
    <p:sldId id="379" r:id="rId21"/>
    <p:sldId id="383" r:id="rId22"/>
    <p:sldId id="380" r:id="rId23"/>
    <p:sldId id="382" r:id="rId24"/>
    <p:sldId id="381" r:id="rId25"/>
    <p:sldId id="365" r:id="rId26"/>
    <p:sldId id="366" r:id="rId27"/>
    <p:sldId id="384" r:id="rId28"/>
    <p:sldId id="385" r:id="rId29"/>
    <p:sldId id="387" r:id="rId30"/>
    <p:sldId id="386" r:id="rId31"/>
    <p:sldId id="388" r:id="rId32"/>
    <p:sldId id="355" r:id="rId33"/>
    <p:sldId id="348" r:id="rId34"/>
    <p:sldId id="329" r:id="rId35"/>
    <p:sldId id="350" r:id="rId36"/>
    <p:sldId id="331" r:id="rId37"/>
    <p:sldId id="351" r:id="rId38"/>
    <p:sldId id="352" r:id="rId39"/>
    <p:sldId id="298" r:id="rId40"/>
    <p:sldId id="315" r:id="rId41"/>
    <p:sldId id="353" r:id="rId42"/>
    <p:sldId id="32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24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304C-F24A-4242-A44F-86149C5BE3F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E861-EAD5-46F8-95CB-50A0B9A3C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4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D15F-F384-42AA-8129-99B66AEAB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7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4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07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4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5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5" tIns="45412" rIns="90825" bIns="45412"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659285"/>
            <a:ext cx="67839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 침투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 조사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44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직업군에 대해 살펴봅시다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3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보안제품 개발자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관련 사고를 미연에 방지하기 위해서 보안이 필요한 분야에서 요구되는 소프트웨어 프로그램을 개발하는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CF7A4D-9BA4-4C0A-8879-A405A9013C0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9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방어쪽만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있는 것은 아닙니다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E367EC-8112-47BA-A974-6A0E8C3D6FE2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3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 대응 전문가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사전침투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보안사고가 발생했을 때 피해규모를 최소화하기 위해 사고를 보고하고 시스템을 구축하고 예방전략을 수립하는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79180-CC78-4B6F-A660-B7BA7B1E4837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3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CERT,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분석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모의해킹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EA64FD-ACBB-4BE7-9C3E-0D4A0F72D034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1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포렌식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사후조치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정보자산을 위협하여 보안사고를 발생시키는 요인에 대하여 증거를 수집하여 복구하고 추적하는 활동을 수행하는 일을 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C62C9-2E05-4B14-BAE2-3F780024C0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97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059668"/>
            <a:ext cx="6783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국정원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D55169-F07E-453C-993F-1CE3A088100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7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악성코드 분석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악성코드를 분석하여 감염 경로나 방법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치료 방법 등을 개발하고 치료할 수 있는 백신 프로그램을 제작하는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A4FC6-671D-415C-879E-B01F3AF739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1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736502"/>
            <a:ext cx="6783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동적분석과 정적분석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패턴화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11E9EB-C1E3-4A3F-B004-05692FAF1AF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</a:t>
            </a:r>
            <a:r>
              <a:rPr lang="ko-KR" altLang="en-US" sz="4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컨설텐트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고객의 정보자산과 비즈니스 프로세스에 따른 위협 및 취약점을 분석하여 보안 수준을 파악하고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수준에 맞는 통합적인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해결책을 설계하는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D450EB-1A8C-4503-B85C-B95B4A1C717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53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2413337"/>
            <a:ext cx="743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감리사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보안 감사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보안제품 인증 전문가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보안기술 컨설턴트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DFB755-985E-4853-A765-DAAA006C544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9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조직관점에서 보안이라는 목적을 달성하기 위하여 보안과 관련된 정책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관리체계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업무를 실제적으로 수행하는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7981E-D75F-4D0E-B134-1A3FA838C369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4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3059668"/>
            <a:ext cx="743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개인정보보호 관리자 등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1A60F0-A379-479E-963F-D04076E25B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 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조직의 경영 관점에서 전체적인 보안전략을 총괄적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통합적으로 수립하고 운영하며 조정하는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671CE-A482-447D-A4A7-6F3211BE8CBA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84012" y="2518871"/>
            <a:ext cx="10214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CEO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CIO          CISO          CFO          COO          CSO          CTO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FA6FA-7020-455D-8F01-F055CAC0D937}"/>
              </a:ext>
            </a:extLst>
          </p:cNvPr>
          <p:cNvSpPr txBox="1"/>
          <p:nvPr/>
        </p:nvSpPr>
        <p:spPr>
          <a:xfrm>
            <a:off x="4646423" y="3028890"/>
            <a:ext cx="289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(Chief Executive Officer)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FDC28-C9E3-4E9A-848D-151188E0E0D6}"/>
              </a:ext>
            </a:extLst>
          </p:cNvPr>
          <p:cNvSpPr txBox="1"/>
          <p:nvPr/>
        </p:nvSpPr>
        <p:spPr>
          <a:xfrm>
            <a:off x="440744" y="3825843"/>
            <a:ext cx="289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 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정보관리책임자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EF38B-2F1E-4D86-8B28-EE6947B4685A}"/>
              </a:ext>
            </a:extLst>
          </p:cNvPr>
          <p:cNvSpPr/>
          <p:nvPr/>
        </p:nvSpPr>
        <p:spPr>
          <a:xfrm>
            <a:off x="6193231" y="4088106"/>
            <a:ext cx="2103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Operating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운영책임자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D0ADD-B2E3-418F-8A1A-83065E1685E2}"/>
              </a:ext>
            </a:extLst>
          </p:cNvPr>
          <p:cNvSpPr txBox="1"/>
          <p:nvPr/>
        </p:nvSpPr>
        <p:spPr>
          <a:xfrm>
            <a:off x="4038707" y="4088531"/>
            <a:ext cx="289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Finance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재무 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2E5AE1-947A-49E0-A526-A9B0A5E19031}"/>
              </a:ext>
            </a:extLst>
          </p:cNvPr>
          <p:cNvSpPr/>
          <p:nvPr/>
        </p:nvSpPr>
        <p:spPr>
          <a:xfrm>
            <a:off x="8193228" y="4088106"/>
            <a:ext cx="1646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보안담당책임자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03119-00D6-41E9-A1C0-4E97D774E030}"/>
              </a:ext>
            </a:extLst>
          </p:cNvPr>
          <p:cNvSpPr/>
          <p:nvPr/>
        </p:nvSpPr>
        <p:spPr>
          <a:xfrm>
            <a:off x="2723668" y="4059941"/>
            <a:ext cx="2099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정보보안책임자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552E99-F44D-4C4A-9A71-A0B985CFB3ED}"/>
              </a:ext>
            </a:extLst>
          </p:cNvPr>
          <p:cNvSpPr/>
          <p:nvPr/>
        </p:nvSpPr>
        <p:spPr>
          <a:xfrm>
            <a:off x="9917585" y="4088106"/>
            <a:ext cx="1862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Technology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최고기술책임자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F8924B-AC0A-40AF-BF4D-DE4BD9E995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84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마디로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총괄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3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4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4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선택과 집중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 조직이 보유하고 있는 비즈니스 자산을 다양한 공격으로부터 효과적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효율적으로 보호하기 위한 </a:t>
            </a:r>
            <a:r>
              <a:rPr lang="ko-KR" altLang="en-US" sz="32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다차원적인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보호활동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수행할 수 있는 지식과 역량을 보유하고 있는 전문 인력을 의미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889F-300E-4234-AC5A-B89C311421A3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68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얇게 경험해 본 다음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여러분의 분야를 정하고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깊게 공부하는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0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2008" y="1413063"/>
            <a:ext cx="9487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정보보안으로 진로를 정하셨다면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 학생의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대학교 학과가 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 재학중이거나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졸업을 한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기사를 준비하세요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.(3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강에서 자격사항 언급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학과를 졸업하지 않은 비전공자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진로선택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19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3" name="그림 2" descr="장난감, 컴퓨터, 테이블이(가) 표시된 사진&#10;&#10;자동 생성된 설명">
            <a:extLst>
              <a:ext uri="{FF2B5EF4-FFF2-40B4-BE49-F238E27FC236}">
                <a16:creationId xmlns:a16="http://schemas.microsoft.com/office/drawing/2014/main" id="{9F8671A9-B31C-4475-B093-E6BFB2BF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1" y="1302934"/>
            <a:ext cx="6378198" cy="4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7F88A8-9048-4FE6-B9C0-5AEB3AF2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80" y="1393786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DE7DC-C069-41C3-AD4F-4BB309416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52" y="1527874"/>
            <a:ext cx="3315346" cy="3315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DD32A-F69D-46D4-B67D-54157F60C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3" y="1527874"/>
            <a:ext cx="1013106" cy="1013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8FCBD1-9750-49DD-92A8-D8B742A7D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3745524"/>
            <a:ext cx="694592" cy="6945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F4E70-683C-4535-B29E-0CCE0DF4D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87" y="3690148"/>
            <a:ext cx="805343" cy="8053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16459D-414F-41B8-841C-35880CCDF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28" y="3745524"/>
            <a:ext cx="694592" cy="6945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D1AD7-CE23-4D3F-B10A-5E1BF2935447}"/>
              </a:ext>
            </a:extLst>
          </p:cNvPr>
          <p:cNvSpPr/>
          <p:nvPr/>
        </p:nvSpPr>
        <p:spPr>
          <a:xfrm>
            <a:off x="3604969" y="476704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CEBFE-6A31-492B-B3AC-39012FB9B66B}"/>
              </a:ext>
            </a:extLst>
          </p:cNvPr>
          <p:cNvSpPr/>
          <p:nvPr/>
        </p:nvSpPr>
        <p:spPr>
          <a:xfrm>
            <a:off x="7714414" y="476704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52162E-E050-4876-8299-C81941C3E535}"/>
              </a:ext>
            </a:extLst>
          </p:cNvPr>
          <p:cNvSpPr/>
          <p:nvPr/>
        </p:nvSpPr>
        <p:spPr>
          <a:xfrm>
            <a:off x="2758023" y="2337410"/>
            <a:ext cx="2185214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사회공학적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제로데이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8BB7E-E1D9-4FB0-84F6-10898A925ADF}"/>
              </a:ext>
            </a:extLst>
          </p:cNvPr>
          <p:cNvSpPr/>
          <p:nvPr/>
        </p:nvSpPr>
        <p:spPr>
          <a:xfrm>
            <a:off x="3113890" y="486358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종 해킹 공격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91A08F-55A4-4F4A-9206-AB0958DF6F33}"/>
              </a:ext>
            </a:extLst>
          </p:cNvPr>
          <p:cNvSpPr/>
          <p:nvPr/>
        </p:nvSpPr>
        <p:spPr>
          <a:xfrm>
            <a:off x="7604632" y="4859215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공격의 대응책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339A0F-5DD2-40DF-91D0-8FA48808ACF6}"/>
              </a:ext>
            </a:extLst>
          </p:cNvPr>
          <p:cNvSpPr/>
          <p:nvPr/>
        </p:nvSpPr>
        <p:spPr>
          <a:xfrm>
            <a:off x="7490895" y="2337410"/>
            <a:ext cx="1815305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WAF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Anti DDoS(DDX)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 &amp; IPS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4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05" y="1071969"/>
            <a:ext cx="4385555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59" y="1071969"/>
            <a:ext cx="4387880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6070E19-7930-435B-A794-9122CD83A2A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9EDF6D77-C9B7-4A26-B427-604E9F5E20C5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3C190B77-FE6E-4F73-80FB-BEA7978921B7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8690F00C-1646-423A-A766-84C3397AE47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2F86B1-793C-4AD2-B6A2-F66C20C06FE6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6985D0F-60AA-4F6A-83D1-A216D352ED9A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460967"/>
            <a:ext cx="886360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C4DE87A-4353-4798-92A2-3F6332242232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D6F372-6388-487C-8AD7-5D5747581702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68717E02-80F2-4DA6-8B08-4C642AEF810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635D9A8A-B759-4CD5-B532-ACF92283070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A481BEE-1E91-45D3-BF30-5E4B8906737B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02E9F97-38ED-4F8A-88DB-F48A8B7A5439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E8833D2-259B-4785-B015-60B6A767A272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3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45" y="1038319"/>
            <a:ext cx="869147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53A7B70-0AB2-43AD-BA0F-58CC0BF7C188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B03617-BD06-4EF9-A829-9E05FC0A761C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DCD6DBAA-E5B0-4BE2-AD47-BA8B2112F69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D463A4B9-DC0D-4841-8BA9-A5A892A2D484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51C56EE-BF1F-434A-995C-7A114AED52B9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DCB0B8C-24D2-45C3-A39E-F835FC214554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93B52E-891E-4D27-BB42-B103126DA3D6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2279385" y="479891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자격증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43025"/>
            <a:ext cx="3794090" cy="27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65" y="911306"/>
            <a:ext cx="4874750" cy="581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F5E7084-C0BD-4F82-AD79-17461F31728E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7" name="자유형 2">
              <a:extLst>
                <a:ext uri="{FF2B5EF4-FFF2-40B4-BE49-F238E27FC236}">
                  <a16:creationId xmlns:a16="http://schemas.microsoft.com/office/drawing/2014/main" id="{C3A6AF22-47CF-464A-BE96-5F47290B24BC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3">
              <a:extLst>
                <a:ext uri="{FF2B5EF4-FFF2-40B4-BE49-F238E27FC236}">
                  <a16:creationId xmlns:a16="http://schemas.microsoft.com/office/drawing/2014/main" id="{355556F7-0DD1-48FB-921A-B93FD0A23B23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191DBE8D-8C98-4227-8379-581DAB184E26}"/>
              </a:ext>
            </a:extLst>
          </p:cNvPr>
          <p:cNvGrpSpPr/>
          <p:nvPr/>
        </p:nvGrpSpPr>
        <p:grpSpPr>
          <a:xfrm>
            <a:off x="225773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539E4F8-D9BA-4B12-9803-59C5B6DEBE37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AD5531-6BB5-458C-A314-BE5BBF8B70F5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4040" y="692697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정보보안 관련학과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사이버국방학과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성신여자대학교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상명대학교 해킹방어학과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경기대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건국대학교 정보보안전공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단국대 멀티미디어대학원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 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정보통신공학부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동국대 국제정보대학원 정보보호학과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60504" y="476673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지방권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 관련 대학교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건양대학교 정보보호학과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경복대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경원대학교 소프트웨어학부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대전대학교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기초과학부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대불대학교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정보보안공학과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목원대학교 전자정보보호소학부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목포대학교 정보공학부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세명대학교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인터넷정보학부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아주대 정보통신대학원 정보통신학과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전주대학교 정보기술컴퓨터공학부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한국기술교대 인터넷미디어공학부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한국정보통신대학교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카이스트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정보보호트랙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호서대학교 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호원대학교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사이버수사경찰학부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중부대학교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우석대학교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동양대학교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컴퓨터정보전학과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동명대학교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대구한의대학교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5068342"/>
            <a:ext cx="4499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과에 대한 상세 모집요강 확인 必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 국방학과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성적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 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체력검정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수능 전국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0.1%,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코드게이트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해킹 방어대회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수상자 등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가산점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8472264" y="6165305"/>
            <a:ext cx="2304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인지도 및 선호도 순이 아닙니다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79B6B9-8568-44AB-B8B9-06004B6EC397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90B1ED75-3224-4B66-AE7B-586B0C1B9A50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420FF0D4-54CC-4118-9925-111FDAA2F3CB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62483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뭐부터 해야 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23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430215" y="498740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19" y="899577"/>
            <a:ext cx="5097562" cy="589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18">
            <a:extLst>
              <a:ext uri="{FF2B5EF4-FFF2-40B4-BE49-F238E27FC236}">
                <a16:creationId xmlns:a16="http://schemas.microsoft.com/office/drawing/2014/main" id="{B7A37EAE-1867-4CCA-B4B4-15B266E192D3}"/>
              </a:ext>
            </a:extLst>
          </p:cNvPr>
          <p:cNvGrpSpPr/>
          <p:nvPr/>
        </p:nvGrpSpPr>
        <p:grpSpPr>
          <a:xfrm>
            <a:off x="2380286" y="511840"/>
            <a:ext cx="0" cy="144721"/>
            <a:chOff x="516732" y="651669"/>
            <a:chExt cx="0" cy="2563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C6A62D2-F3F5-48D3-AA47-233E87EB8DF3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276738-9DB1-4868-BEAF-624DFBC20D5C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870E7B-0222-41FC-ABB6-CA6020E5588F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8" name="자유형 2">
              <a:extLst>
                <a:ext uri="{FF2B5EF4-FFF2-40B4-BE49-F238E27FC236}">
                  <a16:creationId xmlns:a16="http://schemas.microsoft.com/office/drawing/2014/main" id="{002E0D23-0196-4DAF-BA34-F2A91A871867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3">
              <a:extLst>
                <a:ext uri="{FF2B5EF4-FFF2-40B4-BE49-F238E27FC236}">
                  <a16:creationId xmlns:a16="http://schemas.microsoft.com/office/drawing/2014/main" id="{50DEFCC6-E8B3-47AE-9E6B-06651DD61638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714" y="898702"/>
            <a:ext cx="89552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보안관제는 실시간으로 해킹침입에 대비하여 감시 및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대응하는 직무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악성코드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모의해킹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해킹을 통해 그에 따른 취약점 분석 및 대응방안 제시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(CERT)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보안기법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해킹기법 등 신기술 제시 및 교육을 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컨설팅은 모의해킹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통해서 기관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리스크를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최소화하기 위해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분석하고 대응방안을 제시해주는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악성코드분석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악성코드의 패턴을 분석하고 상세적으로 나열하고 정적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분석을 진행하는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보안개발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악성코드를 분석하고 탐지 모듈이나 치료 모듈을 개발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영업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보안장비구축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전문가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노트북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등 각종 저장매체 또는 인터넷 상에 남아 있는 각종 디지털 정보를 분석해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범죄 단서를 찾는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전문가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할 때 정보보안을 반영한 코딩을 함으로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높이기 위한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2866EE-31A5-4F50-A019-6BC77BFC3CDC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35D3DC-61B5-422F-833C-564DB087497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3E176432-6799-4D73-B5B7-388DD4F1DEE2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ECD5873E-9EE6-4F5C-AD94-02581B836C8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BC3F1A62-D22F-45B5-A8FA-733D3DD0750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900B748-6DAC-4193-AF27-CFA651AF6D4E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AD7116-4285-491A-9ACC-EA4DBD11F83B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1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8801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생각한 해결책과 가장 흡사한 결과물을 찾고 코드 들여다보기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A4F01-4C85-4C8D-ADE0-CB4DE6D6A8BA}"/>
              </a:ext>
            </a:extLst>
          </p:cNvPr>
          <p:cNvSpPr txBox="1"/>
          <p:nvPr/>
        </p:nvSpPr>
        <p:spPr>
          <a:xfrm>
            <a:off x="5032464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필요한 라이브러리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프레임워크에 대한 튜토리얼 실행해보기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1B68-C06B-4643-9272-1CEF9267EC7E}"/>
              </a:ext>
            </a:extLst>
          </p:cNvPr>
          <p:cNvSpPr txBox="1"/>
          <p:nvPr/>
        </p:nvSpPr>
        <p:spPr>
          <a:xfrm>
            <a:off x="8996126" y="1410099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Stackoverflow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EF141-C853-4911-B018-9BB5391E23E5}"/>
              </a:ext>
            </a:extLst>
          </p:cNvPr>
          <p:cNvSpPr txBox="1"/>
          <p:nvPr/>
        </p:nvSpPr>
        <p:spPr>
          <a:xfrm>
            <a:off x="1068800" y="2967335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기능을 제외한 다른 기능들은 제거해보기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CC7-3149-4F9A-A9BD-09EE703A4772}"/>
              </a:ext>
            </a:extLst>
          </p:cNvPr>
          <p:cNvSpPr txBox="1"/>
          <p:nvPr/>
        </p:nvSpPr>
        <p:spPr>
          <a:xfrm>
            <a:off x="5032463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기능을 부각시키고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확장시키기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3DA3-F888-46C2-B21C-BC2604C1ADBC}"/>
              </a:ext>
            </a:extLst>
          </p:cNvPr>
          <p:cNvSpPr txBox="1"/>
          <p:nvPr/>
        </p:nvSpPr>
        <p:spPr>
          <a:xfrm>
            <a:off x="8996126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쓰고 있는 에디터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바꿔보기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D4BE1-A9EA-4C0F-BDDE-2A8157277FA3}"/>
              </a:ext>
            </a:extLst>
          </p:cNvPr>
          <p:cNvSpPr txBox="1"/>
          <p:nvPr/>
        </p:nvSpPr>
        <p:spPr>
          <a:xfrm>
            <a:off x="1068799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키워드 설정하고 국내외 강의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유튜브 영상 찾아보기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85B65-4A67-4B4B-8948-670A4134FEAA}"/>
              </a:ext>
            </a:extLst>
          </p:cNvPr>
          <p:cNvSpPr txBox="1"/>
          <p:nvPr/>
        </p:nvSpPr>
        <p:spPr>
          <a:xfrm>
            <a:off x="5032462" y="4801569"/>
            <a:ext cx="21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요소 뿐만 아니라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HTML, CSS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코드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사진 구매해보기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EDC69-BD26-4BD5-86EB-046A9782A0BD}"/>
              </a:ext>
            </a:extLst>
          </p:cNvPr>
          <p:cNvSpPr txBox="1"/>
          <p:nvPr/>
        </p:nvSpPr>
        <p:spPr>
          <a:xfrm>
            <a:off x="8996125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주위 개발자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친구 또는 조언을 받을 사람을 찾아 피드백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광범위한 분야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빠른속도로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발전하는 기술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상당한 깊이의 지식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4FF9-1E0A-4EEC-BA4A-3DCAE633B394}"/>
              </a:ext>
            </a:extLst>
          </p:cNvPr>
          <p:cNvSpPr txBox="1"/>
          <p:nvPr/>
        </p:nvSpPr>
        <p:spPr>
          <a:xfrm>
            <a:off x="5144878" y="6104397"/>
            <a:ext cx="67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이시간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여러분이 공부하고 있는 동안에도 거미줄처럼 얽힌 여러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Version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업데이트 되고 있죠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64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맛보기를 통해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진로를 찾고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 공부해가는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06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가르침에 기대려 하지 마세요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7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그것은 이미 낡은 지식일 가능성이 큽니다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6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지식에 관련된 얘기는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장에서 할 예정이에요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0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1242</Words>
  <Application>Microsoft Office PowerPoint</Application>
  <PresentationFormat>와이드스크린</PresentationFormat>
  <Paragraphs>242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나눔스퀘어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35</cp:revision>
  <dcterms:created xsi:type="dcterms:W3CDTF">2020-06-04T02:06:05Z</dcterms:created>
  <dcterms:modified xsi:type="dcterms:W3CDTF">2020-06-08T09:38:53Z</dcterms:modified>
</cp:coreProperties>
</file>