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300" r:id="rId4"/>
    <p:sldId id="301" r:id="rId5"/>
    <p:sldId id="259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8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258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290" r:id="rId54"/>
    <p:sldId id="291" r:id="rId55"/>
    <p:sldId id="292" r:id="rId56"/>
    <p:sldId id="293" r:id="rId57"/>
    <p:sldId id="294" r:id="rId58"/>
    <p:sldId id="295" r:id="rId59"/>
    <p:sldId id="296" r:id="rId60"/>
    <p:sldId id="297" r:id="rId61"/>
    <p:sldId id="298" r:id="rId62"/>
    <p:sldId id="299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766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>
        <p:guide orient="horz" pos="2159"/>
        <p:guide pos="381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40D1304C-F24A-4242-A44F-86149C5BE3FA}" type="datetime1">
              <a:rPr lang="ko-KR" altLang="en-US"/>
              <a:pPr lvl="0">
                <a:defRPr lang="ko-KR" altLang="en-US"/>
              </a:pPr>
              <a:t>2020-06-10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B4A5E861-EAD5-46F8-95CB-50A0B9A3C130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CB03D15F-F384-42AA-8129-99B66AEABAFB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0825" tIns="45412" rIns="90825" bIns="45412"/>
          <a:lstStyle/>
          <a:p>
            <a:pPr lvl="0">
              <a:defRPr lang="ko-KR" altLang="en-US"/>
            </a:pPr>
            <a:endParaRPr lang="ko-KR" altLang="en-US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0825" tIns="45412" rIns="90825" bIns="45412"/>
          <a:lstStyle/>
          <a:p>
            <a:pPr lvl="0">
              <a:defRPr lang="ko-KR" altLang="en-US"/>
            </a:pPr>
            <a:endParaRPr lang="ko-KR" altLang="en-US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0825" tIns="45412" rIns="90825" bIns="45412"/>
          <a:lstStyle/>
          <a:p>
            <a:pPr lvl="0">
              <a:defRPr lang="ko-KR" altLang="en-US"/>
            </a:pPr>
            <a:endParaRPr lang="ko-KR" altLang="en-US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0825" tIns="45412" rIns="90825" bIns="45412"/>
          <a:lstStyle/>
          <a:p>
            <a:pPr lvl="0">
              <a:defRPr lang="ko-KR" altLang="en-US"/>
            </a:pPr>
            <a:endParaRPr lang="ko-KR" altLang="en-US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0825" tIns="45412" rIns="90825" bIns="45412"/>
          <a:lstStyle/>
          <a:p>
            <a:pPr lvl="0">
              <a:defRPr lang="ko-KR" altLang="en-US"/>
            </a:pPr>
            <a:endParaRPr lang="ko-KR" altLang="en-US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0825" tIns="45412" rIns="90825" bIns="45412"/>
          <a:lstStyle/>
          <a:p>
            <a:pPr lvl="0">
              <a:defRPr lang="ko-KR" altLang="en-US"/>
            </a:pPr>
            <a:endParaRPr lang="ko-KR" altLang="en-US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0825" tIns="45412" rIns="90825" bIns="45412"/>
          <a:lstStyle/>
          <a:p>
            <a:pPr lvl="0">
              <a:defRPr lang="ko-KR" altLang="en-US"/>
            </a:pPr>
            <a:endParaRPr lang="ko-KR" altLang="en-US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0825" tIns="45412" rIns="90825" bIns="45412"/>
          <a:lstStyle/>
          <a:p>
            <a:pPr lvl="0">
              <a:defRPr lang="ko-KR" altLang="en-US"/>
            </a:pPr>
            <a:endParaRPr lang="ko-KR" altLang="en-US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0825" tIns="45412" rIns="90825" bIns="45412"/>
          <a:lstStyle/>
          <a:p>
            <a:pPr lvl="0">
              <a:defRPr lang="ko-KR" altLang="en-US"/>
            </a:pPr>
            <a:endParaRPr lang="ko-KR" altLang="en-US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0825" tIns="45412" rIns="90825" bIns="45412"/>
          <a:lstStyle/>
          <a:p>
            <a:pPr lvl="0">
              <a:defRPr lang="ko-KR" altLang="en-US"/>
            </a:pPr>
            <a:endParaRPr lang="ko-KR" altLang="en-US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 lIns="90825" tIns="45412" rIns="90825" bIns="45412"/>
          <a:lstStyle/>
          <a:p>
            <a:pPr lvl="0">
              <a:defRPr lang="ko-KR" altLang="en-US"/>
            </a:pPr>
            <a:endParaRPr lang="ko-KR" altLang="en-US">
              <a:latin typeface="굴림"/>
              <a:ea typeface="굴림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9BC5C-251B-4A39-AB21-C9A2C50D4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12954E-D09A-467A-B4C3-9B9F659EB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8D34D-518B-4283-AD59-510043B2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C88-8CDD-45C0-9AFE-87E72887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A8AFE-B80B-40E1-9196-EB4B8E64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1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DCEB-E231-49B7-9267-1C6EDCD2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864A41-A3F3-473E-9FB0-4C92073DD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5A7B9-5DC1-462B-ADD5-FD9B7A4A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3D0D7-FC3D-4BF7-A5FE-DB6411BE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57919-B0D1-4943-A5AF-D315F451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13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F438CE-4A6D-493C-86B6-DF3F2ED34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424004-BE3A-428A-BDDF-8C01B943E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12AC7-2EF5-4E03-9FE1-1E601D4C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FC1BA-7A3C-4B70-84E9-2A7224B8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00D31-21AB-4407-A92E-BC7A3C0A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7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54B3F-F834-4F02-B8FB-D66A3D4A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4609B1-0C18-4A63-9F84-5A52FD9B1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AF0E91-4098-4B92-84FC-12A2D323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D30D3-CDF9-41AB-AABB-B37923BE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7B4EB9-681B-4552-98C4-A23F6AAD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2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CEE7E-EBA5-45AA-BB7B-F0A728869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DB324C-9488-4A43-9AF6-F1AAEBDFA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82AF9-822E-4485-8571-F844FFDD4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D606C-01C0-4E91-B4BE-8213F019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9C4BB-45EB-4B9E-8440-B5F302F7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25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7223E-46FA-417B-B4A5-0764B3DC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D5935-4701-4BB5-80B7-2E774F55F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529251-96B4-4D45-B531-6D96A860F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559157-3336-4E13-B61E-A3289890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DF4BD3-3AAA-4DE7-87B8-582AA4BF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74166C-930E-45F3-ACCF-A848CAEB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86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397CA-2034-4BAD-BADB-2D5A6C4F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8F2CDB-5CCB-4BB4-8CFA-AD128717F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86733C-72B3-4722-94F6-18F338323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8D70F5-57E0-4AC5-94B2-8E977349C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D10785-E6EF-4D9A-A3AA-D1EC52761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C793AD-EB32-4287-A9D8-F0149D88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396FA2-8897-4F86-B589-DACDC36E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36B763-7CBC-4941-946D-C4D7E9D4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2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C6313-6CB2-42C4-AF41-F46CFBE2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527141-8647-4665-B4C8-00CBD323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67CB1F-7EA9-42D1-AC72-3EC3DD36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501C85-CE89-4186-ADE4-8A8339F7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6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676D88-D8C0-44C2-AE3B-E05B9F66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EC8610-E575-41E1-9E25-AE15E40A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79BBC-0546-4A05-A08A-906A9B6C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30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861AB-5119-42BE-AE7D-2040A292C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3DE4C-2A53-4F07-B291-0407010CB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0EFFD1-4EA3-475B-9FBE-F03C2F820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52ADA8-3303-4880-BFF2-CDEFE284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C27C23-7D96-4185-9A8B-7F5FC20A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46C5D-4637-4B1B-9FA1-E304492F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5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85C79-0D86-4285-876C-C04E7A04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826813-A302-40A5-B7D0-0F3BC26D5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42C2D5-94EB-4EAB-917E-CB0B8B8EB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2DD3F3-7327-4103-A2F3-98C840A7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CAED-9A22-4947-9F23-875DD3ED5058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57E3B9-52BE-466A-802B-52DCCE69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A439AE-547D-4773-A9AF-920C39132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12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DC064D-9BE9-44C4-860F-BD64A8CE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D259A-5D45-4653-B8E8-E662A28B2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333895-CF95-485A-A7D6-66E453EC0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CAED-9A22-4947-9F23-875DD3ED5058}" type="datetimeFigureOut">
              <a:rPr lang="ko-KR" altLang="en-US" smtClean="0"/>
              <a:t>2020-06-10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E0204-96B0-4518-A39C-1FA3E1B6A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BECB7-B314-485E-AAB4-29B376B9B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EA9E-E1AC-4EB9-BA3E-64D0498AE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5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ul-lab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F1DB9E-BD14-A047-82B9-283DB73A31BF}"/>
              </a:ext>
            </a:extLst>
          </p:cNvPr>
          <p:cNvSpPr txBox="1"/>
          <p:nvPr/>
        </p:nvSpPr>
        <p:spPr>
          <a:xfrm>
            <a:off x="263155" y="259461"/>
            <a:ext cx="3411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누구나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어떠한 제약없이 사용할 수 있는 비영리 저작물입니다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74378" y="2998113"/>
            <a:ext cx="42682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Path Finder</a:t>
            </a:r>
          </a:p>
          <a:p>
            <a:pPr algn="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개요와 진로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분야 정리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8D87B-FEA4-42B3-A63A-4ABD00984429}"/>
              </a:ext>
            </a:extLst>
          </p:cNvPr>
          <p:cNvSpPr txBox="1"/>
          <p:nvPr/>
        </p:nvSpPr>
        <p:spPr>
          <a:xfrm>
            <a:off x="8624822" y="6372837"/>
            <a:ext cx="3567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 수정이 필요하시면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paul-lab@naver.com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연락주세요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37C116-7BC4-4C54-AD78-D77BF4E88C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5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2704016" y="2644170"/>
            <a:ext cx="6783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국내 정보보안 컨퍼런스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국외 정보보안 컨퍼런스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78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2704016" y="2644170"/>
            <a:ext cx="6783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SNS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커뮤니티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일반 정보보안 커뮤니티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630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워게임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808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2630779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유무료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온오프라인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강좌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843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4152131" y="2644170"/>
            <a:ext cx="52204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K-Shield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관련직종 직장인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주니어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K-Shield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일반인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BoB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~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939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3485765" y="3136612"/>
            <a:ext cx="5220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자격증은 필요한가요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580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3485765" y="2890391"/>
            <a:ext cx="52204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좋아하진 않지만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시야가 넓어지는 것은 맞습니다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804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3485765" y="2890391"/>
            <a:ext cx="52204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직장을 구하실 때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이직 하실 때 도움이 되기도 해요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0218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1742882" y="1813173"/>
            <a:ext cx="870623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난이도 초급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산업기사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기사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정보처리기사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빅데이터분석기사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디지털포렌식전문가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급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관리사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급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리눅스 마스터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CPPG, SQLD</a:t>
            </a: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CCNA, CCNP, CCDA, CCDP, OCJP, CSA, OCNA</a:t>
            </a: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MCP,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MCSE, MCSD, OCP, CNE, PIP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24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672689" y="1147606"/>
            <a:ext cx="9480480" cy="4562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개요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해킹과 해킹 방어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국가 주도 추천 코스와 자격사항</a:t>
            </a:r>
            <a:endParaRPr lang="en-US" altLang="ko-KR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보안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보안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어플리케이션 보안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b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리버스 엔지니어링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포렌식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버그헌팅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암호학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웹 해킹 개요 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(XSS, SQL Injection, </a:t>
            </a:r>
            <a:b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 업로드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디렉터리 노출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쿠기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변조</a:t>
            </a:r>
            <a:r>
              <a:rPr lang="en-US" altLang="ko-KR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DBD,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애러노출과</a:t>
            </a:r>
            <a:r>
              <a:rPr lang="ko-KR" altLang="en-US" sz="2800" dirty="0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2800" dirty="0" err="1">
                <a:solidFill>
                  <a:schemeClr val="bg1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구글해킹</a:t>
            </a:r>
            <a:endParaRPr lang="en-US" altLang="ko-KR" sz="2800" dirty="0">
              <a:solidFill>
                <a:schemeClr val="bg1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08380B-69D9-455E-BDD7-D6B747AD44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1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1742882" y="2428726"/>
            <a:ext cx="8706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난이도 중급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CISSP, CISA</a:t>
            </a: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CISM, CFPS, CFP, CIA</a:t>
            </a: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DAP, SQLP</a:t>
            </a: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ISMS-P(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ISMS)</a:t>
            </a:r>
          </a:p>
        </p:txBody>
      </p:sp>
    </p:spTree>
    <p:extLst>
      <p:ext uri="{BB962C8B-B14F-4D97-AF65-F5344CB8AC3E}">
        <p14:creationId xmlns:p14="http://schemas.microsoft.com/office/powerpoint/2010/main" val="2308381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1742882" y="2613392"/>
            <a:ext cx="87062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난이도 고급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</a:t>
            </a: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정보통신 기술사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정보처리 기술사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기술사는 기사 자격증 취득 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경력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OCM, CCIE</a:t>
            </a:r>
          </a:p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정보시스템감리사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기사자격증 취득 후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경력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0860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/>
          <p:nvPr/>
        </p:nvSpPr>
        <p:spPr>
          <a:xfrm>
            <a:off x="3142026" y="443948"/>
            <a:ext cx="8229600" cy="369326"/>
          </a:xfrm>
          <a:prstGeom prst="rect">
            <a:avLst/>
          </a:prstGeom>
          <a:noFill/>
          <a:ln>
            <a:noFill/>
          </a:ln>
        </p:spPr>
        <p:txBody>
          <a:bodyPr lIns="91434" tIns="45717" rIns="91434" bIns="45717">
            <a:spAutoFit/>
          </a:bodyPr>
          <a:lstStyle/>
          <a:p>
            <a:pPr marL="363538" indent="-363538" eaLnBrk="0" hangingPunct="0">
              <a:defRPr lang="ko-KR" altLang="en-US"/>
            </a:pPr>
            <a:r>
              <a:rPr lang="ko-KR" altLang="en-US" b="1">
                <a:latin typeface="맑은 고딕"/>
                <a:ea typeface="맑은 고딕"/>
              </a:rPr>
              <a:t>정보보안 관련 학교 및 학과</a:t>
            </a:r>
            <a:r>
              <a:rPr lang="en-US" altLang="ko-KR" b="1">
                <a:latin typeface="맑은 고딕"/>
                <a:ea typeface="맑은 고딕"/>
              </a:rPr>
              <a:t>, </a:t>
            </a:r>
            <a:r>
              <a:rPr lang="ko-KR" altLang="en-US" b="1">
                <a:latin typeface="맑은 고딕"/>
                <a:ea typeface="맑은 고딕"/>
              </a:rPr>
              <a:t>자격증</a:t>
            </a:r>
            <a:r>
              <a:rPr lang="en-US" altLang="ko-KR" b="1">
                <a:latin typeface="맑은 고딕"/>
              </a:rPr>
              <a:t>(</a:t>
            </a:r>
            <a:r>
              <a:rPr lang="ko-KR" altLang="en-US" b="1">
                <a:latin typeface="맑은 고딕"/>
              </a:rPr>
              <a:t>출처 </a:t>
            </a:r>
            <a:r>
              <a:rPr lang="en-US" altLang="ko-KR" b="1">
                <a:latin typeface="맑은 고딕"/>
              </a:rPr>
              <a:t>: KISA </a:t>
            </a:r>
            <a:r>
              <a:rPr lang="ko-KR" altLang="en-US" b="1">
                <a:latin typeface="맑은 고딕"/>
              </a:rPr>
              <a:t>정보보안 진로 책자</a:t>
            </a:r>
            <a:r>
              <a:rPr lang="en-US" altLang="ko-KR" b="1">
                <a:latin typeface="맑은 고딕"/>
              </a:rPr>
              <a:t>)</a:t>
            </a:r>
            <a:endParaRPr lang="ko-KR" altLang="en-US" b="1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672064" y="2543025"/>
            <a:ext cx="3794090" cy="2737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5" y="2151727"/>
            <a:ext cx="6783967" cy="2523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>
                <a:solidFill>
                  <a:srgbClr val="00B050"/>
                </a:solidFill>
                <a:latin typeface="배달의민족 주아"/>
                <a:ea typeface="배달의민족 주아"/>
              </a:rPr>
              <a:t>정보보호 인력</a:t>
            </a:r>
            <a:r>
              <a:rPr lang="ko-KR" altLang="en-US" sz="3200">
                <a:latin typeface="배달의민족 주아"/>
                <a:ea typeface="배달의민족 주아"/>
              </a:rPr>
              <a:t>이란 조직이 보유하고 있는 비즈니스 자산을 다양한 공격으로부터 효과적</a:t>
            </a:r>
            <a:r>
              <a:rPr lang="en-US" altLang="ko-KR" sz="3200">
                <a:latin typeface="배달의민족 주아"/>
                <a:ea typeface="배달의민족 주아"/>
              </a:rPr>
              <a:t>, </a:t>
            </a:r>
            <a:r>
              <a:rPr lang="ko-KR" altLang="en-US" sz="3200">
                <a:latin typeface="배달의민족 주아"/>
                <a:ea typeface="배달의민족 주아"/>
              </a:rPr>
              <a:t>효율적으로 보호하기 위한 </a:t>
            </a:r>
            <a:r>
              <a:rPr lang="ko-KR" altLang="en-US" sz="3200">
                <a:solidFill>
                  <a:srgbClr val="00B050"/>
                </a:solidFill>
                <a:latin typeface="배달의민족 주아"/>
                <a:ea typeface="배달의민족 주아"/>
              </a:rPr>
              <a:t>다차원적인 보호활동</a:t>
            </a:r>
            <a:r>
              <a:rPr lang="ko-KR" altLang="en-US" sz="3200">
                <a:latin typeface="배달의민족 주아"/>
                <a:ea typeface="배달의민족 주아"/>
              </a:rPr>
              <a:t>을 수행할 수 있는 지식과 역량을 보유하고 있는 전문 인력을 의미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44492" y="561310"/>
            <a:ext cx="1861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>
                <a:latin typeface="배달의민족 주아"/>
                <a:ea typeface="배달의민족 주아"/>
              </a:rPr>
              <a:t>정보보호 인력이란</a:t>
            </a:r>
            <a:r>
              <a:rPr lang="en-US" altLang="ko-KR">
                <a:latin typeface="배달의민족 주아"/>
                <a:ea typeface="배달의민족 주아"/>
              </a:rPr>
              <a:t>?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44877" y="6104397"/>
            <a:ext cx="6783968" cy="389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lang="ko-KR" altLang="en-US"/>
            </a:pPr>
            <a:r>
              <a:rPr lang="ko-KR" altLang="en-US" sz="2000">
                <a:latin typeface="배달의민족 주아"/>
                <a:ea typeface="배달의민족 주아"/>
              </a:rPr>
              <a:t>출처 </a:t>
            </a:r>
            <a:r>
              <a:rPr lang="en-US" altLang="ko-KR" sz="2000">
                <a:latin typeface="배달의민족 주아"/>
                <a:ea typeface="배달의민족 주아"/>
              </a:rPr>
              <a:t>: KISA </a:t>
            </a:r>
            <a:r>
              <a:rPr lang="ko-KR" altLang="en-US" sz="2000">
                <a:latin typeface="배달의민족 주아"/>
                <a:ea typeface="배달의민족 주아"/>
              </a:rPr>
              <a:t>정보보안 진로 가이드</a:t>
            </a:r>
            <a:endParaRPr lang="en-US" altLang="ko-KR" sz="2000">
              <a:latin typeface="배달의민족 주아"/>
              <a:ea typeface="배달의민족 주아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62483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그래서 뭐부터 해야 하죠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인력이란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523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890391"/>
            <a:ext cx="6783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광범위한 분야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빠른속도로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발전하는 기술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상당한 깊이의 지식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875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인력이란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84FF9-1E0A-4EEC-BA4A-3DCAE633B394}"/>
              </a:ext>
            </a:extLst>
          </p:cNvPr>
          <p:cNvSpPr txBox="1"/>
          <p:nvPr/>
        </p:nvSpPr>
        <p:spPr>
          <a:xfrm>
            <a:off x="5144878" y="6104397"/>
            <a:ext cx="6783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지금 </a:t>
            </a:r>
            <a:r>
              <a:rPr lang="ko-KR" altLang="en-US" sz="20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이시간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여러분이 공부하고 있는 동안에도 거미줄처럼 얽힌 여러 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Code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들은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Version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업데이트 되고 있죠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7649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890391"/>
            <a:ext cx="6783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맛보기를 통해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진로를 찾고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스스로 공부해가는 시간이 필요합니다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인력이란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064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가능하다면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가르침에 기대려 하지 마세요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인력이란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974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그것은 이미 낡은 지식일 가능성이 큽니다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인력이란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165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지식에 관련된 얘기는 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장과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장에서 할 예정이에요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87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인력이란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07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체계적으로 배우고 싶어요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39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1659285"/>
            <a:ext cx="67839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사전 침투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방어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사후 조사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해독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진단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평가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감독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CA10A-D170-4023-8ECD-7421AD7759AD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2447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개의 직업군에 대해 살펴봅시다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396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074783"/>
            <a:ext cx="678396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보안제품 개발자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개발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42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관련 사고를 미연에 방지하기 위해서 보안이 필요한 분야에서 요구되는 소프트웨어 프로그램을 개발하는 전문가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CA10A-D170-4023-8ECD-7421AD7759AD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CF7A4D-9BA4-4C0A-8879-A405A9013C08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296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그러나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방어쪽만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있는 것은 아닙니다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CE367EC-8112-47BA-A974-6A0E8C3D6FE2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832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074783"/>
            <a:ext cx="678396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침해사고 대응 전문가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사전침투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방어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42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보안사고가 발생했을 때 피해규모를 최소화하기 위해 사고를 보고하고 시스템을 구축하고 예방전략을 수립하는 일을 하는 전문가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CA10A-D170-4023-8ECD-7421AD7759AD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D79180-CC78-4B6F-A660-B7BA7B1E4837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435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관제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CERT,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취약점 분석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모의해킹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7EA64FD-ACBB-4BE7-9C3E-0D4A0F72D034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914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074783"/>
            <a:ext cx="678396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디지털 포렌식 전문가 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사후조치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42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정보자산을 위협하여 보안사고를 발생시키는 요인에 대하여 증거를 수집하여 복구하고 추적하는 활동을 수행하는 일을 합니다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CA10A-D170-4023-8ECD-7421AD7759AD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9C62C9-2E05-4B14-BAE2-3F780024C0BC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976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059668"/>
            <a:ext cx="67839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국정원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경찰청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검찰청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군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CD55169-F07E-453C-993F-1CE3A0881005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574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1828562"/>
            <a:ext cx="678396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4.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악성코드 분석 전문가 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수집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해독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42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새로운 악성코드를 분석하여 감염 경로나 방법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증산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치료 방법 등을 개발하고 치료할 수 있는 백신 프로그램을 제작하는 일을 하는 전문가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CA10A-D170-4023-8ECD-7421AD7759AD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0A4FC6-671D-415C-879E-B01F3AF739BC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11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736502"/>
            <a:ext cx="67839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동적분석과 정적분석</a:t>
            </a:r>
            <a:endParaRPr lang="en-US" altLang="ko-KR" sz="4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그리고 패턴화</a:t>
            </a:r>
            <a:endParaRPr lang="en-US" altLang="ko-KR" sz="4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911E9EB-C1E3-4A3F-B004-05692FAF1AF5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75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890391"/>
            <a:ext cx="6783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앞서 말씀드린 것처럼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스스로 커리큘럼을 빌딩하시는 것이 좋습니다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59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1828562"/>
            <a:ext cx="678396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5.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 </a:t>
            </a:r>
            <a:r>
              <a:rPr lang="ko-KR" altLang="en-US" sz="4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컨설텐트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진단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평가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42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고객의 정보자산과 비즈니스 프로세스에 따른 위협 및 취약점을 분석하여 보안 수준을 파악하고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요구 수준에 맞는 통합적인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기술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 해결책을 설계하는 전문가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CA10A-D170-4023-8ECD-7421AD7759AD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D450EB-1A8C-4503-B85C-B95B4A1C7178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1533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78702" y="2413337"/>
            <a:ext cx="74345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정보시스템 감리사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정보시스템 보안 감사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보안제품 인증 전문가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보안기술 컨설턴트</a:t>
            </a:r>
            <a:endParaRPr lang="en-US" altLang="ko-KR" sz="4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8DFB755-985E-4853-A765-DAAA006C5445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090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1828562"/>
            <a:ext cx="678396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6.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 관리자 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42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조직관점에서 보안이라는 목적을 달성하기 위하여 보안과 관련된 정책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관리체계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구축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운영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관리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업무를 실제적으로 수행하는 전문가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CA10A-D170-4023-8ECD-7421AD7759AD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C7981E-D75F-4D0E-B134-1A3FA838C369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449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78702" y="3059668"/>
            <a:ext cx="74345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DB,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시스템</a:t>
            </a:r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개인정보보호 관리자 등</a:t>
            </a:r>
            <a:endParaRPr lang="en-US" altLang="ko-KR" sz="4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61A60F0-A379-479E-963F-D04076E25B80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74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151727"/>
            <a:ext cx="678396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7. </a:t>
            </a:r>
            <a:r>
              <a:rPr lang="ko-KR" altLang="en-US" sz="4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최고 보안 관리자 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감독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</a:t>
            </a:r>
            <a:r>
              <a:rPr lang="ko-KR" altLang="en-US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총괄</a:t>
            </a:r>
            <a:r>
              <a:rPr lang="en-US" altLang="ko-KR" sz="2400" dirty="0">
                <a:solidFill>
                  <a:srgbClr val="00B05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en-US" altLang="ko-KR" sz="4200" dirty="0">
              <a:solidFill>
                <a:srgbClr val="00B05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조직의 경영 관점에서 전체적인 보안전략을 총괄적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통합적으로 수립하고 운영하며 조정하는 전문가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DCA10A-D170-4023-8ECD-7421AD7759AD}"/>
              </a:ext>
            </a:extLst>
          </p:cNvPr>
          <p:cNvSpPr txBox="1"/>
          <p:nvPr/>
        </p:nvSpPr>
        <p:spPr>
          <a:xfrm>
            <a:off x="5144878" y="6104397"/>
            <a:ext cx="678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KISA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진로 가이드</a:t>
            </a:r>
            <a:endParaRPr lang="en-US" altLang="ko-KR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6671CE-A482-447D-A4A7-6F3211BE8CBA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2755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84012" y="2518871"/>
            <a:ext cx="10214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CEO</a:t>
            </a: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CIO          CISO          CFO          COO          CSO          CTO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FFA6FA-7020-455D-8F01-F055CAC0D937}"/>
              </a:ext>
            </a:extLst>
          </p:cNvPr>
          <p:cNvSpPr txBox="1"/>
          <p:nvPr/>
        </p:nvSpPr>
        <p:spPr>
          <a:xfrm>
            <a:off x="4646423" y="3028890"/>
            <a:ext cx="2899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(Chief Executive Officer)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FDC28-C9E3-4E9A-848D-151188E0E0D6}"/>
              </a:ext>
            </a:extLst>
          </p:cNvPr>
          <p:cNvSpPr txBox="1"/>
          <p:nvPr/>
        </p:nvSpPr>
        <p:spPr>
          <a:xfrm>
            <a:off x="440744" y="3825843"/>
            <a:ext cx="2899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Chief 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Information Officer</a:t>
            </a: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정보관리책임자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7EF38B-2F1E-4D86-8B28-EE6947B4685A}"/>
              </a:ext>
            </a:extLst>
          </p:cNvPr>
          <p:cNvSpPr/>
          <p:nvPr/>
        </p:nvSpPr>
        <p:spPr>
          <a:xfrm>
            <a:off x="6193231" y="4088106"/>
            <a:ext cx="2103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Chief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Operating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Officer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운영책임자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D0ADD-B2E3-418F-8A1A-83065E1685E2}"/>
              </a:ext>
            </a:extLst>
          </p:cNvPr>
          <p:cNvSpPr txBox="1"/>
          <p:nvPr/>
        </p:nvSpPr>
        <p:spPr>
          <a:xfrm>
            <a:off x="4038707" y="4088531"/>
            <a:ext cx="2899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Chief</a:t>
            </a:r>
          </a:p>
          <a:p>
            <a:pPr algn="ctr"/>
            <a:r>
              <a: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Finance Officer</a:t>
            </a: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재무 책임자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2E5AE1-947A-49E0-A526-A9B0A5E19031}"/>
              </a:ext>
            </a:extLst>
          </p:cNvPr>
          <p:cNvSpPr/>
          <p:nvPr/>
        </p:nvSpPr>
        <p:spPr>
          <a:xfrm>
            <a:off x="8193228" y="4088106"/>
            <a:ext cx="164609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Chief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Security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Officer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보안담당책임자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803119-00D6-41E9-A1C0-4E97D774E030}"/>
              </a:ext>
            </a:extLst>
          </p:cNvPr>
          <p:cNvSpPr/>
          <p:nvPr/>
        </p:nvSpPr>
        <p:spPr>
          <a:xfrm>
            <a:off x="2723668" y="4059941"/>
            <a:ext cx="209974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Chief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Information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Security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Officer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정보보안책임자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552E99-F44D-4C4A-9A71-A0B985CFB3ED}"/>
              </a:ext>
            </a:extLst>
          </p:cNvPr>
          <p:cNvSpPr/>
          <p:nvPr/>
        </p:nvSpPr>
        <p:spPr>
          <a:xfrm>
            <a:off x="9917585" y="4088106"/>
            <a:ext cx="18628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Chief</a:t>
            </a:r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Technology </a:t>
            </a:r>
            <a:r>
              <a:rPr lang="ko-KR" altLang="en-US" sz="1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Officer</a:t>
            </a:r>
            <a:endParaRPr lang="en-US" altLang="ko-KR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최고기술책임자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F8924B-AC0A-40AF-BF4D-DE4BD9E99580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3840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한 마디로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보안 총괄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F151EF-31AB-4882-98ED-8097F3F232EE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8341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너무 많고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복잡하죠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F151EF-31AB-4882-98ED-8097F3F232EE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4450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너무 많고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복잡하죠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F151EF-31AB-4882-98ED-8097F3F232EE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047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선택과 집중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F151EF-31AB-4882-98ED-8097F3F232EE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90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66109" y="1034147"/>
            <a:ext cx="4005891" cy="3326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b="1">
                <a:latin typeface="배달의민족 주아"/>
                <a:ea typeface="배달의민족 주아"/>
              </a:rPr>
              <a:t>수도권 정보보안 관련학과</a:t>
            </a:r>
          </a:p>
          <a:p>
            <a:pPr lvl="0">
              <a:defRPr lang="ko-KR" altLang="en-US"/>
            </a:pPr>
            <a:endParaRPr lang="ko-KR" altLang="en-US" sz="1600" b="1">
              <a:latin typeface="배달의민족 주아"/>
              <a:ea typeface="배달의민족 주아"/>
            </a:endParaRP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고려대학교 사이버국방학과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서울여자대학교 정보보호학과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성신여자대학교 융합보안학과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세종대학교 정보보호학과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상명대학교 해킹방어학과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수원대학교 정보보호학과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경기대 융합보안학과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세종사이버대학교 정보보호시스템전공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건국대학교 정보보안전공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고려대학교 정보보호대학원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단국대 멀티미디어대학원 정보보호학과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고려대학교 정보보호 대학원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서울여자대학교 정보통신공학부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정보보호공학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세종사이버대학교 정보보호시스템학과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동국대 국제정보대학원 정보보호학과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34004" y="800724"/>
            <a:ext cx="4572000" cy="463291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lang="ko-KR" altLang="en-US"/>
            </a:pPr>
            <a:endParaRPr lang="ko-KR" altLang="en-US" sz="1400">
              <a:latin typeface="배달의민족 주아"/>
              <a:ea typeface="배달의민족 주아"/>
            </a:endParaRPr>
          </a:p>
          <a:p>
            <a:pPr lvl="0">
              <a:defRPr lang="ko-KR" altLang="en-US"/>
            </a:pPr>
            <a:r>
              <a:rPr lang="ko-KR" altLang="en-US" sz="1600" b="1">
                <a:latin typeface="배달의민족 주아"/>
                <a:ea typeface="배달의민족 주아"/>
              </a:rPr>
              <a:t>지방권 정보보안 관련 대학교</a:t>
            </a:r>
          </a:p>
          <a:p>
            <a:pPr lvl="0">
              <a:defRPr lang="ko-KR" altLang="en-US"/>
            </a:pPr>
            <a:endParaRPr lang="ko-KR" altLang="en-US" sz="1600" b="1">
              <a:latin typeface="배달의민족 주아"/>
              <a:ea typeface="배달의민족 주아"/>
            </a:endParaRP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건양대학교 정보보호학과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경복대 정보보호학과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경원대학교 소프트웨어학부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정보보호학과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대전대학교 기초과학부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전산정보보호학과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대불대학교 정보보안공학과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목원대학교 전자정보보호소학부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정보보호공학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목포대학교 정보공학부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정보보호공학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세명대학교 인터넷정보학부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정보보호공학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순천향대학교 정보보호학과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아주대 정보통신대학원 정보통신학과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정보보안전공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전주대학교 정보기술컴퓨터공학부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정보보호공학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한국기술교대 인터넷미디어공학부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정보보호공학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한국정보통신대학교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카이스트</a:t>
            </a:r>
            <a:r>
              <a:rPr lang="en-US" altLang="ko-KR" sz="1200">
                <a:latin typeface="나눔고딕"/>
                <a:ea typeface="나눔고딕"/>
              </a:rPr>
              <a:t>) </a:t>
            </a:r>
            <a:r>
              <a:rPr lang="ko-KR" altLang="en-US" sz="1200">
                <a:latin typeface="나눔고딕"/>
                <a:ea typeface="나눔고딕"/>
              </a:rPr>
              <a:t>공학부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정보보호트랙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호서대학교 컴퓨터공학부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정보보호전공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호원대학교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사이버수사경찰학부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중부대학교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정보보호학과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우석대학교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정보보안학과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순천향대학교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정보보호학과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동양대학교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컴퓨터정보전학과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동명대학교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정보보호학과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대구한의대학교</a:t>
            </a: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정보보호학과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27044" y="5292988"/>
            <a:ext cx="4499992" cy="1373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200" b="1">
                <a:solidFill>
                  <a:srgbClr val="FF0000"/>
                </a:solidFill>
                <a:latin typeface="배달의민족 주아"/>
                <a:ea typeface="배달의민족 주아"/>
              </a:rPr>
              <a:t>각 과에 대한 상세 모집요강 확인 必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예시 </a:t>
            </a:r>
            <a:r>
              <a:rPr lang="en-US" altLang="ko-KR" sz="1200">
                <a:latin typeface="나눔고딕"/>
                <a:ea typeface="나눔고딕"/>
              </a:rPr>
              <a:t>: </a:t>
            </a:r>
            <a:r>
              <a:rPr lang="ko-KR" altLang="en-US" sz="1200">
                <a:latin typeface="나눔고딕"/>
                <a:ea typeface="나눔고딕"/>
              </a:rPr>
              <a:t>고려대학교 사이버 국방학과</a:t>
            </a:r>
          </a:p>
          <a:p>
            <a:pPr lvl="0">
              <a:defRPr lang="ko-KR" altLang="en-US"/>
            </a:pPr>
            <a:r>
              <a:rPr lang="en-US" altLang="ko-KR" sz="1200">
                <a:latin typeface="나눔고딕"/>
                <a:ea typeface="나눔고딕"/>
              </a:rPr>
              <a:t>1</a:t>
            </a:r>
            <a:r>
              <a:rPr lang="ko-KR" altLang="en-US" sz="1200">
                <a:latin typeface="나눔고딕"/>
                <a:ea typeface="나눔고딕"/>
              </a:rPr>
              <a:t>단계 </a:t>
            </a:r>
            <a:r>
              <a:rPr lang="en-US" altLang="ko-KR" sz="1200">
                <a:latin typeface="나눔고딕"/>
                <a:ea typeface="나눔고딕"/>
              </a:rPr>
              <a:t>: </a:t>
            </a:r>
            <a:r>
              <a:rPr lang="ko-KR" altLang="en-US" sz="1200">
                <a:latin typeface="나눔고딕"/>
                <a:ea typeface="나눔고딕"/>
              </a:rPr>
              <a:t>서류 </a:t>
            </a:r>
            <a:r>
              <a:rPr lang="en-US" altLang="ko-KR" sz="1200">
                <a:latin typeface="나눔고딕"/>
                <a:ea typeface="나눔고딕"/>
              </a:rPr>
              <a:t>100%</a:t>
            </a:r>
          </a:p>
          <a:p>
            <a:pPr lvl="0">
              <a:defRPr lang="ko-KR" altLang="en-US"/>
            </a:pPr>
            <a:r>
              <a:rPr lang="en-US" altLang="ko-KR" sz="1200">
                <a:latin typeface="나눔고딕"/>
                <a:ea typeface="나눔고딕"/>
              </a:rPr>
              <a:t>2</a:t>
            </a:r>
            <a:r>
              <a:rPr lang="ko-KR" altLang="en-US" sz="1200">
                <a:latin typeface="나눔고딕"/>
                <a:ea typeface="나눔고딕"/>
              </a:rPr>
              <a:t>단계 </a:t>
            </a:r>
            <a:r>
              <a:rPr lang="en-US" altLang="ko-KR" sz="1200">
                <a:latin typeface="나눔고딕"/>
                <a:ea typeface="나눔고딕"/>
              </a:rPr>
              <a:t>: 1</a:t>
            </a:r>
            <a:r>
              <a:rPr lang="ko-KR" altLang="en-US" sz="1200">
                <a:latin typeface="나눔고딕"/>
                <a:ea typeface="나눔고딕"/>
              </a:rPr>
              <a:t>단계 성적 </a:t>
            </a:r>
            <a:r>
              <a:rPr lang="en-US" altLang="ko-KR" sz="1200">
                <a:latin typeface="나눔고딕"/>
                <a:ea typeface="나눔고딕"/>
              </a:rPr>
              <a:t>60% + </a:t>
            </a:r>
            <a:r>
              <a:rPr lang="ko-KR" altLang="en-US" sz="1200">
                <a:latin typeface="나눔고딕"/>
                <a:ea typeface="나눔고딕"/>
              </a:rPr>
              <a:t>면접 </a:t>
            </a:r>
            <a:r>
              <a:rPr lang="en-US" altLang="ko-KR" sz="1200">
                <a:latin typeface="나눔고딕"/>
                <a:ea typeface="나눔고딕"/>
              </a:rPr>
              <a:t>20% + </a:t>
            </a:r>
            <a:r>
              <a:rPr lang="ko-KR" altLang="en-US" sz="1200">
                <a:latin typeface="나눔고딕"/>
                <a:ea typeface="나눔고딕"/>
              </a:rPr>
              <a:t>기타 </a:t>
            </a:r>
            <a:r>
              <a:rPr lang="en-US" altLang="ko-KR" sz="1200">
                <a:latin typeface="나눔고딕"/>
                <a:ea typeface="나눔고딕"/>
              </a:rPr>
              <a:t>20%</a:t>
            </a:r>
          </a:p>
          <a:p>
            <a:pPr lvl="0">
              <a:defRPr lang="ko-KR" altLang="en-US"/>
            </a:pPr>
            <a:r>
              <a:rPr lang="en-US" altLang="ko-KR" sz="1200">
                <a:latin typeface="나눔고딕"/>
                <a:ea typeface="나눔고딕"/>
              </a:rPr>
              <a:t>                                                  (</a:t>
            </a:r>
            <a:r>
              <a:rPr lang="ko-KR" altLang="en-US" sz="1200">
                <a:latin typeface="나눔고딕"/>
                <a:ea typeface="나눔고딕"/>
              </a:rPr>
              <a:t>군 면접 </a:t>
            </a:r>
            <a:r>
              <a:rPr lang="en-US" altLang="ko-KR" sz="1200">
                <a:latin typeface="나눔고딕"/>
                <a:ea typeface="나눔고딕"/>
              </a:rPr>
              <a:t>+ </a:t>
            </a:r>
            <a:r>
              <a:rPr lang="ko-KR" altLang="en-US" sz="1200">
                <a:latin typeface="나눔고딕"/>
                <a:ea typeface="나눔고딕"/>
              </a:rPr>
              <a:t>체력검정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  <a:p>
            <a:pPr lvl="0">
              <a:defRPr lang="ko-KR" altLang="en-US"/>
            </a:pPr>
            <a:r>
              <a:rPr lang="en-US" altLang="ko-KR" sz="1200">
                <a:latin typeface="나눔고딕"/>
                <a:ea typeface="나눔고딕"/>
              </a:rPr>
              <a:t>(</a:t>
            </a:r>
            <a:r>
              <a:rPr lang="ko-KR" altLang="en-US" sz="1200">
                <a:latin typeface="나눔고딕"/>
                <a:ea typeface="나눔고딕"/>
              </a:rPr>
              <a:t>수능 전국 </a:t>
            </a:r>
            <a:r>
              <a:rPr lang="en-US" altLang="ko-KR" sz="1200">
                <a:latin typeface="나눔고딕"/>
                <a:ea typeface="나눔고딕"/>
              </a:rPr>
              <a:t>0.1%, </a:t>
            </a:r>
            <a:r>
              <a:rPr lang="ko-KR" altLang="en-US" sz="1200">
                <a:latin typeface="나눔고딕"/>
                <a:ea typeface="나눔고딕"/>
              </a:rPr>
              <a:t>코드게이트 해킹 방어대회 </a:t>
            </a:r>
            <a:r>
              <a:rPr lang="en-US" altLang="ko-KR" sz="1200">
                <a:latin typeface="나눔고딕"/>
                <a:ea typeface="나눔고딕"/>
              </a:rPr>
              <a:t>1</a:t>
            </a:r>
            <a:r>
              <a:rPr lang="ko-KR" altLang="en-US" sz="1200">
                <a:latin typeface="나눔고딕"/>
                <a:ea typeface="나눔고딕"/>
              </a:rPr>
              <a:t>등 </a:t>
            </a:r>
          </a:p>
          <a:p>
            <a:pPr lvl="0"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수상자 등 가산점</a:t>
            </a:r>
            <a:r>
              <a:rPr lang="en-US" altLang="ko-KR" sz="1200">
                <a:latin typeface="나눔고딕"/>
                <a:ea typeface="나눔고딕"/>
              </a:rPr>
              <a:t>)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>
          <a:xfrm>
            <a:off x="8777064" y="6165305"/>
            <a:ext cx="2304256" cy="2462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3000">
                <a:solidFill>
                  <a:schemeClr val="tx1"/>
                </a:solidFill>
                <a:latin typeface="HY견고딕"/>
                <a:ea typeface="HY견고딕"/>
              </a:defRPr>
            </a:lvl1pPr>
            <a:lvl2pPr marL="742950" indent="-285750" eaLnBrk="0" hangingPunct="0">
              <a:defRPr kumimoji="1" sz="3000">
                <a:solidFill>
                  <a:schemeClr val="tx1"/>
                </a:solidFill>
                <a:latin typeface="HY견고딕"/>
                <a:ea typeface="HY견고딕"/>
              </a:defRPr>
            </a:lvl2pPr>
            <a:lvl3pPr marL="1143000" indent="-228600" eaLnBrk="0" hangingPunct="0">
              <a:defRPr kumimoji="1" sz="3000">
                <a:solidFill>
                  <a:schemeClr val="tx1"/>
                </a:solidFill>
                <a:latin typeface="HY견고딕"/>
                <a:ea typeface="HY견고딕"/>
              </a:defRPr>
            </a:lvl3pPr>
            <a:lvl4pPr marL="1600200" indent="-228600" eaLnBrk="0" hangingPunct="0">
              <a:defRPr kumimoji="1" sz="3000">
                <a:solidFill>
                  <a:schemeClr val="tx1"/>
                </a:solidFill>
                <a:latin typeface="HY견고딕"/>
                <a:ea typeface="HY견고딕"/>
              </a:defRPr>
            </a:lvl4pPr>
            <a:lvl5pPr marL="2057400" indent="-228600" eaLnBrk="0" hangingPunct="0">
              <a:defRPr kumimoji="1" sz="3000">
                <a:solidFill>
                  <a:schemeClr val="tx1"/>
                </a:solidFill>
                <a:latin typeface="HY견고딕"/>
                <a:ea typeface="HY견고딕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/>
                <a:ea typeface="HY견고딕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/>
                <a:ea typeface="HY견고딕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/>
                <a:ea typeface="HY견고딕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/>
                <a:ea typeface="HY견고딕"/>
              </a:defRPr>
            </a:lvl9pPr>
          </a:lstStyle>
          <a:p>
            <a:pPr eaLnBrk="1" hangingPunct="1">
              <a:spcBef>
                <a:spcPct val="50000"/>
              </a:spcBef>
              <a:defRPr lang="ko-KR" altLang="en-US"/>
            </a:pPr>
            <a:r>
              <a:rPr lang="en-US" altLang="ko-KR" sz="1000" b="1" dirty="0">
                <a:latin typeface="배달의민족 주아"/>
                <a:ea typeface="배달의민족 주아"/>
              </a:rPr>
              <a:t>* </a:t>
            </a:r>
            <a:r>
              <a:rPr lang="ko-KR" altLang="en-US" sz="1000" b="1" dirty="0">
                <a:latin typeface="배달의민족 주아"/>
                <a:ea typeface="배달의민족 주아"/>
              </a:rPr>
              <a:t>인지도 및 선호도 순이 아닙니다</a:t>
            </a:r>
            <a:r>
              <a:rPr lang="en-US" altLang="ko-KR" sz="1000" b="1" dirty="0">
                <a:latin typeface="배달의민족 주아"/>
                <a:ea typeface="배달의민족 주아"/>
              </a:rPr>
              <a:t>.</a:t>
            </a:r>
            <a:endParaRPr lang="ko-KR" altLang="en-US" sz="1000" b="1" dirty="0">
              <a:latin typeface="배달의민족 주아"/>
              <a:ea typeface="배달의민족 주아"/>
            </a:endParaRPr>
          </a:p>
        </p:txBody>
      </p:sp>
      <p:sp>
        <p:nvSpPr>
          <p:cNvPr id="11" name="제목 1"/>
          <p:cNvSpPr/>
          <p:nvPr/>
        </p:nvSpPr>
        <p:spPr>
          <a:xfrm>
            <a:off x="457200" y="416113"/>
            <a:ext cx="2541557" cy="369326"/>
          </a:xfrm>
          <a:prstGeom prst="rect">
            <a:avLst/>
          </a:prstGeom>
          <a:noFill/>
          <a:ln>
            <a:noFill/>
          </a:ln>
        </p:spPr>
        <p:txBody>
          <a:bodyPr wrap="square" lIns="91434" tIns="45717" rIns="91434" bIns="45717">
            <a:spAutoFit/>
          </a:bodyPr>
          <a:lstStyle/>
          <a:p>
            <a:pPr marL="363538" indent="-363538" eaLnBrk="0" hangingPunct="0">
              <a:defRPr lang="ko-KR" altLang="en-US"/>
            </a:pPr>
            <a:r>
              <a:rPr lang="ko-KR" altLang="en-US" b="1">
                <a:latin typeface="배달의민족 주아"/>
                <a:ea typeface="배달의민족 주아"/>
              </a:rPr>
              <a:t>정보보안 관련 학교 및 학과</a:t>
            </a:r>
            <a:endParaRPr lang="en-US" altLang="ko-KR" b="1">
              <a:latin typeface="배달의민족 주아"/>
              <a:ea typeface="배달의민족 주아"/>
            </a:endParaRP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>
          <a:xfrm>
            <a:off x="7123311" y="512846"/>
            <a:ext cx="3274728" cy="2377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 lang="ko-KR" altLang="en-US"/>
            </a:pPr>
            <a:r>
              <a:rPr lang="en-US" altLang="ko-KR" sz="1000" b="1">
                <a:latin typeface="배달의민족 주아"/>
                <a:ea typeface="배달의민족 주아"/>
              </a:rPr>
              <a:t>* </a:t>
            </a:r>
            <a:r>
              <a:rPr lang="ko-KR" altLang="en-US" sz="1000" b="1">
                <a:latin typeface="배달의민족 주아"/>
                <a:ea typeface="배달의민족 주아"/>
              </a:rPr>
              <a:t>출처 : 나무위키, </a:t>
            </a:r>
            <a:r>
              <a:rPr lang="en-US" altLang="ko-KR" sz="1000" b="1">
                <a:latin typeface="배달의민족 주아"/>
                <a:ea typeface="배달의민족 주아"/>
              </a:rPr>
              <a:t>KISA </a:t>
            </a:r>
            <a:r>
              <a:rPr lang="ko-KR" altLang="en-US" sz="1000" b="1">
                <a:latin typeface="배달의민족 주아"/>
                <a:ea typeface="배달의민족 주아"/>
              </a:rPr>
              <a:t>정보보안 진로 가이드, 대학교 홈페이지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26339" y="977641"/>
            <a:ext cx="4505325" cy="2801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1600" b="1">
                <a:latin typeface="배달의민족 주아"/>
                <a:ea typeface="배달의민족 주아"/>
              </a:rPr>
              <a:t>정보보안 관련 대학원</a:t>
            </a:r>
            <a:endParaRPr lang="ko-KR" altLang="en-US" b="1">
              <a:latin typeface="배달의민족 주아"/>
              <a:ea typeface="배달의민족 주아"/>
            </a:endParaRPr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건국대학교 정보통신대학원 정보보안학과</a:t>
            </a:r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고려대학교 정보보호대학원</a:t>
            </a:r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동국대학교 국제정보보호대학원</a:t>
            </a:r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서강대학교 정보통신대학원 정보보호전공</a:t>
            </a:r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성균관대학교 정보통신대학원 정보보호학과</a:t>
            </a:r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연세대학교 정보대학원 정보보호 트랙</a:t>
            </a:r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아주대학교 정보통신대학원 사이버보안전공</a:t>
            </a:r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중앙대학교 일반대학원 융합보안학과</a:t>
            </a:r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KAIST 정보보호대학원</a:t>
            </a:r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경기대학교 일반대학원 산업보안학과</a:t>
            </a:r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한양대학교 일반대학원 정보보안학과</a:t>
            </a:r>
          </a:p>
          <a:p>
            <a:pPr>
              <a:defRPr lang="ko-KR" altLang="en-US"/>
            </a:pPr>
            <a:r>
              <a:rPr lang="ko-KR" altLang="en-US" sz="1200">
                <a:latin typeface="나눔고딕"/>
                <a:ea typeface="나눔고딕"/>
              </a:rPr>
              <a:t>숭실대학교 정보과학대학원 정보보안학과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1B9234-A85C-4113-B88B-FE6E3B4F1B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얇게 경험해 본 다음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여러분의 분야를 정하고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깊게 공부하는 시간이 필요합니다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F151EF-31AB-4882-98ED-8097F3F232EE}"/>
              </a:ext>
            </a:extLst>
          </p:cNvPr>
          <p:cNvSpPr/>
          <p:nvPr/>
        </p:nvSpPr>
        <p:spPr>
          <a:xfrm>
            <a:off x="344492" y="561310"/>
            <a:ext cx="1359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직무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6059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352008" y="1413063"/>
            <a:ext cx="94879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만약 정보보안으로 진로를 정하셨다면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1.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초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 학생의 경우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 대학교 학과가 있습니다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2.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 학과 재학중이거나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졸업을 한 경우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기사를 준비하세요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.(3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강에서 자격사항 언급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3.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 학과를 졸업하지 않은 비전공자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BF151EF-31AB-4882-98ED-8097F3F232EE}"/>
              </a:ext>
            </a:extLst>
          </p:cNvPr>
          <p:cNvSpPr/>
          <p:nvPr/>
        </p:nvSpPr>
        <p:spPr>
          <a:xfrm>
            <a:off x="344492" y="561310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정보보호 진로선택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6199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CD07EB-EA50-427A-9C39-60CA1517D505}"/>
              </a:ext>
            </a:extLst>
          </p:cNvPr>
          <p:cNvSpPr/>
          <p:nvPr/>
        </p:nvSpPr>
        <p:spPr>
          <a:xfrm>
            <a:off x="344492" y="5613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공격자와 방어자</a:t>
            </a:r>
            <a:endParaRPr lang="ko-KR" altLang="en-US" dirty="0"/>
          </a:p>
        </p:txBody>
      </p:sp>
      <p:pic>
        <p:nvPicPr>
          <p:cNvPr id="3" name="그림 2" descr="장난감, 컴퓨터, 테이블이(가) 표시된 사진&#10;&#10;자동 생성된 설명">
            <a:extLst>
              <a:ext uri="{FF2B5EF4-FFF2-40B4-BE49-F238E27FC236}">
                <a16:creationId xmlns:a16="http://schemas.microsoft.com/office/drawing/2014/main" id="{9F8671A9-B31C-4475-B093-E6BFB2BFEA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01" y="1302934"/>
            <a:ext cx="6378198" cy="42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4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7AF71B-F9F8-46DD-B03C-7D67DC260EFC}"/>
              </a:ext>
            </a:extLst>
          </p:cNvPr>
          <p:cNvSpPr/>
          <p:nvPr/>
        </p:nvSpPr>
        <p:spPr>
          <a:xfrm>
            <a:off x="344492" y="5613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공격자와 방어자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7F88A8-9048-4FE6-B9C0-5AEB3AF2AA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80" y="1393786"/>
            <a:ext cx="3429000" cy="3429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9DE7DC-C069-41C3-AD4F-4BB3094163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52" y="1527874"/>
            <a:ext cx="3315346" cy="33153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DDD32A-F69D-46D4-B67D-54157F60CC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63" y="1527874"/>
            <a:ext cx="1013106" cy="1013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68FCBD1-9750-49DD-92A8-D8B742A7D39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38" y="3745524"/>
            <a:ext cx="694592" cy="69459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2CF4E70-683C-4535-B29E-0CCE0DF4D1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687" y="3690148"/>
            <a:ext cx="805343" cy="80534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516459D-414F-41B8-841C-35880CCDF6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228" y="3745524"/>
            <a:ext cx="694592" cy="69459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1D1AD7-CE23-4D3F-B10A-5E1BF2935447}"/>
              </a:ext>
            </a:extLst>
          </p:cNvPr>
          <p:cNvSpPr/>
          <p:nvPr/>
        </p:nvSpPr>
        <p:spPr>
          <a:xfrm>
            <a:off x="3604969" y="4767047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공격자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1CEBFE-6A31-492B-B3AC-39012FB9B66B}"/>
              </a:ext>
            </a:extLst>
          </p:cNvPr>
          <p:cNvSpPr/>
          <p:nvPr/>
        </p:nvSpPr>
        <p:spPr>
          <a:xfrm>
            <a:off x="7714414" y="4767047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808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DCD07EB-EA50-427A-9C39-60CA1517D505}"/>
              </a:ext>
            </a:extLst>
          </p:cNvPr>
          <p:cNvSpPr/>
          <p:nvPr/>
        </p:nvSpPr>
        <p:spPr>
          <a:xfrm>
            <a:off x="344492" y="56131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공격자와 방어자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52162E-E050-4876-8299-C81941C3E535}"/>
              </a:ext>
            </a:extLst>
          </p:cNvPr>
          <p:cNvSpPr/>
          <p:nvPr/>
        </p:nvSpPr>
        <p:spPr>
          <a:xfrm>
            <a:off x="2758023" y="2337410"/>
            <a:ext cx="2185214" cy="2135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시스템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&amp;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네트워크 공격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사회공학적 공격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제로데이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공격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APT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공격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68BB7E-E1D9-4FB0-84F6-10898A925ADF}"/>
              </a:ext>
            </a:extLst>
          </p:cNvPr>
          <p:cNvSpPr/>
          <p:nvPr/>
        </p:nvSpPr>
        <p:spPr>
          <a:xfrm>
            <a:off x="3113890" y="4863584"/>
            <a:ext cx="1473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종 해킹 공격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91A08F-55A4-4F4A-9206-AB0958DF6F33}"/>
              </a:ext>
            </a:extLst>
          </p:cNvPr>
          <p:cNvSpPr/>
          <p:nvPr/>
        </p:nvSpPr>
        <p:spPr>
          <a:xfrm>
            <a:off x="7604632" y="4859215"/>
            <a:ext cx="1781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 공격의 대응책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339A0F-5DD2-40DF-91D0-8FA48808ACF6}"/>
              </a:ext>
            </a:extLst>
          </p:cNvPr>
          <p:cNvSpPr/>
          <p:nvPr/>
        </p:nvSpPr>
        <p:spPr>
          <a:xfrm>
            <a:off x="7490895" y="2337410"/>
            <a:ext cx="1815305" cy="2135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WAF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Anti DDoS(DDX)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IDS &amp; IPS</a:t>
            </a:r>
          </a:p>
          <a:p>
            <a:pPr algn="ctr">
              <a:lnSpc>
                <a:spcPct val="150000"/>
              </a:lnSpc>
            </a:pP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FireWall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1423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/>
          </p:cNvSpPr>
          <p:nvPr/>
        </p:nvSpPr>
        <p:spPr bwMode="auto">
          <a:xfrm>
            <a:off x="2248647" y="530995"/>
            <a:ext cx="8229600" cy="36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/>
          <a:p>
            <a:pPr marL="363538" indent="-363538"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정보보안 직무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출처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: KISA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정보보안 진로 책자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05" y="1071969"/>
            <a:ext cx="4385555" cy="545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59" y="1071969"/>
            <a:ext cx="4387880" cy="545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6070E19-7930-435B-A794-9122CD83A2A8}"/>
              </a:ext>
            </a:extLst>
          </p:cNvPr>
          <p:cNvGrpSpPr/>
          <p:nvPr/>
        </p:nvGrpSpPr>
        <p:grpSpPr>
          <a:xfrm>
            <a:off x="1524000" y="1"/>
            <a:ext cx="9144000" cy="202223"/>
            <a:chOff x="0" y="0"/>
            <a:chExt cx="9144000" cy="279400"/>
          </a:xfrm>
        </p:grpSpPr>
        <p:sp>
          <p:nvSpPr>
            <p:cNvPr id="6" name="자유형 2">
              <a:extLst>
                <a:ext uri="{FF2B5EF4-FFF2-40B4-BE49-F238E27FC236}">
                  <a16:creationId xmlns:a16="http://schemas.microsoft.com/office/drawing/2014/main" id="{9EDF6D77-C9B7-4A26-B427-604E9F5E20C5}"/>
                </a:ext>
              </a:extLst>
            </p:cNvPr>
            <p:cNvSpPr/>
            <p:nvPr/>
          </p:nvSpPr>
          <p:spPr>
            <a:xfrm rot="10800000">
              <a:off x="0" y="0"/>
              <a:ext cx="9144000" cy="2794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B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3">
              <a:extLst>
                <a:ext uri="{FF2B5EF4-FFF2-40B4-BE49-F238E27FC236}">
                  <a16:creationId xmlns:a16="http://schemas.microsoft.com/office/drawing/2014/main" id="{3C190B77-FE6E-4F73-80FB-BEA7978921B7}"/>
                </a:ext>
              </a:extLst>
            </p:cNvPr>
            <p:cNvSpPr/>
            <p:nvPr/>
          </p:nvSpPr>
          <p:spPr>
            <a:xfrm rot="10800000" flipH="1">
              <a:off x="0" y="0"/>
              <a:ext cx="9144000" cy="1905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6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18">
            <a:extLst>
              <a:ext uri="{FF2B5EF4-FFF2-40B4-BE49-F238E27FC236}">
                <a16:creationId xmlns:a16="http://schemas.microsoft.com/office/drawing/2014/main" id="{8690F00C-1646-423A-A766-84C3397AE475}"/>
              </a:ext>
            </a:extLst>
          </p:cNvPr>
          <p:cNvGrpSpPr/>
          <p:nvPr/>
        </p:nvGrpSpPr>
        <p:grpSpPr>
          <a:xfrm>
            <a:off x="2135188" y="511840"/>
            <a:ext cx="0" cy="144721"/>
            <a:chOff x="516732" y="651669"/>
            <a:chExt cx="0" cy="256381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12F86B1-793C-4AD2-B6A2-F66C20C06FE6}"/>
                </a:ext>
              </a:extLst>
            </p:cNvPr>
            <p:cNvCxnSpPr/>
            <p:nvPr/>
          </p:nvCxnSpPr>
          <p:spPr>
            <a:xfrm flipV="1">
              <a:off x="516732" y="651669"/>
              <a:ext cx="0" cy="130175"/>
            </a:xfrm>
            <a:prstGeom prst="line">
              <a:avLst/>
            </a:prstGeom>
            <a:ln w="69850">
              <a:solidFill>
                <a:srgbClr val="006C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6985D0F-60AA-4F6A-83D1-A216D352ED9A}"/>
                </a:ext>
              </a:extLst>
            </p:cNvPr>
            <p:cNvCxnSpPr/>
            <p:nvPr/>
          </p:nvCxnSpPr>
          <p:spPr>
            <a:xfrm flipV="1">
              <a:off x="516732" y="777875"/>
              <a:ext cx="0" cy="130175"/>
            </a:xfrm>
            <a:prstGeom prst="line">
              <a:avLst/>
            </a:prstGeom>
            <a:ln w="69850">
              <a:solidFill>
                <a:srgbClr val="00B0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339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1460967"/>
            <a:ext cx="886360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5C4DE87A-4353-4798-92A2-3F6332242232}"/>
              </a:ext>
            </a:extLst>
          </p:cNvPr>
          <p:cNvSpPr>
            <a:spLocks/>
          </p:cNvSpPr>
          <p:nvPr/>
        </p:nvSpPr>
        <p:spPr bwMode="auto">
          <a:xfrm>
            <a:off x="2248647" y="530995"/>
            <a:ext cx="8229600" cy="36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/>
          <a:p>
            <a:pPr marL="363538" indent="-363538"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정보보안 직무</a:t>
            </a:r>
            <a:r>
              <a:rPr lang="en-US" altLang="ko-KR" b="1" dirty="0">
                <a:latin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</a:rPr>
              <a:t>출처 </a:t>
            </a:r>
            <a:r>
              <a:rPr lang="en-US" altLang="ko-KR" b="1" dirty="0">
                <a:latin typeface="맑은 고딕" pitchFamily="50" charset="-127"/>
              </a:rPr>
              <a:t>: KISA </a:t>
            </a:r>
            <a:r>
              <a:rPr lang="ko-KR" altLang="en-US" b="1" dirty="0">
                <a:latin typeface="맑은 고딕" pitchFamily="50" charset="-127"/>
              </a:rPr>
              <a:t>정보보안 진로 책자</a:t>
            </a:r>
            <a:r>
              <a:rPr lang="en-US" altLang="ko-KR" b="1" dirty="0">
                <a:latin typeface="맑은 고딕" pitchFamily="50" charset="-127"/>
              </a:rPr>
              <a:t>)</a:t>
            </a:r>
            <a:endParaRPr kumimoji="1"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4D6F372-6388-487C-8AD7-5D5747581702}"/>
              </a:ext>
            </a:extLst>
          </p:cNvPr>
          <p:cNvGrpSpPr/>
          <p:nvPr/>
        </p:nvGrpSpPr>
        <p:grpSpPr>
          <a:xfrm>
            <a:off x="1524000" y="1"/>
            <a:ext cx="9144000" cy="202223"/>
            <a:chOff x="0" y="0"/>
            <a:chExt cx="9144000" cy="279400"/>
          </a:xfrm>
        </p:grpSpPr>
        <p:sp>
          <p:nvSpPr>
            <p:cNvPr id="6" name="자유형 2">
              <a:extLst>
                <a:ext uri="{FF2B5EF4-FFF2-40B4-BE49-F238E27FC236}">
                  <a16:creationId xmlns:a16="http://schemas.microsoft.com/office/drawing/2014/main" id="{68717E02-80F2-4DA6-8B08-4C642AEF8106}"/>
                </a:ext>
              </a:extLst>
            </p:cNvPr>
            <p:cNvSpPr/>
            <p:nvPr/>
          </p:nvSpPr>
          <p:spPr>
            <a:xfrm rot="10800000">
              <a:off x="0" y="0"/>
              <a:ext cx="9144000" cy="2794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B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3">
              <a:extLst>
                <a:ext uri="{FF2B5EF4-FFF2-40B4-BE49-F238E27FC236}">
                  <a16:creationId xmlns:a16="http://schemas.microsoft.com/office/drawing/2014/main" id="{635D9A8A-B759-4CD5-B532-ACF922830706}"/>
                </a:ext>
              </a:extLst>
            </p:cNvPr>
            <p:cNvSpPr/>
            <p:nvPr/>
          </p:nvSpPr>
          <p:spPr>
            <a:xfrm rot="10800000" flipH="1">
              <a:off x="0" y="0"/>
              <a:ext cx="9144000" cy="1905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6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18">
            <a:extLst>
              <a:ext uri="{FF2B5EF4-FFF2-40B4-BE49-F238E27FC236}">
                <a16:creationId xmlns:a16="http://schemas.microsoft.com/office/drawing/2014/main" id="{4A481BEE-1E91-45D3-BF30-5E4B8906737B}"/>
              </a:ext>
            </a:extLst>
          </p:cNvPr>
          <p:cNvGrpSpPr/>
          <p:nvPr/>
        </p:nvGrpSpPr>
        <p:grpSpPr>
          <a:xfrm>
            <a:off x="2135188" y="511840"/>
            <a:ext cx="0" cy="144721"/>
            <a:chOff x="516732" y="651669"/>
            <a:chExt cx="0" cy="256381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02E9F97-38ED-4F8A-88DB-F48A8B7A5439}"/>
                </a:ext>
              </a:extLst>
            </p:cNvPr>
            <p:cNvCxnSpPr/>
            <p:nvPr/>
          </p:nvCxnSpPr>
          <p:spPr>
            <a:xfrm flipV="1">
              <a:off x="516732" y="651669"/>
              <a:ext cx="0" cy="130175"/>
            </a:xfrm>
            <a:prstGeom prst="line">
              <a:avLst/>
            </a:prstGeom>
            <a:ln w="69850">
              <a:solidFill>
                <a:srgbClr val="006C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E8833D2-259B-4785-B015-60B6A767A272}"/>
                </a:ext>
              </a:extLst>
            </p:cNvPr>
            <p:cNvCxnSpPr/>
            <p:nvPr/>
          </p:nvCxnSpPr>
          <p:spPr>
            <a:xfrm flipV="1">
              <a:off x="516732" y="777875"/>
              <a:ext cx="0" cy="130175"/>
            </a:xfrm>
            <a:prstGeom prst="line">
              <a:avLst/>
            </a:prstGeom>
            <a:ln w="69850">
              <a:solidFill>
                <a:srgbClr val="00B0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23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945" y="1038319"/>
            <a:ext cx="8691475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D53A7B70-0AB2-43AD-BA0F-58CC0BF7C188}"/>
              </a:ext>
            </a:extLst>
          </p:cNvPr>
          <p:cNvSpPr>
            <a:spLocks/>
          </p:cNvSpPr>
          <p:nvPr/>
        </p:nvSpPr>
        <p:spPr bwMode="auto">
          <a:xfrm>
            <a:off x="2248647" y="530995"/>
            <a:ext cx="8229600" cy="36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/>
          <a:p>
            <a:pPr marL="363538" indent="-363538"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정보보안 직무</a:t>
            </a:r>
            <a:r>
              <a:rPr lang="en-US" altLang="ko-KR" b="1" dirty="0">
                <a:latin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</a:rPr>
              <a:t>출처 </a:t>
            </a:r>
            <a:r>
              <a:rPr lang="en-US" altLang="ko-KR" b="1" dirty="0">
                <a:latin typeface="맑은 고딕" pitchFamily="50" charset="-127"/>
              </a:rPr>
              <a:t>: KISA </a:t>
            </a:r>
            <a:r>
              <a:rPr lang="ko-KR" altLang="en-US" b="1" dirty="0">
                <a:latin typeface="맑은 고딕" pitchFamily="50" charset="-127"/>
              </a:rPr>
              <a:t>정보보안 진로 책자</a:t>
            </a:r>
            <a:r>
              <a:rPr lang="en-US" altLang="ko-KR" b="1" dirty="0">
                <a:latin typeface="맑은 고딕" pitchFamily="50" charset="-127"/>
              </a:rPr>
              <a:t>)</a:t>
            </a:r>
            <a:endParaRPr kumimoji="1"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B03617-BD06-4EF9-A829-9E05FC0A761C}"/>
              </a:ext>
            </a:extLst>
          </p:cNvPr>
          <p:cNvGrpSpPr/>
          <p:nvPr/>
        </p:nvGrpSpPr>
        <p:grpSpPr>
          <a:xfrm>
            <a:off x="1524000" y="1"/>
            <a:ext cx="9144000" cy="202223"/>
            <a:chOff x="0" y="0"/>
            <a:chExt cx="9144000" cy="279400"/>
          </a:xfrm>
        </p:grpSpPr>
        <p:sp>
          <p:nvSpPr>
            <p:cNvPr id="6" name="자유형 2">
              <a:extLst>
                <a:ext uri="{FF2B5EF4-FFF2-40B4-BE49-F238E27FC236}">
                  <a16:creationId xmlns:a16="http://schemas.microsoft.com/office/drawing/2014/main" id="{DCD6DBAA-E5B0-4BE2-AD47-BA8B2112F696}"/>
                </a:ext>
              </a:extLst>
            </p:cNvPr>
            <p:cNvSpPr/>
            <p:nvPr/>
          </p:nvSpPr>
          <p:spPr>
            <a:xfrm rot="10800000">
              <a:off x="0" y="0"/>
              <a:ext cx="9144000" cy="2794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B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3">
              <a:extLst>
                <a:ext uri="{FF2B5EF4-FFF2-40B4-BE49-F238E27FC236}">
                  <a16:creationId xmlns:a16="http://schemas.microsoft.com/office/drawing/2014/main" id="{D463A4B9-DC0D-4841-8BA9-A5A892A2D484}"/>
                </a:ext>
              </a:extLst>
            </p:cNvPr>
            <p:cNvSpPr/>
            <p:nvPr/>
          </p:nvSpPr>
          <p:spPr>
            <a:xfrm rot="10800000" flipH="1">
              <a:off x="0" y="0"/>
              <a:ext cx="9144000" cy="1905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6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18">
            <a:extLst>
              <a:ext uri="{FF2B5EF4-FFF2-40B4-BE49-F238E27FC236}">
                <a16:creationId xmlns:a16="http://schemas.microsoft.com/office/drawing/2014/main" id="{451C56EE-BF1F-434A-995C-7A114AED52B9}"/>
              </a:ext>
            </a:extLst>
          </p:cNvPr>
          <p:cNvGrpSpPr/>
          <p:nvPr/>
        </p:nvGrpSpPr>
        <p:grpSpPr>
          <a:xfrm>
            <a:off x="2135188" y="511840"/>
            <a:ext cx="0" cy="144721"/>
            <a:chOff x="516732" y="651669"/>
            <a:chExt cx="0" cy="256381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DCB0B8C-24D2-45C3-A39E-F835FC214554}"/>
                </a:ext>
              </a:extLst>
            </p:cNvPr>
            <p:cNvCxnSpPr/>
            <p:nvPr/>
          </p:nvCxnSpPr>
          <p:spPr>
            <a:xfrm flipV="1">
              <a:off x="516732" y="651669"/>
              <a:ext cx="0" cy="130175"/>
            </a:xfrm>
            <a:prstGeom prst="line">
              <a:avLst/>
            </a:prstGeom>
            <a:ln w="69850">
              <a:solidFill>
                <a:srgbClr val="006C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993B52E-891E-4D27-BB42-B103126DA3D6}"/>
                </a:ext>
              </a:extLst>
            </p:cNvPr>
            <p:cNvCxnSpPr/>
            <p:nvPr/>
          </p:nvCxnSpPr>
          <p:spPr>
            <a:xfrm flipV="1">
              <a:off x="516732" y="777875"/>
              <a:ext cx="0" cy="130175"/>
            </a:xfrm>
            <a:prstGeom prst="line">
              <a:avLst/>
            </a:prstGeom>
            <a:ln w="69850">
              <a:solidFill>
                <a:srgbClr val="00B0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/>
          </p:cNvSpPr>
          <p:nvPr/>
        </p:nvSpPr>
        <p:spPr bwMode="auto">
          <a:xfrm>
            <a:off x="2279385" y="479891"/>
            <a:ext cx="8229600" cy="36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/>
          <a:p>
            <a:pPr marL="363538" indent="-363538"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 정보보안 관련 학교 및 학과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자격증</a:t>
            </a:r>
            <a:r>
              <a:rPr lang="en-US" altLang="ko-KR" b="1" dirty="0">
                <a:latin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</a:rPr>
              <a:t>출처 </a:t>
            </a:r>
            <a:r>
              <a:rPr lang="en-US" altLang="ko-KR" b="1" dirty="0">
                <a:latin typeface="맑은 고딕" pitchFamily="50" charset="-127"/>
              </a:rPr>
              <a:t>: KISA </a:t>
            </a:r>
            <a:r>
              <a:rPr lang="ko-KR" altLang="en-US" b="1" dirty="0">
                <a:latin typeface="맑은 고딕" pitchFamily="50" charset="-127"/>
              </a:rPr>
              <a:t>정보보안 진로 책자</a:t>
            </a:r>
            <a:r>
              <a:rPr lang="en-US" altLang="ko-KR" b="1" dirty="0">
                <a:latin typeface="맑은 고딕" pitchFamily="50" charset="-127"/>
              </a:rPr>
              <a:t>)</a:t>
            </a:r>
            <a:endParaRPr kumimoji="1" lang="ko-KR" altLang="en-US" b="1" dirty="0">
              <a:solidFill>
                <a:srgbClr val="000000"/>
              </a:solidFill>
              <a:latin typeface="맑은 고딕" pitchFamily="50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4" y="2543025"/>
            <a:ext cx="3794090" cy="273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265" y="911306"/>
            <a:ext cx="4874750" cy="581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7F5E7084-C0BD-4F82-AD79-17461F31728E}"/>
              </a:ext>
            </a:extLst>
          </p:cNvPr>
          <p:cNvGrpSpPr/>
          <p:nvPr/>
        </p:nvGrpSpPr>
        <p:grpSpPr>
          <a:xfrm>
            <a:off x="1524000" y="1"/>
            <a:ext cx="9144000" cy="202223"/>
            <a:chOff x="0" y="0"/>
            <a:chExt cx="9144000" cy="279400"/>
          </a:xfrm>
        </p:grpSpPr>
        <p:sp>
          <p:nvSpPr>
            <p:cNvPr id="7" name="자유형 2">
              <a:extLst>
                <a:ext uri="{FF2B5EF4-FFF2-40B4-BE49-F238E27FC236}">
                  <a16:creationId xmlns:a16="http://schemas.microsoft.com/office/drawing/2014/main" id="{C3A6AF22-47CF-464A-BE96-5F47290B24BC}"/>
                </a:ext>
              </a:extLst>
            </p:cNvPr>
            <p:cNvSpPr/>
            <p:nvPr/>
          </p:nvSpPr>
          <p:spPr>
            <a:xfrm rot="10800000">
              <a:off x="0" y="0"/>
              <a:ext cx="9144000" cy="2794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B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 3">
              <a:extLst>
                <a:ext uri="{FF2B5EF4-FFF2-40B4-BE49-F238E27FC236}">
                  <a16:creationId xmlns:a16="http://schemas.microsoft.com/office/drawing/2014/main" id="{355556F7-0DD1-48FB-921A-B93FD0A23B23}"/>
                </a:ext>
              </a:extLst>
            </p:cNvPr>
            <p:cNvSpPr/>
            <p:nvPr/>
          </p:nvSpPr>
          <p:spPr>
            <a:xfrm rot="10800000" flipH="1">
              <a:off x="0" y="0"/>
              <a:ext cx="9144000" cy="1905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6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18">
            <a:extLst>
              <a:ext uri="{FF2B5EF4-FFF2-40B4-BE49-F238E27FC236}">
                <a16:creationId xmlns:a16="http://schemas.microsoft.com/office/drawing/2014/main" id="{191DBE8D-8C98-4227-8379-581DAB184E26}"/>
              </a:ext>
            </a:extLst>
          </p:cNvPr>
          <p:cNvGrpSpPr/>
          <p:nvPr/>
        </p:nvGrpSpPr>
        <p:grpSpPr>
          <a:xfrm>
            <a:off x="2257738" y="511840"/>
            <a:ext cx="0" cy="144721"/>
            <a:chOff x="516732" y="651669"/>
            <a:chExt cx="0" cy="256381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539E4F8-D9BA-4B12-9803-59C5B6DEBE37}"/>
                </a:ext>
              </a:extLst>
            </p:cNvPr>
            <p:cNvCxnSpPr/>
            <p:nvPr/>
          </p:nvCxnSpPr>
          <p:spPr>
            <a:xfrm flipV="1">
              <a:off x="516732" y="651669"/>
              <a:ext cx="0" cy="130175"/>
            </a:xfrm>
            <a:prstGeom prst="line">
              <a:avLst/>
            </a:prstGeom>
            <a:ln w="69850">
              <a:solidFill>
                <a:srgbClr val="006C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1AD5531-6BB5-458C-A314-BE5BBF8B70F5}"/>
                </a:ext>
              </a:extLst>
            </p:cNvPr>
            <p:cNvCxnSpPr/>
            <p:nvPr/>
          </p:nvCxnSpPr>
          <p:spPr>
            <a:xfrm flipV="1">
              <a:off x="516732" y="777875"/>
              <a:ext cx="0" cy="130175"/>
            </a:xfrm>
            <a:prstGeom prst="line">
              <a:avLst/>
            </a:prstGeom>
            <a:ln w="69850">
              <a:solidFill>
                <a:srgbClr val="00B0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91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84040" y="692697"/>
            <a:ext cx="4572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수도권 정보보안 관련학과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고려대학교 사이버국방학과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서울여자대학교 정보보호학과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성신여자대학교 융합보안학과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세종대학교 정보보호학과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상명대학교 해킹방어학과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수원대학교 정보보호학과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경기대 융합보안학과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세종사이버대학교 정보보호시스템전공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건국대학교 정보보안전공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고려대학교 정보보호대학원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단국대 멀티미디어대학원 정보보호학과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고려대학교 정보보호 대학원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서울여자대학교 정보통신공학부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정보보호공학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세종사이버대학교 정보보호시스템학과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동국대 국제정보대학원 정보보호학과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060504" y="476673"/>
            <a:ext cx="4572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지방권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정보보안 관련 대학교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건양대학교 정보보호학과</a:t>
            </a:r>
          </a:p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경복대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정보보호학과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경원대학교 소프트웨어학부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대전대학교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기초과학부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전산정보보호학과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대불대학교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정보보안공학과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목원대학교 전자정보보호소학부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정보보호공학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목포대학교 정보공학부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정보보호공학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세명대학교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인터넷정보학부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정보보호공학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 정보보호학과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아주대 정보통신대학원 정보통신학과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정보보안전공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전주대학교 정보기술컴퓨터공학부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정보보호공학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한국기술교대 인터넷미디어공학부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정보보호공학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한국정보통신대학교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카이스트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정보보호트랙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호서대학교 컴퓨터공학부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정보보호전공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호원대학교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사이버수사경찰학부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중부대학교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우석대학교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정보보안학과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순천향대학교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동양대학교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컴퓨터정보전학과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동명대학교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대구한의대학교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정보보호학과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47528" y="5068342"/>
            <a:ext cx="44999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과에 대한 상세 모집요강 확인 必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고려대학교 사이버 국방학과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단계 성적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60% +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면접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20% +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20%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군 면접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체력검정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수능 전국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0.1%,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코드게이트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해킹 방어대회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수상자 등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가산점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8472264" y="6165305"/>
            <a:ext cx="230425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0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인지도 및 선호도 순이 아닙니다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A79B6B9-8568-44AB-B8B9-06004B6EC397}"/>
              </a:ext>
            </a:extLst>
          </p:cNvPr>
          <p:cNvGrpSpPr/>
          <p:nvPr/>
        </p:nvGrpSpPr>
        <p:grpSpPr>
          <a:xfrm>
            <a:off x="1524000" y="1"/>
            <a:ext cx="9144000" cy="202223"/>
            <a:chOff x="0" y="0"/>
            <a:chExt cx="9144000" cy="279400"/>
          </a:xfrm>
        </p:grpSpPr>
        <p:sp>
          <p:nvSpPr>
            <p:cNvPr id="9" name="자유형 2">
              <a:extLst>
                <a:ext uri="{FF2B5EF4-FFF2-40B4-BE49-F238E27FC236}">
                  <a16:creationId xmlns:a16="http://schemas.microsoft.com/office/drawing/2014/main" id="{90B1ED75-3224-4B66-AE7B-586B0C1B9A50}"/>
                </a:ext>
              </a:extLst>
            </p:cNvPr>
            <p:cNvSpPr/>
            <p:nvPr/>
          </p:nvSpPr>
          <p:spPr>
            <a:xfrm rot="10800000">
              <a:off x="0" y="0"/>
              <a:ext cx="9144000" cy="2794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B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3">
              <a:extLst>
                <a:ext uri="{FF2B5EF4-FFF2-40B4-BE49-F238E27FC236}">
                  <a16:creationId xmlns:a16="http://schemas.microsoft.com/office/drawing/2014/main" id="{420FF0D4-54CC-4118-9925-111FDAA2F3CB}"/>
                </a:ext>
              </a:extLst>
            </p:cNvPr>
            <p:cNvSpPr/>
            <p:nvPr/>
          </p:nvSpPr>
          <p:spPr>
            <a:xfrm rot="10800000" flipH="1">
              <a:off x="0" y="0"/>
              <a:ext cx="9144000" cy="1905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6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33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62483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학교 말고 배울 수 있는 곳은 없나요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426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/>
          </p:cNvSpPr>
          <p:nvPr/>
        </p:nvSpPr>
        <p:spPr bwMode="auto">
          <a:xfrm>
            <a:off x="2430215" y="498740"/>
            <a:ext cx="8229600" cy="36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/>
          <a:p>
            <a:pPr marL="363538" indent="-363538"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정보보안 관련 학교 및 학과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상세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219" y="899577"/>
            <a:ext cx="5097562" cy="589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18">
            <a:extLst>
              <a:ext uri="{FF2B5EF4-FFF2-40B4-BE49-F238E27FC236}">
                <a16:creationId xmlns:a16="http://schemas.microsoft.com/office/drawing/2014/main" id="{B7A37EAE-1867-4CCA-B4B4-15B266E192D3}"/>
              </a:ext>
            </a:extLst>
          </p:cNvPr>
          <p:cNvGrpSpPr/>
          <p:nvPr/>
        </p:nvGrpSpPr>
        <p:grpSpPr>
          <a:xfrm>
            <a:off x="2380286" y="511840"/>
            <a:ext cx="0" cy="144721"/>
            <a:chOff x="516732" y="651669"/>
            <a:chExt cx="0" cy="256381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C6A62D2-F3F5-48D3-AA47-233E87EB8DF3}"/>
                </a:ext>
              </a:extLst>
            </p:cNvPr>
            <p:cNvCxnSpPr/>
            <p:nvPr/>
          </p:nvCxnSpPr>
          <p:spPr>
            <a:xfrm flipV="1">
              <a:off x="516732" y="651669"/>
              <a:ext cx="0" cy="130175"/>
            </a:xfrm>
            <a:prstGeom prst="line">
              <a:avLst/>
            </a:prstGeom>
            <a:ln w="69850">
              <a:solidFill>
                <a:srgbClr val="006C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C276738-9DB1-4868-BEAF-624DFBC20D5C}"/>
                </a:ext>
              </a:extLst>
            </p:cNvPr>
            <p:cNvCxnSpPr/>
            <p:nvPr/>
          </p:nvCxnSpPr>
          <p:spPr>
            <a:xfrm flipV="1">
              <a:off x="516732" y="777875"/>
              <a:ext cx="0" cy="130175"/>
            </a:xfrm>
            <a:prstGeom prst="line">
              <a:avLst/>
            </a:prstGeom>
            <a:ln w="69850">
              <a:solidFill>
                <a:srgbClr val="00B0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5870E7B-0222-41FC-ABB6-CA6020E5588F}"/>
              </a:ext>
            </a:extLst>
          </p:cNvPr>
          <p:cNvGrpSpPr/>
          <p:nvPr/>
        </p:nvGrpSpPr>
        <p:grpSpPr>
          <a:xfrm>
            <a:off x="1524000" y="1"/>
            <a:ext cx="9144000" cy="202223"/>
            <a:chOff x="0" y="0"/>
            <a:chExt cx="9144000" cy="279400"/>
          </a:xfrm>
        </p:grpSpPr>
        <p:sp>
          <p:nvSpPr>
            <p:cNvPr id="8" name="자유형 2">
              <a:extLst>
                <a:ext uri="{FF2B5EF4-FFF2-40B4-BE49-F238E27FC236}">
                  <a16:creationId xmlns:a16="http://schemas.microsoft.com/office/drawing/2014/main" id="{002E0D23-0196-4DAF-BA34-F2A91A871867}"/>
                </a:ext>
              </a:extLst>
            </p:cNvPr>
            <p:cNvSpPr/>
            <p:nvPr/>
          </p:nvSpPr>
          <p:spPr>
            <a:xfrm rot="10800000">
              <a:off x="0" y="0"/>
              <a:ext cx="9144000" cy="2794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B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 3">
              <a:extLst>
                <a:ext uri="{FF2B5EF4-FFF2-40B4-BE49-F238E27FC236}">
                  <a16:creationId xmlns:a16="http://schemas.microsoft.com/office/drawing/2014/main" id="{50DEFCC6-E8B3-47AE-9E6B-06651DD61638}"/>
                </a:ext>
              </a:extLst>
            </p:cNvPr>
            <p:cNvSpPr/>
            <p:nvPr/>
          </p:nvSpPr>
          <p:spPr>
            <a:xfrm rot="10800000" flipH="1">
              <a:off x="0" y="0"/>
              <a:ext cx="9144000" cy="1905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6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779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12714" y="898702"/>
            <a:ext cx="895528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보안관제는 실시간으로 해킹침입에 대비하여 감시 및 분석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대응하는 직무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패킷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악성코드 분석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침해대응 등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모의해킹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해킹을 통해 그에 따른 취약점 분석 및 대응방안 제시 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침해대응</a:t>
            </a:r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(CERT)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침해사고 대응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탐지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사후처리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새로운 보안기법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해킹기법 등 신기술 제시 및 교육을 하는 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컨설턴트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컨설팅은 모의해킹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포렌식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취약점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분석등을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통해서 기관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리스크를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최소화하기 위해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분석하고 대응방안을 제시해주는 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악성코드분석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악성코드의 패턴을 분석하고 상세적으로 나열하고 정적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동적 분석을 진행하는 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보안개발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악성코드를 분석하고 탐지 모듈이나 치료 모듈을 개발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(Ex&gt;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백신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솔루션 영업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보안장비구축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컨설팅 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lang="ko-KR" altLang="en-US" sz="12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포렌식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전문가</a:t>
            </a:r>
            <a:endParaRPr lang="en-US" altLang="ko-KR" sz="12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PC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 노트북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휴대폰 등 각종 저장매체 또는 인터넷 상에 남아 있는 각종 디지털 정보를 분석해 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범죄 단서를 찾는 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lang="ko-KR" altLang="en-US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시큐어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코딩 전문가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할 때 정보보안을 반영한 코딩을 함으로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보안성을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높이기 위한 직무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22866EE-31A5-4F50-A019-6BC77BFC3CDC}"/>
              </a:ext>
            </a:extLst>
          </p:cNvPr>
          <p:cNvSpPr>
            <a:spLocks/>
          </p:cNvSpPr>
          <p:nvPr/>
        </p:nvSpPr>
        <p:spPr bwMode="auto">
          <a:xfrm>
            <a:off x="2248647" y="530995"/>
            <a:ext cx="8229600" cy="36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4" tIns="45717" rIns="91434" bIns="45717">
            <a:spAutoFit/>
          </a:bodyPr>
          <a:lstStyle/>
          <a:p>
            <a:pPr marL="363538" indent="-363538"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정보보안 직무</a:t>
            </a:r>
            <a:endParaRPr kumimoji="1" lang="ko-KR" altLang="en-US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935D3DC-61B5-422F-833C-564DB0874978}"/>
              </a:ext>
            </a:extLst>
          </p:cNvPr>
          <p:cNvGrpSpPr/>
          <p:nvPr/>
        </p:nvGrpSpPr>
        <p:grpSpPr>
          <a:xfrm>
            <a:off x="1524000" y="1"/>
            <a:ext cx="9144000" cy="202223"/>
            <a:chOff x="0" y="0"/>
            <a:chExt cx="9144000" cy="279400"/>
          </a:xfrm>
        </p:grpSpPr>
        <p:sp>
          <p:nvSpPr>
            <p:cNvPr id="9" name="자유형 2">
              <a:extLst>
                <a:ext uri="{FF2B5EF4-FFF2-40B4-BE49-F238E27FC236}">
                  <a16:creationId xmlns:a16="http://schemas.microsoft.com/office/drawing/2014/main" id="{3E176432-6799-4D73-B5B7-388DD4F1DEE2}"/>
                </a:ext>
              </a:extLst>
            </p:cNvPr>
            <p:cNvSpPr/>
            <p:nvPr/>
          </p:nvSpPr>
          <p:spPr>
            <a:xfrm rot="10800000">
              <a:off x="0" y="0"/>
              <a:ext cx="9144000" cy="2794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B0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3">
              <a:extLst>
                <a:ext uri="{FF2B5EF4-FFF2-40B4-BE49-F238E27FC236}">
                  <a16:creationId xmlns:a16="http://schemas.microsoft.com/office/drawing/2014/main" id="{ECD5873E-9EE6-4F5C-AD94-02581B836C86}"/>
                </a:ext>
              </a:extLst>
            </p:cNvPr>
            <p:cNvSpPr/>
            <p:nvPr/>
          </p:nvSpPr>
          <p:spPr>
            <a:xfrm rot="10800000" flipH="1">
              <a:off x="0" y="0"/>
              <a:ext cx="9144000" cy="190500"/>
            </a:xfrm>
            <a:custGeom>
              <a:avLst/>
              <a:gdLst>
                <a:gd name="connsiteX0" fmla="*/ 9144000 w 9144000"/>
                <a:gd name="connsiteY0" fmla="*/ 0 h 1259931"/>
                <a:gd name="connsiteX1" fmla="*/ 9144000 w 9144000"/>
                <a:gd name="connsiteY1" fmla="*/ 1259931 h 1259931"/>
                <a:gd name="connsiteX2" fmla="*/ 0 w 9144000"/>
                <a:gd name="connsiteY2" fmla="*/ 1259931 h 1259931"/>
                <a:gd name="connsiteX3" fmla="*/ 0 w 9144000"/>
                <a:gd name="connsiteY3" fmla="*/ 564606 h 1259931"/>
                <a:gd name="connsiteX4" fmla="*/ 8933033 w 9144000"/>
                <a:gd name="connsiteY4" fmla="*/ 62664 h 125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259931">
                  <a:moveTo>
                    <a:pt x="9144000" y="0"/>
                  </a:moveTo>
                  <a:lnTo>
                    <a:pt x="9144000" y="1259931"/>
                  </a:lnTo>
                  <a:lnTo>
                    <a:pt x="0" y="1259931"/>
                  </a:lnTo>
                  <a:lnTo>
                    <a:pt x="0" y="564606"/>
                  </a:lnTo>
                  <a:cubicBezTo>
                    <a:pt x="4197231" y="564606"/>
                    <a:pt x="7748766" y="353464"/>
                    <a:pt x="8933033" y="62664"/>
                  </a:cubicBezTo>
                  <a:close/>
                </a:path>
              </a:pathLst>
            </a:custGeom>
            <a:solidFill>
              <a:srgbClr val="006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8">
            <a:extLst>
              <a:ext uri="{FF2B5EF4-FFF2-40B4-BE49-F238E27FC236}">
                <a16:creationId xmlns:a16="http://schemas.microsoft.com/office/drawing/2014/main" id="{BC3F1A62-D22F-45B5-A8FA-733D3DD07505}"/>
              </a:ext>
            </a:extLst>
          </p:cNvPr>
          <p:cNvGrpSpPr/>
          <p:nvPr/>
        </p:nvGrpSpPr>
        <p:grpSpPr>
          <a:xfrm>
            <a:off x="2135188" y="511840"/>
            <a:ext cx="0" cy="144721"/>
            <a:chOff x="516732" y="651669"/>
            <a:chExt cx="0" cy="256381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900B748-6DAC-4193-AF27-CFA651AF6D4E}"/>
                </a:ext>
              </a:extLst>
            </p:cNvPr>
            <p:cNvCxnSpPr/>
            <p:nvPr/>
          </p:nvCxnSpPr>
          <p:spPr>
            <a:xfrm flipV="1">
              <a:off x="516732" y="651669"/>
              <a:ext cx="0" cy="130175"/>
            </a:xfrm>
            <a:prstGeom prst="line">
              <a:avLst/>
            </a:prstGeom>
            <a:ln w="69850">
              <a:solidFill>
                <a:srgbClr val="006C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1AD7116-4285-491A-9ACC-EA4DBD11F83B}"/>
                </a:ext>
              </a:extLst>
            </p:cNvPr>
            <p:cNvCxnSpPr/>
            <p:nvPr/>
          </p:nvCxnSpPr>
          <p:spPr>
            <a:xfrm flipV="1">
              <a:off x="516732" y="777875"/>
              <a:ext cx="0" cy="130175"/>
            </a:xfrm>
            <a:prstGeom prst="line">
              <a:avLst/>
            </a:prstGeom>
            <a:ln w="69850">
              <a:solidFill>
                <a:srgbClr val="00B0D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312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68801" y="1271600"/>
            <a:ext cx="212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생각한 해결책과 가장 흡사한 결과물을 찾고 코드 들여다보기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DA4F01-4C85-4C8D-ADE0-CB4DE6D6A8BA}"/>
              </a:ext>
            </a:extLst>
          </p:cNvPr>
          <p:cNvSpPr txBox="1"/>
          <p:nvPr/>
        </p:nvSpPr>
        <p:spPr>
          <a:xfrm>
            <a:off x="5032464" y="1271600"/>
            <a:ext cx="212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필요한 라이브러리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프레임워크에 대한 튜토리얼 실행해보기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91B68-C06B-4643-9272-1CEF9267EC7E}"/>
              </a:ext>
            </a:extLst>
          </p:cNvPr>
          <p:cNvSpPr txBox="1"/>
          <p:nvPr/>
        </p:nvSpPr>
        <p:spPr>
          <a:xfrm>
            <a:off x="8996126" y="1410099"/>
            <a:ext cx="212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Stackoverflow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활용해보기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EF141-C853-4911-B018-9BB5391E23E5}"/>
              </a:ext>
            </a:extLst>
          </p:cNvPr>
          <p:cNvSpPr txBox="1"/>
          <p:nvPr/>
        </p:nvSpPr>
        <p:spPr>
          <a:xfrm>
            <a:off x="1068800" y="2967335"/>
            <a:ext cx="212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최소 기능을 제외한 다른 기능들은 제거해보기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09CC7-3149-4F9A-A9BD-09EE703A4772}"/>
              </a:ext>
            </a:extLst>
          </p:cNvPr>
          <p:cNvSpPr txBox="1"/>
          <p:nvPr/>
        </p:nvSpPr>
        <p:spPr>
          <a:xfrm>
            <a:off x="5032463" y="3105834"/>
            <a:ext cx="212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 기능을 부각시키고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확장시키기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F3DA3-F888-46C2-B21C-BC2604C1ADBC}"/>
              </a:ext>
            </a:extLst>
          </p:cNvPr>
          <p:cNvSpPr txBox="1"/>
          <p:nvPr/>
        </p:nvSpPr>
        <p:spPr>
          <a:xfrm>
            <a:off x="8996126" y="3105834"/>
            <a:ext cx="212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내가 쓰고 있는 에디터 </a:t>
            </a:r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바꿔보기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DD4BE1-A9EA-4C0F-BDDE-2A8157277FA3}"/>
              </a:ext>
            </a:extLst>
          </p:cNvPr>
          <p:cNvSpPr txBox="1"/>
          <p:nvPr/>
        </p:nvSpPr>
        <p:spPr>
          <a:xfrm>
            <a:off x="1068799" y="4940068"/>
            <a:ext cx="212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 키워드 설정하고 국내외 강의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또는 유튜브 영상 찾아보기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785B65-4A67-4B4B-8948-670A4134FEAA}"/>
              </a:ext>
            </a:extLst>
          </p:cNvPr>
          <p:cNvSpPr txBox="1"/>
          <p:nvPr/>
        </p:nvSpPr>
        <p:spPr>
          <a:xfrm>
            <a:off x="5032462" y="4801569"/>
            <a:ext cx="2127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디자인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디자인 요소 뿐만 아니라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HTML, CSS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등의 코드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이나 사진 구매해보기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0EDC69-BD26-4BD5-86EB-046A9782A0BD}"/>
              </a:ext>
            </a:extLst>
          </p:cNvPr>
          <p:cNvSpPr txBox="1"/>
          <p:nvPr/>
        </p:nvSpPr>
        <p:spPr>
          <a:xfrm>
            <a:off x="8996125" y="4940068"/>
            <a:ext cx="212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주위 개발자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친구 또는 조언을 받을 사람을 찾아 피드백 받기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00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2151727"/>
            <a:ext cx="67839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해킹대회와 컨퍼런스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커뮤니티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SNS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동아리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워게임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YouTube,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정보보안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유무료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강의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en-US" altLang="ko-KR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BoB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주니어 </a:t>
            </a:r>
            <a:r>
              <a:rPr lang="ko-KR" altLang="en-US" sz="3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케이쉴드와</a:t>
            </a:r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같은 국가 주도 정보보안 인력 양성 프로그램 등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8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04016" y="3136612"/>
            <a:ext cx="6783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차례대로 살펴봅시다</a:t>
            </a:r>
            <a:r>
              <a:rPr lang="en-US" altLang="ko-KR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1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69D1EE-104A-460F-85FE-F00004090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3169" y="353493"/>
            <a:ext cx="775676" cy="451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B6058-2060-45B1-8055-1B06B8374CA0}"/>
              </a:ext>
            </a:extLst>
          </p:cNvPr>
          <p:cNvSpPr txBox="1"/>
          <p:nvPr/>
        </p:nvSpPr>
        <p:spPr>
          <a:xfrm>
            <a:off x="2704016" y="2644170"/>
            <a:ext cx="6783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국내 해킹대회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국외 해킹대회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46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1725</Words>
  <Application>Microsoft Office PowerPoint</Application>
  <PresentationFormat>와이드스크린</PresentationFormat>
  <Paragraphs>354</Paragraphs>
  <Slides>62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9" baseType="lpstr">
      <vt:lpstr>굴림</vt:lpstr>
      <vt:lpstr>나눔고딕</vt:lpstr>
      <vt:lpstr>나눔스퀘어</vt:lpstr>
      <vt:lpstr>맑은 고딕</vt:lpstr>
      <vt:lpstr>배달의민족 주아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hojun</dc:creator>
  <cp:lastModifiedBy>lee hojun</cp:lastModifiedBy>
  <cp:revision>47</cp:revision>
  <dcterms:created xsi:type="dcterms:W3CDTF">2020-06-04T02:06:05Z</dcterms:created>
  <dcterms:modified xsi:type="dcterms:W3CDTF">2020-06-10T02:06:55Z</dcterms:modified>
</cp:coreProperties>
</file>