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300" r:id="rId4"/>
    <p:sldId id="261" r:id="rId5"/>
    <p:sldId id="302" r:id="rId6"/>
    <p:sldId id="303" r:id="rId7"/>
    <p:sldId id="304" r:id="rId8"/>
    <p:sldId id="305" r:id="rId9"/>
    <p:sldId id="301" r:id="rId10"/>
    <p:sldId id="341" r:id="rId11"/>
    <p:sldId id="307" r:id="rId12"/>
    <p:sldId id="306" r:id="rId13"/>
    <p:sldId id="308" r:id="rId14"/>
    <p:sldId id="309" r:id="rId15"/>
    <p:sldId id="342" r:id="rId16"/>
    <p:sldId id="340" r:id="rId17"/>
    <p:sldId id="310" r:id="rId18"/>
    <p:sldId id="311" r:id="rId19"/>
    <p:sldId id="312" r:id="rId20"/>
    <p:sldId id="313" r:id="rId21"/>
    <p:sldId id="314" r:id="rId22"/>
    <p:sldId id="318" r:id="rId23"/>
    <p:sldId id="319" r:id="rId24"/>
    <p:sldId id="322" r:id="rId25"/>
    <p:sldId id="323" r:id="rId26"/>
    <p:sldId id="353" r:id="rId27"/>
    <p:sldId id="354" r:id="rId28"/>
    <p:sldId id="320" r:id="rId29"/>
    <p:sldId id="321" r:id="rId30"/>
    <p:sldId id="337" r:id="rId31"/>
    <p:sldId id="336" r:id="rId32"/>
    <p:sldId id="315" r:id="rId33"/>
    <p:sldId id="345" r:id="rId34"/>
    <p:sldId id="338" r:id="rId35"/>
    <p:sldId id="350" r:id="rId36"/>
    <p:sldId id="346" r:id="rId37"/>
    <p:sldId id="347" r:id="rId38"/>
    <p:sldId id="348" r:id="rId39"/>
    <p:sldId id="316" r:id="rId40"/>
    <p:sldId id="339" r:id="rId41"/>
    <p:sldId id="343" r:id="rId42"/>
    <p:sldId id="349" r:id="rId43"/>
    <p:sldId id="317" r:id="rId44"/>
    <p:sldId id="344" r:id="rId45"/>
    <p:sldId id="351" r:id="rId46"/>
    <p:sldId id="352" r:id="rId47"/>
    <p:sldId id="35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71391" autoAdjust="0"/>
  </p:normalViewPr>
  <p:slideViewPr>
    <p:cSldViewPr snapToGrid="0">
      <p:cViewPr varScale="1">
        <p:scale>
          <a:sx n="85" d="100"/>
          <a:sy n="85" d="100"/>
        </p:scale>
        <p:origin x="528" y="52"/>
      </p:cViewPr>
      <p:guideLst>
        <p:guide orient="horz" pos="2159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D1304C-F24A-4242-A44F-86149C5BE3FA}" type="datetime1">
              <a:rPr lang="ko-KR" altLang="en-US"/>
              <a:pPr lvl="0">
                <a:defRPr lang="ko-KR" altLang="en-US"/>
              </a:pPr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4A5E861-EAD5-46F8-95CB-50A0B9A3C13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CB03D15F-F384-42AA-8129-99B66AEABAFB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 콘테스트와 같은 것도 합니다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스피어</a:t>
            </a:r>
            <a:r>
              <a:rPr lang="ko-KR" altLang="en-US" dirty="0"/>
              <a:t> 피싱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6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직접증거</a:t>
            </a:r>
            <a:r>
              <a:rPr lang="en-US" altLang="ko-KR" dirty="0"/>
              <a:t>, </a:t>
            </a:r>
            <a:r>
              <a:rPr lang="ko-KR" altLang="en-US" dirty="0"/>
              <a:t>간접증거</a:t>
            </a:r>
            <a:r>
              <a:rPr lang="en-US" altLang="ko-KR" dirty="0"/>
              <a:t>, </a:t>
            </a:r>
            <a:r>
              <a:rPr lang="ko-KR" altLang="en-US" dirty="0"/>
              <a:t>인적증거</a:t>
            </a:r>
            <a:r>
              <a:rPr lang="en-US" altLang="ko-KR" dirty="0"/>
              <a:t>, </a:t>
            </a:r>
            <a:r>
              <a:rPr lang="ko-KR" altLang="en-US" dirty="0"/>
              <a:t>물적증거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파일만이 아니라 네트워크 상에 존재하는 증거</a:t>
            </a:r>
            <a:r>
              <a:rPr lang="en-US" altLang="ko-KR" dirty="0"/>
              <a:t>, </a:t>
            </a:r>
            <a:r>
              <a:rPr lang="ko-KR" altLang="en-US" dirty="0"/>
              <a:t>메모리상에 존재하는 증거도 있음</a:t>
            </a:r>
            <a:r>
              <a:rPr lang="en-US" altLang="ko-KR" dirty="0"/>
              <a:t>, </a:t>
            </a:r>
            <a:r>
              <a:rPr lang="ko-KR" altLang="en-US" dirty="0"/>
              <a:t>컴퓨터만 생각하고 쉬운데 서버 로그도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1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정당성 원칙 </a:t>
            </a:r>
            <a:r>
              <a:rPr lang="en-US" altLang="ko-KR" dirty="0"/>
              <a:t>: </a:t>
            </a:r>
            <a:r>
              <a:rPr lang="ko-KR" altLang="en-US" dirty="0"/>
              <a:t>입수된 증거가 적법한 절차와 방식으로 입수되었느냐</a:t>
            </a:r>
          </a:p>
          <a:p>
            <a:r>
              <a:rPr lang="ko-KR" altLang="en-US" dirty="0"/>
              <a:t>재현의 원칙 </a:t>
            </a:r>
            <a:r>
              <a:rPr lang="en-US" altLang="ko-KR" dirty="0"/>
              <a:t>: </a:t>
            </a:r>
            <a:r>
              <a:rPr lang="ko-KR" altLang="en-US" dirty="0"/>
              <a:t>직전과 같은 조건에서 현장 검증을 실시했을 경우 동일한 결과가 나오느냐</a:t>
            </a:r>
          </a:p>
          <a:p>
            <a:r>
              <a:rPr lang="ko-KR" altLang="en-US" dirty="0"/>
              <a:t>절차 연속성의 원칙 </a:t>
            </a:r>
            <a:r>
              <a:rPr lang="en-US" altLang="ko-KR" dirty="0"/>
              <a:t>: </a:t>
            </a:r>
            <a:r>
              <a:rPr lang="ko-KR" altLang="en-US" dirty="0"/>
              <a:t>획득</a:t>
            </a:r>
            <a:r>
              <a:rPr lang="en-US" altLang="ko-KR" dirty="0"/>
              <a:t>, </a:t>
            </a:r>
            <a:r>
              <a:rPr lang="ko-KR" altLang="en-US" dirty="0"/>
              <a:t>이송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보관</a:t>
            </a:r>
            <a:r>
              <a:rPr lang="en-US" altLang="ko-KR" dirty="0"/>
              <a:t>. </a:t>
            </a:r>
            <a:r>
              <a:rPr lang="ko-KR" altLang="en-US" dirty="0"/>
              <a:t>보고서 작성 및 법정 제출의 각 단계에서 담당자와 책임자를 </a:t>
            </a:r>
            <a:r>
              <a:rPr lang="ko-KR" altLang="en-US" dirty="0" err="1"/>
              <a:t>명확히하고</a:t>
            </a:r>
            <a:r>
              <a:rPr lang="ko-KR" altLang="en-US" dirty="0"/>
              <a:t> 증거물의 변조</a:t>
            </a:r>
            <a:r>
              <a:rPr lang="en-US" altLang="ko-KR" dirty="0"/>
              <a:t>, </a:t>
            </a:r>
            <a:r>
              <a:rPr lang="ko-KR" altLang="en-US" dirty="0"/>
              <a:t>손실에 대비하였느냐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무결성의 원칙 </a:t>
            </a:r>
            <a:r>
              <a:rPr lang="en-US" altLang="ko-KR" dirty="0"/>
              <a:t>: </a:t>
            </a:r>
            <a:r>
              <a:rPr lang="ko-KR" altLang="en-US" dirty="0"/>
              <a:t>위조</a:t>
            </a:r>
            <a:r>
              <a:rPr lang="en-US" altLang="ko-KR" dirty="0"/>
              <a:t>/</a:t>
            </a:r>
            <a:r>
              <a:rPr lang="ko-KR" altLang="en-US" dirty="0"/>
              <a:t>변조되지 않았음을 입증할 수 있어야 한다</a:t>
            </a:r>
          </a:p>
          <a:p>
            <a:r>
              <a:rPr lang="ko-KR" altLang="en-US" dirty="0"/>
              <a:t>신속성의 원칙 </a:t>
            </a:r>
            <a:r>
              <a:rPr lang="en-US" altLang="ko-KR" dirty="0"/>
              <a:t>: </a:t>
            </a:r>
            <a:r>
              <a:rPr lang="ko-KR" altLang="en-US" dirty="0"/>
              <a:t>컴퓨터 시스템의 휘발성 정보수집 여부는 신속한 조치에 의해 결정되므로 모든 과정은 지체없이 진행되어야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소스코드감사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소스코드를 보며 취약점 찾기</a:t>
            </a:r>
            <a:endParaRPr lang="en-US" altLang="ko-KR" dirty="0"/>
          </a:p>
          <a:p>
            <a:r>
              <a:rPr lang="ko-KR" altLang="en-US" dirty="0"/>
              <a:t>바이너리 감사 </a:t>
            </a:r>
            <a:r>
              <a:rPr lang="en-US" altLang="ko-KR" dirty="0"/>
              <a:t>: </a:t>
            </a:r>
            <a:r>
              <a:rPr lang="ko-KR" altLang="en-US" dirty="0"/>
              <a:t>어셈블리어를 보며 취약점 찾기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자동으로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넣어 취약점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7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소스코드감사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소스코드를 보며 취약점 찾기</a:t>
            </a:r>
            <a:endParaRPr lang="en-US" altLang="ko-KR" dirty="0"/>
          </a:p>
          <a:p>
            <a:r>
              <a:rPr lang="ko-KR" altLang="en-US" dirty="0"/>
              <a:t>바이너리 감사 </a:t>
            </a:r>
            <a:r>
              <a:rPr lang="en-US" altLang="ko-KR" dirty="0"/>
              <a:t>: </a:t>
            </a:r>
            <a:r>
              <a:rPr lang="ko-KR" altLang="en-US" dirty="0"/>
              <a:t>어셈블리어를 보며 취약점 찾기</a:t>
            </a:r>
            <a:endParaRPr lang="en-US" altLang="ko-KR" dirty="0"/>
          </a:p>
          <a:p>
            <a:r>
              <a:rPr lang="ko-KR" altLang="en-US" dirty="0" err="1"/>
              <a:t>퍼징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자동으로 </a:t>
            </a:r>
            <a:r>
              <a:rPr lang="ko-KR" altLang="en-US" dirty="0" err="1"/>
              <a:t>입력값을</a:t>
            </a:r>
            <a:r>
              <a:rPr lang="ko-KR" altLang="en-US" dirty="0"/>
              <a:t> 넣어 취약점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8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7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B4A5E861-EAD5-46F8-95CB-50A0B9A3C130}" type="slidenum">
              <a:rPr lang="ko-KR" altLang="en-US" smtClean="0"/>
              <a:pPr lvl="0">
                <a:defRPr lang="ko-KR" altLang="en-US"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5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BC5C-251B-4A39-AB21-C9A2C50D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954E-D09A-467A-B4C3-9B9F659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D34D-518B-4283-AD59-510043B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C88-8CDD-45C0-9AFE-87E7288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8AFE-B80B-40E1-9196-EB4B8E6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DCEB-E231-49B7-9267-1C6EDCD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64A41-A3F3-473E-9FB0-4C92073D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A7B9-5DC1-462B-ADD5-FD9B7A4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D0D7-FC3D-4BF7-A5FE-DB6411BE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919-B0D1-4943-A5AF-D315F45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438CE-4A6D-493C-86B6-DF3F2ED3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24004-BE3A-428A-BDDF-8C01B94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12AC7-2EF5-4E03-9FE1-1E601D4C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C1BA-7A3C-4B70-84E9-2A7224B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0D31-21AB-4407-A92E-BC7A3C0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4B3F-F834-4F02-B8FB-D66A3D4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609B1-0C18-4A63-9F84-5A52FD9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0E91-4098-4B92-84FC-12A2D32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0D3-CDF9-41AB-AABB-B37923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B4EB9-681B-4552-98C4-A23F6AA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EE7E-EBA5-45AA-BB7B-F0A7288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324C-9488-4A43-9AF6-F1AAEBDF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82AF9-822E-4485-8571-F844FF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D606C-01C0-4E91-B4BE-8213F019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C4BB-45EB-4B9E-8440-B5F302F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223E-46FA-417B-B4A5-0764B3D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5935-4701-4BB5-80B7-2E774F55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29251-96B4-4D45-B531-6D96A86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59157-3336-4E13-B61E-A328989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4BD3-3AAA-4DE7-87B8-582AA4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166C-930E-45F3-ACCF-A848CAE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97CA-2034-4BAD-BADB-2D5A6C4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2CDB-5CCB-4BB4-8CFA-AD12871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733C-72B3-4722-94F6-18F33832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D70F5-57E0-4AC5-94B2-8E9773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10785-E6EF-4D9A-A3AA-D1EC5276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93AD-EB32-4287-A9D8-F0149D8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96FA2-8897-4F86-B589-DACDC36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6B763-7CBC-4941-946D-C4D7E9D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6313-6CB2-42C4-AF41-F46CFBE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27141-8647-4665-B4C8-00CBD32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7CB1F-7EA9-42D1-AC72-3EC3DD3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01C85-CE89-4186-ADE4-8A8339F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76D88-D8C0-44C2-AE3B-E05B9F6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8610-E575-41E1-9E25-AE15E40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9BBC-0546-4A05-A08A-906A9B6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61AB-5119-42BE-AE7D-2040A29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DE4C-2A53-4F07-B291-0407010C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FFD1-4EA3-475B-9FBE-F03C2F82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2ADA8-3303-4880-BFF2-CDEFE284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27C23-7D96-4185-9A8B-7F5FC20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6C5D-4637-4B1B-9FA1-E304492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C79-0D86-4285-876C-C04E7A0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6813-A302-40A5-B7D0-0F3BC26D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2C2D5-94EB-4EAB-917E-CB0B8B8E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DD3F3-7327-4103-A2F3-98C840A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7E3B9-52BE-466A-802B-52DCCE69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39AE-547D-4773-A9AF-920C391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064D-9BE9-44C4-860F-BD64A8C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59A-5D45-4653-B8E8-E662A28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3895-CF95-485A-A7D6-66E453EC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AED-9A22-4947-9F23-875DD3ED5058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0204-96B0-4518-A39C-1FA3E1B6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BECB7-B314-485E-AAB4-29B376B9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-lab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1DB9E-BD14-A047-82B9-283DB73A31BF}"/>
              </a:ext>
            </a:extLst>
          </p:cNvPr>
          <p:cNvSpPr txBox="1"/>
          <p:nvPr/>
        </p:nvSpPr>
        <p:spPr>
          <a:xfrm>
            <a:off x="263155" y="259461"/>
            <a:ext cx="341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제약없이 사용할 수 있는 비영리 저작물입니다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378" y="2998113"/>
            <a:ext cx="426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Path Finder</a:t>
            </a: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개요와 진로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분야 정리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D87B-FEA4-42B3-A63A-4ABD00984429}"/>
              </a:ext>
            </a:extLst>
          </p:cNvPr>
          <p:cNvSpPr txBox="1"/>
          <p:nvPr/>
        </p:nvSpPr>
        <p:spPr>
          <a:xfrm>
            <a:off x="8624822" y="6372837"/>
            <a:ext cx="356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수정이 필요하시면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paul-lab@naver.com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7C116-7BC4-4C54-AD78-D77BF4E88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120949"/>
            <a:ext cx="80016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remote exploit, vulnerable exploit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https://www.rapid7.com/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securityvulns.com/files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www.outpost9.com/exploits 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https://packetstormsecurity.com/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0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644170"/>
            <a:ext cx="800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DDoS, DoS(</a:t>
            </a:r>
            <a:r>
              <a:rPr lang="sv-SE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Teardrop Attack, LAND Attack, SYN Flooding Attack, smurf Attack, ...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스니핑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스푸핑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하이제킹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Scanning Attack,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85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26840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7.7 DDoS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공격사건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59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대규모 공격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진짜 공격을 숨기기 위한 용도로도 사용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1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 코드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Python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(Python DoS code)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81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패킷분석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Wireshark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23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316417"/>
            <a:ext cx="8001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security)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응용 소프트웨어의 보안 정책에서의 결함이나 시스템 개발에서의 눈에 띄지 않는 위약점들 같은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코드의 생명주기 전체 과정을 아우른다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Wiki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1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뿐만 아니라 응용 프로그램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2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 가이드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시큐어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코딩 가이드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24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890391"/>
            <a:ext cx="800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Reverse Engineering</a:t>
            </a:r>
          </a:p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역공학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逆工學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8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재조합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제품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9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정보보안에서의 목적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17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분석과 악성코드 분석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41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분석을 해야만 바이러스인 것을 알까요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1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바이러스토탈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01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0521" y="3136612"/>
            <a:ext cx="875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프로그래밍 언어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CPU,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운영체제 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2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ollydbg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IDA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도구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9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083C1-2AA9-470F-9F3F-DD58A39F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647825"/>
            <a:ext cx="72294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5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35DE457-7E3C-45A5-8A31-3D27CC685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0BEBCE-F7A5-4BD3-9106-3AEDE65D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84" y="2867025"/>
            <a:ext cx="2981325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CA07B-A9A3-4CA5-8A60-1F700F2150EC}"/>
              </a:ext>
            </a:extLst>
          </p:cNvPr>
          <p:cNvSpPr txBox="1"/>
          <p:nvPr/>
        </p:nvSpPr>
        <p:spPr>
          <a:xfrm>
            <a:off x="794407" y="2412335"/>
            <a:ext cx="14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기계어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BBDD6-CB59-4F0B-9B4F-4776AB238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050" y="1551885"/>
            <a:ext cx="2951900" cy="4816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F9ADC-9E94-4F32-B62B-91A1FE006086}"/>
              </a:ext>
            </a:extLst>
          </p:cNvPr>
          <p:cNvSpPr txBox="1"/>
          <p:nvPr/>
        </p:nvSpPr>
        <p:spPr>
          <a:xfrm>
            <a:off x="4335959" y="1020871"/>
            <a:ext cx="14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어셈블리어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9A93E-7619-4EE7-8B85-06DCA753FE9D}"/>
              </a:ext>
            </a:extLst>
          </p:cNvPr>
          <p:cNvSpPr txBox="1"/>
          <p:nvPr/>
        </p:nvSpPr>
        <p:spPr>
          <a:xfrm>
            <a:off x="8034906" y="1949283"/>
            <a:ext cx="14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49ADC-63CA-4651-BA2F-9F10C5809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906" y="2412335"/>
            <a:ext cx="3733800" cy="2295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ED1AFC-D3F3-427A-8276-35212025F2BF}"/>
              </a:ext>
            </a:extLst>
          </p:cNvPr>
          <p:cNvSpPr txBox="1"/>
          <p:nvPr/>
        </p:nvSpPr>
        <p:spPr>
          <a:xfrm>
            <a:off x="9530693" y="6183476"/>
            <a:ext cx="19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kumimoji="1"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위키디피아</a:t>
            </a:r>
            <a:endParaRPr kumimoji="1" lang="ko-Kore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FFE1D-DFA9-4A75-9361-973521C01D13}"/>
              </a:ext>
            </a:extLst>
          </p:cNvPr>
          <p:cNvSpPr/>
          <p:nvPr/>
        </p:nvSpPr>
        <p:spPr>
          <a:xfrm>
            <a:off x="344492" y="56131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39979-4CA2-452D-8EAE-9E107B29296D}"/>
              </a:ext>
            </a:extLst>
          </p:cNvPr>
          <p:cNvSpPr txBox="1"/>
          <p:nvPr/>
        </p:nvSpPr>
        <p:spPr>
          <a:xfrm>
            <a:off x="573352" y="1549173"/>
            <a:ext cx="295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if,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while,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function, </a:t>
            </a:r>
            <a:r>
              <a:rPr lang="en-US" altLang="ko-KR" sz="2000" dirty="0" err="1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etc</a:t>
            </a:r>
            <a:endParaRPr lang="en-US" altLang="ko-KR" sz="16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20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5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1720840"/>
            <a:ext cx="8001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복구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황우석 박사의 줄기세포 사건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김선종 연구원의 노트북에서 포렌식을 통해 증거 획득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But!</a:t>
            </a:r>
          </a:p>
          <a:p>
            <a:pPr algn="ctr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2010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총리실 민간인 불법 사찰 하드디스크 삭제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디가우저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장비를 이용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하드디스크 데이터를 영구 삭제한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안티포렌식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0ADCF-8212-4587-B409-F5709882F233}"/>
              </a:ext>
            </a:extLst>
          </p:cNvPr>
          <p:cNvSpPr txBox="1"/>
          <p:nvPr/>
        </p:nvSpPr>
        <p:spPr>
          <a:xfrm>
            <a:off x="8077199" y="6042842"/>
            <a:ext cx="34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맛보기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 추천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63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법률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61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75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151727"/>
            <a:ext cx="8001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정당성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재현의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절차 연속성의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무결성의 원칙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신속성의 원칙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C2D93-2467-46C7-9D9C-EC31CE0B0C38}"/>
              </a:ext>
            </a:extLst>
          </p:cNvPr>
          <p:cNvSpPr txBox="1"/>
          <p:nvPr/>
        </p:nvSpPr>
        <p:spPr>
          <a:xfrm>
            <a:off x="8077199" y="6042842"/>
            <a:ext cx="34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맛보기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 추천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98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EnCase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296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파일 복구라면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레쿠바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이용하세요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24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4515" y="3162483"/>
            <a:ext cx="86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패스워드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접근 제어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조작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 암호화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응용프로그램 관리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7EA4E-5A40-4599-8F9C-2B369D6F1261}"/>
              </a:ext>
            </a:extLst>
          </p:cNvPr>
          <p:cNvSpPr/>
          <p:nvPr/>
        </p:nvSpPr>
        <p:spPr>
          <a:xfrm>
            <a:off x="7407683" y="4239701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확인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69BED-E971-434F-9BB3-7640A62A5927}"/>
              </a:ext>
            </a:extLst>
          </p:cNvPr>
          <p:cNvSpPr/>
          <p:nvPr/>
        </p:nvSpPr>
        <p:spPr>
          <a:xfrm>
            <a:off x="6296361" y="2793151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 탈취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상승 해킹 기법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C2698B-5925-4DC5-B9C6-D3FD0317126B}"/>
              </a:ext>
            </a:extLst>
          </p:cNvPr>
          <p:cNvSpPr/>
          <p:nvPr/>
        </p:nvSpPr>
        <p:spPr>
          <a:xfrm>
            <a:off x="9217846" y="279315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삽입이나 오염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23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취약점은 어디에나 존재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완벽한 코드는 없다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-&gt;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풀리지 않는 자물쇠는 없다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19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소스코드 감사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바이너리 감사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퍼징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 상승 등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826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9875" y="3198167"/>
            <a:ext cx="1103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https://www.boho.or.kr/data/noticeView.do?bulletin_writing_sequence=1403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007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6564" y="828288"/>
            <a:ext cx="387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전하고자 하는 메시지를 숨기는 것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965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5C521-34D4-4D85-88E9-A8F03BD2EB9E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1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2285274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전치법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대체법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DES, AES, RSA, MD5, SHA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DE41B-9CD0-4784-9D99-CCC0C6EEB6BF}"/>
              </a:ext>
            </a:extLst>
          </p:cNvPr>
          <p:cNvSpPr txBox="1"/>
          <p:nvPr/>
        </p:nvSpPr>
        <p:spPr>
          <a:xfrm>
            <a:off x="3901145" y="3572790"/>
            <a:ext cx="4389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예를 들어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 LOVE YOU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 NQXG AQW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79DBF-D376-4871-9BF8-1E7CD8FCA31E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101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다음세대를 책임질 암호 알고리즘은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379DBF-D376-4871-9BF8-1E7CD8FCA31E}"/>
              </a:ext>
            </a:extLst>
          </p:cNvPr>
          <p:cNvSpPr/>
          <p:nvPr/>
        </p:nvSpPr>
        <p:spPr>
          <a:xfrm>
            <a:off x="344492" y="561310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52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2890391"/>
            <a:ext cx="86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컴퓨터와 시스템을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장악하기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유효한 공격 방법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7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2397948"/>
            <a:ext cx="8638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2010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이란의 핵 시설을 공격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스턱스넷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한국수력원자력 발전소 해킹 </a:t>
            </a:r>
            <a:r>
              <a:rPr lang="en-US" altLang="ko-KR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개월 이상의 잠복기간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7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6673" y="2397948"/>
            <a:ext cx="8638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마비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정보 탈취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계좌 획득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위변조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8715" y="3136612"/>
            <a:ext cx="55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언어는 주로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C, Python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8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5172" y="3136612"/>
            <a:ext cx="80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에서 </a:t>
            </a:r>
            <a:r>
              <a:rPr lang="ko-KR" altLang="en-US" sz="32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가이드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라고 검색해보세요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5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841</Words>
  <Application>Microsoft Office PowerPoint</Application>
  <PresentationFormat>와이드스크린</PresentationFormat>
  <Paragraphs>203</Paragraphs>
  <Slides>47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나눔스퀘어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paullab</cp:lastModifiedBy>
  <cp:revision>71</cp:revision>
  <dcterms:created xsi:type="dcterms:W3CDTF">2020-06-04T02:06:05Z</dcterms:created>
  <dcterms:modified xsi:type="dcterms:W3CDTF">2020-06-16T05:36:49Z</dcterms:modified>
</cp:coreProperties>
</file>