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356" r:id="rId4"/>
    <p:sldId id="300" r:id="rId5"/>
    <p:sldId id="261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1361" autoAdjust="0"/>
  </p:normalViewPr>
  <p:slideViewPr>
    <p:cSldViewPr snapToGrid="0">
      <p:cViewPr varScale="1">
        <p:scale>
          <a:sx n="85" d="100"/>
          <a:sy n="85" d="100"/>
        </p:scale>
        <p:origin x="2040" y="168"/>
      </p:cViewPr>
      <p:guideLst>
        <p:guide orient="horz" pos="2159"/>
        <p:guide pos="38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0D1304C-F24A-4242-A44F-86149C5BE3FA}" type="datetime1">
              <a:rPr lang="ko-KR" altLang="en-US"/>
              <a:pPr lvl="0">
                <a:defRPr lang="ko-KR" altLang="en-US"/>
              </a:pPr>
              <a:t>2020. 6. 16.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4A5E861-EAD5-46F8-95CB-50A0B9A3C13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nnews.com/media/view.asp?idx=50574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CB03D15F-F384-42AA-8129-99B66AEABAFB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의 바탕이 되는 </a:t>
            </a:r>
            <a:r>
              <a:rPr lang="en-US" altLang="ko-KR" dirty="0"/>
              <a:t>HTTP </a:t>
            </a:r>
            <a:r>
              <a:rPr lang="ko-KR" altLang="en-US" dirty="0"/>
              <a:t>프로토콜은 다른 프로토콜</a:t>
            </a:r>
            <a:r>
              <a:rPr lang="en-US" altLang="ko-KR" dirty="0"/>
              <a:t>(FTP)</a:t>
            </a:r>
            <a:r>
              <a:rPr lang="ko-KR" altLang="en-US" dirty="0"/>
              <a:t>과는</a:t>
            </a:r>
            <a:r>
              <a:rPr lang="en-US" altLang="ko-KR" dirty="0"/>
              <a:t> </a:t>
            </a:r>
            <a:r>
              <a:rPr lang="ko-KR" altLang="en-US" dirty="0"/>
              <a:t>다르게 세션을 유지하지 않는 </a:t>
            </a:r>
            <a:r>
              <a:rPr lang="en-US" altLang="ko-KR" dirty="0"/>
              <a:t>State-Less </a:t>
            </a:r>
            <a:r>
              <a:rPr lang="ko-KR" altLang="en-US" dirty="0"/>
              <a:t>방식을 이용하기 때문에 사용자의 세션 정보를 확인하기 위해서는 프로그램의 도움을 받아야 한다</a:t>
            </a:r>
            <a:r>
              <a:rPr lang="en-US" altLang="ko-KR" dirty="0"/>
              <a:t>. </a:t>
            </a:r>
            <a:r>
              <a:rPr lang="ko-KR" altLang="en-US" dirty="0"/>
              <a:t>프로그램에서는 쿠키나 세션을 이용하여 사용자를 추적할 수 있어</a:t>
            </a:r>
            <a:r>
              <a:rPr lang="en-US" altLang="ko-KR" dirty="0"/>
              <a:t>, </a:t>
            </a:r>
            <a:r>
              <a:rPr lang="ko-KR" altLang="en-US" dirty="0"/>
              <a:t>페이지 이동 시마다 인증 정보 재입력 없이도 사용자를 구분할 수 있다</a:t>
            </a:r>
            <a:r>
              <a:rPr lang="en-US" altLang="ko-KR" dirty="0"/>
              <a:t>. </a:t>
            </a:r>
            <a:r>
              <a:rPr lang="ko-KR" altLang="en-US" dirty="0"/>
              <a:t>그러나 이러한 프로그램적 접근 방식은 사용 방식에 따라 쿠키나 세션 변조 혹은 가로채기 등의 수법으로 인증 체계를 무너트릴 수 있는 위험성을 내포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프록시 서버는 클라이언트와 서버 중간사이에 대리인 역할은 하는 서버</a:t>
            </a:r>
            <a:r>
              <a:rPr lang="en-US" altLang="ko-KR" dirty="0"/>
              <a:t>, </a:t>
            </a:r>
            <a:r>
              <a:rPr lang="ko-KR" altLang="en-US" dirty="0"/>
              <a:t>이 프록시 설정은 본인의 로컬 호스트에도 설정이 가능함</a:t>
            </a:r>
            <a:r>
              <a:rPr lang="en-US" altLang="ko-KR" dirty="0"/>
              <a:t>. </a:t>
            </a:r>
            <a:r>
              <a:rPr lang="ko-KR" altLang="en-US" dirty="0" err="1"/>
              <a:t>버프스윗이나</a:t>
            </a:r>
            <a:r>
              <a:rPr lang="ko-KR" altLang="en-US" dirty="0"/>
              <a:t> </a:t>
            </a:r>
            <a:r>
              <a:rPr lang="ko-KR" altLang="en-US" dirty="0" err="1"/>
              <a:t>파로스를</a:t>
            </a:r>
            <a:r>
              <a:rPr lang="ko-KR" altLang="en-US" dirty="0"/>
              <a:t> 이용해 조작 가능</a:t>
            </a:r>
            <a:r>
              <a:rPr lang="en-US" altLang="ko-KR" dirty="0"/>
              <a:t>, </a:t>
            </a:r>
            <a:r>
              <a:rPr lang="ko-KR" altLang="en-US" dirty="0"/>
              <a:t>이러한 툴을 프록시 툴이라고 함</a:t>
            </a:r>
            <a:r>
              <a:rPr lang="en-US" altLang="ko-KR" dirty="0"/>
              <a:t>. Request, Response </a:t>
            </a:r>
            <a:r>
              <a:rPr lang="ko-KR" altLang="en-US" dirty="0"/>
              <a:t>모두 가로채어 임의로 변조할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2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https://www.boannews.com/media/view.asp?idx=50574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44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Paullab.co.kr</a:t>
            </a:r>
            <a:r>
              <a:rPr lang="ko-KR" altLang="en-US" dirty="0"/>
              <a:t>에 시크릿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49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bg1"/>
                </a:solidFill>
              </a:rPr>
              <a:t>구글 해킹이란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 구글 해킹은 검색을 통한 해킹입니다</a:t>
            </a:r>
            <a:r>
              <a:rPr lang="en-US" altLang="ko-KR" sz="1200" dirty="0">
                <a:solidFill>
                  <a:schemeClr val="bg1"/>
                </a:solidFill>
              </a:rPr>
              <a:t>. 'Google Dork'</a:t>
            </a:r>
            <a:r>
              <a:rPr lang="ko-KR" altLang="en-US" sz="1200" dirty="0">
                <a:solidFill>
                  <a:schemeClr val="bg1"/>
                </a:solidFill>
              </a:rPr>
              <a:t>이라고도 불립니다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구글의 검색엔진이 시작된 세르게이 </a:t>
            </a:r>
            <a:r>
              <a:rPr lang="ko-KR" altLang="en-US" sz="1200" dirty="0" err="1">
                <a:solidFill>
                  <a:schemeClr val="bg1"/>
                </a:solidFill>
              </a:rPr>
              <a:t>브린과</a:t>
            </a:r>
            <a:r>
              <a:rPr lang="ko-KR" altLang="en-US" sz="1200" dirty="0">
                <a:solidFill>
                  <a:schemeClr val="bg1"/>
                </a:solidFill>
              </a:rPr>
              <a:t> 래리 페이지가 쓴 논문</a:t>
            </a:r>
            <a:r>
              <a:rPr lang="en-US" altLang="ko-KR" sz="1200" dirty="0">
                <a:solidFill>
                  <a:schemeClr val="bg1"/>
                </a:solidFill>
              </a:rPr>
              <a:t>(The Anatomy of a Large-Scale Hypertextual Web Search Engine)</a:t>
            </a:r>
            <a:r>
              <a:rPr lang="ko-KR" altLang="en-US" sz="1200" dirty="0">
                <a:solidFill>
                  <a:schemeClr val="bg1"/>
                </a:solidFill>
              </a:rPr>
              <a:t>을 살펴보면 </a:t>
            </a:r>
            <a:r>
              <a:rPr lang="en-US" altLang="ko-KR" sz="1200" dirty="0">
                <a:solidFill>
                  <a:schemeClr val="bg1"/>
                </a:solidFill>
              </a:rPr>
              <a:t>PageRank</a:t>
            </a:r>
            <a:r>
              <a:rPr lang="ko-KR" altLang="en-US" sz="1200" dirty="0">
                <a:solidFill>
                  <a:schemeClr val="bg1"/>
                </a:solidFill>
              </a:rPr>
              <a:t>를 통하여 ‘관련 있는 페이지가 수만 개라도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그 중 최고의 웹 페이지만을 정확하게’ 찾아내게 알고리즘 되어 있습니다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이러한 알고리즘을 실현시키기 위해서는 페이지 </a:t>
            </a:r>
            <a:r>
              <a:rPr lang="ko-KR" altLang="en-US" sz="1200" dirty="0" err="1">
                <a:solidFill>
                  <a:schemeClr val="bg1"/>
                </a:solidFill>
              </a:rPr>
              <a:t>크롤링이</a:t>
            </a:r>
            <a:r>
              <a:rPr lang="ko-KR" altLang="en-US" sz="1200" dirty="0">
                <a:solidFill>
                  <a:schemeClr val="bg1"/>
                </a:solidFill>
              </a:rPr>
              <a:t> 필수입니다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여기서 </a:t>
            </a:r>
            <a:r>
              <a:rPr lang="ko-KR" altLang="en-US" sz="1200" dirty="0" err="1">
                <a:solidFill>
                  <a:schemeClr val="bg1"/>
                </a:solidFill>
              </a:rPr>
              <a:t>크롤링은</a:t>
            </a:r>
            <a:r>
              <a:rPr lang="ko-KR" altLang="en-US" sz="1200" dirty="0">
                <a:solidFill>
                  <a:schemeClr val="bg1"/>
                </a:solidFill>
              </a:rPr>
              <a:t> 페이지 전체를 수집하여 사전처럼 </a:t>
            </a:r>
            <a:r>
              <a:rPr lang="ko-KR" altLang="en-US" sz="1200" dirty="0" err="1">
                <a:solidFill>
                  <a:schemeClr val="bg1"/>
                </a:solidFill>
              </a:rPr>
              <a:t>색인해</a:t>
            </a:r>
            <a:r>
              <a:rPr lang="ko-KR" altLang="en-US" sz="1200" dirty="0">
                <a:solidFill>
                  <a:schemeClr val="bg1"/>
                </a:solidFill>
              </a:rPr>
              <a:t> 놓은 작업을 말합니다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구글 </a:t>
            </a:r>
            <a:r>
              <a:rPr lang="ko-KR" altLang="en-US" sz="1200" dirty="0" err="1">
                <a:solidFill>
                  <a:schemeClr val="bg1"/>
                </a:solidFill>
              </a:rPr>
              <a:t>크롤링은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Googlebot</a:t>
            </a:r>
            <a:r>
              <a:rPr lang="ko-KR" altLang="en-US" sz="1200" dirty="0">
                <a:solidFill>
                  <a:schemeClr val="bg1"/>
                </a:solidFill>
              </a:rPr>
              <a:t>이 새로운 페이지 및 업데이트된 페이지를 찾아 </a:t>
            </a:r>
            <a:r>
              <a:rPr lang="en-US" altLang="ko-KR" sz="1200" dirty="0">
                <a:solidFill>
                  <a:schemeClr val="bg1"/>
                </a:solidFill>
              </a:rPr>
              <a:t>Google </a:t>
            </a:r>
            <a:r>
              <a:rPr lang="ko-KR" altLang="en-US" sz="1200" dirty="0">
                <a:solidFill>
                  <a:schemeClr val="bg1"/>
                </a:solidFill>
              </a:rPr>
              <a:t>색인에 추가하는 과정이지요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이러한 </a:t>
            </a:r>
            <a:r>
              <a:rPr lang="ko-KR" altLang="en-US" sz="1200" dirty="0" err="1">
                <a:solidFill>
                  <a:schemeClr val="bg1"/>
                </a:solidFill>
              </a:rPr>
              <a:t>크롤링</a:t>
            </a:r>
            <a:r>
              <a:rPr lang="ko-KR" altLang="en-US" sz="1200" dirty="0">
                <a:solidFill>
                  <a:schemeClr val="bg1"/>
                </a:solidFill>
              </a:rPr>
              <a:t> 작업은 취약점 점검에도 쓰입니다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또한 웹 공격에도 쓰이지요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이렇게 수집된 방대한 자료는 구글의 방식에 따라 색인되게 됩니다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여기서 색인된 </a:t>
            </a:r>
            <a:r>
              <a:rPr lang="ko-KR" altLang="en-US" sz="1200" dirty="0" err="1">
                <a:solidFill>
                  <a:schemeClr val="bg1"/>
                </a:solidFill>
              </a:rPr>
              <a:t>수백억개의</a:t>
            </a:r>
            <a:r>
              <a:rPr lang="ko-KR" altLang="en-US" sz="1200" dirty="0">
                <a:solidFill>
                  <a:schemeClr val="bg1"/>
                </a:solidFill>
              </a:rPr>
              <a:t> 페이지에서 취약한 페이지를 검색하는 것이 구글 해킹입니다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2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9BC5C-251B-4A39-AB21-C9A2C50D4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12954E-D09A-467A-B4C3-9B9F659EB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8D34D-518B-4283-AD59-510043B2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C88-8CDD-45C0-9AFE-87E72887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A8AFE-B80B-40E1-9196-EB4B8E64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1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DCEB-E231-49B7-9267-1C6EDCD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864A41-A3F3-473E-9FB0-4C92073DD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5A7B9-5DC1-462B-ADD5-FD9B7A4A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3D0D7-FC3D-4BF7-A5FE-DB6411BE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57919-B0D1-4943-A5AF-D315F451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3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F438CE-4A6D-493C-86B6-DF3F2ED34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24004-BE3A-428A-BDDF-8C01B943E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12AC7-2EF5-4E03-9FE1-1E601D4C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FC1BA-7A3C-4B70-84E9-2A7224B8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00D31-21AB-4407-A92E-BC7A3C0A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7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54B3F-F834-4F02-B8FB-D66A3D4A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609B1-0C18-4A63-9F84-5A52FD9B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F0E91-4098-4B92-84FC-12A2D323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D30D3-CDF9-41AB-AABB-B37923BE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B4EB9-681B-4552-98C4-A23F6AAD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2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CEE7E-EBA5-45AA-BB7B-F0A72886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B324C-9488-4A43-9AF6-F1AAEBDFA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82AF9-822E-4485-8571-F844FFDD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D606C-01C0-4E91-B4BE-8213F019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9C4BB-45EB-4B9E-8440-B5F302F7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5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7223E-46FA-417B-B4A5-0764B3D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D5935-4701-4BB5-80B7-2E774F55F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529251-96B4-4D45-B531-6D96A860F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59157-3336-4E13-B61E-A3289890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2020. 6. 16.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F4BD3-3AAA-4DE7-87B8-582AA4BF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4166C-930E-45F3-ACCF-A848CAEB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6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397CA-2034-4BAD-BADB-2D5A6C4F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F2CDB-5CCB-4BB4-8CFA-AD128717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6733C-72B3-4722-94F6-18F338323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8D70F5-57E0-4AC5-94B2-8E977349C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D10785-E6EF-4D9A-A3AA-D1EC52761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C793AD-EB32-4287-A9D8-F0149D8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2020. 6. 16.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396FA2-8897-4F86-B589-DACDC36E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36B763-7CBC-4941-946D-C4D7E9D4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2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C6313-6CB2-42C4-AF41-F46CFBE2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527141-8647-4665-B4C8-00CBD323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2020. 6. 16.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67CB1F-7EA9-42D1-AC72-3EC3DD36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501C85-CE89-4186-ADE4-8A8339F7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6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676D88-D8C0-44C2-AE3B-E05B9F66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2020. 6. 16.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EC8610-E575-41E1-9E25-AE15E40A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79BBC-0546-4A05-A08A-906A9B6C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0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861AB-5119-42BE-AE7D-2040A292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3DE4C-2A53-4F07-B291-0407010C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0EFFD1-4EA3-475B-9FBE-F03C2F820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52ADA8-3303-4880-BFF2-CDEFE284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2020. 6. 16.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C27C23-7D96-4185-9A8B-7F5FC20A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46C5D-4637-4B1B-9FA1-E304492F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5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85C79-0D86-4285-876C-C04E7A04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826813-A302-40A5-B7D0-0F3BC26D5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2C2D5-94EB-4EAB-917E-CB0B8B8EB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2DD3F3-7327-4103-A2F3-98C840A7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2020. 6. 16.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57E3B9-52BE-466A-802B-52DCCE69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439AE-547D-4773-A9AF-920C3913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2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DC064D-9BE9-44C4-860F-BD64A8CE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D259A-5D45-4653-B8E8-E662A28B2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33895-CF95-485A-A7D6-66E453EC0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CAED-9A22-4947-9F23-875DD3ED5058}" type="datetimeFigureOut">
              <a:rPr lang="ko-KR" altLang="en-US" smtClean="0"/>
              <a:t>2020. 6. 16.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E0204-96B0-4518-A39C-1FA3E1B6A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BECB7-B314-485E-AAB4-29B376B9B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-lab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F1DB9E-BD14-A047-82B9-283DB73A31BF}"/>
              </a:ext>
            </a:extLst>
          </p:cNvPr>
          <p:cNvSpPr txBox="1"/>
          <p:nvPr/>
        </p:nvSpPr>
        <p:spPr>
          <a:xfrm>
            <a:off x="263155" y="259461"/>
            <a:ext cx="341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누구나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어떠한 제약없이 사용할 수 있는 비영리 저작물입니다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4378" y="2998113"/>
            <a:ext cx="4268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Path Finder</a:t>
            </a:r>
          </a:p>
          <a:p>
            <a:pPr algn="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개요와 진로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분야 정리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8D87B-FEA4-42B3-A63A-4ABD00984429}"/>
              </a:ext>
            </a:extLst>
          </p:cNvPr>
          <p:cNvSpPr txBox="1"/>
          <p:nvPr/>
        </p:nvSpPr>
        <p:spPr>
          <a:xfrm>
            <a:off x="8624822" y="6372837"/>
            <a:ext cx="3567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 수정이 필요하시면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paul-lab@naver.com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연락주세요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37C116-7BC4-4C54-AD78-D77BF4E88C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3136612"/>
            <a:ext cx="8638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PHP, JSP, ASP,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 등을 업로드 하여 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권한 획득 공격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60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1820" y="805343"/>
            <a:ext cx="440411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Injection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에러노출과</a:t>
            </a: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4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3136612"/>
            <a:ext cx="863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directory traversal attack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0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1820" y="805343"/>
            <a:ext cx="440411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Injection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에러노출과</a:t>
            </a: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3136612"/>
            <a:ext cx="863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프록시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25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3136612"/>
            <a:ext cx="863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5000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만원 쇼핑하고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만원 결제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6E3051-86FD-410B-B934-FEE041426E6E}"/>
              </a:ext>
            </a:extLst>
          </p:cNvPr>
          <p:cNvSpPr/>
          <p:nvPr/>
        </p:nvSpPr>
        <p:spPr>
          <a:xfrm>
            <a:off x="344492" y="561310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79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1820" y="805343"/>
            <a:ext cx="440411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Injection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에러노출과</a:t>
            </a: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6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3136612"/>
            <a:ext cx="863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 By Download Attack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DBD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73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1820" y="805343"/>
            <a:ext cx="440411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Injection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에러노출과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76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2177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에러노출과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840F1F-A5D3-4AFB-827E-59D6D7F43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09" y="1837708"/>
            <a:ext cx="2653742" cy="33531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B5FD71C-A4FF-4C12-A9EE-9EE8C1D1A08D}"/>
              </a:ext>
            </a:extLst>
          </p:cNvPr>
          <p:cNvSpPr/>
          <p:nvPr/>
        </p:nvSpPr>
        <p:spPr>
          <a:xfrm>
            <a:off x="5276192" y="1351880"/>
            <a:ext cx="25067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Intitle, </a:t>
            </a: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allintitle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Inurl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allinurl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Filetype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Allintext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Inanchor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Daterange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Cache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Related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Phonebook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Rphonebook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Bphonebook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Author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Group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Msgid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Insubject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Stocks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define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4B7092-034C-4811-84BD-AF56990465DF}"/>
              </a:ext>
            </a:extLst>
          </p:cNvPr>
          <p:cNvSpPr/>
          <p:nvPr/>
        </p:nvSpPr>
        <p:spPr>
          <a:xfrm>
            <a:off x="7535917" y="1562733"/>
            <a:ext cx="3788980" cy="3943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 검색의 기초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고급 연산자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 해킹 기본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문서 파일 분석과 데이터베이스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디깅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 수집을 위한 구글의 기능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익스플로잇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그리고 공격 대상 찾기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간단하면서 유용한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검색문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서버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 포털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하드웨어 검색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이름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비밀번호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외 감추고 싶은 것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 서비스로 해킹하기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 해킹 쇼케이스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12. 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해커로브터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자신 보호하기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90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40805" y="824441"/>
            <a:ext cx="7510389" cy="5209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개요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해킹과 해킹 방어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 주도 추천 코스와 자격사항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애플리케이션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b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해킹 개요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(XSS, SQL Injection, </a:t>
            </a:r>
            <a:b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b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DBD,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에러노출과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08380B-69D9-455E-BDD7-D6B747AD4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93944" y="3044279"/>
            <a:ext cx="4404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OWASP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TOP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1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1820" y="805343"/>
            <a:ext cx="440411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Injection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에러노출과</a:t>
            </a: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3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3136612"/>
            <a:ext cx="863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서버를 공격하는 것이 아니라 사용자 공격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XSS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52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3136612"/>
            <a:ext cx="863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주로 게시판 댓글에 허용되는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이나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XSS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22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1820" y="805343"/>
            <a:ext cx="440411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Injection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에러노출과</a:t>
            </a: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6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3136612"/>
            <a:ext cx="863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쿼리를 이용하여 시스템 접근 또는 로그인 우회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79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SQL Injection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5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1820" y="805343"/>
            <a:ext cx="440411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Injection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또는 프록시 변조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에러노출과</a:t>
            </a: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660</Words>
  <Application>Microsoft Macintosh PowerPoint</Application>
  <PresentationFormat>와이드스크린</PresentationFormat>
  <Paragraphs>124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나눔스퀘어</vt:lpstr>
      <vt:lpstr>맑은 고딕</vt:lpstr>
      <vt:lpstr>배달의민족 주아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hojun</dc:creator>
  <cp:lastModifiedBy>lee hojun</cp:lastModifiedBy>
  <cp:revision>78</cp:revision>
  <dcterms:created xsi:type="dcterms:W3CDTF">2020-06-04T02:06:05Z</dcterms:created>
  <dcterms:modified xsi:type="dcterms:W3CDTF">2020-06-16T02:39:51Z</dcterms:modified>
</cp:coreProperties>
</file>