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92" r:id="rId3"/>
    <p:sldId id="265" r:id="rId4"/>
    <p:sldId id="267" r:id="rId5"/>
    <p:sldId id="295" r:id="rId6"/>
    <p:sldId id="263" r:id="rId7"/>
    <p:sldId id="296" r:id="rId8"/>
    <p:sldId id="260" r:id="rId9"/>
    <p:sldId id="274" r:id="rId10"/>
    <p:sldId id="268" r:id="rId11"/>
    <p:sldId id="269" r:id="rId12"/>
    <p:sldId id="270" r:id="rId13"/>
    <p:sldId id="273" r:id="rId14"/>
    <p:sldId id="275" r:id="rId15"/>
    <p:sldId id="284" r:id="rId16"/>
    <p:sldId id="283" r:id="rId17"/>
    <p:sldId id="272" r:id="rId18"/>
    <p:sldId id="286" r:id="rId19"/>
    <p:sldId id="276" r:id="rId20"/>
    <p:sldId id="277" r:id="rId21"/>
    <p:sldId id="287" r:id="rId22"/>
    <p:sldId id="279" r:id="rId23"/>
    <p:sldId id="280" r:id="rId24"/>
    <p:sldId id="282" r:id="rId25"/>
    <p:sldId id="289" r:id="rId26"/>
    <p:sldId id="288" r:id="rId27"/>
    <p:sldId id="281" r:id="rId28"/>
    <p:sldId id="290" r:id="rId29"/>
    <p:sldId id="264" r:id="rId30"/>
    <p:sldId id="291" r:id="rId31"/>
    <p:sldId id="294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EEEEE"/>
    <a:srgbClr val="E3DED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29" autoAdjust="0"/>
  </p:normalViewPr>
  <p:slideViewPr>
    <p:cSldViewPr snapToGrid="0">
      <p:cViewPr>
        <p:scale>
          <a:sx n="75" d="100"/>
          <a:sy n="75" d="100"/>
        </p:scale>
        <p:origin x="1950" y="98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Light" panose="00000400000000000000" pitchFamily="50" charset="0"/>
              <a:ea typeface="나눔바른고딕 UltraLight" panose="020B0603020101020101" pitchFamily="50" charset="-127"/>
            </a:endParaRPr>
          </a:p>
        </p:txBody>
      </p:sp>
      <p:sp>
        <p:nvSpPr>
          <p:cNvPr id="7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Light" panose="000004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19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Ostrich Sans Medium" panose="00000500000000000000" pitchFamily="50" charset="0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Light" panose="000004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94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5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2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2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381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718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EEEEEE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3183" y="1005264"/>
            <a:ext cx="11217945" cy="3308430"/>
          </a:xfrm>
        </p:spPr>
        <p:txBody>
          <a:bodyPr wrap="square" lIns="0" tIns="0" rIns="0" bIns="0"/>
          <a:lstStyle/>
          <a:p>
            <a:r>
              <a:rPr lang="en-US" altLang="ko-KR" sz="28700" dirty="0"/>
              <a:t>List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465" y="3075057"/>
            <a:ext cx="11645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srgbClr val="333333"/>
                </a:solidFill>
              </a:rPr>
              <a:t>처음</a:t>
            </a:r>
            <a:r>
              <a:rPr lang="en-US" altLang="ko-KR" sz="4800" dirty="0">
                <a:solidFill>
                  <a:srgbClr val="333333"/>
                </a:solidFill>
              </a:rPr>
              <a:t>, </a:t>
            </a:r>
            <a:r>
              <a:rPr lang="ko-KR" altLang="en-US" sz="4800" dirty="0">
                <a:solidFill>
                  <a:srgbClr val="333333"/>
                </a:solidFill>
              </a:rPr>
              <a:t>끝</a:t>
            </a:r>
            <a:r>
              <a:rPr lang="en-US" altLang="ko-KR" sz="4800" dirty="0">
                <a:solidFill>
                  <a:srgbClr val="333333"/>
                </a:solidFill>
              </a:rPr>
              <a:t>, </a:t>
            </a:r>
            <a:r>
              <a:rPr lang="ko-KR" altLang="en-US" sz="4800" dirty="0">
                <a:solidFill>
                  <a:srgbClr val="333333"/>
                </a:solidFill>
              </a:rPr>
              <a:t>중간에 엘리먼트를 추가</a:t>
            </a:r>
            <a:r>
              <a:rPr lang="en-US" altLang="ko-KR" sz="4800" dirty="0">
                <a:solidFill>
                  <a:srgbClr val="333333"/>
                </a:solidFill>
              </a:rPr>
              <a:t>/</a:t>
            </a:r>
            <a:r>
              <a:rPr lang="ko-KR" altLang="en-US" sz="4800" dirty="0">
                <a:solidFill>
                  <a:srgbClr val="333333"/>
                </a:solidFill>
              </a:rPr>
              <a:t>삭제하는 </a:t>
            </a:r>
            <a:r>
              <a:rPr lang="ko-KR" altLang="en-US" sz="4800" dirty="0" smtClean="0">
                <a:solidFill>
                  <a:srgbClr val="333333"/>
                </a:solidFill>
              </a:rPr>
              <a:t>기능</a:t>
            </a:r>
            <a:endParaRPr lang="ko-KR" altLang="en-US" sz="4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928" y="3013502"/>
            <a:ext cx="11286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333333"/>
                </a:solidFill>
              </a:rPr>
              <a:t>리스트에 </a:t>
            </a:r>
            <a:r>
              <a:rPr lang="ko-KR" altLang="en-US" sz="4800" dirty="0">
                <a:solidFill>
                  <a:srgbClr val="333333"/>
                </a:solidFill>
              </a:rPr>
              <a:t>데이터가 있는지를 체크하는 </a:t>
            </a:r>
            <a:r>
              <a:rPr lang="ko-KR" altLang="en-US" sz="4800" dirty="0" smtClean="0">
                <a:solidFill>
                  <a:srgbClr val="333333"/>
                </a:solidFill>
              </a:rPr>
              <a:t>기능</a:t>
            </a:r>
            <a:endParaRPr lang="ko-KR" altLang="en-US" sz="4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652" y="3013502"/>
            <a:ext cx="11388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srgbClr val="333333"/>
                </a:solidFill>
              </a:rPr>
              <a:t>리스트의 모든 데이터에 접근할 수 있는 기능</a:t>
            </a:r>
          </a:p>
        </p:txBody>
      </p:sp>
    </p:spTree>
    <p:extLst>
      <p:ext uri="{BB962C8B-B14F-4D97-AF65-F5344CB8AC3E}">
        <p14:creationId xmlns:p14="http://schemas.microsoft.com/office/powerpoint/2010/main" val="33985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4570" y="2321005"/>
            <a:ext cx="85028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언어별 비교</a:t>
            </a:r>
            <a:endParaRPr lang="ko-KR" altLang="en-US" sz="138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5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197" y="1174537"/>
            <a:ext cx="1140863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 smtClean="0">
                <a:solidFill>
                  <a:srgbClr val="333333"/>
                </a:solidFill>
                <a:latin typeface="+mj-lt"/>
              </a:rPr>
              <a:t>C</a:t>
            </a:r>
            <a:endParaRPr lang="ko-KR" altLang="en-US" sz="287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7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1259175"/>
            <a:ext cx="11408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리스트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13800" b="1" dirty="0" smtClean="0">
                <a:solidFill>
                  <a:srgbClr val="C00000"/>
                </a:solidFill>
                <a:latin typeface="+mj-lt"/>
              </a:rPr>
              <a:t>지원안함</a:t>
            </a:r>
            <a:endParaRPr lang="en-US" altLang="ko-KR" sz="13800" b="1" dirty="0" smtClean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26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2105561"/>
            <a:ext cx="114086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 smtClean="0">
                <a:solidFill>
                  <a:srgbClr val="333333"/>
                </a:solidFill>
                <a:latin typeface="+mj-lt"/>
              </a:rPr>
              <a:t>JavaScript</a:t>
            </a:r>
            <a:endParaRPr lang="ko-KR" altLang="en-US" sz="166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1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85554" y="1659285"/>
            <a:ext cx="82208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333333"/>
                </a:solidFill>
              </a:rPr>
              <a:t>numbers = [10, 20, 30, 40, 50];</a:t>
            </a:r>
          </a:p>
          <a:p>
            <a:endParaRPr lang="en-US" altLang="ko-KR" sz="3200" dirty="0" smtClean="0">
              <a:solidFill>
                <a:srgbClr val="333333"/>
              </a:solidFill>
            </a:endParaRPr>
          </a:p>
          <a:p>
            <a:r>
              <a:rPr lang="ko-KR" altLang="en-US" sz="3200" dirty="0" smtClean="0">
                <a:solidFill>
                  <a:srgbClr val="333333"/>
                </a:solidFill>
              </a:rPr>
              <a:t>numbers.splice(3,1);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endParaRPr lang="ko-KR" altLang="en-US" sz="3200" dirty="0">
              <a:solidFill>
                <a:srgbClr val="333333"/>
              </a:solidFill>
            </a:endParaRPr>
          </a:p>
          <a:p>
            <a:r>
              <a:rPr lang="ko-KR" altLang="en-US" sz="3200" dirty="0">
                <a:solidFill>
                  <a:srgbClr val="333333"/>
                </a:solidFill>
              </a:rPr>
              <a:t>for(i = 0; i &lt; numbers.length; i++){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</a:rPr>
              <a:t>      console.log(numbers[i</a:t>
            </a:r>
            <a:r>
              <a:rPr lang="ko-KR" altLang="en-US" sz="3200" dirty="0">
                <a:solidFill>
                  <a:srgbClr val="333333"/>
                </a:solidFill>
              </a:rPr>
              <a:t>]);</a:t>
            </a:r>
          </a:p>
          <a:p>
            <a:r>
              <a:rPr lang="ko-KR" altLang="en-US" sz="3200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2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1259175"/>
            <a:ext cx="11408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배열이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리스트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31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2105561"/>
            <a:ext cx="114086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 smtClean="0">
                <a:solidFill>
                  <a:srgbClr val="333333"/>
                </a:solidFill>
                <a:latin typeface="+mj-lt"/>
              </a:rPr>
              <a:t>Python</a:t>
            </a:r>
            <a:endParaRPr lang="ko-KR" altLang="en-US" sz="166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59979" y="2284220"/>
            <a:ext cx="5272043" cy="2289561"/>
            <a:chOff x="4991456" y="2184162"/>
            <a:chExt cx="5272043" cy="228956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7973938" y="2184162"/>
              <a:ext cx="2289561" cy="2289561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</a:rPr>
                <a:t>중복허용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" name="포인트가 10개인 별 4"/>
            <p:cNvSpPr/>
            <p:nvPr/>
          </p:nvSpPr>
          <p:spPr>
            <a:xfrm>
              <a:off x="4991456" y="2184162"/>
              <a:ext cx="2289561" cy="2289561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smtClean="0">
                  <a:solidFill>
                    <a:schemeClr val="bg1"/>
                  </a:solidFill>
                </a:rPr>
                <a:t>순서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85554" y="1905506"/>
            <a:ext cx="8220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</a:rPr>
              <a:t>numbers = [10, 20, 30, 40, 50];</a:t>
            </a:r>
          </a:p>
          <a:p>
            <a:endParaRPr lang="en-US" altLang="ko-KR" sz="3200" dirty="0" smtClean="0">
              <a:solidFill>
                <a:srgbClr val="333333"/>
              </a:solidFill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numbers.pop(3);</a:t>
            </a:r>
          </a:p>
          <a:p>
            <a:endParaRPr lang="en-US" altLang="ko-KR" sz="3200" dirty="0" smtClean="0">
              <a:solidFill>
                <a:srgbClr val="333333"/>
              </a:solidFill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for number in numbers: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    print(number);</a:t>
            </a:r>
            <a:endParaRPr lang="ko-KR" altLang="en-US" sz="3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1259175"/>
            <a:ext cx="11408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dirty="0" smtClean="0">
                <a:solidFill>
                  <a:srgbClr val="333333"/>
                </a:solidFill>
                <a:latin typeface="+mj-lt"/>
              </a:rPr>
              <a:t>리스트가</a:t>
            </a:r>
            <a:endParaRPr lang="en-US" altLang="ko-KR" sz="138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13800" dirty="0" smtClean="0">
                <a:solidFill>
                  <a:srgbClr val="333333"/>
                </a:solidFill>
                <a:latin typeface="+mj-lt"/>
              </a:rPr>
              <a:t>배열</a:t>
            </a:r>
            <a:endParaRPr lang="en-US" altLang="ko-KR" sz="13800" dirty="0" smtClean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0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2105561"/>
            <a:ext cx="114086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dirty="0" smtClean="0">
                <a:solidFill>
                  <a:srgbClr val="333333"/>
                </a:solidFill>
                <a:latin typeface="+mj-lt"/>
              </a:rPr>
              <a:t>결론</a:t>
            </a:r>
            <a:endParaRPr lang="ko-KR" altLang="en-US" sz="166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38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920621"/>
            <a:ext cx="114086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rgbClr val="333333"/>
                </a:solidFill>
                <a:latin typeface="+mj-lt"/>
              </a:rPr>
              <a:t>최근의 언어는 </a:t>
            </a:r>
            <a:endParaRPr lang="en-US" altLang="ko-KR" sz="80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dirty="0" smtClean="0">
                <a:solidFill>
                  <a:srgbClr val="333333"/>
                </a:solidFill>
                <a:latin typeface="+mj-lt"/>
              </a:rPr>
              <a:t>리스트를 </a:t>
            </a:r>
            <a:endParaRPr lang="en-US" altLang="ko-KR" sz="80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dirty="0" smtClean="0">
                <a:solidFill>
                  <a:srgbClr val="C00000"/>
                </a:solidFill>
                <a:latin typeface="+mj-lt"/>
              </a:rPr>
              <a:t>기본적</a:t>
            </a:r>
            <a:r>
              <a:rPr lang="ko-KR" altLang="en-US" sz="8000" dirty="0" smtClean="0">
                <a:solidFill>
                  <a:srgbClr val="333333"/>
                </a:solidFill>
                <a:latin typeface="+mj-lt"/>
              </a:rPr>
              <a:t>으로</a:t>
            </a:r>
            <a:endParaRPr lang="en-US" altLang="ko-KR" sz="80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dirty="0" smtClean="0">
                <a:solidFill>
                  <a:srgbClr val="333333"/>
                </a:solidFill>
                <a:latin typeface="+mj-lt"/>
              </a:rPr>
              <a:t>지원한다</a:t>
            </a:r>
            <a:endParaRPr lang="ko-KR" altLang="en-US" sz="80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2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2105561"/>
            <a:ext cx="114086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 smtClean="0">
                <a:solidFill>
                  <a:srgbClr val="333333"/>
                </a:solidFill>
                <a:latin typeface="+mj-lt"/>
              </a:rPr>
              <a:t>Java</a:t>
            </a:r>
            <a:endParaRPr lang="ko-KR" altLang="en-US" sz="166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5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61004" y="537651"/>
            <a:ext cx="6669993" cy="5782699"/>
            <a:chOff x="2589375" y="490648"/>
            <a:chExt cx="6669993" cy="5782699"/>
          </a:xfrm>
        </p:grpSpPr>
        <p:sp>
          <p:nvSpPr>
            <p:cNvPr id="4" name="직사각형 3"/>
            <p:cNvSpPr/>
            <p:nvPr/>
          </p:nvSpPr>
          <p:spPr>
            <a:xfrm>
              <a:off x="3923945" y="687202"/>
              <a:ext cx="5335423" cy="5586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int[] numbers = {10,20,30,40,50};</a:t>
              </a:r>
              <a:endParaRPr lang="en-US" altLang="ko-KR" sz="2400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400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400" dirty="0" smtClean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333333"/>
                  </a:solidFill>
                </a:rPr>
                <a:t>ArrayList </a:t>
              </a:r>
              <a:r>
                <a:rPr lang="ko-KR" altLang="en-US" sz="2400" dirty="0">
                  <a:solidFill>
                    <a:srgbClr val="333333"/>
                  </a:solidFill>
                </a:rPr>
                <a:t>numbers = new ArrayList();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numbers.add(10);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numbers.add(20);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numbers.add(30);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numbers.add(40);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numbers.add(50);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numbers.remove(3</a:t>
              </a:r>
              <a:r>
                <a:rPr lang="ko-KR" altLang="en-US" sz="2400" dirty="0" smtClean="0">
                  <a:solidFill>
                    <a:srgbClr val="333333"/>
                  </a:solidFill>
                </a:rPr>
                <a:t>)</a:t>
              </a:r>
              <a:r>
                <a:rPr lang="en-US" altLang="ko-KR" sz="2400" dirty="0" smtClean="0">
                  <a:solidFill>
                    <a:srgbClr val="333333"/>
                  </a:solidFill>
                </a:rPr>
                <a:t>;</a:t>
              </a:r>
              <a:endParaRPr lang="ko-KR" altLang="en-US" sz="2400" dirty="0">
                <a:solidFill>
                  <a:srgbClr val="333333"/>
                </a:solidFill>
              </a:endParaRPr>
            </a:p>
          </p:txBody>
        </p:sp>
        <p:sp>
          <p:nvSpPr>
            <p:cNvPr id="5" name="포인트가 10개인 별 4"/>
            <p:cNvSpPr/>
            <p:nvPr/>
          </p:nvSpPr>
          <p:spPr>
            <a:xfrm>
              <a:off x="2589375" y="490648"/>
              <a:ext cx="1167235" cy="1167235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배열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포인트가 10개인 별 5"/>
            <p:cNvSpPr/>
            <p:nvPr/>
          </p:nvSpPr>
          <p:spPr>
            <a:xfrm>
              <a:off x="2589375" y="2182716"/>
              <a:ext cx="1167235" cy="1167235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리스트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1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674400"/>
            <a:ext cx="114086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rgbClr val="333333"/>
                </a:solidFill>
                <a:latin typeface="+mj-lt"/>
              </a:rPr>
              <a:t>배열과</a:t>
            </a:r>
            <a:endParaRPr lang="en-US" altLang="ko-KR" sz="88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800" dirty="0" smtClean="0">
                <a:solidFill>
                  <a:srgbClr val="333333"/>
                </a:solidFill>
                <a:latin typeface="+mj-lt"/>
              </a:rPr>
              <a:t>리스트</a:t>
            </a:r>
            <a:endParaRPr lang="en-US" altLang="ko-KR" sz="88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800" dirty="0" smtClean="0">
                <a:solidFill>
                  <a:srgbClr val="C00000"/>
                </a:solidFill>
                <a:latin typeface="+mj-lt"/>
              </a:rPr>
              <a:t>모두</a:t>
            </a:r>
            <a:endParaRPr lang="en-US" altLang="ko-KR" sz="8800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8800" dirty="0" smtClean="0">
                <a:solidFill>
                  <a:srgbClr val="333333"/>
                </a:solidFill>
                <a:latin typeface="+mj-lt"/>
              </a:rPr>
              <a:t>지원</a:t>
            </a:r>
            <a:endParaRPr lang="en-US" altLang="ko-KR" sz="8800" dirty="0" smtClean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5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0570" y="2367171"/>
            <a:ext cx="1001646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/>
              <a:t>LinkedList numbers = new Linked</a:t>
            </a:r>
            <a:r>
              <a:rPr lang="ko-KR" altLang="en-US" sz="4400" dirty="0">
                <a:solidFill>
                  <a:srgbClr val="C00000"/>
                </a:solidFill>
              </a:rPr>
              <a:t>List</a:t>
            </a:r>
            <a:r>
              <a:rPr lang="ko-KR" altLang="en-US" sz="4400" dirty="0" smtClean="0"/>
              <a:t>();</a:t>
            </a:r>
            <a:endParaRPr lang="en-US" altLang="ko-KR" sz="4400" dirty="0" smtClean="0"/>
          </a:p>
          <a:p>
            <a:endParaRPr lang="en-US" altLang="ko-KR" sz="4400" dirty="0" smtClean="0"/>
          </a:p>
          <a:p>
            <a:r>
              <a:rPr lang="ko-KR" altLang="en-US" sz="4400" dirty="0"/>
              <a:t>ArrayList numbers = new Array</a:t>
            </a:r>
            <a:r>
              <a:rPr lang="ko-KR" altLang="en-US" sz="4400" dirty="0">
                <a:solidFill>
                  <a:srgbClr val="C00000"/>
                </a:solidFill>
              </a:rPr>
              <a:t>List</a:t>
            </a:r>
            <a:r>
              <a:rPr lang="ko-KR" altLang="en-US" sz="4400" dirty="0" smtClean="0"/>
              <a:t>();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156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797511"/>
            <a:ext cx="114086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rgbClr val="333333"/>
                </a:solidFill>
                <a:latin typeface="+mj-lt"/>
              </a:rPr>
              <a:t>리스트를 두 개 지원</a:t>
            </a:r>
            <a:r>
              <a:rPr lang="en-US" altLang="ko-KR" sz="9600" b="1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pPr algn="ctr"/>
            <a:endParaRPr lang="en-US" altLang="ko-KR" sz="8000" b="1" dirty="0" smtClean="0">
              <a:solidFill>
                <a:srgbClr val="333333"/>
              </a:solidFill>
              <a:latin typeface="+mj-lt"/>
            </a:endParaRPr>
          </a:p>
          <a:p>
            <a:pPr lvl="2" algn="ctr"/>
            <a:r>
              <a:rPr lang="en-US" altLang="ko-KR" sz="8000" b="1" dirty="0" smtClean="0">
                <a:solidFill>
                  <a:srgbClr val="C00000"/>
                </a:solidFill>
                <a:latin typeface="+mj-lt"/>
              </a:rPr>
              <a:t>Linked</a:t>
            </a:r>
            <a:r>
              <a:rPr lang="en-US" altLang="ko-KR" sz="8000" b="1" dirty="0" smtClean="0">
                <a:solidFill>
                  <a:srgbClr val="333333"/>
                </a:solidFill>
                <a:latin typeface="+mj-lt"/>
              </a:rPr>
              <a:t>List</a:t>
            </a:r>
            <a:endParaRPr lang="en-US" altLang="ko-KR" sz="8000" b="1" dirty="0">
              <a:solidFill>
                <a:srgbClr val="333333"/>
              </a:solidFill>
              <a:latin typeface="+mj-lt"/>
            </a:endParaRPr>
          </a:p>
          <a:p>
            <a:pPr lvl="2" algn="ctr"/>
            <a:r>
              <a:rPr lang="en-US" altLang="ko-KR" sz="8000" b="1" dirty="0" smtClean="0">
                <a:solidFill>
                  <a:srgbClr val="C00000"/>
                </a:solidFill>
                <a:latin typeface="+mj-lt"/>
              </a:rPr>
              <a:t>Array</a:t>
            </a:r>
            <a:r>
              <a:rPr lang="en-US" altLang="ko-KR" sz="8000" b="1" dirty="0" smtClean="0">
                <a:solidFill>
                  <a:srgbClr val="333333"/>
                </a:solidFill>
                <a:latin typeface="+mj-lt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7091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05" y="2119847"/>
            <a:ext cx="1791375" cy="1791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8354" y="2723148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Array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769" y="4431635"/>
            <a:ext cx="218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Linked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0798" y="1196358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</a:rPr>
              <a:t>추가</a:t>
            </a:r>
            <a:r>
              <a:rPr lang="en-US" altLang="ko-KR" sz="3200" dirty="0" smtClean="0">
                <a:latin typeface="+mj-lt"/>
              </a:rPr>
              <a:t>/</a:t>
            </a:r>
            <a:r>
              <a:rPr lang="ko-KR" altLang="en-US" sz="3200" dirty="0" smtClean="0">
                <a:latin typeface="+mj-lt"/>
              </a:rPr>
              <a:t>삭제</a:t>
            </a:r>
            <a:endParaRPr lang="ko-KR" alt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7048" y="1227135"/>
            <a:ext cx="179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+mj-lt"/>
              </a:rPr>
              <a:t>인덱스 조회</a:t>
            </a:r>
            <a:endParaRPr lang="ko-KR" altLang="en-US" sz="280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42" y="3828334"/>
            <a:ext cx="1791375" cy="1791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39" y="2356944"/>
            <a:ext cx="1317180" cy="1317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02" y="4137621"/>
            <a:ext cx="1317180" cy="13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49" y="3148912"/>
            <a:ext cx="2885303" cy="2885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5130" y="1598139"/>
            <a:ext cx="754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C00000"/>
                </a:solidFill>
                <a:latin typeface="+mj-lt"/>
              </a:rPr>
              <a:t>Array   </a:t>
            </a:r>
            <a:r>
              <a:rPr lang="en-US" altLang="ko-KR" sz="7200" dirty="0" smtClean="0">
                <a:latin typeface="+mj-lt"/>
              </a:rPr>
              <a:t> vs   </a:t>
            </a:r>
            <a:r>
              <a:rPr lang="en-US" altLang="ko-KR" sz="7200" dirty="0" smtClean="0">
                <a:solidFill>
                  <a:srgbClr val="C00000"/>
                </a:solidFill>
                <a:latin typeface="+mj-lt"/>
              </a:rPr>
              <a:t>List</a:t>
            </a:r>
            <a:endParaRPr lang="ko-KR" altLang="en-US" sz="7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0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920621"/>
            <a:ext cx="114086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rgbClr val="333333"/>
                </a:solidFill>
                <a:latin typeface="+mj-lt"/>
              </a:rPr>
              <a:t>데이터</a:t>
            </a:r>
            <a:endParaRPr lang="en-US" altLang="ko-KR" sz="80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dirty="0" smtClean="0">
                <a:solidFill>
                  <a:srgbClr val="333333"/>
                </a:solidFill>
                <a:latin typeface="+mj-lt"/>
              </a:rPr>
              <a:t>스트럭쳐는</a:t>
            </a:r>
            <a:endParaRPr lang="en-US" altLang="ko-KR" sz="8000" dirty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dirty="0" smtClean="0">
                <a:solidFill>
                  <a:srgbClr val="333333"/>
                </a:solidFill>
                <a:latin typeface="+mj-lt"/>
              </a:rPr>
              <a:t>언어마다</a:t>
            </a:r>
            <a:endParaRPr lang="en-US" altLang="ko-KR" sz="80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dirty="0" smtClean="0">
                <a:solidFill>
                  <a:srgbClr val="333333"/>
                </a:solidFill>
                <a:latin typeface="+mj-lt"/>
              </a:rPr>
              <a:t>다르다</a:t>
            </a:r>
            <a:endParaRPr lang="en-US" altLang="ko-KR" sz="8000" dirty="0" smtClean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34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78476" y="1543869"/>
            <a:ext cx="7435049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23900" dirty="0" smtClean="0">
                <a:solidFill>
                  <a:srgbClr val="333333"/>
                </a:solidFill>
              </a:rPr>
              <a:t>NEXT</a:t>
            </a:r>
            <a:endParaRPr lang="en-US" altLang="ko-KR" sz="239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8284" y="1691467"/>
            <a:ext cx="462232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r"/>
            <a:r>
              <a:rPr lang="en-US" altLang="ko-KR" sz="11500" dirty="0" smtClean="0">
                <a:solidFill>
                  <a:srgbClr val="C00000"/>
                </a:solidFill>
              </a:rPr>
              <a:t>Linked</a:t>
            </a:r>
            <a:endParaRPr lang="en-US" altLang="ko-KR" sz="11500" dirty="0">
              <a:solidFill>
                <a:srgbClr val="333333"/>
              </a:solidFill>
            </a:endParaRPr>
          </a:p>
          <a:p>
            <a:pPr lvl="2" algn="r"/>
            <a:r>
              <a:rPr lang="en-US" altLang="ko-KR" sz="11500" dirty="0" smtClean="0">
                <a:solidFill>
                  <a:srgbClr val="C00000"/>
                </a:solidFill>
              </a:rPr>
              <a:t>Array</a:t>
            </a:r>
            <a:endParaRPr lang="en-US" altLang="ko-KR" sz="11500" dirty="0">
              <a:solidFill>
                <a:srgbClr val="333333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66840" y="1622218"/>
            <a:ext cx="542648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r"/>
            <a:r>
              <a:rPr lang="en-US" altLang="ko-KR" sz="23900" dirty="0">
                <a:solidFill>
                  <a:srgbClr val="333333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6324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03328" y="3354345"/>
            <a:ext cx="6985344" cy="2460711"/>
            <a:chOff x="2552356" y="3381866"/>
            <a:chExt cx="6985344" cy="246071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356" y="3381866"/>
              <a:ext cx="2460711" cy="2460711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9895" y="3403319"/>
              <a:ext cx="2417805" cy="241780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325130" y="1598139"/>
            <a:ext cx="754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C00000"/>
                </a:solidFill>
                <a:latin typeface="+mj-lt"/>
              </a:rPr>
              <a:t>Array   </a:t>
            </a:r>
            <a:r>
              <a:rPr lang="en-US" altLang="ko-KR" sz="7200" dirty="0" smtClean="0">
                <a:latin typeface="+mj-lt"/>
              </a:rPr>
              <a:t> vs   </a:t>
            </a:r>
            <a:r>
              <a:rPr lang="en-US" altLang="ko-KR" sz="7200" dirty="0" smtClean="0">
                <a:solidFill>
                  <a:srgbClr val="C00000"/>
                </a:solidFill>
                <a:latin typeface="+mj-lt"/>
              </a:rPr>
              <a:t>List</a:t>
            </a:r>
            <a:endParaRPr lang="ko-KR" altLang="en-US" sz="7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14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853" y="2321005"/>
            <a:ext cx="74262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추가</a:t>
            </a:r>
            <a:endParaRPr lang="ko-KR" altLang="en-US" sz="138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9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3191969" y="2763410"/>
            <a:ext cx="3940767" cy="1135371"/>
            <a:chOff x="2358328" y="3016970"/>
            <a:chExt cx="4850843" cy="1270521"/>
          </a:xfrm>
        </p:grpSpPr>
        <p:grpSp>
          <p:nvGrpSpPr>
            <p:cNvPr id="68" name="그룹 67"/>
            <p:cNvGrpSpPr/>
            <p:nvPr/>
          </p:nvGrpSpPr>
          <p:grpSpPr>
            <a:xfrm>
              <a:off x="2358328" y="3016970"/>
              <a:ext cx="1275605" cy="1270521"/>
              <a:chOff x="1877654" y="1556951"/>
              <a:chExt cx="873783" cy="870303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b="1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b="1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b="1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145947" y="3016970"/>
              <a:ext cx="1275605" cy="1270521"/>
              <a:chOff x="1877654" y="1556951"/>
              <a:chExt cx="873783" cy="870303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b="1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b="1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+mn-ea"/>
                  </a:rPr>
                  <a:t>20</a:t>
                </a:r>
                <a:endParaRPr lang="ko-KR" altLang="en-US" sz="2100" b="1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933566" y="3016970"/>
              <a:ext cx="1275605" cy="1270521"/>
              <a:chOff x="1877654" y="1556951"/>
              <a:chExt cx="873783" cy="870303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b="1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b="1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b="1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3191969" y="4731116"/>
            <a:ext cx="6840920" cy="1135371"/>
            <a:chOff x="2358328" y="3016970"/>
            <a:chExt cx="8420751" cy="1270521"/>
          </a:xfrm>
        </p:grpSpPr>
        <p:grpSp>
          <p:nvGrpSpPr>
            <p:cNvPr id="31" name="그룹 30"/>
            <p:cNvGrpSpPr/>
            <p:nvPr/>
          </p:nvGrpSpPr>
          <p:grpSpPr>
            <a:xfrm>
              <a:off x="2358328" y="3016970"/>
              <a:ext cx="1275605" cy="1270521"/>
              <a:chOff x="1877654" y="1556951"/>
              <a:chExt cx="873783" cy="870303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45947" y="3016970"/>
              <a:ext cx="1275605" cy="1270521"/>
              <a:chOff x="1877654" y="1556951"/>
              <a:chExt cx="873783" cy="870303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+mn-ea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933566" y="3016970"/>
              <a:ext cx="4845513" cy="1270521"/>
              <a:chOff x="1877654" y="1556951"/>
              <a:chExt cx="3319151" cy="870303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 flipH="1">
                <a:off x="3105797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3105797" y="2117124"/>
                <a:ext cx="8701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102158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102158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 flipH="1">
                <a:off x="4326661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>
                <a:off x="4326661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4323022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4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323022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3191971" y="763161"/>
            <a:ext cx="5388686" cy="1135372"/>
            <a:chOff x="2358328" y="3016970"/>
            <a:chExt cx="6633128" cy="1270521"/>
          </a:xfrm>
        </p:grpSpPr>
        <p:grpSp>
          <p:nvGrpSpPr>
            <p:cNvPr id="65" name="그룹 64"/>
            <p:cNvGrpSpPr/>
            <p:nvPr/>
          </p:nvGrpSpPr>
          <p:grpSpPr>
            <a:xfrm>
              <a:off x="2358328" y="3016970"/>
              <a:ext cx="1275605" cy="1270521"/>
              <a:chOff x="1877654" y="1556951"/>
              <a:chExt cx="873783" cy="870303"/>
            </a:xfrm>
          </p:grpSpPr>
          <p:sp>
            <p:nvSpPr>
              <p:cNvPr id="111" name="모서리가 둥근 직사각형 11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145947" y="3016970"/>
              <a:ext cx="1275605" cy="1270521"/>
              <a:chOff x="1877654" y="1556951"/>
              <a:chExt cx="873783" cy="870303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933566" y="3016970"/>
              <a:ext cx="1275605" cy="1270521"/>
              <a:chOff x="1877654" y="1556951"/>
              <a:chExt cx="873783" cy="870303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7715837" y="3016970"/>
              <a:ext cx="1275619" cy="1270521"/>
              <a:chOff x="649468" y="1556951"/>
              <a:chExt cx="873788" cy="870303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649471" y="2120555"/>
                <a:ext cx="870142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1639912" y="1090823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+mn-ea"/>
              </a:rPr>
              <a:t>원본</a:t>
            </a:r>
            <a:endParaRPr lang="ko-KR" altLang="en-US" sz="2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30417" y="3091073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+mn-ea"/>
              </a:rPr>
              <a:t>배열</a:t>
            </a:r>
            <a:endParaRPr lang="ko-KR" altLang="en-US" sz="2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39912" y="5024648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+mn-ea"/>
              </a:rPr>
              <a:t>리스트</a:t>
            </a:r>
            <a:endParaRPr lang="ko-KR" altLang="en-US" sz="2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 flipH="1">
            <a:off x="7544364" y="2763410"/>
            <a:ext cx="1031970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  <a:latin typeface="+mn-ea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7544364" y="3494195"/>
            <a:ext cx="1031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540048" y="3498671"/>
            <a:ext cx="103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3</a:t>
            </a:r>
            <a:endParaRPr lang="ko-KR" altLang="en-US" sz="20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22069" y="2923119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dirty="0" smtClean="0">
                <a:solidFill>
                  <a:srgbClr val="333333"/>
                </a:solidFill>
                <a:latin typeface="+mn-ea"/>
              </a:rPr>
              <a:t>50</a:t>
            </a:r>
            <a:endParaRPr lang="ko-KR" altLang="en-US" sz="21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8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853" y="2321005"/>
            <a:ext cx="74262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삭제</a:t>
            </a:r>
            <a:endParaRPr lang="ko-KR" altLang="en-US" sz="138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1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3191969" y="2763411"/>
            <a:ext cx="6845245" cy="1135372"/>
            <a:chOff x="2358328" y="3016970"/>
            <a:chExt cx="8426080" cy="1270521"/>
          </a:xfrm>
        </p:grpSpPr>
        <p:grpSp>
          <p:nvGrpSpPr>
            <p:cNvPr id="68" name="그룹 67"/>
            <p:cNvGrpSpPr/>
            <p:nvPr/>
          </p:nvGrpSpPr>
          <p:grpSpPr>
            <a:xfrm>
              <a:off x="2358328" y="3016970"/>
              <a:ext cx="1275605" cy="1270521"/>
              <a:chOff x="1877654" y="1556951"/>
              <a:chExt cx="873783" cy="870303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145947" y="3016970"/>
              <a:ext cx="1275605" cy="1270521"/>
              <a:chOff x="1877654" y="1556951"/>
              <a:chExt cx="873783" cy="870303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933566" y="3016970"/>
              <a:ext cx="1275605" cy="1270521"/>
              <a:chOff x="1877654" y="1556951"/>
              <a:chExt cx="873783" cy="870303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7721185" y="3016970"/>
              <a:ext cx="1275605" cy="1270521"/>
              <a:chOff x="1877654" y="1556951"/>
              <a:chExt cx="873783" cy="870303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C00000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508803" y="3016970"/>
              <a:ext cx="1275605" cy="1270521"/>
              <a:chOff x="1877654" y="1556951"/>
              <a:chExt cx="873783" cy="870303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4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3191969" y="4731117"/>
            <a:ext cx="5393923" cy="1135374"/>
            <a:chOff x="2358328" y="3016970"/>
            <a:chExt cx="6639591" cy="1270524"/>
          </a:xfrm>
        </p:grpSpPr>
        <p:grpSp>
          <p:nvGrpSpPr>
            <p:cNvPr id="31" name="그룹 30"/>
            <p:cNvGrpSpPr/>
            <p:nvPr/>
          </p:nvGrpSpPr>
          <p:grpSpPr>
            <a:xfrm>
              <a:off x="2358328" y="3016970"/>
              <a:ext cx="1275605" cy="1270521"/>
              <a:chOff x="1877654" y="1556951"/>
              <a:chExt cx="873783" cy="870303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45947" y="3016970"/>
              <a:ext cx="1275605" cy="1270521"/>
              <a:chOff x="1877654" y="1556951"/>
              <a:chExt cx="873783" cy="870303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933566" y="3016970"/>
              <a:ext cx="1275605" cy="1270521"/>
              <a:chOff x="1877654" y="1556951"/>
              <a:chExt cx="873783" cy="870303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7721185" y="3016972"/>
              <a:ext cx="1275605" cy="1270522"/>
              <a:chOff x="1877654" y="1556951"/>
              <a:chExt cx="873783" cy="870303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727628" y="3195689"/>
              <a:ext cx="1270291" cy="4649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191971" y="763161"/>
            <a:ext cx="6845245" cy="1135372"/>
            <a:chOff x="2358328" y="3016970"/>
            <a:chExt cx="8426081" cy="1270521"/>
          </a:xfrm>
        </p:grpSpPr>
        <p:grpSp>
          <p:nvGrpSpPr>
            <p:cNvPr id="65" name="그룹 64"/>
            <p:cNvGrpSpPr/>
            <p:nvPr/>
          </p:nvGrpSpPr>
          <p:grpSpPr>
            <a:xfrm>
              <a:off x="2358328" y="3016970"/>
              <a:ext cx="1275605" cy="1270521"/>
              <a:chOff x="1877654" y="1556951"/>
              <a:chExt cx="873783" cy="870303"/>
            </a:xfrm>
          </p:grpSpPr>
          <p:sp>
            <p:nvSpPr>
              <p:cNvPr id="111" name="모서리가 둥근 직사각형 11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145947" y="3016970"/>
              <a:ext cx="1275605" cy="1270521"/>
              <a:chOff x="1877654" y="1556951"/>
              <a:chExt cx="873783" cy="870303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933566" y="3016970"/>
              <a:ext cx="1275605" cy="1270521"/>
              <a:chOff x="1877654" y="1556951"/>
              <a:chExt cx="873783" cy="870303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721185" y="3016970"/>
              <a:ext cx="1275605" cy="1270521"/>
              <a:chOff x="1877654" y="1556951"/>
              <a:chExt cx="873783" cy="870303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7699053" y="3016970"/>
              <a:ext cx="3085356" cy="1270521"/>
              <a:chOff x="637984" y="1556951"/>
              <a:chExt cx="2113453" cy="870303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4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3798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1639912" y="1090823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+mn-ea"/>
              </a:rPr>
              <a:t>원본</a:t>
            </a:r>
            <a:endParaRPr lang="ko-KR" altLang="en-US" sz="2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30417" y="3091073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+mn-ea"/>
              </a:rPr>
              <a:t>배열</a:t>
            </a:r>
            <a:endParaRPr lang="ko-KR" altLang="en-US" sz="2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39912" y="5024648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+mn-ea"/>
              </a:rPr>
              <a:t>리스트</a:t>
            </a:r>
            <a:endParaRPr lang="ko-KR" altLang="en-US" sz="21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78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853" y="1259175"/>
            <a:ext cx="74262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리스트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기능</a:t>
            </a:r>
            <a:endParaRPr lang="ko-KR" altLang="en-US" sz="138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45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사용자 지정 1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기본서식파일.potx" id="{D7F78B49-B291-4B43-B9C4-7648A804E959}" vid="{DF1306F8-E231-4BA8-B56A-F82D702029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기본서식파일</Template>
  <TotalTime>7740</TotalTime>
  <Words>232</Words>
  <Application>Microsoft Office PowerPoint</Application>
  <PresentationFormat>와이드스크린</PresentationFormat>
  <Paragraphs>135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나눔바른고딕 Light</vt:lpstr>
      <vt:lpstr>나눔바른고딕 UltraLight</vt:lpstr>
      <vt:lpstr>나눔바른펜</vt:lpstr>
      <vt:lpstr>Garamond</vt:lpstr>
      <vt:lpstr>Ostrich Sans Light</vt:lpstr>
      <vt:lpstr>Ostrich Sans Medium</vt:lpstr>
      <vt:lpstr>비누</vt:lpstr>
      <vt:lpstr>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111</cp:revision>
  <dcterms:created xsi:type="dcterms:W3CDTF">2014-11-24T01:12:10Z</dcterms:created>
  <dcterms:modified xsi:type="dcterms:W3CDTF">2014-12-04T12:58:45Z</dcterms:modified>
</cp:coreProperties>
</file>