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308" r:id="rId3"/>
    <p:sldId id="299" r:id="rId4"/>
    <p:sldId id="272" r:id="rId5"/>
    <p:sldId id="285" r:id="rId6"/>
    <p:sldId id="293" r:id="rId7"/>
    <p:sldId id="300" r:id="rId8"/>
    <p:sldId id="287" r:id="rId9"/>
    <p:sldId id="288" r:id="rId10"/>
    <p:sldId id="302" r:id="rId11"/>
    <p:sldId id="305" r:id="rId12"/>
    <p:sldId id="273" r:id="rId13"/>
    <p:sldId id="294" r:id="rId14"/>
    <p:sldId id="303" r:id="rId15"/>
    <p:sldId id="307" r:id="rId16"/>
    <p:sldId id="306" r:id="rId17"/>
    <p:sldId id="280" r:id="rId18"/>
    <p:sldId id="295" r:id="rId19"/>
    <p:sldId id="296" r:id="rId20"/>
    <p:sldId id="298" r:id="rId21"/>
    <p:sldId id="309" r:id="rId22"/>
    <p:sldId id="311" r:id="rId23"/>
    <p:sldId id="310" r:id="rId24"/>
    <p:sldId id="313" r:id="rId25"/>
    <p:sldId id="31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>
        <p:scale>
          <a:sx n="90" d="100"/>
          <a:sy n="90" d="100"/>
        </p:scale>
        <p:origin x="109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Light" panose="000004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694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19150" y="4648200"/>
            <a:ext cx="111918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0" dirty="0" smtClean="0">
                <a:solidFill>
                  <a:srgbClr val="EEEEEE"/>
                </a:solidFill>
                <a:latin typeface="+mj-lt"/>
              </a:rPr>
              <a:t>Data</a:t>
            </a:r>
            <a:r>
              <a:rPr lang="en-US" altLang="ko-KR" sz="12500" baseline="0" dirty="0" smtClean="0">
                <a:solidFill>
                  <a:srgbClr val="EEEEEE"/>
                </a:solidFill>
                <a:latin typeface="+mj-lt"/>
              </a:rPr>
              <a:t> Structure</a:t>
            </a:r>
            <a:endParaRPr lang="ko-KR" altLang="en-US" sz="12500" dirty="0">
              <a:solidFill>
                <a:srgbClr val="EEEEE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93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0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5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9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0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09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EEEEEE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8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b="1" dirty="0"/>
              <a:t>JAVA </a:t>
            </a:r>
            <a:br>
              <a:rPr lang="en-US" altLang="ko-KR" sz="9600" b="1" dirty="0"/>
            </a:br>
            <a:r>
              <a:rPr lang="en-US" altLang="ko-KR" sz="9600" dirty="0"/>
              <a:t>Array </a:t>
            </a:r>
            <a:r>
              <a:rPr lang="en-US" altLang="ko-KR" sz="9600" dirty="0" smtClean="0"/>
              <a:t>List </a:t>
            </a:r>
            <a:r>
              <a:rPr lang="ko-KR" altLang="en-US" sz="9600" dirty="0" smtClean="0"/>
              <a:t>구현방법</a:t>
            </a:r>
            <a:endParaRPr lang="ko-KR" alt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256016" y="1733446"/>
            <a:ext cx="787440" cy="866477"/>
            <a:chOff x="1877654" y="1556951"/>
            <a:chExt cx="873783" cy="874083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708259" y="1733446"/>
            <a:ext cx="787440" cy="866477"/>
            <a:chOff x="1877654" y="1556951"/>
            <a:chExt cx="873783" cy="874083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156157" y="1733446"/>
            <a:ext cx="787449" cy="866477"/>
            <a:chOff x="649468" y="1556951"/>
            <a:chExt cx="873788" cy="87408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602402" y="1742777"/>
            <a:ext cx="787449" cy="866477"/>
            <a:chOff x="649468" y="1556951"/>
            <a:chExt cx="873788" cy="874083"/>
          </a:xfrm>
        </p:grpSpPr>
        <p:sp>
          <p:nvSpPr>
            <p:cNvPr id="47" name="모서리가 둥근 직사각형 46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 rot="10800000">
            <a:off x="4428565" y="2737242"/>
            <a:ext cx="439062" cy="886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385" y="4783885"/>
            <a:ext cx="333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elementData[index] = element;</a:t>
            </a:r>
          </a:p>
        </p:txBody>
      </p:sp>
    </p:spTree>
    <p:extLst>
      <p:ext uri="{BB962C8B-B14F-4D97-AF65-F5344CB8AC3E}">
        <p14:creationId xmlns:p14="http://schemas.microsoft.com/office/powerpoint/2010/main" val="3702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1698" y="2976466"/>
            <a:ext cx="557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/>
              <a:t>size++;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847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57931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5703" y="2944297"/>
            <a:ext cx="68940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/>
              <a:t>numbers.remove(</a:t>
            </a:r>
            <a:r>
              <a:rPr lang="en-US" altLang="ko-KR" sz="7200" dirty="0" smtClean="0"/>
              <a:t>1</a:t>
            </a:r>
            <a:r>
              <a:rPr lang="ko-KR" altLang="en-US" sz="7200" dirty="0" smtClean="0"/>
              <a:t>);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70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6621162" y="587830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66600" y="600102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5852" y="5184659"/>
            <a:ext cx="602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for</a:t>
            </a:r>
            <a:r>
              <a:rPr lang="en-US" altLang="ko-KR" sz="2000" dirty="0" smtClean="0">
                <a:latin typeface="+mn-ea"/>
              </a:rPr>
              <a:t>(  int </a:t>
            </a:r>
            <a:r>
              <a:rPr lang="en-US" altLang="ko-KR" sz="2000" dirty="0">
                <a:latin typeface="+mn-ea"/>
              </a:rPr>
              <a:t>i = </a:t>
            </a:r>
            <a:r>
              <a:rPr lang="en-US" altLang="ko-KR" sz="2000" dirty="0" smtClean="0">
                <a:latin typeface="+mn-ea"/>
              </a:rPr>
              <a:t>                  ;   </a:t>
            </a:r>
            <a:r>
              <a:rPr lang="en-US" altLang="ko-KR" sz="2000" dirty="0">
                <a:latin typeface="+mn-ea"/>
              </a:rPr>
              <a:t>i </a:t>
            </a:r>
            <a:r>
              <a:rPr lang="en-US" altLang="ko-KR" sz="2000" dirty="0" smtClean="0">
                <a:latin typeface="+mn-ea"/>
              </a:rPr>
              <a:t>&lt;=       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</a:rPr>
              <a:t>           </a:t>
            </a:r>
            <a:r>
              <a:rPr lang="en-US" altLang="ko-KR" sz="2000" dirty="0" smtClean="0">
                <a:latin typeface="+mn-ea"/>
              </a:rPr>
              <a:t>;                 ){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elementData[i-1] </a:t>
            </a:r>
            <a:r>
              <a:rPr lang="en-US" altLang="ko-KR" sz="2000" dirty="0">
                <a:latin typeface="+mn-ea"/>
              </a:rPr>
              <a:t>= elementData[i];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8" name="포인트가 10개인 별 77"/>
          <p:cNvSpPr/>
          <p:nvPr/>
        </p:nvSpPr>
        <p:spPr>
          <a:xfrm>
            <a:off x="5667072" y="2805244"/>
            <a:ext cx="1041112" cy="1115042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lt"/>
              </a:rPr>
              <a:t>반복시작</a:t>
            </a:r>
            <a:endParaRPr lang="en-US" altLang="ko-KR" sz="1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Index+1</a:t>
            </a:r>
            <a:endParaRPr lang="ko-KR" alt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포인트가 10개인 별 79"/>
          <p:cNvSpPr/>
          <p:nvPr/>
        </p:nvSpPr>
        <p:spPr>
          <a:xfrm>
            <a:off x="8527228" y="2726734"/>
            <a:ext cx="1041112" cy="1115042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lt"/>
              </a:rPr>
              <a:t>반복끝</a:t>
            </a:r>
            <a:endParaRPr lang="en-US" altLang="ko-KR" sz="1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Size -1</a:t>
            </a:r>
            <a:endParaRPr lang="ko-KR" altLang="en-US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" name="구부러진 연결선 56"/>
          <p:cNvCxnSpPr>
            <a:stCxn id="80" idx="3"/>
            <a:endCxn id="87" idx="0"/>
          </p:cNvCxnSpPr>
          <p:nvPr/>
        </p:nvCxnSpPr>
        <p:spPr>
          <a:xfrm rot="5400000">
            <a:off x="7243836" y="3395862"/>
            <a:ext cx="1358035" cy="2249863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4463875" y="5206017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Index + 1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22059" y="5199811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size-1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576734" y="5192694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i++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0" name="구부러진 연결선 89"/>
          <p:cNvCxnSpPr>
            <a:stCxn id="78" idx="3"/>
            <a:endCxn id="61" idx="0"/>
          </p:cNvCxnSpPr>
          <p:nvPr/>
        </p:nvCxnSpPr>
        <p:spPr>
          <a:xfrm rot="5400000">
            <a:off x="4920818" y="3939206"/>
            <a:ext cx="1285731" cy="124789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화살표 64"/>
          <p:cNvSpPr/>
          <p:nvPr/>
        </p:nvSpPr>
        <p:spPr>
          <a:xfrm rot="10800000" flipV="1">
            <a:off x="6937721" y="2919774"/>
            <a:ext cx="1408922" cy="5983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반복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원형 화살표 95"/>
          <p:cNvSpPr/>
          <p:nvPr/>
        </p:nvSpPr>
        <p:spPr>
          <a:xfrm flipH="1">
            <a:off x="6299901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원형 화살표 40"/>
          <p:cNvSpPr/>
          <p:nvPr/>
        </p:nvSpPr>
        <p:spPr>
          <a:xfrm flipH="1">
            <a:off x="4797672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43" name="모서리가 둥근 직사각형 4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 flipH="1">
            <a:off x="4259296" y="1733446"/>
            <a:ext cx="784161" cy="832201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708259" y="1733446"/>
            <a:ext cx="787440" cy="866477"/>
            <a:chOff x="1877654" y="1556951"/>
            <a:chExt cx="873783" cy="874083"/>
          </a:xfrm>
        </p:grpSpPr>
        <p:sp>
          <p:nvSpPr>
            <p:cNvPr id="53" name="모서리가 둥근 직사각형 5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156157" y="1733446"/>
            <a:ext cx="787449" cy="866477"/>
            <a:chOff x="649468" y="1556951"/>
            <a:chExt cx="873788" cy="874083"/>
          </a:xfrm>
        </p:grpSpPr>
        <p:sp>
          <p:nvSpPr>
            <p:cNvPr id="59" name="모서리가 둥근 직사각형 58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602402" y="1742777"/>
            <a:ext cx="787449" cy="866477"/>
            <a:chOff x="649468" y="1556951"/>
            <a:chExt cx="873788" cy="874083"/>
          </a:xfrm>
        </p:grpSpPr>
        <p:sp>
          <p:nvSpPr>
            <p:cNvPr id="68" name="모서리가 둥근 직사각형 67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72" name="원형 화살표 71"/>
          <p:cNvSpPr/>
          <p:nvPr/>
        </p:nvSpPr>
        <p:spPr>
          <a:xfrm flipH="1">
            <a:off x="7624848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974101" y="587830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1698" y="2976466"/>
            <a:ext cx="557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/>
              <a:t>size</a:t>
            </a:r>
            <a:r>
              <a:rPr lang="en-US" altLang="ko-KR" sz="7200" dirty="0" smtClean="0"/>
              <a:t>--</a:t>
            </a:r>
            <a:r>
              <a:rPr lang="en-US" altLang="ko-KR" sz="7200" dirty="0" smtClean="0"/>
              <a:t>;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525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3" name="모서리가 둥근 직사각형 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52682" y="1733446"/>
            <a:ext cx="787440" cy="866477"/>
            <a:chOff x="1877654" y="1556951"/>
            <a:chExt cx="873783" cy="874083"/>
          </a:xfrm>
        </p:grpSpPr>
        <p:sp>
          <p:nvSpPr>
            <p:cNvPr id="24" name="모서리가 둥근 직사각형 23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700580" y="1733446"/>
            <a:ext cx="787449" cy="866477"/>
            <a:chOff x="649468" y="1556951"/>
            <a:chExt cx="873788" cy="874083"/>
          </a:xfrm>
        </p:grpSpPr>
        <p:sp>
          <p:nvSpPr>
            <p:cNvPr id="29" name="모서리가 둥근 직사각형 28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146825" y="1742777"/>
            <a:ext cx="787449" cy="866477"/>
            <a:chOff x="649468" y="1556951"/>
            <a:chExt cx="873788" cy="874083"/>
          </a:xfrm>
        </p:grpSpPr>
        <p:sp>
          <p:nvSpPr>
            <p:cNvPr id="34" name="모서리가 둥근 직사각형 33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587020" y="1733446"/>
            <a:ext cx="787449" cy="866477"/>
            <a:chOff x="649468" y="1556951"/>
            <a:chExt cx="873788" cy="874083"/>
          </a:xfrm>
        </p:grpSpPr>
        <p:sp>
          <p:nvSpPr>
            <p:cNvPr id="44" name="모서리가 둥근 직사각형 43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8783159" y="2609254"/>
            <a:ext cx="391885" cy="51169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531385" y="4783885"/>
            <a:ext cx="289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elementData[index] =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8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25230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가져오기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9397" y="2687122"/>
            <a:ext cx="77332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/>
              <a:t>numbers.get(2)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998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1651038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cxnSp>
        <p:nvCxnSpPr>
          <p:cNvPr id="3" name="구부러진 연결선 2"/>
          <p:cNvCxnSpPr>
            <a:endCxn id="19" idx="2"/>
          </p:cNvCxnSpPr>
          <p:nvPr/>
        </p:nvCxnSpPr>
        <p:spPr>
          <a:xfrm flipV="1">
            <a:off x="185738" y="2786410"/>
            <a:ext cx="6257317" cy="996568"/>
          </a:xfrm>
          <a:prstGeom prst="curvedConnector2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270961" y="427456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/>
              <a:t>public Object get(int index) {</a:t>
            </a:r>
          </a:p>
          <a:p>
            <a:r>
              <a:rPr lang="ko-KR" altLang="en-US" sz="3200" dirty="0"/>
              <a:t>	return elementData[index];</a:t>
            </a:r>
          </a:p>
          <a:p>
            <a:r>
              <a:rPr lang="ko-KR" altLang="en-US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05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43246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Create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생성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27" y="1580954"/>
            <a:ext cx="3645243" cy="3645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0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86285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반 복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31342" y="3394714"/>
            <a:ext cx="5386517" cy="1135372"/>
            <a:chOff x="3035560" y="2640085"/>
            <a:chExt cx="5386517" cy="1135372"/>
          </a:xfrm>
        </p:grpSpPr>
        <p:grpSp>
          <p:nvGrpSpPr>
            <p:cNvPr id="3" name="그룹 2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sp>
        <p:nvSpPr>
          <p:cNvPr id="23" name="아래쪽 화살표 22"/>
          <p:cNvSpPr/>
          <p:nvPr/>
        </p:nvSpPr>
        <p:spPr>
          <a:xfrm>
            <a:off x="3686524" y="2313714"/>
            <a:ext cx="921608" cy="8763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6962" y="1484885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cursor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694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264417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	</a:t>
            </a:r>
            <a:r>
              <a:rPr lang="ko-KR" altLang="en-US" sz="3200" dirty="0" smtClean="0"/>
              <a:t>class </a:t>
            </a:r>
            <a:r>
              <a:rPr lang="ko-KR" altLang="en-US" sz="3200" dirty="0"/>
              <a:t>Ite implements Iterator {</a:t>
            </a:r>
          </a:p>
          <a:p>
            <a:r>
              <a:rPr lang="ko-KR" altLang="en-US" sz="3200" dirty="0"/>
              <a:t>		int cursor = 0</a:t>
            </a:r>
            <a:r>
              <a:rPr lang="ko-KR" altLang="en-US" sz="3200" dirty="0" smtClean="0"/>
              <a:t>;		</a:t>
            </a:r>
          </a:p>
          <a:p>
            <a:r>
              <a:rPr lang="ko-KR" altLang="en-US" sz="3200" dirty="0" smtClean="0"/>
              <a:t>	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21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1295769" y="1823513"/>
            <a:ext cx="9050494" cy="513023"/>
            <a:chOff x="1295769" y="2640677"/>
            <a:chExt cx="9050494" cy="513023"/>
          </a:xfrm>
        </p:grpSpPr>
        <p:sp>
          <p:nvSpPr>
            <p:cNvPr id="24" name="TextBox 23"/>
            <p:cNvSpPr txBox="1"/>
            <p:nvPr/>
          </p:nvSpPr>
          <p:spPr>
            <a:xfrm>
              <a:off x="3401271" y="2640678"/>
              <a:ext cx="740002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true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5569" y="2640677"/>
              <a:ext cx="740002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true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30392" y="2640677"/>
              <a:ext cx="74000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true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99526" y="2640677"/>
              <a:ext cx="740002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true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13782" y="2640677"/>
              <a:ext cx="832481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false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95769" y="2640678"/>
              <a:ext cx="1548631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hasNext()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841418" y="2905702"/>
            <a:ext cx="8383920" cy="768778"/>
            <a:chOff x="1841418" y="3416626"/>
            <a:chExt cx="8383920" cy="768778"/>
          </a:xfrm>
        </p:grpSpPr>
        <p:sp>
          <p:nvSpPr>
            <p:cNvPr id="23" name="아래쪽 화살표 22"/>
            <p:cNvSpPr/>
            <p:nvPr/>
          </p:nvSpPr>
          <p:spPr>
            <a:xfrm>
              <a:off x="3572779" y="3416627"/>
              <a:ext cx="493810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5087077" y="3416626"/>
              <a:ext cx="493810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6601900" y="3416626"/>
              <a:ext cx="493811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8171032" y="3416626"/>
              <a:ext cx="493810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아래쪽 화살표 46"/>
            <p:cNvSpPr/>
            <p:nvPr/>
          </p:nvSpPr>
          <p:spPr>
            <a:xfrm>
              <a:off x="9731528" y="3416626"/>
              <a:ext cx="493810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41418" y="3493017"/>
              <a:ext cx="1002982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cursor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817511" y="736305"/>
            <a:ext cx="8535786" cy="518042"/>
            <a:chOff x="1817511" y="1816744"/>
            <a:chExt cx="8535786" cy="518042"/>
          </a:xfrm>
        </p:grpSpPr>
        <p:sp>
          <p:nvSpPr>
            <p:cNvPr id="36" name="TextBox 35"/>
            <p:cNvSpPr txBox="1"/>
            <p:nvPr/>
          </p:nvSpPr>
          <p:spPr>
            <a:xfrm>
              <a:off x="3547528" y="1816745"/>
              <a:ext cx="447489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47060" y="1816744"/>
              <a:ext cx="477021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50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55554" y="1816744"/>
              <a:ext cx="489678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30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17574" y="1816744"/>
              <a:ext cx="520617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40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23460" y="1816744"/>
              <a:ext cx="829837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Error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17511" y="1821764"/>
              <a:ext cx="1026889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next()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188975" y="5581590"/>
            <a:ext cx="7959711" cy="531683"/>
            <a:chOff x="2156432" y="620545"/>
            <a:chExt cx="7959711" cy="531683"/>
          </a:xfrm>
        </p:grpSpPr>
        <p:sp>
          <p:nvSpPr>
            <p:cNvPr id="54" name="TextBox 53"/>
            <p:cNvSpPr txBox="1"/>
            <p:nvPr/>
          </p:nvSpPr>
          <p:spPr>
            <a:xfrm>
              <a:off x="2156432" y="620548"/>
              <a:ext cx="687968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size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93936" y="639206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33487" y="639206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77471" y="620545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08057" y="639206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61470" y="639206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367010" y="4243646"/>
            <a:ext cx="7114168" cy="967866"/>
            <a:chOff x="3367010" y="5163705"/>
            <a:chExt cx="7114168" cy="967866"/>
          </a:xfrm>
        </p:grpSpPr>
        <p:grpSp>
          <p:nvGrpSpPr>
            <p:cNvPr id="25" name="그룹 24"/>
            <p:cNvGrpSpPr/>
            <p:nvPr/>
          </p:nvGrpSpPr>
          <p:grpSpPr>
            <a:xfrm>
              <a:off x="3367010" y="5163708"/>
              <a:ext cx="909135" cy="960813"/>
              <a:chOff x="3402742" y="3775714"/>
              <a:chExt cx="1036289" cy="109519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H="1">
                <a:off x="3407058" y="3775714"/>
                <a:ext cx="1031973" cy="1095195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407058" y="4506499"/>
                <a:ext cx="103197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402742" y="4510975"/>
                <a:ext cx="1031972" cy="35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02742" y="3935423"/>
                <a:ext cx="1031972" cy="415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885621" y="5170758"/>
              <a:ext cx="935296" cy="960813"/>
              <a:chOff x="4848490" y="3783750"/>
              <a:chExt cx="1066109" cy="109519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82627" y="4510975"/>
                <a:ext cx="1031972" cy="35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4848490" y="3783750"/>
                <a:ext cx="1036300" cy="1095195"/>
                <a:chOff x="649468" y="1556951"/>
                <a:chExt cx="873788" cy="839506"/>
              </a:xfrm>
            </p:grpSpPr>
            <p:sp>
              <p:nvSpPr>
                <p:cNvPr id="7" name="모서리가 둥근 직사각형 6"/>
                <p:cNvSpPr/>
                <p:nvPr/>
              </p:nvSpPr>
              <p:spPr>
                <a:xfrm flipH="1">
                  <a:off x="653111" y="1556951"/>
                  <a:ext cx="870145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  <a:latin typeface="+mn-ea"/>
                  </a:endParaRPr>
                </a:p>
              </p:txBody>
            </p:sp>
            <p:cxnSp>
              <p:nvCxnSpPr>
                <p:cNvPr id="8" name="직선 연결선 7"/>
                <p:cNvCxnSpPr/>
                <p:nvPr/>
              </p:nvCxnSpPr>
              <p:spPr>
                <a:xfrm>
                  <a:off x="653111" y="2117124"/>
                  <a:ext cx="870143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649468" y="1679374"/>
                  <a:ext cx="870143" cy="3184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+mn-ea"/>
                    </a:rPr>
                    <a:t>50</a:t>
                  </a:r>
                  <a:endParaRPr lang="ko-KR" altLang="en-US" sz="21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6434677" y="5163705"/>
              <a:ext cx="909135" cy="960812"/>
              <a:chOff x="1877654" y="1556951"/>
              <a:chExt cx="873783" cy="839506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77654" y="2120555"/>
                <a:ext cx="870143" cy="26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995170" y="5163705"/>
              <a:ext cx="2486008" cy="960812"/>
              <a:chOff x="1877654" y="1556951"/>
              <a:chExt cx="2389339" cy="83950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77654" y="2120555"/>
                <a:ext cx="870143" cy="26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375274" y="2120555"/>
                <a:ext cx="870143" cy="26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+mn-ea"/>
                  </a:rPr>
                  <a:t>4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>
                <a:off x="3396849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9555666" y="5163707"/>
              <a:ext cx="909135" cy="960813"/>
              <a:chOff x="1877654" y="1556951"/>
              <a:chExt cx="873783" cy="839506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1735014" y="228998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 </a:t>
            </a:r>
            <a:r>
              <a:rPr lang="en-US" altLang="ko-KR" dirty="0"/>
              <a:t>!= cursor</a:t>
            </a:r>
            <a:endParaRPr lang="en-US" altLang="ko-KR" dirty="0"/>
          </a:p>
        </p:txBody>
      </p:sp>
      <p:sp>
        <p:nvSpPr>
          <p:cNvPr id="70" name="직사각형 69"/>
          <p:cNvSpPr/>
          <p:nvPr/>
        </p:nvSpPr>
        <p:spPr>
          <a:xfrm>
            <a:off x="867614" y="1207793"/>
            <a:ext cx="223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elementData[cursor</a:t>
            </a:r>
            <a:r>
              <a:rPr lang="en-US" altLang="ko-KR" dirty="0"/>
              <a:t>++];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5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0700" y="239794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/>
              <a:t>interface Iterator {</a:t>
            </a:r>
          </a:p>
          <a:p>
            <a:r>
              <a:rPr lang="en-US" altLang="ko-KR" sz="3200" dirty="0" smtClean="0"/>
              <a:t>	public </a:t>
            </a:r>
            <a:r>
              <a:rPr lang="en-US" altLang="ko-KR" sz="3200" dirty="0"/>
              <a:t>boolean hasNext</a:t>
            </a:r>
            <a:r>
              <a:rPr lang="en-US" altLang="ko-KR" sz="3200" dirty="0" smtClean="0"/>
              <a:t>();</a:t>
            </a:r>
            <a:endParaRPr lang="ko-KR" altLang="en-US" sz="3200" dirty="0"/>
          </a:p>
          <a:p>
            <a:r>
              <a:rPr lang="en-US" altLang="ko-KR" sz="3200" dirty="0" smtClean="0"/>
              <a:t>	public </a:t>
            </a:r>
            <a:r>
              <a:rPr lang="en-US" altLang="ko-KR" sz="3200" dirty="0"/>
              <a:t>Object next();</a:t>
            </a:r>
          </a:p>
          <a:p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8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6400" y="1166843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Ite implements Iterator {</a:t>
            </a:r>
          </a:p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	int cursor = 0;	</a:t>
            </a:r>
            <a:r>
              <a:rPr lang="ko-KR" altLang="en-US" sz="3200" dirty="0">
                <a:solidFill>
                  <a:srgbClr val="333333"/>
                </a:solidFill>
              </a:rPr>
              <a:t>	</a:t>
            </a:r>
            <a:endParaRPr lang="en-US" altLang="ko-KR" sz="3200" dirty="0">
              <a:solidFill>
                <a:srgbClr val="333333"/>
              </a:solidFill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public </a:t>
            </a:r>
            <a:r>
              <a:rPr lang="en-US" altLang="ko-KR" sz="3200" dirty="0">
                <a:solidFill>
                  <a:srgbClr val="333333"/>
                </a:solidFill>
              </a:rPr>
              <a:t>boolean hasNext() {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	return </a:t>
            </a:r>
            <a:r>
              <a:rPr lang="en-US" altLang="ko-KR" sz="3200" dirty="0">
                <a:solidFill>
                  <a:srgbClr val="333333"/>
                </a:solidFill>
              </a:rPr>
              <a:t>size != cursor;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}</a:t>
            </a:r>
            <a:endParaRPr lang="en-US" altLang="ko-KR" sz="3200" dirty="0">
              <a:solidFill>
                <a:srgbClr val="333333"/>
              </a:solidFill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public </a:t>
            </a:r>
            <a:r>
              <a:rPr lang="en-US" altLang="ko-KR" sz="3200" dirty="0">
                <a:solidFill>
                  <a:srgbClr val="333333"/>
                </a:solidFill>
              </a:rPr>
              <a:t>Object next() {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	return </a:t>
            </a:r>
            <a:r>
              <a:rPr lang="en-US" altLang="ko-KR" sz="3200" dirty="0">
                <a:solidFill>
                  <a:srgbClr val="333333"/>
                </a:solidFill>
              </a:rPr>
              <a:t>elementData[cursor++];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}</a:t>
            </a:r>
            <a:endParaRPr lang="ko-KR" altLang="en-US" sz="3200" dirty="0">
              <a:solidFill>
                <a:srgbClr val="333333"/>
              </a:solidFill>
            </a:endParaRPr>
          </a:p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351" y="1276350"/>
            <a:ext cx="66479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package ot.ds.list.arraylist.implementation</a:t>
            </a:r>
            <a:r>
              <a:rPr lang="en-US" altLang="ko-KR" sz="2800" dirty="0" smtClean="0"/>
              <a:t>;</a:t>
            </a:r>
            <a:endParaRPr lang="en-US" altLang="ko-KR" sz="2800" dirty="0" smtClean="0"/>
          </a:p>
          <a:p>
            <a:r>
              <a:rPr lang="en-US" altLang="ko-KR" sz="2800" dirty="0"/>
              <a:t>class ArrayList{</a:t>
            </a:r>
          </a:p>
          <a:p>
            <a:r>
              <a:rPr lang="en-US" altLang="ko-KR" sz="2800" dirty="0"/>
              <a:t>}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package </a:t>
            </a:r>
            <a:r>
              <a:rPr lang="en-US" altLang="ko-KR" sz="2800" dirty="0"/>
              <a:t>ot.ds.list.arraylist.implementation</a:t>
            </a:r>
            <a:r>
              <a:rPr lang="en-US" altLang="ko-KR" sz="2800" dirty="0" smtClean="0"/>
              <a:t>;</a:t>
            </a:r>
            <a:endParaRPr lang="en-US" altLang="ko-KR" sz="2800" dirty="0"/>
          </a:p>
          <a:p>
            <a:r>
              <a:rPr lang="en-US" altLang="ko-KR" sz="2800" dirty="0"/>
              <a:t>public class Main {</a:t>
            </a:r>
          </a:p>
          <a:p>
            <a:r>
              <a:rPr lang="en-US" altLang="ko-KR" sz="2800" dirty="0"/>
              <a:t>	public static void main(String[] args) {</a:t>
            </a:r>
          </a:p>
          <a:p>
            <a:r>
              <a:rPr lang="en-US" altLang="ko-KR" sz="2800" dirty="0"/>
              <a:t>		ArrayList numbers = new ArrayList();		</a:t>
            </a:r>
          </a:p>
          <a:p>
            <a:r>
              <a:rPr lang="en-US" altLang="ko-KR" sz="2800" dirty="0"/>
              <a:t>	}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2823701" y="876240"/>
            <a:ext cx="1521891" cy="400110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ArrayList.java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4651" y="3059965"/>
            <a:ext cx="1084271" cy="400110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Main.java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4214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Insert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90950" y="1214348"/>
            <a:ext cx="64246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/>
              <a:t>numbers.add(10);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numbers.add(20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numbers.add(30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numbers.add(40</a:t>
            </a:r>
            <a:r>
              <a:rPr lang="ko-KR" altLang="en-US" sz="4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9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095195"/>
            <a:chOff x="1877654" y="1556951"/>
            <a:chExt cx="873783" cy="839506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095195"/>
            <a:chOff x="1877654" y="1556951"/>
            <a:chExt cx="873783" cy="839506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095195"/>
            <a:chOff x="1877654" y="1556951"/>
            <a:chExt cx="873783" cy="839506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1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36240" y="1302837"/>
            <a:ext cx="11340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>public boolean add(Object element){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	elementData[size++] = element;		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	return true;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}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82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5" y="2958584"/>
            <a:ext cx="62071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/>
              <a:t>numbers.add(1, 50);</a:t>
            </a:r>
          </a:p>
        </p:txBody>
      </p:sp>
    </p:spTree>
    <p:extLst>
      <p:ext uri="{BB962C8B-B14F-4D97-AF65-F5344CB8AC3E}">
        <p14:creationId xmlns:p14="http://schemas.microsoft.com/office/powerpoint/2010/main" val="17516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2803772" y="587830"/>
            <a:ext cx="6584457" cy="5612492"/>
            <a:chOff x="3119538" y="587830"/>
            <a:chExt cx="6584457" cy="56124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119538" y="1733446"/>
              <a:ext cx="787440" cy="866477"/>
              <a:chOff x="1877654" y="1556951"/>
              <a:chExt cx="873783" cy="874083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4571782" y="1733446"/>
              <a:ext cx="787440" cy="866477"/>
              <a:chOff x="1877654" y="1556951"/>
              <a:chExt cx="873783" cy="874083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6024025" y="1733446"/>
              <a:ext cx="787440" cy="866477"/>
              <a:chOff x="1877654" y="1556951"/>
              <a:chExt cx="873783" cy="874083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471923" y="1733446"/>
              <a:ext cx="787449" cy="866477"/>
              <a:chOff x="649468" y="1556951"/>
              <a:chExt cx="873788" cy="874083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49471" y="2120555"/>
                <a:ext cx="870142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49468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167" name="모서리가 둥근 직사각형 166"/>
            <p:cNvSpPr/>
            <p:nvPr/>
          </p:nvSpPr>
          <p:spPr>
            <a:xfrm flipH="1">
              <a:off x="8919830" y="1741481"/>
              <a:ext cx="784165" cy="832201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372547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936928" y="587830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482366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1618" y="5184659"/>
              <a:ext cx="60240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for</a:t>
              </a:r>
              <a:r>
                <a:rPr lang="en-US" altLang="ko-KR" sz="2000" dirty="0" smtClean="0">
                  <a:latin typeface="+mn-ea"/>
                </a:rPr>
                <a:t>(  int </a:t>
              </a:r>
              <a:r>
                <a:rPr lang="en-US" altLang="ko-KR" sz="2000" dirty="0">
                  <a:latin typeface="+mn-ea"/>
                </a:rPr>
                <a:t>i = </a:t>
              </a:r>
              <a:r>
                <a:rPr lang="en-US" altLang="ko-KR" sz="2000" dirty="0" smtClean="0">
                  <a:latin typeface="+mn-ea"/>
                </a:rPr>
                <a:t>                  ;   </a:t>
              </a:r>
              <a:r>
                <a:rPr lang="en-US" altLang="ko-KR" sz="2000" dirty="0">
                  <a:latin typeface="+mn-ea"/>
                </a:rPr>
                <a:t>i &gt;= </a:t>
              </a:r>
              <a:r>
                <a:rPr lang="en-US" altLang="ko-KR" sz="2000" dirty="0" smtClean="0">
                  <a:latin typeface="+mn-ea"/>
                </a:rPr>
                <a:t>      </a:t>
              </a:r>
              <a:r>
                <a:rPr lang="en-US" altLang="ko-KR" sz="2000" dirty="0" smtClean="0">
                  <a:solidFill>
                    <a:srgbClr val="C00000"/>
                  </a:solidFill>
                  <a:latin typeface="+mn-ea"/>
                </a:rPr>
                <a:t>           </a:t>
              </a:r>
              <a:r>
                <a:rPr lang="en-US" altLang="ko-KR" sz="2000" dirty="0" smtClean="0">
                  <a:latin typeface="+mn-ea"/>
                </a:rPr>
                <a:t>;                 ){</a:t>
              </a:r>
              <a:endParaRPr lang="en-US" altLang="ko-KR" sz="2000" dirty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     elementData[i+1</a:t>
              </a:r>
              <a:r>
                <a:rPr lang="en-US" altLang="ko-KR" sz="2000" dirty="0">
                  <a:latin typeface="+mn-ea"/>
                </a:rPr>
                <a:t>] = elementData[i];</a:t>
              </a:r>
            </a:p>
            <a:p>
              <a:r>
                <a:rPr lang="en-US" altLang="ko-KR" sz="2000" dirty="0">
                  <a:latin typeface="+mn-ea"/>
                </a:rPr>
                <a:t>}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8" name="포인트가 10개인 별 77"/>
            <p:cNvSpPr/>
            <p:nvPr/>
          </p:nvSpPr>
          <p:spPr>
            <a:xfrm>
              <a:off x="4471279" y="2805244"/>
              <a:ext cx="1041112" cy="1115042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j-lt"/>
                </a:rPr>
                <a:t>반복끝</a:t>
              </a:r>
              <a:endParaRPr lang="en-US" altLang="ko-KR" sz="1600" b="1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+mj-lt"/>
                </a:rPr>
                <a:t>index</a:t>
              </a:r>
              <a:endParaRPr lang="ko-KR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포인트가 10개인 별 79"/>
            <p:cNvSpPr/>
            <p:nvPr/>
          </p:nvSpPr>
          <p:spPr>
            <a:xfrm>
              <a:off x="7331435" y="2726734"/>
              <a:ext cx="1041112" cy="1115042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j-lt"/>
                </a:rPr>
                <a:t>반복시</a:t>
              </a:r>
              <a:r>
                <a:rPr lang="ko-KR" altLang="en-US" sz="1200" b="1" dirty="0">
                  <a:solidFill>
                    <a:schemeClr val="bg1"/>
                  </a:solidFill>
                  <a:latin typeface="+mj-lt"/>
                </a:rPr>
                <a:t>작</a:t>
              </a:r>
              <a:endParaRPr lang="en-US" altLang="ko-KR" sz="1200" b="1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j-lt"/>
                </a:rPr>
                <a:t>Size -1</a:t>
              </a:r>
              <a:endParaRPr lang="ko-KR" altLang="en-US" sz="12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57" name="구부러진 연결선 56"/>
            <p:cNvCxnSpPr>
              <a:stCxn id="80" idx="3"/>
              <a:endCxn id="61" idx="0"/>
            </p:cNvCxnSpPr>
            <p:nvPr/>
          </p:nvCxnSpPr>
          <p:spPr>
            <a:xfrm rot="5400000">
              <a:off x="5903245" y="3242030"/>
              <a:ext cx="1349001" cy="2548493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모서리가 둥근 직사각형 60"/>
            <p:cNvSpPr/>
            <p:nvPr/>
          </p:nvSpPr>
          <p:spPr>
            <a:xfrm>
              <a:off x="4827636" y="5190777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size-1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595767" y="5199811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index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7889433" y="5192694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i--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구부러진 연결선 89"/>
            <p:cNvCxnSpPr>
              <a:stCxn id="78" idx="3"/>
              <a:endCxn id="87" idx="0"/>
            </p:cNvCxnSpPr>
            <p:nvPr/>
          </p:nvCxnSpPr>
          <p:spPr>
            <a:xfrm rot="16200000" flipH="1">
              <a:off x="5391970" y="3520151"/>
              <a:ext cx="1279525" cy="207979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오른쪽 화살표 64"/>
            <p:cNvSpPr/>
            <p:nvPr/>
          </p:nvSpPr>
          <p:spPr>
            <a:xfrm rot="10800000" flipV="1">
              <a:off x="5741928" y="2919774"/>
              <a:ext cx="1408922" cy="59831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반복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원형 화살표 65"/>
            <p:cNvSpPr/>
            <p:nvPr/>
          </p:nvSpPr>
          <p:spPr>
            <a:xfrm>
              <a:off x="4963862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원형 화살표 94"/>
            <p:cNvSpPr/>
            <p:nvPr/>
          </p:nvSpPr>
          <p:spPr>
            <a:xfrm>
              <a:off x="6419437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원형 화살표 95"/>
            <p:cNvSpPr/>
            <p:nvPr/>
          </p:nvSpPr>
          <p:spPr>
            <a:xfrm>
              <a:off x="7884343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사용자 지정 1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기본서식파일.potx" id="{8107AE13-CFC1-431E-B240-A284A1213AE0}" vid="{50A6A0A8-307C-4494-99DD-D39DD965E5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기본서식파일</Template>
  <TotalTime>8194</TotalTime>
  <Words>238</Words>
  <Application>Microsoft Office PowerPoint</Application>
  <PresentationFormat>와이드스크린</PresentationFormat>
  <Paragraphs>177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나눔바른고딕 Light</vt:lpstr>
      <vt:lpstr>나눔바른고딕 UltraLight</vt:lpstr>
      <vt:lpstr>나눔바른펜</vt:lpstr>
      <vt:lpstr>넥슨 풋볼고딕 B</vt:lpstr>
      <vt:lpstr>Garamond</vt:lpstr>
      <vt:lpstr>Ostrich Sans Light</vt:lpstr>
      <vt:lpstr>비누</vt:lpstr>
      <vt:lpstr>JAVA  Array List 구현방법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91</cp:revision>
  <dcterms:created xsi:type="dcterms:W3CDTF">2014-11-24T01:12:10Z</dcterms:created>
  <dcterms:modified xsi:type="dcterms:W3CDTF">2014-12-04T13:30:05Z</dcterms:modified>
</cp:coreProperties>
</file>