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84" r:id="rId4"/>
    <p:sldId id="263" r:id="rId5"/>
    <p:sldId id="293" r:id="rId6"/>
    <p:sldId id="267" r:id="rId7"/>
    <p:sldId id="285" r:id="rId8"/>
    <p:sldId id="290" r:id="rId9"/>
    <p:sldId id="286" r:id="rId10"/>
    <p:sldId id="262" r:id="rId11"/>
    <p:sldId id="291" r:id="rId12"/>
    <p:sldId id="292" r:id="rId13"/>
    <p:sldId id="287" r:id="rId14"/>
    <p:sldId id="272" r:id="rId15"/>
    <p:sldId id="288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4"/>
    <a:srgbClr val="1B4367"/>
    <a:srgbClr val="FAF9F9"/>
    <a:srgbClr val="1D4865"/>
    <a:srgbClr val="1D4971"/>
    <a:srgbClr val="51B3CD"/>
    <a:srgbClr val="83C2DB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74" autoAdjust="0"/>
    <p:restoredTop sz="94631" autoAdjust="0"/>
  </p:normalViewPr>
  <p:slideViewPr>
    <p:cSldViewPr snapToGrid="0">
      <p:cViewPr varScale="1">
        <p:scale>
          <a:sx n="213" d="100"/>
          <a:sy n="213" d="100"/>
        </p:scale>
        <p:origin x="18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2016-2019</a:t>
            </a:r>
            <a:r>
              <a:rPr lang="zh-CN" altLang="en-US" dirty="0"/>
              <a:t>直播行业用户规模</a:t>
            </a:r>
            <a:r>
              <a:rPr lang="en-US" altLang="zh-CN" dirty="0"/>
              <a:t>(</a:t>
            </a:r>
            <a:r>
              <a:rPr lang="zh-CN" altLang="en-US" dirty="0"/>
              <a:t>亿）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0025371828521436E-2"/>
          <c:y val="0.18502333041703123"/>
          <c:w val="0.9155301837270341"/>
          <c:h val="0.712206911636045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1B436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980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373-43DD-9CB9-A58317863619}"/>
              </c:ext>
            </c:extLst>
          </c:dPt>
          <c:dPt>
            <c:idx val="1"/>
            <c:invertIfNegative val="0"/>
            <c:bubble3D val="0"/>
            <c:spPr>
              <a:solidFill>
                <a:srgbClr val="2980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73-43DD-9CB9-A58317863619}"/>
              </c:ext>
            </c:extLst>
          </c:dPt>
          <c:dPt>
            <c:idx val="2"/>
            <c:invertIfNegative val="0"/>
            <c:bubble3D val="0"/>
            <c:spPr>
              <a:solidFill>
                <a:srgbClr val="2980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73-43DD-9CB9-A58317863619}"/>
              </c:ext>
            </c:extLst>
          </c:dPt>
          <c:dPt>
            <c:idx val="3"/>
            <c:invertIfNegative val="0"/>
            <c:bubble3D val="0"/>
            <c:spPr>
              <a:solidFill>
                <a:srgbClr val="2980B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373-43DD-9CB9-A58317863619}"/>
              </c:ext>
            </c:extLst>
          </c:dPt>
          <c:cat>
            <c:numRef>
              <c:f>Sheet1!$A$26:$A$29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Sheet1!$B$26:$B$29</c:f>
              <c:numCache>
                <c:formatCode>General</c:formatCode>
                <c:ptCount val="4"/>
                <c:pt idx="0">
                  <c:v>3.1</c:v>
                </c:pt>
                <c:pt idx="1">
                  <c:v>3.98</c:v>
                </c:pt>
                <c:pt idx="2">
                  <c:v>4.5599999999999996</c:v>
                </c:pt>
                <c:pt idx="3">
                  <c:v>5.01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3-43DD-9CB9-A58317863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6377856"/>
        <c:axId val="1239337920"/>
      </c:barChart>
      <c:catAx>
        <c:axId val="12363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9337920"/>
        <c:crosses val="autoZero"/>
        <c:auto val="1"/>
        <c:lblAlgn val="ctr"/>
        <c:lblOffset val="100"/>
        <c:noMultiLvlLbl val="0"/>
      </c:catAx>
      <c:valAx>
        <c:axId val="123933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63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新媒体行业收入</a:t>
            </a:r>
            <a:r>
              <a:rPr lang="en-US" altLang="zh-CN"/>
              <a:t>(</a:t>
            </a:r>
            <a:r>
              <a:rPr lang="zh-CN" altLang="en-US"/>
              <a:t>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2980B4"/>
            </a:solidFill>
            <a:ln>
              <a:noFill/>
            </a:ln>
            <a:effectLst/>
          </c:spPr>
          <c:invertIfNegative val="0"/>
          <c:cat>
            <c:strRef>
              <c:f>Sheet1!$A$1:$A$8</c:f>
              <c:strCache>
                <c:ptCount val="8"/>
                <c:pt idx="0">
                  <c:v>2011年</c:v>
                </c:pt>
                <c:pt idx="1">
                  <c:v>2012年</c:v>
                </c:pt>
                <c:pt idx="2">
                  <c:v>2013年</c:v>
                </c:pt>
                <c:pt idx="3">
                  <c:v>2014年</c:v>
                </c:pt>
                <c:pt idx="4">
                  <c:v>2015年</c:v>
                </c:pt>
                <c:pt idx="5">
                  <c:v>2016年</c:v>
                </c:pt>
                <c:pt idx="6">
                  <c:v>2017年</c:v>
                </c:pt>
                <c:pt idx="7">
                  <c:v>2018年</c:v>
                </c:pt>
              </c:strCache>
            </c:strRef>
          </c:cat>
          <c:val>
            <c:numRef>
              <c:f>Sheet1!$B$1:$B$8</c:f>
              <c:numCache>
                <c:formatCode>General</c:formatCode>
                <c:ptCount val="8"/>
                <c:pt idx="0">
                  <c:v>2268.1</c:v>
                </c:pt>
                <c:pt idx="1">
                  <c:v>2685.7</c:v>
                </c:pt>
                <c:pt idx="2">
                  <c:v>3101</c:v>
                </c:pt>
                <c:pt idx="3">
                  <c:v>4271.3</c:v>
                </c:pt>
                <c:pt idx="4">
                  <c:v>5225.1000000000004</c:v>
                </c:pt>
                <c:pt idx="5">
                  <c:v>6220.8</c:v>
                </c:pt>
                <c:pt idx="6">
                  <c:v>7558.4</c:v>
                </c:pt>
                <c:pt idx="7">
                  <c:v>9055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13-4491-ACBE-C10ADBFD68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5057967"/>
        <c:axId val="1372018319"/>
      </c:barChart>
      <c:catAx>
        <c:axId val="137505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2018319"/>
        <c:crosses val="autoZero"/>
        <c:auto val="1"/>
        <c:lblAlgn val="ctr"/>
        <c:lblOffset val="100"/>
        <c:noMultiLvlLbl val="0"/>
      </c:catAx>
      <c:valAx>
        <c:axId val="137201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7505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1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03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chart" Target="../charts/chart1.xm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综合课程设计答辩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387576" y="3504111"/>
            <a:ext cx="3461808" cy="25391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答辩人：陈聪   答辩时间：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72000" y="2297671"/>
            <a:ext cx="394817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 eaLnBrk="0" latinLnBrk="0" hangingPunct="0"/>
            <a:r>
              <a:rPr lang="zh-CN" altLang="en-US" sz="1800" dirty="0">
                <a:solidFill>
                  <a:srgbClr val="1B4367"/>
                </a:solidFill>
                <a:cs typeface="+mn-ea"/>
                <a:sym typeface="+mn-lt"/>
              </a:rPr>
              <a:t>新媒体</a:t>
            </a:r>
            <a:r>
              <a:rPr lang="zh-CN" altLang="en-US" sz="1800">
                <a:solidFill>
                  <a:srgbClr val="1B4367"/>
                </a:solidFill>
                <a:cs typeface="+mn-ea"/>
                <a:sym typeface="+mn-lt"/>
              </a:rPr>
              <a:t>数据发布系统的设计与实现</a:t>
            </a:r>
            <a:endParaRPr lang="en-US" altLang="zh-CN" sz="18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0188" y="2920782"/>
            <a:ext cx="3336584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信软学院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2016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级 专业：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软件工程（信息工程）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15"/>
          <p:cNvSpPr txBox="1"/>
          <p:nvPr/>
        </p:nvSpPr>
        <p:spPr>
          <a:xfrm>
            <a:off x="709386" y="309785"/>
            <a:ext cx="2654300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本地数据采集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3A0FBEF-D1A5-4F26-94E5-8E8DCFFCEE3B}"/>
              </a:ext>
            </a:extLst>
          </p:cNvPr>
          <p:cNvSpPr txBox="1"/>
          <p:nvPr/>
        </p:nvSpPr>
        <p:spPr>
          <a:xfrm>
            <a:off x="709386" y="1838245"/>
            <a:ext cx="3290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</a:rPr>
              <a:t>遇到的问题：</a:t>
            </a:r>
            <a:endParaRPr lang="en-US" altLang="zh-CN" dirty="0">
              <a:solidFill>
                <a:srgbClr val="1B4367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sz="1100" dirty="0"/>
              <a:t>音视频采集与编码如何共享数据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zh-CN" altLang="en-US" dirty="0">
                <a:solidFill>
                  <a:srgbClr val="1B4367"/>
                </a:solidFill>
              </a:rPr>
              <a:t>问题描述：</a:t>
            </a:r>
            <a:endParaRPr lang="en-US" altLang="zh-CN" dirty="0">
              <a:solidFill>
                <a:srgbClr val="1B4367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sz="1100" dirty="0"/>
              <a:t>音视频采集与推流往往是两个线程同时去做，会涉及到共享数据等同步问题，音频采集和编码不是串行，会导致数据覆盖或者线程阻塞。</a:t>
            </a:r>
            <a:endParaRPr lang="en-US" altLang="zh-CN" dirty="0"/>
          </a:p>
          <a:p>
            <a:r>
              <a:rPr lang="zh-CN" altLang="en-US" dirty="0">
                <a:solidFill>
                  <a:srgbClr val="1B4367"/>
                </a:solidFill>
              </a:rPr>
              <a:t>解决方案：</a:t>
            </a:r>
            <a:endParaRPr lang="en-US" altLang="zh-CN" dirty="0">
              <a:solidFill>
                <a:srgbClr val="1B4367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sz="1100" dirty="0"/>
              <a:t>基于队列的媒体数据共享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61FCC-B658-4A91-9472-3058A0721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02" y="107551"/>
            <a:ext cx="3195450" cy="492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音视频编码压缩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275DDF7-C6A6-458C-8388-78712AD8C41E}"/>
              </a:ext>
            </a:extLst>
          </p:cNvPr>
          <p:cNvSpPr txBox="1"/>
          <p:nvPr/>
        </p:nvSpPr>
        <p:spPr>
          <a:xfrm>
            <a:off x="709386" y="2057400"/>
            <a:ext cx="3002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367"/>
                </a:solidFill>
              </a:rPr>
              <a:t>音视频编码</a:t>
            </a:r>
            <a:endParaRPr lang="en-US" altLang="zh-CN" dirty="0">
              <a:solidFill>
                <a:srgbClr val="1B4367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音频采集为</a:t>
            </a:r>
            <a:r>
              <a:rPr lang="en-US" altLang="zh-CN" dirty="0"/>
              <a:t>pcm</a:t>
            </a:r>
            <a:r>
              <a:rPr lang="zh-CN" altLang="en-US" dirty="0"/>
              <a:t>格式，视频采集为原始的</a:t>
            </a:r>
            <a:r>
              <a:rPr lang="en-US" altLang="zh-CN" dirty="0"/>
              <a:t>RGB</a:t>
            </a:r>
            <a:r>
              <a:rPr lang="zh-CN" altLang="en-US" dirty="0"/>
              <a:t>格式，导致传输数据占用较大带宽，在现有的网络基础上难以实现，必须进行压缩编码处理</a:t>
            </a: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44B9AD13-0553-421C-ADEA-9DD0BA7B0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5632" y="961800"/>
            <a:ext cx="790575" cy="790575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D7EA1F78-30BC-47D0-B60F-CE8247EB9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5140" y="1024662"/>
            <a:ext cx="617213" cy="6172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7A9E309-6B53-4B2A-919A-2A2B70070E1E}"/>
              </a:ext>
            </a:extLst>
          </p:cNvPr>
          <p:cNvSpPr/>
          <p:nvPr/>
        </p:nvSpPr>
        <p:spPr>
          <a:xfrm>
            <a:off x="5137477" y="2151698"/>
            <a:ext cx="1019063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YUV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308870-739F-4BC9-B7D0-B7A750D9148D}"/>
              </a:ext>
            </a:extLst>
          </p:cNvPr>
          <p:cNvSpPr/>
          <p:nvPr/>
        </p:nvSpPr>
        <p:spPr>
          <a:xfrm>
            <a:off x="6767872" y="2152026"/>
            <a:ext cx="1019063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PCM</a:t>
            </a:r>
            <a:r>
              <a:rPr lang="zh-CN" altLang="en-US" sz="1200" dirty="0"/>
              <a:t>转</a:t>
            </a:r>
            <a:r>
              <a:rPr lang="en-US" altLang="zh-CN" sz="1200" dirty="0"/>
              <a:t>AAC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4EF3A7-A9F1-4F5E-8672-0826BF0337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647009" y="1551623"/>
            <a:ext cx="0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5FFABE-7CDA-4757-AE2A-B6A90B18FF6A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>
            <a:off x="7273747" y="1641875"/>
            <a:ext cx="3657" cy="51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F4D3E33-D081-423C-8BCD-24BEA71F823F}"/>
              </a:ext>
            </a:extLst>
          </p:cNvPr>
          <p:cNvSpPr txBox="1"/>
          <p:nvPr/>
        </p:nvSpPr>
        <p:spPr>
          <a:xfrm>
            <a:off x="5063077" y="1683282"/>
            <a:ext cx="617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视频帧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806462F-C3CC-4DB9-B563-F3EF7509A796}"/>
              </a:ext>
            </a:extLst>
          </p:cNvPr>
          <p:cNvSpPr txBox="1"/>
          <p:nvPr/>
        </p:nvSpPr>
        <p:spPr>
          <a:xfrm>
            <a:off x="6660191" y="1669947"/>
            <a:ext cx="617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音频帧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5E59A33-06F7-4EF0-9E23-0075941DD8FD}"/>
              </a:ext>
            </a:extLst>
          </p:cNvPr>
          <p:cNvSpPr/>
          <p:nvPr/>
        </p:nvSpPr>
        <p:spPr>
          <a:xfrm>
            <a:off x="5137476" y="3036796"/>
            <a:ext cx="1019063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H.264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压缩编码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CD6688B-27AA-4859-B866-012A6A3263BF}"/>
              </a:ext>
            </a:extLst>
          </p:cNvPr>
          <p:cNvCxnSpPr>
            <a:stCxn id="12" idx="2"/>
            <a:endCxn id="57" idx="0"/>
          </p:cNvCxnSpPr>
          <p:nvPr/>
        </p:nvCxnSpPr>
        <p:spPr>
          <a:xfrm flipH="1">
            <a:off x="5647008" y="2646998"/>
            <a:ext cx="1" cy="38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74751C-9259-4CBB-9F95-99C6637ECF33}"/>
              </a:ext>
            </a:extLst>
          </p:cNvPr>
          <p:cNvSpPr/>
          <p:nvPr/>
        </p:nvSpPr>
        <p:spPr>
          <a:xfrm>
            <a:off x="5949734" y="3836896"/>
            <a:ext cx="1019063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Flv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封装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19DAC660-2967-483C-A208-6E7AB226040C}"/>
              </a:ext>
            </a:extLst>
          </p:cNvPr>
          <p:cNvCxnSpPr>
            <a:stCxn id="57" idx="2"/>
            <a:endCxn id="62" idx="1"/>
          </p:cNvCxnSpPr>
          <p:nvPr/>
        </p:nvCxnSpPr>
        <p:spPr>
          <a:xfrm rot="16200000" flipH="1">
            <a:off x="5522146" y="3656958"/>
            <a:ext cx="552450" cy="302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BCBC378-0E52-4E26-A8B5-D6881A58A233}"/>
              </a:ext>
            </a:extLst>
          </p:cNvPr>
          <p:cNvCxnSpPr>
            <a:stCxn id="40" idx="2"/>
            <a:endCxn id="62" idx="3"/>
          </p:cNvCxnSpPr>
          <p:nvPr/>
        </p:nvCxnSpPr>
        <p:spPr>
          <a:xfrm rot="5400000">
            <a:off x="6404491" y="3211633"/>
            <a:ext cx="1437220" cy="308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E6F191-18EB-470B-84FC-A6BC3171DD32}"/>
              </a:ext>
            </a:extLst>
          </p:cNvPr>
          <p:cNvCxnSpPr>
            <a:stCxn id="62" idx="2"/>
          </p:cNvCxnSpPr>
          <p:nvPr/>
        </p:nvCxnSpPr>
        <p:spPr>
          <a:xfrm>
            <a:off x="6459266" y="4332196"/>
            <a:ext cx="10114" cy="43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1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1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6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" grpId="0"/>
      <p:bldP spid="12" grpId="0" animBg="1"/>
      <p:bldP spid="40" grpId="0" animBg="1"/>
      <p:bldP spid="20" grpId="0"/>
      <p:bldP spid="49" grpId="0"/>
      <p:bldP spid="57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成果展示</a:t>
            </a: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74478" y="657417"/>
            <a:ext cx="458577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2460A53-6D5C-4080-B525-7CA98E7B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96" y="1102906"/>
            <a:ext cx="6172903" cy="3342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团队分工</a:t>
            </a:r>
            <a:endParaRPr lang="en-US" altLang="zh-CN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分工情况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14811B-00E3-443F-A336-C10092996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55281"/>
              </p:ext>
            </p:extLst>
          </p:nvPr>
        </p:nvGraphicFramePr>
        <p:xfrm>
          <a:off x="1753144" y="1885406"/>
          <a:ext cx="5774872" cy="1479768"/>
        </p:xfrm>
        <a:graphic>
          <a:graphicData uri="http://schemas.openxmlformats.org/drawingml/2006/table">
            <a:tbl>
              <a:tblPr firstRow="1" firstCol="1" bandRow="1"/>
              <a:tblGrid>
                <a:gridCol w="2915014">
                  <a:extLst>
                    <a:ext uri="{9D8B030D-6E8A-4147-A177-3AD203B41FA5}">
                      <a16:colId xmlns:a16="http://schemas.microsoft.com/office/drawing/2014/main" val="3593993171"/>
                    </a:ext>
                  </a:extLst>
                </a:gridCol>
                <a:gridCol w="2859858">
                  <a:extLst>
                    <a:ext uri="{9D8B030D-6E8A-4147-A177-3AD203B41FA5}">
                      <a16:colId xmlns:a16="http://schemas.microsoft.com/office/drawing/2014/main" val="765682621"/>
                    </a:ext>
                  </a:extLst>
                </a:gridCol>
              </a:tblGrid>
              <a:tr h="369942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32852"/>
                  </a:ext>
                </a:extLst>
              </a:tr>
              <a:tr h="369942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陈聪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组长（总体设计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与推流端实现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055937"/>
                  </a:ext>
                </a:extLst>
              </a:tr>
              <a:tr h="36994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李仁海</a:t>
                      </a:r>
                      <a:endParaRPr lang="zh-CN" alt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组员（</a:t>
                      </a:r>
                      <a:r>
                        <a:rPr lang="en-US" altLang="zh-CN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Wowza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流媒体服务器搭建与</a:t>
                      </a:r>
                      <a:r>
                        <a:rPr lang="en-US" alt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端拉流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83085"/>
                  </a:ext>
                </a:extLst>
              </a:tr>
              <a:tr h="369942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李小平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组员（</a:t>
                      </a:r>
                      <a:r>
                        <a:rPr lang="zh-CN" alt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文档写作与辅助推流实现</a:t>
                      </a:r>
                      <a:r>
                        <a:rPr lang="zh-CN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2326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项目背景与主要功能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系统总体设计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功能实现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团队分工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项目背景与功能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72759" y="1033692"/>
            <a:ext cx="4171241" cy="2402844"/>
          </a:xfrm>
          <a:prstGeom prst="rect">
            <a:avLst/>
          </a:prstGeom>
          <a:solidFill>
            <a:srgbClr val="1B4367"/>
          </a:solid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133553" y="1395420"/>
            <a:ext cx="856645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项目背景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30502" y="1853198"/>
            <a:ext cx="3417595" cy="120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新媒体相对于传统媒体，是一个不断变化的概念，是网络基础上的延伸。美国 互联网实验室认为，“新媒体是基于计算机技术、通信技术、数字广播等，通过互 联网、无线通信网、数字广播电视网和卫星等渠道，以电脑、电视、手机等实现个 性化、细分化和互动化，能够实现精准投放，点对点的传播”。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项目背景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0DE6600F-2E61-4B8C-A4F7-652F9D9C3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755517"/>
              </p:ext>
            </p:extLst>
          </p:nvPr>
        </p:nvGraphicFramePr>
        <p:xfrm>
          <a:off x="400759" y="9047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https://timgsa.baidu.com/timg?image&amp;quality=80&amp;size=b9999_10000&amp;sec=1579107623215&amp;di=cd1d70bc292a5f4866749dfe3d57bc8e&amp;imgtype=0&amp;src=http%3A%2F%2Fimg0.pcgames.com.cn%2Fpcgames%2F1403%2F26%2F3687224_3.png">
            <a:extLst>
              <a:ext uri="{FF2B5EF4-FFF2-40B4-BE49-F238E27FC236}">
                <a16:creationId xmlns:a16="http://schemas.microsoft.com/office/drawing/2014/main" id="{369227F6-7C02-478A-8E89-30D91243E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3" t="9004" r="23960"/>
          <a:stretch/>
        </p:blipFill>
        <p:spPr bwMode="auto">
          <a:xfrm rot="973606">
            <a:off x="324414" y="3781519"/>
            <a:ext cx="1070709" cy="8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79107718877&amp;di=390783761ffee0728d6cfc773e57cb07&amp;imgtype=0&amp;src=http%3A%2F%2Fbpic.588ku.com%2Felement_origin_min_pic%2F17%2F12%2F20%2F4d2f0f60208e9371b8ded568d97dd4bd.jpg">
            <a:extLst>
              <a:ext uri="{FF2B5EF4-FFF2-40B4-BE49-F238E27FC236}">
                <a16:creationId xmlns:a16="http://schemas.microsoft.com/office/drawing/2014/main" id="{C17CD17C-974A-4920-9A16-F7016A917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969">
            <a:off x="7560302" y="3775844"/>
            <a:ext cx="1008014" cy="92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79107802634&amp;di=fe943284ab6d4be7fb2bf44b5dae962c&amp;imgtype=0&amp;src=http%3A%2F%2Fimgnews.mumayi.com%2Ffile%2F2017%2F07%2F14%2Fce3c8da7c00e269845d837cc01add0b8.png">
            <a:extLst>
              <a:ext uri="{FF2B5EF4-FFF2-40B4-BE49-F238E27FC236}">
                <a16:creationId xmlns:a16="http://schemas.microsoft.com/office/drawing/2014/main" id="{1BC38269-368A-4DF7-977A-9925CE09E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" t="29031" r="9243" b="19901"/>
          <a:stretch/>
        </p:blipFill>
        <p:spPr bwMode="auto">
          <a:xfrm rot="20722378">
            <a:off x="1588816" y="3877269"/>
            <a:ext cx="1847265" cy="6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timgsa.baidu.com/timg?image&amp;quality=80&amp;size=b9999_10000&amp;sec=1579111488905&amp;di=f3c0dd36a96446dc352b797d8c962b53&amp;imgtype=0&amp;src=http%3A%2F%2Fyesky2.img.xzstatic.com%2Fnews%2F201810%2F163222-5bd17f96c75c4.jpg">
            <a:extLst>
              <a:ext uri="{FF2B5EF4-FFF2-40B4-BE49-F238E27FC236}">
                <a16:creationId xmlns:a16="http://schemas.microsoft.com/office/drawing/2014/main" id="{9F755E59-0558-42B7-ADC0-06AC2CB96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t="1960" r="10510"/>
          <a:stretch/>
        </p:blipFill>
        <p:spPr bwMode="auto">
          <a:xfrm rot="1294146">
            <a:off x="5799414" y="3780033"/>
            <a:ext cx="1221155" cy="8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“企鹅电竞”的图片搜索结果">
            <a:extLst>
              <a:ext uri="{FF2B5EF4-FFF2-40B4-BE49-F238E27FC236}">
                <a16:creationId xmlns:a16="http://schemas.microsoft.com/office/drawing/2014/main" id="{66FE2461-7C25-4305-8582-C426A7B4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95" y="3776892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5" grpId="0"/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68B432-4D25-4299-97D1-15C0AD88EEA9}"/>
              </a:ext>
            </a:extLst>
          </p:cNvPr>
          <p:cNvSpPr txBox="1"/>
          <p:nvPr/>
        </p:nvSpPr>
        <p:spPr>
          <a:xfrm>
            <a:off x="1877419" y="3061685"/>
            <a:ext cx="54050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当前直播平台的营收大多来源于直播打赏以及商业广告，在行业发展逐渐成熟的背景下，创新商业化路径探索也将成为平台发展的重要课题，在线直播的商业价值仍待进一步开发，包括自创综艺、电商应用、教育直播等细分领域，适配用户以及企业需求，打造多元直播模式，实现平台商业化的有效升级。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F83BE77-69F6-4C2D-B984-42FA0548FF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17727"/>
              </p:ext>
            </p:extLst>
          </p:nvPr>
        </p:nvGraphicFramePr>
        <p:xfrm>
          <a:off x="2293922" y="3184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本地数据采集</a:t>
            </a: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36715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库以及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openCV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库完成音视频的采样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我们完成的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音视频编码</a:t>
            </a: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36715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FFmpeg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开源库完成音视频格式的转换以及编码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2151947" y="2828587"/>
            <a:ext cx="1788681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音视频推流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36715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Ffmpeg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库，利用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RTMP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协议实现推流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网页拉流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17479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video.js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RTMP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拉流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E74C6AA3-1079-4595-8F9B-BC481140D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786" y="785731"/>
            <a:ext cx="1401112" cy="140111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7CF3C96E-902D-487C-843E-E09FC9577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386" y="2571750"/>
            <a:ext cx="1272153" cy="1272153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2E87146-3356-4358-A469-55889C6B9C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5410" y="785731"/>
            <a:ext cx="1219200" cy="121920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CCE270B4-EF9A-4A9D-8343-7788246413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65410" y="2494061"/>
            <a:ext cx="121920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系统总体设计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系统架构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98D05BCD-2A5B-4EC2-8F5A-B737BBF63272}"/>
              </a:ext>
            </a:extLst>
          </p:cNvPr>
          <p:cNvSpPr txBox="1"/>
          <p:nvPr/>
        </p:nvSpPr>
        <p:spPr>
          <a:xfrm>
            <a:off x="385723" y="1605112"/>
            <a:ext cx="33742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B4367"/>
                </a:solidFill>
              </a:rPr>
              <a:t>音视频采集层</a:t>
            </a:r>
            <a:endParaRPr lang="en-US" altLang="zh-CN" sz="1600" dirty="0">
              <a:solidFill>
                <a:srgbClr val="1B4367"/>
              </a:solidFill>
            </a:endParaRPr>
          </a:p>
          <a:p>
            <a:r>
              <a:rPr lang="en-US" altLang="zh-CN" sz="1600" dirty="0"/>
              <a:t>	</a:t>
            </a:r>
            <a:r>
              <a:rPr lang="zh-CN" altLang="en-US" sz="1200" dirty="0"/>
              <a:t>获取音视频原始数据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B4367"/>
                </a:solidFill>
              </a:rPr>
              <a:t>编码层</a:t>
            </a:r>
            <a:endParaRPr lang="en-US" altLang="zh-CN" sz="1600" dirty="0">
              <a:solidFill>
                <a:srgbClr val="1B4367"/>
              </a:solidFill>
            </a:endParaRPr>
          </a:p>
          <a:p>
            <a:r>
              <a:rPr lang="en-US" altLang="zh-CN" sz="1600" dirty="0"/>
              <a:t>	</a:t>
            </a:r>
            <a:r>
              <a:rPr lang="zh-CN" altLang="en-US" sz="1200" dirty="0"/>
              <a:t>压缩原始数据，提高信息传输效率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B4367"/>
                </a:solidFill>
              </a:rPr>
              <a:t>推流层</a:t>
            </a:r>
            <a:endParaRPr lang="en-US" altLang="zh-CN" sz="1600" dirty="0">
              <a:solidFill>
                <a:srgbClr val="1B4367"/>
              </a:solidFill>
            </a:endParaRPr>
          </a:p>
          <a:p>
            <a:r>
              <a:rPr lang="en-US" altLang="zh-CN" sz="1600" dirty="0"/>
              <a:t>	</a:t>
            </a:r>
            <a:r>
              <a:rPr lang="en-US" altLang="zh-CN" sz="1200" dirty="0"/>
              <a:t>RTMP</a:t>
            </a:r>
            <a:r>
              <a:rPr lang="zh-CN" altLang="en-US" sz="1200" dirty="0"/>
              <a:t>封装，推送到流媒体服务器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B4367"/>
                </a:solidFill>
              </a:rPr>
              <a:t>服务器层</a:t>
            </a:r>
            <a:endParaRPr lang="en-US" altLang="zh-CN" sz="1600" dirty="0">
              <a:solidFill>
                <a:srgbClr val="1B4367"/>
              </a:solidFill>
            </a:endParaRPr>
          </a:p>
          <a:p>
            <a:r>
              <a:rPr lang="en-US" altLang="zh-CN" sz="1600" dirty="0"/>
              <a:t>	</a:t>
            </a:r>
            <a:r>
              <a:rPr lang="en-US" altLang="zh-CN" sz="1200" dirty="0" err="1"/>
              <a:t>Wowza</a:t>
            </a:r>
            <a:r>
              <a:rPr lang="zh-CN" altLang="en-US" sz="1200" dirty="0"/>
              <a:t>流媒体服务器</a:t>
            </a:r>
            <a:endParaRPr lang="zh-CN" altLang="en-US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16249D-B628-4DD0-8C1B-A6C5E844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01" y="412856"/>
            <a:ext cx="4058513" cy="41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功能实现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411</Words>
  <Application>Microsoft Office PowerPoint</Application>
  <PresentationFormat>全屏显示(16:9)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陈 航</cp:lastModifiedBy>
  <cp:revision>102</cp:revision>
  <dcterms:created xsi:type="dcterms:W3CDTF">2016-05-20T12:59:00Z</dcterms:created>
  <dcterms:modified xsi:type="dcterms:W3CDTF">2020-01-15T18:03:41Z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