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B9DDA-FFDA-5C46-B071-B9E45D4DF731}" v="1" dt="2021-03-05T00:54:18.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71" d="100"/>
          <a:sy n="71" d="100"/>
        </p:scale>
        <p:origin x="176"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4,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382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4,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501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4,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313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4,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1736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4,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9325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4,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6158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4,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528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4,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383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4,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1253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4,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0770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4,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0706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4,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714809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lose up shot of connecting patterns">
            <a:extLst>
              <a:ext uri="{FF2B5EF4-FFF2-40B4-BE49-F238E27FC236}">
                <a16:creationId xmlns:a16="http://schemas.microsoft.com/office/drawing/2014/main" id="{5086BA14-53CE-425A-99BD-B17E55D0D789}"/>
              </a:ext>
            </a:extLst>
          </p:cNvPr>
          <p:cNvPicPr>
            <a:picLocks noChangeAspect="1"/>
          </p:cNvPicPr>
          <p:nvPr/>
        </p:nvPicPr>
        <p:blipFill rotWithShape="1">
          <a:blip r:embed="rId2"/>
          <a:srcRect/>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55945E86-B6F9-284B-8649-49CBF8B7A18A}"/>
              </a:ext>
            </a:extLst>
          </p:cNvPr>
          <p:cNvSpPr>
            <a:spLocks noGrp="1"/>
          </p:cNvSpPr>
          <p:nvPr>
            <p:ph type="ctrTitle"/>
          </p:nvPr>
        </p:nvSpPr>
        <p:spPr>
          <a:xfrm>
            <a:off x="545318" y="381663"/>
            <a:ext cx="7223106" cy="826935"/>
          </a:xfrm>
        </p:spPr>
        <p:txBody>
          <a:bodyPr>
            <a:normAutofit/>
          </a:bodyPr>
          <a:lstStyle/>
          <a:p>
            <a:pPr algn="l"/>
            <a:r>
              <a:rPr lang="en-US" dirty="0"/>
              <a:t>Project III</a:t>
            </a:r>
          </a:p>
        </p:txBody>
      </p:sp>
      <p:sp>
        <p:nvSpPr>
          <p:cNvPr id="3" name="Subtitle 2">
            <a:extLst>
              <a:ext uri="{FF2B5EF4-FFF2-40B4-BE49-F238E27FC236}">
                <a16:creationId xmlns:a16="http://schemas.microsoft.com/office/drawing/2014/main" id="{EC16E7F8-A817-4C48-9D46-42253DA8B0F6}"/>
              </a:ext>
            </a:extLst>
          </p:cNvPr>
          <p:cNvSpPr>
            <a:spLocks noGrp="1"/>
          </p:cNvSpPr>
          <p:nvPr>
            <p:ph type="subTitle" idx="1"/>
          </p:nvPr>
        </p:nvSpPr>
        <p:spPr>
          <a:xfrm>
            <a:off x="545318" y="1256307"/>
            <a:ext cx="5553331" cy="572493"/>
          </a:xfrm>
        </p:spPr>
        <p:txBody>
          <a:bodyPr>
            <a:normAutofit/>
          </a:bodyPr>
          <a:lstStyle/>
          <a:p>
            <a:pPr algn="l"/>
            <a:endParaRPr lang="en-US" sz="1800"/>
          </a:p>
        </p:txBody>
      </p:sp>
    </p:spTree>
    <p:extLst>
      <p:ext uri="{BB962C8B-B14F-4D97-AF65-F5344CB8AC3E}">
        <p14:creationId xmlns:p14="http://schemas.microsoft.com/office/powerpoint/2010/main" val="349667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A5A3-E423-B84F-BC0B-53A6C818C524}"/>
              </a:ext>
            </a:extLst>
          </p:cNvPr>
          <p:cNvSpPr>
            <a:spLocks noGrp="1"/>
          </p:cNvSpPr>
          <p:nvPr>
            <p:ph type="title"/>
          </p:nvPr>
        </p:nvSpPr>
        <p:spPr/>
        <p:txBody>
          <a:bodyPr/>
          <a:lstStyle/>
          <a:p>
            <a:r>
              <a:rPr lang="en-US"/>
              <a:t>Background</a:t>
            </a:r>
            <a:endParaRPr lang="en-US" dirty="0"/>
          </a:p>
        </p:txBody>
      </p:sp>
      <p:sp>
        <p:nvSpPr>
          <p:cNvPr id="3" name="Content Placeholder 2">
            <a:extLst>
              <a:ext uri="{FF2B5EF4-FFF2-40B4-BE49-F238E27FC236}">
                <a16:creationId xmlns:a16="http://schemas.microsoft.com/office/drawing/2014/main" id="{20ECA2A7-C6B8-234E-9071-2A4524AC4834}"/>
              </a:ext>
            </a:extLst>
          </p:cNvPr>
          <p:cNvSpPr>
            <a:spLocks noGrp="1"/>
          </p:cNvSpPr>
          <p:nvPr>
            <p:ph idx="1"/>
          </p:nvPr>
        </p:nvSpPr>
        <p:spPr/>
        <p:txBody>
          <a:bodyPr/>
          <a:lstStyle/>
          <a:p>
            <a:r>
              <a:rPr lang="en-US" dirty="0"/>
              <a:t>Examine techniques and tools for a number of different strategies centered around the trading of Long-term equity anticipation securities (</a:t>
            </a:r>
            <a:r>
              <a:rPr lang="en-US" b="1" dirty="0"/>
              <a:t>LEAPS</a:t>
            </a:r>
            <a:r>
              <a:rPr lang="en-US" dirty="0"/>
              <a:t>).</a:t>
            </a:r>
          </a:p>
          <a:p>
            <a:r>
              <a:rPr lang="en-US" dirty="0"/>
              <a:t>LEAPS are long-dated securities options that expire one to three years in the future. </a:t>
            </a:r>
          </a:p>
          <a:p>
            <a:r>
              <a:rPr lang="en-US" dirty="0"/>
              <a:t>B</a:t>
            </a:r>
          </a:p>
        </p:txBody>
      </p:sp>
    </p:spTree>
    <p:extLst>
      <p:ext uri="{BB962C8B-B14F-4D97-AF65-F5344CB8AC3E}">
        <p14:creationId xmlns:p14="http://schemas.microsoft.com/office/powerpoint/2010/main" val="94944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14C3-989E-744F-98FD-96A198302E54}"/>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234983EE-D533-0A4E-B28A-9CF8187261B2}"/>
              </a:ext>
            </a:extLst>
          </p:cNvPr>
          <p:cNvSpPr>
            <a:spLocks noGrp="1"/>
          </p:cNvSpPr>
          <p:nvPr>
            <p:ph idx="1"/>
          </p:nvPr>
        </p:nvSpPr>
        <p:spPr/>
        <p:txBody>
          <a:bodyPr/>
          <a:lstStyle/>
          <a:p>
            <a:r>
              <a:rPr lang="en-US" dirty="0"/>
              <a:t>Option data available for 4500 different symbols organized by day</a:t>
            </a:r>
          </a:p>
          <a:p>
            <a:r>
              <a:rPr lang="en-US" dirty="0"/>
              <a:t>Data is MASSIVE! 120GB, 10^39 lines in the .csv</a:t>
            </a:r>
          </a:p>
        </p:txBody>
      </p:sp>
    </p:spTree>
    <p:extLst>
      <p:ext uri="{BB962C8B-B14F-4D97-AF65-F5344CB8AC3E}">
        <p14:creationId xmlns:p14="http://schemas.microsoft.com/office/powerpoint/2010/main" val="1122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CA20-03CD-5240-835A-0399842E42C8}"/>
              </a:ext>
            </a:extLst>
          </p:cNvPr>
          <p:cNvSpPr>
            <a:spLocks noGrp="1"/>
          </p:cNvSpPr>
          <p:nvPr>
            <p:ph type="title"/>
          </p:nvPr>
        </p:nvSpPr>
        <p:spPr/>
        <p:txBody>
          <a:bodyPr/>
          <a:lstStyle/>
          <a:p>
            <a:r>
              <a:rPr lang="en-US" dirty="0"/>
              <a:t>Approach: strategies and tools</a:t>
            </a:r>
          </a:p>
        </p:txBody>
      </p:sp>
      <p:sp>
        <p:nvSpPr>
          <p:cNvPr id="3" name="Content Placeholder 2">
            <a:extLst>
              <a:ext uri="{FF2B5EF4-FFF2-40B4-BE49-F238E27FC236}">
                <a16:creationId xmlns:a16="http://schemas.microsoft.com/office/drawing/2014/main" id="{CEE7C108-95AB-3649-AE7A-2FB90DAEF471}"/>
              </a:ext>
            </a:extLst>
          </p:cNvPr>
          <p:cNvSpPr>
            <a:spLocks noGrp="1"/>
          </p:cNvSpPr>
          <p:nvPr>
            <p:ph idx="1"/>
          </p:nvPr>
        </p:nvSpPr>
        <p:spPr/>
        <p:txBody>
          <a:bodyPr/>
          <a:lstStyle/>
          <a:p>
            <a:r>
              <a:rPr lang="en-US" dirty="0"/>
              <a:t>Strategies Implemented:</a:t>
            </a:r>
          </a:p>
          <a:p>
            <a:endParaRPr lang="en-US" dirty="0"/>
          </a:p>
          <a:p>
            <a:endParaRPr lang="en-US" dirty="0"/>
          </a:p>
          <a:p>
            <a:r>
              <a:rPr lang="en-US" dirty="0"/>
              <a:t>Models</a:t>
            </a:r>
          </a:p>
        </p:txBody>
      </p:sp>
    </p:spTree>
    <p:extLst>
      <p:ext uri="{BB962C8B-B14F-4D97-AF65-F5344CB8AC3E}">
        <p14:creationId xmlns:p14="http://schemas.microsoft.com/office/powerpoint/2010/main" val="302825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5CEF-59B8-4749-86B3-13A7B513DEC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F4B3893E-F2C3-1140-97A1-99DE338AB0FD}"/>
              </a:ext>
            </a:extLst>
          </p:cNvPr>
          <p:cNvSpPr>
            <a:spLocks noGrp="1"/>
          </p:cNvSpPr>
          <p:nvPr>
            <p:ph idx="1"/>
          </p:nvPr>
        </p:nvSpPr>
        <p:spPr/>
        <p:txBody>
          <a:bodyPr/>
          <a:lstStyle/>
          <a:p>
            <a:r>
              <a:rPr lang="en-US" dirty="0"/>
              <a:t>It Pays to Pay for Big Data</a:t>
            </a:r>
          </a:p>
          <a:p>
            <a:endParaRPr lang="en-US" dirty="0"/>
          </a:p>
          <a:p>
            <a:endParaRPr lang="en-US" dirty="0"/>
          </a:p>
          <a:p>
            <a:r>
              <a:rPr lang="en-US" dirty="0"/>
              <a:t>Elephant in the Room: Computational Limitations</a:t>
            </a:r>
          </a:p>
          <a:p>
            <a:endParaRPr lang="en-US" dirty="0"/>
          </a:p>
          <a:p>
            <a:pPr marL="0" indent="0">
              <a:buNone/>
            </a:pPr>
            <a:endParaRPr lang="en-US" dirty="0"/>
          </a:p>
        </p:txBody>
      </p:sp>
    </p:spTree>
    <p:extLst>
      <p:ext uri="{BB962C8B-B14F-4D97-AF65-F5344CB8AC3E}">
        <p14:creationId xmlns:p14="http://schemas.microsoft.com/office/powerpoint/2010/main" val="153287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813E-E7CA-B540-A1AC-63F89599D01E}"/>
              </a:ext>
            </a:extLst>
          </p:cNvPr>
          <p:cNvSpPr>
            <a:spLocks noGrp="1"/>
          </p:cNvSpPr>
          <p:nvPr>
            <p:ph type="title"/>
          </p:nvPr>
        </p:nvSpPr>
        <p:spPr/>
        <p:txBody>
          <a:bodyPr/>
          <a:lstStyle/>
          <a:p>
            <a:r>
              <a:rPr lang="en-US" dirty="0"/>
              <a:t>Further improvement</a:t>
            </a:r>
          </a:p>
        </p:txBody>
      </p:sp>
      <p:sp>
        <p:nvSpPr>
          <p:cNvPr id="3" name="Content Placeholder 2">
            <a:extLst>
              <a:ext uri="{FF2B5EF4-FFF2-40B4-BE49-F238E27FC236}">
                <a16:creationId xmlns:a16="http://schemas.microsoft.com/office/drawing/2014/main" id="{15952EC1-B52C-E640-BE33-2D587B9DF6CD}"/>
              </a:ext>
            </a:extLst>
          </p:cNvPr>
          <p:cNvSpPr>
            <a:spLocks noGrp="1"/>
          </p:cNvSpPr>
          <p:nvPr>
            <p:ph idx="1"/>
          </p:nvPr>
        </p:nvSpPr>
        <p:spPr/>
        <p:txBody>
          <a:bodyPr/>
          <a:lstStyle/>
          <a:p>
            <a:r>
              <a:rPr lang="en-US" dirty="0"/>
              <a:t>With more time, the goal would be to do more to fine-tune to calibrate variables, as well as think through the scenarios that detect the best fit for each strategy.</a:t>
            </a:r>
          </a:p>
        </p:txBody>
      </p:sp>
    </p:spTree>
    <p:extLst>
      <p:ext uri="{BB962C8B-B14F-4D97-AF65-F5344CB8AC3E}">
        <p14:creationId xmlns:p14="http://schemas.microsoft.com/office/powerpoint/2010/main" val="308234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8911-B7E8-3E47-A6E7-E4D8139BFA5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3871530-9011-0641-A1F1-46FA0DB213B3}"/>
              </a:ext>
            </a:extLst>
          </p:cNvPr>
          <p:cNvSpPr>
            <a:spLocks noGrp="1"/>
          </p:cNvSpPr>
          <p:nvPr>
            <p:ph idx="1"/>
          </p:nvPr>
        </p:nvSpPr>
        <p:spPr/>
        <p:txBody>
          <a:bodyPr/>
          <a:lstStyle/>
          <a:p>
            <a:r>
              <a:rPr lang="en-US" dirty="0"/>
              <a:t>Construct functions with changing variables, and then use for loops to apply the functions to wide sets of data, we wanted to apply different parameters to the options we dealt, and different approaches to the signals, in order to determine whether strategies could be form across the range of indicators used.</a:t>
            </a:r>
          </a:p>
          <a:p>
            <a:r>
              <a:rPr lang="en-US" dirty="0"/>
              <a:t>And therefore, </a:t>
            </a:r>
            <a:r>
              <a:rPr lang="en-US"/>
              <a:t>make money</a:t>
            </a:r>
            <a:r>
              <a:rPr lang="en-US" dirty="0"/>
              <a:t>.</a:t>
            </a:r>
          </a:p>
        </p:txBody>
      </p:sp>
    </p:spTree>
    <p:extLst>
      <p:ext uri="{BB962C8B-B14F-4D97-AF65-F5344CB8AC3E}">
        <p14:creationId xmlns:p14="http://schemas.microsoft.com/office/powerpoint/2010/main" val="72161348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35</TotalTime>
  <Words>186</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Bembo</vt:lpstr>
      <vt:lpstr>ArchiveVTI</vt:lpstr>
      <vt:lpstr>Project III</vt:lpstr>
      <vt:lpstr>Background</vt:lpstr>
      <vt:lpstr>Statistics</vt:lpstr>
      <vt:lpstr>Approach: strategies and tools</vt:lpstr>
      <vt:lpstr>insights</vt:lpstr>
      <vt:lpstr>Further improvement</vt:lpstr>
      <vt:lpstr>Motivation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2021-03-05T00:40:01Z</dcterms:created>
  <dcterms:modified xsi:type="dcterms:W3CDTF">2021-03-05T01:15:07Z</dcterms:modified>
</cp:coreProperties>
</file>