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  <p:sldId id="275" r:id="rId18"/>
    <p:sldId id="273" r:id="rId19"/>
    <p:sldId id="274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sut Taner Çetin" initials="MTÇ" lastIdx="1" clrIdx="0">
    <p:extLst>
      <p:ext uri="{19B8F6BF-5375-455C-9EA6-DF929625EA0E}">
        <p15:presenceInfo xmlns:p15="http://schemas.microsoft.com/office/powerpoint/2012/main" userId="Mesut Taner Çe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Açık Stil 3 - Vurgu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18" y="66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Program Kullanım Yüzdeleri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>
        <c:manualLayout>
          <c:layoutTarget val="inner"/>
          <c:xMode val="edge"/>
          <c:yMode val="edge"/>
          <c:x val="0.21681815944881891"/>
          <c:y val="0.10014843133929434"/>
          <c:w val="0.54136368110236222"/>
          <c:h val="0.81204547169995867"/>
        </c:manualLayout>
      </c:layout>
      <c:pieChart>
        <c:varyColors val="1"/>
        <c:ser>
          <c:idx val="0"/>
          <c:order val="0"/>
          <c:tx>
            <c:strRef>
              <c:f>Sayfa1!$B$1</c:f>
              <c:strCache>
                <c:ptCount val="1"/>
                <c:pt idx="0">
                  <c:v>Yüzdeleri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5BD-4A63-BC1B-0D80C9D878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5BD-4A63-BC1B-0D80C9D878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5BD-4A63-BC1B-0D80C9D878A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Sayfa1!$A$2:$A$4</c:f>
              <c:strCache>
                <c:ptCount val="3"/>
                <c:pt idx="0">
                  <c:v>Visual Studio 2020 C#</c:v>
                </c:pt>
                <c:pt idx="1">
                  <c:v>Photoshop CS6 </c:v>
                </c:pt>
                <c:pt idx="2">
                  <c:v>Paint</c:v>
                </c:pt>
              </c:strCache>
            </c:strRef>
          </c:cat>
          <c:val>
            <c:numRef>
              <c:f>Sayfa1!$B$2:$B$4</c:f>
              <c:numCache>
                <c:formatCode>General</c:formatCode>
                <c:ptCount val="3"/>
                <c:pt idx="0">
                  <c:v>60</c:v>
                </c:pt>
                <c:pt idx="1">
                  <c:v>20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BD-4A63-BC1B-0D80C9D878A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587154914114495"/>
          <c:y val="0.75975803304638712"/>
          <c:w val="0.2521657599137529"/>
          <c:h val="0.23890766472289673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1BD21A-0A4B-4D9B-A2B2-526BDF585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CA78123-AA2C-4264-B6AB-62CDAFE86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1878F9-3966-40C2-9511-52D488AA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854-0CE9-488D-879D-2821A630D171}" type="datetimeFigureOut">
              <a:rPr lang="tr-TR" smtClean="0"/>
              <a:t>1.6.2021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1FFFB34-3603-4616-AC94-C7943E2B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5C9732D-7A30-4420-B8B2-A1CE5C10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2E0B-4F95-4DBF-9852-86FE35F434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118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DB2941-DFD4-47CE-BC29-AC06544C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15BC0ED-CB1D-48A2-8755-52C628512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F7E9259-4720-4D70-85A1-473F1CDC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854-0CE9-488D-879D-2821A630D171}" type="datetimeFigureOut">
              <a:rPr lang="tr-TR" smtClean="0"/>
              <a:t>1.6.2021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60A3E42-2B1C-48A1-9B11-6AB78146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E1DC4E7-75E5-44CC-8864-DC2E21D6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2E0B-4F95-4DBF-9852-86FE35F434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520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9677E75-4A68-4EE9-B8A2-768942CC1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57D6214-3223-4846-8F8F-258569C09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D60325-76B1-40E9-8BB9-20A2BAF9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854-0CE9-488D-879D-2821A630D171}" type="datetimeFigureOut">
              <a:rPr lang="tr-TR" smtClean="0"/>
              <a:t>1.6.2021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18E6F01-C175-480E-A931-2D2D7C68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12AE3EA-A071-4C19-8E00-C4B135F1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2E0B-4F95-4DBF-9852-86FE35F434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48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FAB1B2-3E29-4165-8911-B27E8BAD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31309B-1A35-4C39-9F7A-9BA5D6F2E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4852C7D-1D53-4EE0-955E-30BADB85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854-0CE9-488D-879D-2821A630D171}" type="datetimeFigureOut">
              <a:rPr lang="tr-TR" smtClean="0"/>
              <a:t>1.6.2021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363536C-1F5E-466F-9590-78D00E55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3D48CFC-E227-4083-8136-A26B5C34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2E0B-4F95-4DBF-9852-86FE35F434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592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681CDF-F02D-4AF6-80C8-9F555A8A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617CDB2-2733-4A02-B477-905A32E39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ABDD6C-AB87-45DC-AAE7-68B22A1B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854-0CE9-488D-879D-2821A630D171}" type="datetimeFigureOut">
              <a:rPr lang="tr-TR" smtClean="0"/>
              <a:t>1.6.2021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9072B8-9DDA-47C2-85AD-42C979E6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A4D236E-069B-4630-B95A-580F2223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2E0B-4F95-4DBF-9852-86FE35F434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54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52AB69-0F53-4CC8-AE18-C619FF8C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A7403F-9E8F-4F29-810C-6116A9162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1C3DCD3-D1AE-4E04-B2A1-4D426C559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7AB0DA6-A78B-46AC-86C1-8A885924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854-0CE9-488D-879D-2821A630D171}" type="datetimeFigureOut">
              <a:rPr lang="tr-TR" smtClean="0"/>
              <a:t>1.6.2021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C74C169-0DC8-4553-A9CF-786245F9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90E7F99-3267-4D6A-81C1-411D6E76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2E0B-4F95-4DBF-9852-86FE35F434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68DFD7-6DB9-4B8D-A5A6-DEB213CC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0BA6AD9-E2F9-4C88-9DCD-1E8C956E3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75FAA7-A3C1-44B4-ACA1-BA9B302EA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0D7B544-AF9B-4519-BAB9-3373EB810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5B7648A-C619-4A6A-911A-DDE6D6BB9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01D14CA-D135-46D5-8448-13F42304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854-0CE9-488D-879D-2821A630D171}" type="datetimeFigureOut">
              <a:rPr lang="tr-TR" smtClean="0"/>
              <a:t>1.6.2021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90BCBB9-864F-45F9-A009-4F41549B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13BD87F-D531-4784-BBF0-9EE6999F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2E0B-4F95-4DBF-9852-86FE35F434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909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8D9A12-F978-46F4-9011-E6EDD440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3EC1494-15FF-462C-9C14-3BDC6457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854-0CE9-488D-879D-2821A630D171}" type="datetimeFigureOut">
              <a:rPr lang="tr-TR" smtClean="0"/>
              <a:t>1.6.2021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342088C-BB52-4E66-B883-485D419F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97F1FC5-B882-44DF-B8D5-0EA7CF05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2E0B-4F95-4DBF-9852-86FE35F434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840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DF2A753-6554-437C-A60E-9A433476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854-0CE9-488D-879D-2821A630D171}" type="datetimeFigureOut">
              <a:rPr lang="tr-TR" smtClean="0"/>
              <a:t>1.6.2021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32F3029-B41B-44D8-BB9C-D0C82A4A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A6A9587-DFE0-403E-AD62-F2E0A1BC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2E0B-4F95-4DBF-9852-86FE35F434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958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B2ED03-E0CE-4ED1-BF6D-AF1AF272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1ED5F2-BBE0-4A2C-AB51-11F72E4F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7B52279-8ECE-4B54-8CFD-4F351456C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D3505EE-57A6-45A8-A18B-863CC910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854-0CE9-488D-879D-2821A630D171}" type="datetimeFigureOut">
              <a:rPr lang="tr-TR" smtClean="0"/>
              <a:t>1.6.2021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D1E4DB1-9E12-4774-9EE6-70DCE318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F859CE7-D617-497D-B176-521486D3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2E0B-4F95-4DBF-9852-86FE35F434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03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3324C5-A6BF-4328-BD99-A6C0E50E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67C43C4-3E25-4CE4-BBA1-2AB498750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F763C09-222D-47CD-8920-A394E664D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089D857-A2E9-45E6-9345-3852E30C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D854-0CE9-488D-879D-2821A630D171}" type="datetimeFigureOut">
              <a:rPr lang="tr-TR" smtClean="0"/>
              <a:t>1.6.2021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5EB2A46-5709-4219-A9FB-EC008F48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A4F87B1-9174-4B77-A722-98EB59D7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2E0B-4F95-4DBF-9852-86FE35F434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385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2FA650E-6384-48F2-83E0-D8AC5047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1F9E6AC-7DAA-4457-A4A0-D5A5FAD14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651BF32-4D4C-4F1F-87E3-644A23157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9D854-0CE9-488D-879D-2821A630D171}" type="datetimeFigureOut">
              <a:rPr lang="tr-TR" smtClean="0"/>
              <a:t>1.6.2021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9FC991-3F67-488F-854E-3B9A24D8C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60BD5CE-829F-4D14-9ED7-82CD03865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02E0B-4F95-4DBF-9852-86FE35F434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138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s1.turcademy.com/ww/webviewer.php?doc=70280" TargetMode="External"/><Relationship Id="rId7" Type="http://schemas.openxmlformats.org/officeDocument/2006/relationships/hyperlink" Target="https://www.codeproject.com/Articles/36112/Chess-Program-in-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rkcebilgi.com/satran%C3%A7_ta%C5%9Flar%C4%B1" TargetMode="External"/><Relationship Id="rId5" Type="http://schemas.openxmlformats.org/officeDocument/2006/relationships/hyperlink" Target="https://www.gokyaysatrancvakfi.org.tr/kutuphane/satrancin-kurallari" TargetMode="External"/><Relationship Id="rId4" Type="http://schemas.openxmlformats.org/officeDocument/2006/relationships/hyperlink" Target="http://www.satrancokulu.com/satranc-dersleri/yeni-baslayanlara/satranc-kurallari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17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5C4C6E7-508A-420E-B55A-0535AE7973B7}"/>
              </a:ext>
            </a:extLst>
          </p:cNvPr>
          <p:cNvSpPr txBox="1"/>
          <p:nvPr/>
        </p:nvSpPr>
        <p:spPr>
          <a:xfrm>
            <a:off x="346500" y="1743484"/>
            <a:ext cx="3529953" cy="2980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QUEENS GAMB</a:t>
            </a:r>
            <a:r>
              <a:rPr lang="tr-TR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42F4461-B769-4BDF-9EC5-24A0B27D9765}"/>
              </a:ext>
            </a:extLst>
          </p:cNvPr>
          <p:cNvSpPr txBox="1"/>
          <p:nvPr/>
        </p:nvSpPr>
        <p:spPr>
          <a:xfrm>
            <a:off x="6701324" y="1911044"/>
            <a:ext cx="3907696" cy="2377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Fatma YAMAN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Neslihan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YÜCEL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Rabia Nur KARAKUŞ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Mesut Taner ÇETİN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Emin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BAYRAM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İbrahim Yasin İNAN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39EC77B5-BB3B-48B6-8AFE-6F16B62DCC64}"/>
              </a:ext>
            </a:extLst>
          </p:cNvPr>
          <p:cNvSpPr/>
          <p:nvPr/>
        </p:nvSpPr>
        <p:spPr>
          <a:xfrm>
            <a:off x="0" y="6467912"/>
            <a:ext cx="12192000" cy="3900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E0EFC53D-2664-4FBE-84D1-0021E19C181A}"/>
              </a:ext>
            </a:extLst>
          </p:cNvPr>
          <p:cNvSpPr/>
          <p:nvPr/>
        </p:nvSpPr>
        <p:spPr>
          <a:xfrm>
            <a:off x="0" y="0"/>
            <a:ext cx="10983985" cy="10570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C00000"/>
              </a:solidFill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29797939-FA9C-4209-93E1-0F21F82E7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631" y="48305"/>
            <a:ext cx="668722" cy="984622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156B8C5-5600-485D-B683-E912458E7CCD}"/>
              </a:ext>
            </a:extLst>
          </p:cNvPr>
          <p:cNvSpPr txBox="1"/>
          <p:nvPr/>
        </p:nvSpPr>
        <p:spPr>
          <a:xfrm>
            <a:off x="4628912" y="4405464"/>
            <a:ext cx="7216588" cy="1945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lang="tr-TR" sz="1800" i="1" spc="-15" dirty="0">
                <a:latin typeface="Arial" panose="020B0604020202020204" pitchFamily="34" charset="0"/>
                <a:cs typeface="Arial" panose="020B0604020202020204" pitchFamily="34" charset="0"/>
              </a:rPr>
              <a:t>Hacettepe </a:t>
            </a:r>
            <a:r>
              <a:rPr lang="tr-TR" sz="1800" i="1" spc="-10" dirty="0">
                <a:latin typeface="Arial" panose="020B0604020202020204" pitchFamily="34" charset="0"/>
                <a:cs typeface="Arial" panose="020B0604020202020204" pitchFamily="34" charset="0"/>
              </a:rPr>
              <a:t>Üniversitesi, </a:t>
            </a:r>
            <a:r>
              <a:rPr lang="tr-TR" sz="1800" i="1" spc="-5" dirty="0">
                <a:latin typeface="Arial" panose="020B0604020202020204" pitchFamily="34" charset="0"/>
                <a:cs typeface="Arial" panose="020B0604020202020204" pitchFamily="34" charset="0"/>
              </a:rPr>
              <a:t>Bilgisayar </a:t>
            </a:r>
            <a:r>
              <a:rPr lang="tr-TR" sz="1800" i="1" dirty="0">
                <a:latin typeface="Arial" panose="020B0604020202020204" pitchFamily="34" charset="0"/>
                <a:cs typeface="Arial" panose="020B0604020202020204" pitchFamily="34" charset="0"/>
              </a:rPr>
              <a:t>ve </a:t>
            </a:r>
            <a:r>
              <a:rPr lang="tr-TR" sz="1800" i="1" spc="-10" dirty="0">
                <a:latin typeface="Arial" panose="020B0604020202020204" pitchFamily="34" charset="0"/>
                <a:cs typeface="Arial" panose="020B0604020202020204" pitchFamily="34" charset="0"/>
              </a:rPr>
              <a:t>Öğretim </a:t>
            </a:r>
            <a:r>
              <a:rPr lang="tr-TR" sz="1800" i="1" spc="-20" dirty="0">
                <a:latin typeface="Arial" panose="020B0604020202020204" pitchFamily="34" charset="0"/>
                <a:cs typeface="Arial" panose="020B0604020202020204" pitchFamily="34" charset="0"/>
              </a:rPr>
              <a:t>Teknolojileri </a:t>
            </a:r>
            <a:r>
              <a:rPr lang="tr-TR" sz="1800" i="1" spc="-10" dirty="0">
                <a:latin typeface="Arial" panose="020B0604020202020204" pitchFamily="34" charset="0"/>
                <a:cs typeface="Arial" panose="020B0604020202020204" pitchFamily="34" charset="0"/>
              </a:rPr>
              <a:t>Eğitimi</a:t>
            </a:r>
            <a:r>
              <a:rPr lang="tr-TR" sz="1800" i="1" spc="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800" i="1" spc="-5" dirty="0">
                <a:latin typeface="Arial" panose="020B0604020202020204" pitchFamily="34" charset="0"/>
                <a:cs typeface="Arial" panose="020B0604020202020204" pitchFamily="34" charset="0"/>
              </a:rPr>
              <a:t>Bölümü</a:t>
            </a:r>
          </a:p>
          <a:p>
            <a:pPr marL="2838450" marR="2827655" algn="ctr">
              <a:lnSpc>
                <a:spcPct val="119600"/>
              </a:lnSpc>
            </a:pPr>
            <a:r>
              <a:rPr lang="tr-TR" sz="18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2020-2021 </a:t>
            </a:r>
            <a:r>
              <a:rPr lang="tr-TR" sz="1800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Öğretim </a:t>
            </a:r>
            <a:r>
              <a:rPr lang="tr-TR" sz="1800" spc="-3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Yılı </a:t>
            </a:r>
            <a:r>
              <a:rPr lang="tr-TR" sz="18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 Dönemi</a:t>
            </a:r>
            <a:endParaRPr lang="tr-T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521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0CCF49B6-BB1C-46C8-B485-C4EF22B9D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4" r="3226"/>
          <a:stretch/>
        </p:blipFill>
        <p:spPr>
          <a:xfrm>
            <a:off x="459996" y="1559370"/>
            <a:ext cx="3801748" cy="2386042"/>
          </a:xfr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FEB018CF-7893-45B9-A5F5-BE1A570CF396}"/>
              </a:ext>
            </a:extLst>
          </p:cNvPr>
          <p:cNvSpPr/>
          <p:nvPr/>
        </p:nvSpPr>
        <p:spPr>
          <a:xfrm>
            <a:off x="0" y="6467912"/>
            <a:ext cx="12192000" cy="3900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B2EB5A31-CFB6-4499-BD91-E2436C8C1F3B}"/>
              </a:ext>
            </a:extLst>
          </p:cNvPr>
          <p:cNvSpPr/>
          <p:nvPr/>
        </p:nvSpPr>
        <p:spPr>
          <a:xfrm>
            <a:off x="0" y="0"/>
            <a:ext cx="10983985" cy="10570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C0000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46A6C7D-C353-4322-8844-CD010B317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631" y="48305"/>
            <a:ext cx="668722" cy="98462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CA69B5FC-C5B3-4454-A6EC-18CB05441BB2}"/>
              </a:ext>
            </a:extLst>
          </p:cNvPr>
          <p:cNvSpPr txBox="1"/>
          <p:nvPr/>
        </p:nvSpPr>
        <p:spPr>
          <a:xfrm>
            <a:off x="2321932" y="-27579"/>
            <a:ext cx="7548136" cy="1057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QUEENS GAMB</a:t>
            </a:r>
            <a:r>
              <a:rPr lang="tr-TR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C13034FD-3730-4051-900F-4AF7B08BFF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21" t="4114" r="4209" b="4374"/>
          <a:stretch/>
        </p:blipFill>
        <p:spPr>
          <a:xfrm>
            <a:off x="7592037" y="1559370"/>
            <a:ext cx="3995955" cy="2386042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63FC57E9-337D-410B-A43B-B76384F6E1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06" r="11061" b="862"/>
          <a:stretch/>
        </p:blipFill>
        <p:spPr>
          <a:xfrm>
            <a:off x="4451851" y="3429000"/>
            <a:ext cx="2950078" cy="285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3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2EE8A1B9-D930-41DC-939F-DD28FA3A59DA}"/>
              </a:ext>
            </a:extLst>
          </p:cNvPr>
          <p:cNvSpPr/>
          <p:nvPr/>
        </p:nvSpPr>
        <p:spPr>
          <a:xfrm>
            <a:off x="0" y="6467912"/>
            <a:ext cx="12192000" cy="3900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E25DD4DA-0B8A-42E3-804E-6A9B01AA6BB4}"/>
              </a:ext>
            </a:extLst>
          </p:cNvPr>
          <p:cNvSpPr/>
          <p:nvPr/>
        </p:nvSpPr>
        <p:spPr>
          <a:xfrm>
            <a:off x="0" y="0"/>
            <a:ext cx="10983985" cy="10570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C0000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BFF6F15-C100-4A43-8198-564DE2737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631" y="48305"/>
            <a:ext cx="668722" cy="98462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3EFAA45A-2F01-4061-ADF7-C18EEE7548BC}"/>
              </a:ext>
            </a:extLst>
          </p:cNvPr>
          <p:cNvSpPr txBox="1"/>
          <p:nvPr/>
        </p:nvSpPr>
        <p:spPr>
          <a:xfrm>
            <a:off x="2321932" y="-27579"/>
            <a:ext cx="7548136" cy="1057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QUEENS GAMB</a:t>
            </a:r>
            <a:r>
              <a:rPr lang="tr-TR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F820061D-4863-4359-B9F5-48731F4EE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532" y="1998682"/>
            <a:ext cx="5956099" cy="3923946"/>
          </a:xfrm>
          <a:prstGeom prst="rect">
            <a:avLst/>
          </a:prstGeom>
        </p:spPr>
      </p:pic>
      <p:pic>
        <p:nvPicPr>
          <p:cNvPr id="12" name="İçerik Yer Tutucusu 8">
            <a:extLst>
              <a:ext uri="{FF2B5EF4-FFF2-40B4-BE49-F238E27FC236}">
                <a16:creationId xmlns:a16="http://schemas.microsoft.com/office/drawing/2014/main" id="{2D841672-FE2E-4E1A-A41E-0D5B05226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8015" y="1998682"/>
            <a:ext cx="3950504" cy="3923946"/>
          </a:xfr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25837B0A-9632-4BD6-BC3E-10EC105C5DE1}"/>
              </a:ext>
            </a:extLst>
          </p:cNvPr>
          <p:cNvSpPr txBox="1"/>
          <p:nvPr/>
        </p:nvSpPr>
        <p:spPr>
          <a:xfrm>
            <a:off x="548015" y="1222565"/>
            <a:ext cx="2013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OYUN KISMI</a:t>
            </a:r>
          </a:p>
        </p:txBody>
      </p:sp>
    </p:spTree>
    <p:extLst>
      <p:ext uri="{BB962C8B-B14F-4D97-AF65-F5344CB8AC3E}">
        <p14:creationId xmlns:p14="http://schemas.microsoft.com/office/powerpoint/2010/main" val="90669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31D22541-1EA3-4044-9563-DE0AD10AA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593" y="2335070"/>
            <a:ext cx="4532192" cy="288496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2DD6A42-F024-4440-AB07-AEAF45DEC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834" y="2335070"/>
            <a:ext cx="4449927" cy="2884968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9764EED8-1782-4F00-95C6-01BA44C48BB5}"/>
              </a:ext>
            </a:extLst>
          </p:cNvPr>
          <p:cNvSpPr/>
          <p:nvPr/>
        </p:nvSpPr>
        <p:spPr>
          <a:xfrm>
            <a:off x="0" y="6467912"/>
            <a:ext cx="12192000" cy="3900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FAFAD5BF-A077-42A9-8C98-428E20A331D2}"/>
              </a:ext>
            </a:extLst>
          </p:cNvPr>
          <p:cNvSpPr/>
          <p:nvPr/>
        </p:nvSpPr>
        <p:spPr>
          <a:xfrm>
            <a:off x="0" y="0"/>
            <a:ext cx="10983985" cy="10570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C00000"/>
              </a:solidFill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E91A96D-3DDA-4174-9E60-A94FD1907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631" y="48305"/>
            <a:ext cx="668722" cy="984622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B0A5C9AA-F5CB-49EE-AC6A-AB058B7FBA09}"/>
              </a:ext>
            </a:extLst>
          </p:cNvPr>
          <p:cNvSpPr txBox="1"/>
          <p:nvPr/>
        </p:nvSpPr>
        <p:spPr>
          <a:xfrm>
            <a:off x="2321932" y="-27579"/>
            <a:ext cx="7548136" cy="1057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QUEENS GAMB</a:t>
            </a:r>
            <a:r>
              <a:rPr lang="tr-TR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04269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19F6A249-4F48-43CA-B321-802BAD2B9391}"/>
              </a:ext>
            </a:extLst>
          </p:cNvPr>
          <p:cNvSpPr/>
          <p:nvPr/>
        </p:nvSpPr>
        <p:spPr>
          <a:xfrm>
            <a:off x="0" y="6467912"/>
            <a:ext cx="12192000" cy="3900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9FA8A290-ED73-4811-9928-7F54A0000BDB}"/>
              </a:ext>
            </a:extLst>
          </p:cNvPr>
          <p:cNvSpPr/>
          <p:nvPr/>
        </p:nvSpPr>
        <p:spPr>
          <a:xfrm>
            <a:off x="0" y="0"/>
            <a:ext cx="10983985" cy="10570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C0000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6A29486-0F2C-45DD-8893-DA0EECFA1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631" y="48305"/>
            <a:ext cx="668722" cy="98462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F45D7133-33C1-4D50-804B-CA80E4C35929}"/>
              </a:ext>
            </a:extLst>
          </p:cNvPr>
          <p:cNvSpPr txBox="1"/>
          <p:nvPr/>
        </p:nvSpPr>
        <p:spPr>
          <a:xfrm>
            <a:off x="2321932" y="-27579"/>
            <a:ext cx="7548136" cy="1057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QUEENS GAMB</a:t>
            </a:r>
            <a:r>
              <a:rPr lang="tr-TR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77854CAE-0DD8-4F1C-9181-F2CDD42DEC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"/>
          <a:stretch/>
        </p:blipFill>
        <p:spPr>
          <a:xfrm>
            <a:off x="5333745" y="2309208"/>
            <a:ext cx="5797598" cy="3559553"/>
          </a:xfrm>
          <a:prstGeom prst="rect">
            <a:avLst/>
          </a:prstGeom>
        </p:spPr>
      </p:pic>
      <p:pic>
        <p:nvPicPr>
          <p:cNvPr id="10" name="İçerik Yer Tutucusu 8">
            <a:extLst>
              <a:ext uri="{FF2B5EF4-FFF2-40B4-BE49-F238E27FC236}">
                <a16:creationId xmlns:a16="http://schemas.microsoft.com/office/drawing/2014/main" id="{8851E2E0-EDEB-4230-B659-330061CD5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8066" y="2309208"/>
            <a:ext cx="3583645" cy="3559553"/>
          </a:xfr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740B004F-22D6-43CF-892D-205B1A2022C5}"/>
              </a:ext>
            </a:extLst>
          </p:cNvPr>
          <p:cNvSpPr txBox="1"/>
          <p:nvPr/>
        </p:nvSpPr>
        <p:spPr>
          <a:xfrm>
            <a:off x="872454" y="1459684"/>
            <a:ext cx="2139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HAKKIMIZDA </a:t>
            </a:r>
          </a:p>
        </p:txBody>
      </p:sp>
    </p:spTree>
    <p:extLst>
      <p:ext uri="{BB962C8B-B14F-4D97-AF65-F5344CB8AC3E}">
        <p14:creationId xmlns:p14="http://schemas.microsoft.com/office/powerpoint/2010/main" val="2118506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9AE2451D-587A-4F3E-ABF1-B15A78DA792D}"/>
              </a:ext>
            </a:extLst>
          </p:cNvPr>
          <p:cNvSpPr/>
          <p:nvPr/>
        </p:nvSpPr>
        <p:spPr>
          <a:xfrm>
            <a:off x="0" y="6467912"/>
            <a:ext cx="12192000" cy="3900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7FA7DB8-34B8-46E8-945A-EA142650203B}"/>
              </a:ext>
            </a:extLst>
          </p:cNvPr>
          <p:cNvSpPr/>
          <p:nvPr/>
        </p:nvSpPr>
        <p:spPr>
          <a:xfrm>
            <a:off x="0" y="0"/>
            <a:ext cx="10983985" cy="10570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C0000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BC1CEA7-6344-4BC9-BF36-6337789D4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631" y="48305"/>
            <a:ext cx="668722" cy="98462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5D3B11B5-9EE0-48B2-95A1-4608A4687D00}"/>
              </a:ext>
            </a:extLst>
          </p:cNvPr>
          <p:cNvSpPr txBox="1"/>
          <p:nvPr/>
        </p:nvSpPr>
        <p:spPr>
          <a:xfrm>
            <a:off x="2321932" y="-27579"/>
            <a:ext cx="7548136" cy="1057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QUEENS GAMB</a:t>
            </a:r>
            <a:r>
              <a:rPr lang="tr-TR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D069C7AF-CAB9-4445-B11F-5189C6AC8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068" y="1451753"/>
            <a:ext cx="3991357" cy="2333771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3D97D301-ED81-4996-82E3-88A133EFC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238" y="3883643"/>
            <a:ext cx="4247617" cy="2409102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B9B0C573-CB3F-405C-B98F-2037C554A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443" y="1406941"/>
            <a:ext cx="4075393" cy="238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87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E6336067-0528-4BE7-AABD-27859075E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0344" y="3719796"/>
            <a:ext cx="4326696" cy="258607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3D4C730-B1FF-40A3-9CC3-30B28CB8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855" y="1191480"/>
            <a:ext cx="4103021" cy="241691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CC4E124-CE53-4693-B101-A6898D430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80" y="1179948"/>
            <a:ext cx="4103021" cy="2416914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9E954960-E90A-4933-BB05-A1B1800FD39B}"/>
              </a:ext>
            </a:extLst>
          </p:cNvPr>
          <p:cNvSpPr/>
          <p:nvPr/>
        </p:nvSpPr>
        <p:spPr>
          <a:xfrm>
            <a:off x="0" y="6467912"/>
            <a:ext cx="12192000" cy="3900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5464E7A-9B3A-4BDB-B8DC-9AA5E92D1619}"/>
              </a:ext>
            </a:extLst>
          </p:cNvPr>
          <p:cNvSpPr/>
          <p:nvPr/>
        </p:nvSpPr>
        <p:spPr>
          <a:xfrm>
            <a:off x="0" y="0"/>
            <a:ext cx="10983985" cy="10570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C00000"/>
              </a:solidFill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7CDAC89B-CFB9-4B8C-8A50-BCA324C505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631" y="48305"/>
            <a:ext cx="668722" cy="984622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52D3BC9E-9A57-4E08-9328-9EDCD42D01B8}"/>
              </a:ext>
            </a:extLst>
          </p:cNvPr>
          <p:cNvSpPr txBox="1"/>
          <p:nvPr/>
        </p:nvSpPr>
        <p:spPr>
          <a:xfrm>
            <a:off x="2321932" y="-27579"/>
            <a:ext cx="7548136" cy="1057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QUEENS GAMB</a:t>
            </a:r>
            <a:r>
              <a:rPr lang="tr-TR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293311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6BAC9479-D02A-4244-8DBF-B392CD9EB6A3}"/>
              </a:ext>
            </a:extLst>
          </p:cNvPr>
          <p:cNvSpPr/>
          <p:nvPr/>
        </p:nvSpPr>
        <p:spPr>
          <a:xfrm>
            <a:off x="0" y="6467912"/>
            <a:ext cx="12192000" cy="3900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E6C1810-11D4-4841-9A59-7D6407B7E5F2}"/>
              </a:ext>
            </a:extLst>
          </p:cNvPr>
          <p:cNvSpPr/>
          <p:nvPr/>
        </p:nvSpPr>
        <p:spPr>
          <a:xfrm>
            <a:off x="0" y="0"/>
            <a:ext cx="10983985" cy="10570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C0000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74180FE-D899-4CDB-B2E3-7369FCB18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631" y="48305"/>
            <a:ext cx="668722" cy="98462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CE09ED2C-BB1F-4E7D-A9B4-8DE2D5B65FCF}"/>
              </a:ext>
            </a:extLst>
          </p:cNvPr>
          <p:cNvSpPr txBox="1"/>
          <p:nvPr/>
        </p:nvSpPr>
        <p:spPr>
          <a:xfrm>
            <a:off x="2321932" y="-27579"/>
            <a:ext cx="7548136" cy="1057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QUEENS GAMB</a:t>
            </a:r>
            <a:r>
              <a:rPr lang="tr-TR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173EE9B7-5120-4578-B3BB-5EEDC1686B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7518" y="1507565"/>
            <a:ext cx="6262732" cy="3452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tr-TR"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PROJE SÜRECİNİN DEĞERLENDİRİLMESİ 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3279DFE6-6825-47F0-A890-E3600A5AD531}"/>
              </a:ext>
            </a:extLst>
          </p:cNvPr>
          <p:cNvSpPr txBox="1"/>
          <p:nvPr/>
        </p:nvSpPr>
        <p:spPr>
          <a:xfrm>
            <a:off x="521166" y="2412590"/>
            <a:ext cx="11401187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Grup arasındaki işbirliği yapıldı ve etkili bir iletişim sağlandı.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Proje toplantılarında grup üyeleri katılım sağladı bu da projeye olumlu yansıdı.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Proje kapsamında herkes birbiri ile iyi iletişim sağladığından dolayı birbirimizin eksiklerini tamamladık.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Görevlerimizi yeteneklerimiz doğrultusunda paylaşım yaptığımızdan dolayı proje sürecinde herhangi bir aksaklık yaşanmadı.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Projemizi yaparken hem öğrendik hem de eğlendik.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Seçtiğimiz programlama dili ile ilgili fazla bilgi olmadığından dolayı projenin bazı kısımlarında aksaklıklar yaşadık.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Programlama konusunda bazen teknik sorunlarla karşılaştık.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tr-TR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43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6BAC9479-D02A-4244-8DBF-B392CD9EB6A3}"/>
              </a:ext>
            </a:extLst>
          </p:cNvPr>
          <p:cNvSpPr/>
          <p:nvPr/>
        </p:nvSpPr>
        <p:spPr>
          <a:xfrm>
            <a:off x="0" y="6467912"/>
            <a:ext cx="12192000" cy="3900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E6C1810-11D4-4841-9A59-7D6407B7E5F2}"/>
              </a:ext>
            </a:extLst>
          </p:cNvPr>
          <p:cNvSpPr/>
          <p:nvPr/>
        </p:nvSpPr>
        <p:spPr>
          <a:xfrm>
            <a:off x="0" y="0"/>
            <a:ext cx="10983985" cy="10570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C0000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74180FE-D899-4CDB-B2E3-7369FCB18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631" y="48305"/>
            <a:ext cx="668722" cy="98462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CE09ED2C-BB1F-4E7D-A9B4-8DE2D5B65FCF}"/>
              </a:ext>
            </a:extLst>
          </p:cNvPr>
          <p:cNvSpPr txBox="1"/>
          <p:nvPr/>
        </p:nvSpPr>
        <p:spPr>
          <a:xfrm>
            <a:off x="2321932" y="-27579"/>
            <a:ext cx="7548136" cy="1057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QUEENS GAMB</a:t>
            </a:r>
            <a:r>
              <a:rPr lang="tr-TR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173EE9B7-5120-4578-B3BB-5EEDC1686B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7518" y="1507565"/>
            <a:ext cx="7685334" cy="3452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tr-TR"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Proje Sürecinde Yararlandığımız Kaynaklar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3279DFE6-6825-47F0-A890-E3600A5AD531}"/>
              </a:ext>
            </a:extLst>
          </p:cNvPr>
          <p:cNvSpPr txBox="1"/>
          <p:nvPr/>
        </p:nvSpPr>
        <p:spPr>
          <a:xfrm>
            <a:off x="521166" y="2412590"/>
            <a:ext cx="1140118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Prof. Dr. Timur Karaçay, Aybar Karaçay - Hiç Bilmeyenler İçin C# İle Programlamaya Giriş Kitabı.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tr-TR" dirty="0">
                <a:hlinkClick r:id="rId3"/>
              </a:rPr>
              <a:t>https://ws1.turcademy.com/ww/webviewer.php?doc=70280</a:t>
            </a:r>
            <a:endParaRPr lang="tr-TR" dirty="0"/>
          </a:p>
          <a:p>
            <a:endParaRPr lang="tr-TR" dirty="0"/>
          </a:p>
          <a:p>
            <a:r>
              <a:rPr lang="tr-TR" dirty="0"/>
              <a:t>Metinler: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hlinkClick r:id="rId4"/>
              </a:rPr>
              <a:t>http://www.satrancokulu.com/satranc-dersleri/yeni-baslayanlara/satranc-kurallari/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hlinkClick r:id="rId5"/>
              </a:rPr>
              <a:t>https://www.gokyaysatrancvakfi.org.tr/kutuphane/satrancin-kurallari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hlinkClick r:id="rId6"/>
              </a:rPr>
              <a:t>https://www.turkcebilgi.com/satran%C3%A7_ta%C5%9Flar%C4%B1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r>
              <a:rPr lang="tr-TR" dirty="0"/>
              <a:t>Open-Source Satranç Uygulaması: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hlinkClick r:id="rId7"/>
              </a:rPr>
              <a:t>https://www.codeproject.com/Articles/36112/Chess-Program-in-C</a:t>
            </a:r>
            <a:endParaRPr lang="tr-TR" dirty="0"/>
          </a:p>
          <a:p>
            <a:r>
              <a:rPr lang="tr-TR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4489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BB03B04F-F5FB-470C-96EE-DD17154FF5AB}"/>
              </a:ext>
            </a:extLst>
          </p:cNvPr>
          <p:cNvSpPr/>
          <p:nvPr/>
        </p:nvSpPr>
        <p:spPr>
          <a:xfrm>
            <a:off x="0" y="6467912"/>
            <a:ext cx="12192000" cy="3900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65397D2-597D-4AEA-BDBB-816444F802AD}"/>
              </a:ext>
            </a:extLst>
          </p:cNvPr>
          <p:cNvSpPr/>
          <p:nvPr/>
        </p:nvSpPr>
        <p:spPr>
          <a:xfrm>
            <a:off x="0" y="0"/>
            <a:ext cx="10983985" cy="10570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C0000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95A1D54-BB4A-40B4-882F-AFF9AF29C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631" y="48305"/>
            <a:ext cx="668722" cy="98462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A052047C-E9F6-4EB6-B149-A24B2E193241}"/>
              </a:ext>
            </a:extLst>
          </p:cNvPr>
          <p:cNvSpPr txBox="1"/>
          <p:nvPr/>
        </p:nvSpPr>
        <p:spPr>
          <a:xfrm>
            <a:off x="2321932" y="-27579"/>
            <a:ext cx="7548136" cy="1057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QUEENS GAMB</a:t>
            </a:r>
            <a:r>
              <a:rPr lang="tr-TR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0144AC05-053C-45BE-8FCD-C7D779F56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14" y="1166065"/>
            <a:ext cx="7843172" cy="513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63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CF0EB4D5-ECD5-4489-9320-65A5E1131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66" y="3033962"/>
            <a:ext cx="2179163" cy="3208583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8E094C-BAA8-4551-9512-FB9085B86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1791" y="1717275"/>
            <a:ext cx="7250089" cy="10098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6000" dirty="0">
                <a:latin typeface="Arial" panose="020B0604020202020204" pitchFamily="34" charset="0"/>
                <a:cs typeface="Arial" panose="020B0604020202020204" pitchFamily="34" charset="0"/>
              </a:rPr>
              <a:t>DİNLEDİĞİNİZ İÇİN TEŞEKKÜR EDERİZ... </a:t>
            </a:r>
          </a:p>
          <a:p>
            <a:pPr marL="0" indent="0">
              <a:buNone/>
            </a:pPr>
            <a:endParaRPr lang="tr-TR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370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İçerik Yer Tutucusu 8">
            <a:extLst>
              <a:ext uri="{FF2B5EF4-FFF2-40B4-BE49-F238E27FC236}">
                <a16:creationId xmlns:a16="http://schemas.microsoft.com/office/drawing/2014/main" id="{A0953AD5-DC0B-48D1-B888-16DFC4552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060679"/>
              </p:ext>
            </p:extLst>
          </p:nvPr>
        </p:nvGraphicFramePr>
        <p:xfrm>
          <a:off x="1722487" y="2298583"/>
          <a:ext cx="8747025" cy="3050197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096561">
                  <a:extLst>
                    <a:ext uri="{9D8B030D-6E8A-4147-A177-3AD203B41FA5}">
                      <a16:colId xmlns:a16="http://schemas.microsoft.com/office/drawing/2014/main" val="18198905"/>
                    </a:ext>
                  </a:extLst>
                </a:gridCol>
                <a:gridCol w="6650464">
                  <a:extLst>
                    <a:ext uri="{9D8B030D-6E8A-4147-A177-3AD203B41FA5}">
                      <a16:colId xmlns:a16="http://schemas.microsoft.com/office/drawing/2014/main" val="1551660277"/>
                    </a:ext>
                  </a:extLst>
                </a:gridCol>
              </a:tblGrid>
              <a:tr h="454062">
                <a:tc>
                  <a:txBody>
                    <a:bodyPr/>
                    <a:lstStyle/>
                    <a:p>
                      <a:pPr>
                        <a:tabLst>
                          <a:tab pos="1344930" algn="r"/>
                        </a:tabLst>
                      </a:pPr>
                      <a:r>
                        <a:rPr lang="tr-T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Yazılımcı:	</a:t>
                      </a:r>
                      <a:endParaRPr lang="tr-T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r-TR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Emin Bayram, Mesut Taner Çetin, İbrahim Yasin İnan</a:t>
                      </a:r>
                      <a:endParaRPr lang="tr-TR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5021869"/>
                  </a:ext>
                </a:extLst>
              </a:tr>
              <a:tr h="488935"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İçerik Koordinatörü:</a:t>
                      </a:r>
                      <a:endParaRPr lang="tr-T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Fatma Yaman, Neslihan Yücel, Rabia Nur Karakuş</a:t>
                      </a:r>
                      <a:endParaRPr lang="tr-T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351850"/>
                  </a:ext>
                </a:extLst>
              </a:tr>
              <a:tr h="533465"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Süreç Değerlendirme:</a:t>
                      </a:r>
                      <a:endParaRPr lang="tr-T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Emin Bayram, Mesut Taner Çetin, İbrahim Yasin İnan, Fatma Yaman, Neslihan Yücel, Rabia Nur Karakuş</a:t>
                      </a:r>
                      <a:endParaRPr lang="tr-T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3108375"/>
                  </a:ext>
                </a:extLst>
              </a:tr>
              <a:tr h="488935"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Grafik Tasarım Koordinatörü:</a:t>
                      </a:r>
                      <a:endParaRPr lang="tr-T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Fatma Yaman, Neslihan Yücel, Rabia Nur Karakuş</a:t>
                      </a:r>
                      <a:endParaRPr lang="tr-T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3638821"/>
                  </a:ext>
                </a:extLst>
              </a:tr>
              <a:tr h="577898"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Teknik Tasarım Koordinatörü:</a:t>
                      </a:r>
                      <a:endParaRPr lang="tr-T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Emin Bayram, Mesut Taner Çetin, İbrahim Yasin İnan, </a:t>
                      </a:r>
                      <a:endParaRPr lang="tr-T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3660036"/>
                  </a:ext>
                </a:extLst>
              </a:tr>
              <a:tr h="506902"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Hata Analisti:</a:t>
                      </a:r>
                      <a:endParaRPr lang="tr-T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Emin Bayram, Mesut Taner Çetin, İbrahim Yasin İnan, Fatma Yaman, Neslihan Yücel, Rabia Nur Karakuş</a:t>
                      </a:r>
                      <a:endParaRPr lang="tr-T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572809"/>
                  </a:ext>
                </a:extLst>
              </a:tr>
            </a:tbl>
          </a:graphicData>
        </a:graphic>
      </p:graphicFrame>
      <p:sp>
        <p:nvSpPr>
          <p:cNvPr id="4" name="Dikdörtgen 3">
            <a:extLst>
              <a:ext uri="{FF2B5EF4-FFF2-40B4-BE49-F238E27FC236}">
                <a16:creationId xmlns:a16="http://schemas.microsoft.com/office/drawing/2014/main" id="{FD30065E-D45A-4BE2-A732-1CFFB38FC7BB}"/>
              </a:ext>
            </a:extLst>
          </p:cNvPr>
          <p:cNvSpPr/>
          <p:nvPr/>
        </p:nvSpPr>
        <p:spPr>
          <a:xfrm>
            <a:off x="0" y="6467912"/>
            <a:ext cx="12192000" cy="3900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D2D7A426-A483-4DFB-A479-991182901D2F}"/>
              </a:ext>
            </a:extLst>
          </p:cNvPr>
          <p:cNvSpPr/>
          <p:nvPr/>
        </p:nvSpPr>
        <p:spPr>
          <a:xfrm>
            <a:off x="0" y="0"/>
            <a:ext cx="10983985" cy="10570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C0000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3E3FFBD-8014-4006-9C5A-198A14875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631" y="48305"/>
            <a:ext cx="668722" cy="984622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A2992BD0-3312-49F9-AD17-37385C0DF3D5}"/>
              </a:ext>
            </a:extLst>
          </p:cNvPr>
          <p:cNvSpPr txBox="1"/>
          <p:nvPr/>
        </p:nvSpPr>
        <p:spPr>
          <a:xfrm>
            <a:off x="2321932" y="-27579"/>
            <a:ext cx="7548136" cy="1057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QUEENS GAMB</a:t>
            </a:r>
            <a:r>
              <a:rPr lang="tr-TR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1D3B8D09-2E47-46ED-A62A-B9F7CCFAF15E}"/>
              </a:ext>
            </a:extLst>
          </p:cNvPr>
          <p:cNvSpPr txBox="1"/>
          <p:nvPr/>
        </p:nvSpPr>
        <p:spPr>
          <a:xfrm>
            <a:off x="533995" y="1375660"/>
            <a:ext cx="2248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PROJE EKİBİ</a:t>
            </a:r>
          </a:p>
        </p:txBody>
      </p:sp>
    </p:spTree>
    <p:extLst>
      <p:ext uri="{BB962C8B-B14F-4D97-AF65-F5344CB8AC3E}">
        <p14:creationId xmlns:p14="http://schemas.microsoft.com/office/powerpoint/2010/main" val="117544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2F68BEF5-3613-4A7F-A13F-3DBCA6C07D8D}"/>
              </a:ext>
            </a:extLst>
          </p:cNvPr>
          <p:cNvSpPr/>
          <p:nvPr/>
        </p:nvSpPr>
        <p:spPr>
          <a:xfrm>
            <a:off x="0" y="6467912"/>
            <a:ext cx="12192000" cy="3900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D1FDC83A-DCEF-4E35-ADD2-0AB737493CA0}"/>
              </a:ext>
            </a:extLst>
          </p:cNvPr>
          <p:cNvSpPr/>
          <p:nvPr/>
        </p:nvSpPr>
        <p:spPr>
          <a:xfrm>
            <a:off x="0" y="0"/>
            <a:ext cx="10983985" cy="10570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C0000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D06BBE4-D1C8-42BE-9090-73F476FEB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631" y="48305"/>
            <a:ext cx="668722" cy="984622"/>
          </a:xfrm>
          <a:prstGeom prst="rect">
            <a:avLst/>
          </a:prstGeom>
        </p:spPr>
      </p:pic>
      <p:sp>
        <p:nvSpPr>
          <p:cNvPr id="7" name="Metin Yer Tutucusu 2">
            <a:extLst>
              <a:ext uri="{FF2B5EF4-FFF2-40B4-BE49-F238E27FC236}">
                <a16:creationId xmlns:a16="http://schemas.microsoft.com/office/drawing/2014/main" id="{97BD1513-7C2C-4762-81DC-598660DDD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849"/>
            <a:ext cx="10515600" cy="3090324"/>
          </a:xfrm>
        </p:spPr>
        <p:txBody>
          <a:bodyPr/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Proje için Seçilen Konu: Satranç</a:t>
            </a:r>
          </a:p>
          <a:p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Proje için Seçilen Öğretim Düzeyi: İlkokul</a:t>
            </a:r>
          </a:p>
          <a:p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Proje için temel alınan öğrenme-öğretme anlayışı (varsa): </a:t>
            </a:r>
            <a:r>
              <a:rPr lang="tr-T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Yapılandırmacı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yaklaşım</a:t>
            </a:r>
            <a:endParaRPr lang="tr-TR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800" dirty="0"/>
          </a:p>
          <a:p>
            <a:pPr algn="l"/>
            <a:endParaRPr lang="tr-TR" sz="2800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8E56A0C1-8948-4EBC-A666-91D95C204672}"/>
              </a:ext>
            </a:extLst>
          </p:cNvPr>
          <p:cNvSpPr txBox="1"/>
          <p:nvPr/>
        </p:nvSpPr>
        <p:spPr>
          <a:xfrm>
            <a:off x="2321932" y="-27579"/>
            <a:ext cx="7548136" cy="1057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QUEENS GAMB</a:t>
            </a:r>
            <a:r>
              <a:rPr lang="tr-TR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5727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F08E24E6-B644-4FC1-8772-D0EF6F02656C}"/>
              </a:ext>
            </a:extLst>
          </p:cNvPr>
          <p:cNvSpPr/>
          <p:nvPr/>
        </p:nvSpPr>
        <p:spPr>
          <a:xfrm>
            <a:off x="0" y="6467912"/>
            <a:ext cx="12192000" cy="3900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1E7CA813-7230-43B7-AF3C-DCD9B4887476}"/>
              </a:ext>
            </a:extLst>
          </p:cNvPr>
          <p:cNvSpPr/>
          <p:nvPr/>
        </p:nvSpPr>
        <p:spPr>
          <a:xfrm>
            <a:off x="0" y="0"/>
            <a:ext cx="10983985" cy="10570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C0000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0C74847-EDB0-45B9-857C-9FB12D824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631" y="48305"/>
            <a:ext cx="668722" cy="98462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6F722398-1776-4552-9DCD-EBC06FC61C1F}"/>
              </a:ext>
            </a:extLst>
          </p:cNvPr>
          <p:cNvSpPr txBox="1"/>
          <p:nvPr/>
        </p:nvSpPr>
        <p:spPr>
          <a:xfrm>
            <a:off x="2321932" y="-27579"/>
            <a:ext cx="7548136" cy="1057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QUEENS GAMB</a:t>
            </a:r>
            <a:r>
              <a:rPr lang="tr-TR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</a:t>
            </a:r>
          </a:p>
        </p:txBody>
      </p:sp>
      <p:sp>
        <p:nvSpPr>
          <p:cNvPr id="8" name="Metin Yer Tutucusu 2">
            <a:extLst>
              <a:ext uri="{FF2B5EF4-FFF2-40B4-BE49-F238E27FC236}">
                <a16:creationId xmlns:a16="http://schemas.microsoft.com/office/drawing/2014/main" id="{22327383-4985-44B7-AC77-D001E424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268" y="155921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Tasarladığımız yazılımı kullanacak kullanıcı grubunun tanımı: </a:t>
            </a:r>
          </a:p>
          <a:p>
            <a:pPr lvl="1"/>
            <a:r>
              <a:rPr lang="tr-T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Mantık yürütebilen</a:t>
            </a:r>
          </a:p>
          <a:p>
            <a:pPr lvl="1"/>
            <a:r>
              <a:rPr lang="tr-T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Sorun çözümü için hayal edebilen</a:t>
            </a:r>
          </a:p>
          <a:p>
            <a:pPr lvl="1"/>
            <a:r>
              <a:rPr lang="tr-T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Karar verebilme yeteneğine sahip olan</a:t>
            </a:r>
          </a:p>
          <a:p>
            <a:pPr lvl="1"/>
            <a:r>
              <a:rPr lang="tr-T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Zamanı etkili kullanabilen</a:t>
            </a:r>
          </a:p>
          <a:p>
            <a:pPr lvl="1"/>
            <a:r>
              <a:rPr lang="tr-T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Sosyal kişiliğe sahip</a:t>
            </a:r>
          </a:p>
          <a:p>
            <a:pPr lvl="1" algn="just">
              <a:lnSpc>
                <a:spcPct val="115000"/>
              </a:lnSpc>
            </a:pPr>
            <a:r>
              <a:rPr lang="tr-T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Problem temelli öğrenmeyi gerçekleştirebilen 8-10 yaş grubundaki öğrenciler</a:t>
            </a:r>
            <a:endParaRPr lang="tr-T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 (Projenin amacı):</a:t>
            </a:r>
            <a:endParaRPr lang="tr-TR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15000"/>
              </a:lnSpc>
              <a:buNone/>
            </a:pPr>
            <a:r>
              <a:rPr lang="tr-T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Satranç Öğretim Programı; Satranç alanında yapılan bilimsel araştırmalardan ve satrançla ilgili öğretim programlarından yararlanılarak hazırlanmıştır. 21. yüzyılın çağdaş bireylerinin yetişmesine önemli katkılar sağlayacağına inanılan Satranç Öğretim Programı’nın amacı çocukların;</a:t>
            </a:r>
          </a:p>
          <a:p>
            <a:pPr lvl="1" algn="just">
              <a:lnSpc>
                <a:spcPct val="115000"/>
              </a:lnSpc>
            </a:pPr>
            <a:r>
              <a:rPr lang="tr-T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Yaratıcı, eleştirel, yansıtıcı düşünme becerilerini geliştirerek çok yönlü düşünebilmesini,</a:t>
            </a:r>
          </a:p>
          <a:p>
            <a:pPr lvl="1" algn="just">
              <a:lnSpc>
                <a:spcPct val="115000"/>
              </a:lnSpc>
            </a:pPr>
            <a:r>
              <a:rPr lang="tr-T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Araştırma, problem çözme, yaratıcı çözümler üretme becerisini geliştirmesini,</a:t>
            </a:r>
          </a:p>
          <a:p>
            <a:pPr lvl="1" algn="just">
              <a:lnSpc>
                <a:spcPct val="115000"/>
              </a:lnSpc>
            </a:pPr>
            <a:r>
              <a:rPr lang="tr-T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Durum ve olayların çözümüne yönelik yeni stratejiler geliştirebilmesini,</a:t>
            </a:r>
          </a:p>
          <a:p>
            <a:pPr lvl="1" algn="just">
              <a:lnSpc>
                <a:spcPct val="115000"/>
              </a:lnSpc>
            </a:pPr>
            <a:r>
              <a:rPr lang="tr-T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Sorumluluk alan, kendisine güvenen birey olmasını,</a:t>
            </a:r>
          </a:p>
          <a:p>
            <a:pPr lvl="1" algn="just">
              <a:lnSpc>
                <a:spcPct val="115000"/>
              </a:lnSpc>
            </a:pPr>
            <a:r>
              <a:rPr lang="tr-T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Çevresine karşı duyarlı ve empati becerisi yüksek birey olmasını sağlamaktır.</a:t>
            </a:r>
          </a:p>
          <a:p>
            <a:pPr marL="914400" lvl="1" indent="-457200">
              <a:buFont typeface="+mj-lt"/>
              <a:buAutoNum type="arabicPeriod"/>
            </a:pPr>
            <a:endParaRPr lang="tr-T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10910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B739AC-695F-4FB9-B16B-C6DEE1F44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52" y="1471416"/>
            <a:ext cx="4868040" cy="5380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Tasarım Süreci 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86EF4909-40C8-40E3-8063-2E016F1B8B06}"/>
              </a:ext>
            </a:extLst>
          </p:cNvPr>
          <p:cNvSpPr/>
          <p:nvPr/>
        </p:nvSpPr>
        <p:spPr>
          <a:xfrm>
            <a:off x="0" y="6467912"/>
            <a:ext cx="12192000" cy="3900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D06AEA3A-C0E9-4C93-B6D6-FF25D8EFE0DC}"/>
              </a:ext>
            </a:extLst>
          </p:cNvPr>
          <p:cNvSpPr/>
          <p:nvPr/>
        </p:nvSpPr>
        <p:spPr>
          <a:xfrm>
            <a:off x="0" y="0"/>
            <a:ext cx="10983985" cy="10570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C0000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8DC42FC-79B4-44E7-90DE-C32F0963A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631" y="48305"/>
            <a:ext cx="668722" cy="98462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EEA3390-2421-4A35-8373-1EF0BF453AE1}"/>
              </a:ext>
            </a:extLst>
          </p:cNvPr>
          <p:cNvSpPr txBox="1"/>
          <p:nvPr/>
        </p:nvSpPr>
        <p:spPr>
          <a:xfrm>
            <a:off x="2321932" y="-27579"/>
            <a:ext cx="7548136" cy="1057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QUEENS GAMB</a:t>
            </a:r>
            <a:r>
              <a:rPr lang="tr-TR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3E7039E9-48C2-4D5C-ACF8-562980CD2F08}"/>
              </a:ext>
            </a:extLst>
          </p:cNvPr>
          <p:cNvSpPr txBox="1"/>
          <p:nvPr/>
        </p:nvSpPr>
        <p:spPr>
          <a:xfrm>
            <a:off x="1396679" y="2294558"/>
            <a:ext cx="6815115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Proje konusu ve kazanımların belirlenmesi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Görev dağılımının yapılması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Hedef kitle analizi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Öğrenme – öğretme kuramının belirlenmesi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Çalışma takviminin oluşturulması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Kullanılacak programların tespit edilmesi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Taslakların hazırlanması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Materyallerin toplanması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Projede kullanılacak materyallerin belirlenmesi ve düzenlenmesi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Sürecin aşamalarının gözden geçirilerek değerlendirilmesi</a:t>
            </a:r>
          </a:p>
          <a:p>
            <a:pPr>
              <a:spcAft>
                <a:spcPts val="800"/>
              </a:spcAft>
            </a:pP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6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9E6326EC-CDC3-43D8-A033-CBDDD986D66C}"/>
              </a:ext>
            </a:extLst>
          </p:cNvPr>
          <p:cNvSpPr/>
          <p:nvPr/>
        </p:nvSpPr>
        <p:spPr>
          <a:xfrm>
            <a:off x="0" y="6467912"/>
            <a:ext cx="12192000" cy="3900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2F08B8D2-F2E0-4C89-9A36-2917AB26791B}"/>
              </a:ext>
            </a:extLst>
          </p:cNvPr>
          <p:cNvSpPr/>
          <p:nvPr/>
        </p:nvSpPr>
        <p:spPr>
          <a:xfrm>
            <a:off x="0" y="0"/>
            <a:ext cx="10983985" cy="10570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C0000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7A140AF-2A6B-4820-AB85-D73A16F95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631" y="48305"/>
            <a:ext cx="668722" cy="98462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525EFA47-01DB-4B80-A4F3-BA606786FD01}"/>
              </a:ext>
            </a:extLst>
          </p:cNvPr>
          <p:cNvSpPr txBox="1"/>
          <p:nvPr/>
        </p:nvSpPr>
        <p:spPr>
          <a:xfrm>
            <a:off x="2321932" y="-27579"/>
            <a:ext cx="7548136" cy="1057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QUEENS GAMB</a:t>
            </a:r>
            <a:r>
              <a:rPr lang="tr-TR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18E910-FC2D-4E6D-8D28-1E09E56B7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591" y="1172158"/>
            <a:ext cx="111280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F2426257-9FAE-4AD0-82D1-5E28AB6F8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402" y="1499571"/>
            <a:ext cx="7557845" cy="477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5D45E155-1B5D-43BB-8489-69C78284B152}"/>
              </a:ext>
            </a:extLst>
          </p:cNvPr>
          <p:cNvSpPr txBox="1"/>
          <p:nvPr/>
        </p:nvSpPr>
        <p:spPr>
          <a:xfrm>
            <a:off x="435834" y="1160436"/>
            <a:ext cx="263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PROJE SÜRECİ</a:t>
            </a:r>
          </a:p>
        </p:txBody>
      </p:sp>
    </p:spTree>
    <p:extLst>
      <p:ext uri="{BB962C8B-B14F-4D97-AF65-F5344CB8AC3E}">
        <p14:creationId xmlns:p14="http://schemas.microsoft.com/office/powerpoint/2010/main" val="143080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ED59227D-E661-4FD0-BA4C-17557B9DBB85}"/>
              </a:ext>
            </a:extLst>
          </p:cNvPr>
          <p:cNvSpPr/>
          <p:nvPr/>
        </p:nvSpPr>
        <p:spPr>
          <a:xfrm>
            <a:off x="0" y="6467912"/>
            <a:ext cx="12192000" cy="3900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2BCEAAD0-8436-415D-BB1A-A0D8A094C073}"/>
              </a:ext>
            </a:extLst>
          </p:cNvPr>
          <p:cNvSpPr/>
          <p:nvPr/>
        </p:nvSpPr>
        <p:spPr>
          <a:xfrm>
            <a:off x="0" y="0"/>
            <a:ext cx="10983985" cy="10570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C0000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8A23DC0-53C6-496F-893E-958EF53CA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631" y="48305"/>
            <a:ext cx="668722" cy="98462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551C62BE-3DB9-48C7-BEDC-E53E68435774}"/>
              </a:ext>
            </a:extLst>
          </p:cNvPr>
          <p:cNvSpPr txBox="1"/>
          <p:nvPr/>
        </p:nvSpPr>
        <p:spPr>
          <a:xfrm>
            <a:off x="2321932" y="-27579"/>
            <a:ext cx="7548136" cy="1057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QUEENS GAMB</a:t>
            </a:r>
            <a:r>
              <a:rPr lang="tr-TR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</a:t>
            </a:r>
          </a:p>
        </p:txBody>
      </p:sp>
      <p:graphicFrame>
        <p:nvGraphicFramePr>
          <p:cNvPr id="8" name="İçerik Yer Tutucusu 7">
            <a:extLst>
              <a:ext uri="{FF2B5EF4-FFF2-40B4-BE49-F238E27FC236}">
                <a16:creationId xmlns:a16="http://schemas.microsoft.com/office/drawing/2014/main" id="{2B1F85A0-2747-4DEE-AD19-5AC555091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192490"/>
              </p:ext>
            </p:extLst>
          </p:nvPr>
        </p:nvGraphicFramePr>
        <p:xfrm>
          <a:off x="3042408" y="1806577"/>
          <a:ext cx="647070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object 5">
            <a:extLst>
              <a:ext uri="{FF2B5EF4-FFF2-40B4-BE49-F238E27FC236}">
                <a16:creationId xmlns:a16="http://schemas.microsoft.com/office/drawing/2014/main" id="{8D7E5DFC-18FD-4A12-B4D2-FD3592B6F2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582" y="1278468"/>
            <a:ext cx="502570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Kullanılan Programlar Ve Yüzdesi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B9A2F847-286B-41FC-8A5E-B4DD95517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540" y="1975509"/>
            <a:ext cx="3804783" cy="3779205"/>
          </a:xfr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D882A44E-EB01-4456-B157-CAD684840702}"/>
              </a:ext>
            </a:extLst>
          </p:cNvPr>
          <p:cNvSpPr/>
          <p:nvPr/>
        </p:nvSpPr>
        <p:spPr>
          <a:xfrm>
            <a:off x="0" y="6467912"/>
            <a:ext cx="12192000" cy="3900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F12691FF-3CE6-492A-B373-05B3113E9420}"/>
              </a:ext>
            </a:extLst>
          </p:cNvPr>
          <p:cNvSpPr/>
          <p:nvPr/>
        </p:nvSpPr>
        <p:spPr>
          <a:xfrm>
            <a:off x="0" y="0"/>
            <a:ext cx="10983985" cy="10570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C0000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515445A-C551-4757-90AE-E8F1DFA2E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631" y="48305"/>
            <a:ext cx="668722" cy="98462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F26557C4-340B-41A3-9ACC-44C46DCDBC4F}"/>
              </a:ext>
            </a:extLst>
          </p:cNvPr>
          <p:cNvSpPr txBox="1"/>
          <p:nvPr/>
        </p:nvSpPr>
        <p:spPr>
          <a:xfrm>
            <a:off x="2321932" y="-27579"/>
            <a:ext cx="7548136" cy="1057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QUEENS GAMB</a:t>
            </a:r>
            <a:r>
              <a:rPr lang="tr-TR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AEEC42CB-6D86-4998-8A0B-6DA70DC34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178" y="1975509"/>
            <a:ext cx="6113510" cy="377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3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5EBFB011-3CE2-4B77-96AC-96AED45ED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048" y="2261104"/>
            <a:ext cx="5522964" cy="3307502"/>
          </a:xfr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1E1A5392-3811-4ED6-88B4-4AD9E8AE13F0}"/>
              </a:ext>
            </a:extLst>
          </p:cNvPr>
          <p:cNvSpPr txBox="1"/>
          <p:nvPr/>
        </p:nvSpPr>
        <p:spPr>
          <a:xfrm>
            <a:off x="455048" y="1289394"/>
            <a:ext cx="239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Genel Bilgiler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902F1A9E-8BDE-469E-AA87-302367B5A6A6}"/>
              </a:ext>
            </a:extLst>
          </p:cNvPr>
          <p:cNvSpPr/>
          <p:nvPr/>
        </p:nvSpPr>
        <p:spPr>
          <a:xfrm>
            <a:off x="0" y="6467912"/>
            <a:ext cx="12192000" cy="3900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C37941A3-5F6E-4344-B799-7264E2787001}"/>
              </a:ext>
            </a:extLst>
          </p:cNvPr>
          <p:cNvSpPr/>
          <p:nvPr/>
        </p:nvSpPr>
        <p:spPr>
          <a:xfrm>
            <a:off x="0" y="0"/>
            <a:ext cx="10983985" cy="10570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C00000"/>
              </a:solidFill>
            </a:endParaRP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B8D1FA86-6CBC-4701-96B6-9A6E376FA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631" y="48305"/>
            <a:ext cx="668722" cy="984622"/>
          </a:xfrm>
          <a:prstGeom prst="rect">
            <a:avLst/>
          </a:prstGeo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4604D83F-A48D-4887-A0F6-3C7CE7AC126A}"/>
              </a:ext>
            </a:extLst>
          </p:cNvPr>
          <p:cNvSpPr txBox="1"/>
          <p:nvPr/>
        </p:nvSpPr>
        <p:spPr>
          <a:xfrm>
            <a:off x="2321932" y="-27579"/>
            <a:ext cx="7548136" cy="1057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QUEENS GAMB</a:t>
            </a:r>
            <a:r>
              <a:rPr lang="tr-TR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A0A519B1-6287-489F-8084-53E5661487B1}"/>
              </a:ext>
            </a:extLst>
          </p:cNvPr>
          <p:cNvSpPr txBox="1"/>
          <p:nvPr/>
        </p:nvSpPr>
        <p:spPr>
          <a:xfrm>
            <a:off x="6258186" y="1289394"/>
            <a:ext cx="3875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Satranç Tahtası Hakkında</a:t>
            </a:r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EB2CE1C3-78A2-4294-B420-F38C5DCCF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186" y="2261104"/>
            <a:ext cx="5458621" cy="330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2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619</Words>
  <Application>Microsoft Office PowerPoint</Application>
  <PresentationFormat>Geniş ekran</PresentationFormat>
  <Paragraphs>101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Kullanılan Programlar Ve Yüzdesi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PROJE SÜRECİNİN DEĞERLENDİRİLMESİ </vt:lpstr>
      <vt:lpstr>Proje Sürecinde Yararlandığımız Kaynaklar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Mesut Taner Çetin</dc:creator>
  <cp:lastModifiedBy>yasin inan</cp:lastModifiedBy>
  <cp:revision>22</cp:revision>
  <dcterms:created xsi:type="dcterms:W3CDTF">2021-05-29T17:16:08Z</dcterms:created>
  <dcterms:modified xsi:type="dcterms:W3CDTF">2021-06-01T09:35:17Z</dcterms:modified>
</cp:coreProperties>
</file>