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70" r:id="rId3"/>
    <p:sldId id="271" r:id="rId4"/>
    <p:sldId id="272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34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29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 Slid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1914504"/>
            <a:ext cx="13006084" cy="4983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27848" y="8979364"/>
            <a:ext cx="1228939" cy="307236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145329" y="5285702"/>
            <a:ext cx="6940995" cy="756923"/>
          </a:xfrm>
          <a:prstGeom prst="rect">
            <a:avLst/>
          </a:prstGeom>
        </p:spPr>
        <p:txBody>
          <a:bodyPr lIns="0" tIns="0" rIns="0" bIns="0"/>
          <a:lstStyle>
            <a:lvl1pPr marL="0" indent="0" defTabSz="1483323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5280" indent="-432478" defTabSz="1483323">
              <a:spcBef>
                <a:spcPts val="0"/>
              </a:spcBef>
              <a:buClrTx/>
              <a:buSzPct val="100000"/>
              <a:buFontTx/>
              <a:buChar char="−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62480" indent="-391679" defTabSz="1483323">
              <a:spcBef>
                <a:spcPts val="0"/>
              </a:spcBef>
              <a:buClrTx/>
              <a:buSzPct val="100000"/>
              <a:buFontTx/>
              <a:buChar char="–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42029" indent="-410200" defTabSz="1483323">
              <a:spcBef>
                <a:spcPts val="0"/>
              </a:spcBef>
              <a:buClrTx/>
              <a:buSzPct val="100000"/>
              <a:buFontTx/>
              <a:buChar char="–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5279" indent="-432478" defTabSz="1483323">
              <a:spcBef>
                <a:spcPts val="0"/>
              </a:spcBef>
              <a:buClrTx/>
              <a:buSzPct val="100000"/>
              <a:buFontTx/>
              <a:buChar char="–"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69" name="Group 12"/>
          <p:cNvGrpSpPr/>
          <p:nvPr/>
        </p:nvGrpSpPr>
        <p:grpSpPr>
          <a:xfrm>
            <a:off x="-2" y="5051518"/>
            <a:ext cx="13006085" cy="66134"/>
            <a:chOff x="0" y="0"/>
            <a:chExt cx="13006083" cy="66132"/>
          </a:xfrm>
        </p:grpSpPr>
        <p:sp>
          <p:nvSpPr>
            <p:cNvPr id="167" name="Rectangle 16"/>
            <p:cNvSpPr/>
            <p:nvPr/>
          </p:nvSpPr>
          <p:spPr>
            <a:xfrm>
              <a:off x="-1" y="0"/>
              <a:ext cx="13006085" cy="223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300480">
                <a:lnSpc>
                  <a:spcPct val="115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8" name="Rectangle 17"/>
            <p:cNvSpPr/>
            <p:nvPr/>
          </p:nvSpPr>
          <p:spPr>
            <a:xfrm>
              <a:off x="4145329" y="-1"/>
              <a:ext cx="8859475" cy="6613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300480">
                <a:lnSpc>
                  <a:spcPct val="115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70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01225" y="8039564"/>
            <a:ext cx="4512933" cy="307236"/>
          </a:xfrm>
          <a:prstGeom prst="rect">
            <a:avLst/>
          </a:prstGeom>
        </p:spPr>
        <p:txBody>
          <a:bodyPr lIns="0" tIns="0" rIns="0" bIns="0" anchor="b"/>
          <a:lstStyle/>
          <a:p>
            <a:pPr marL="265238" indent="-265238" defTabSz="858302">
              <a:spcBef>
                <a:spcPts val="1800"/>
              </a:spcBef>
              <a:buClrTx/>
              <a:buSzPct val="100000"/>
              <a:buFontTx/>
              <a:buChar char="●"/>
              <a:defRPr sz="2046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20107" y="7851478"/>
            <a:ext cx="168090" cy="147830"/>
          </a:xfrm>
          <a:prstGeom prst="rect">
            <a:avLst/>
          </a:prstGeom>
        </p:spPr>
        <p:txBody>
          <a:bodyPr lIns="0" tIns="0" rIns="0" bIns="0" anchor="b"/>
          <a:lstStyle>
            <a:lvl1pPr algn="l" defTabSz="1483323">
              <a:lnSpc>
                <a:spcPct val="100000"/>
              </a:lnSpc>
              <a:defRPr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6172" t="129" r="6044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1" name="Line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2" name="AF-TWIN git work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9000"/>
            </a:lvl1pPr>
          </a:lstStyle>
          <a:p>
            <a:r>
              <a:rPr sz="4800" dirty="0"/>
              <a:t>AF-TWIN </a:t>
            </a:r>
            <a:r>
              <a:rPr sz="4800" dirty="0" err="1"/>
              <a:t>git</a:t>
            </a:r>
            <a:r>
              <a:rPr sz="4800" dirty="0"/>
              <a:t> </a:t>
            </a:r>
            <a:r>
              <a:rPr sz="4800" dirty="0" smtClean="0"/>
              <a:t>workflow</a:t>
            </a:r>
            <a:r>
              <a:rPr lang="de-DE" sz="4800" dirty="0" smtClean="0"/>
              <a:t> </a:t>
            </a:r>
            <a:r>
              <a:rPr lang="de-DE" sz="4800" dirty="0" err="1" smtClean="0"/>
              <a:t>Example</a:t>
            </a:r>
            <a:endParaRPr sz="4800" dirty="0"/>
          </a:p>
        </p:txBody>
      </p:sp>
      <p:sp>
        <p:nvSpPr>
          <p:cNvPr id="183" name="Murat artim, escsa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Murat artim, escsa </a:t>
            </a:r>
          </a:p>
        </p:txBody>
      </p:sp>
      <p:pic>
        <p:nvPicPr>
          <p:cNvPr id="18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04994" y="8743404"/>
            <a:ext cx="1440162" cy="360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xample: red button"/>
          <p:cNvSpPr txBox="1">
            <a:spLocks noGrp="1"/>
          </p:cNvSpPr>
          <p:nvPr>
            <p:ph type="body" idx="13"/>
          </p:nvPr>
        </p:nvSpPr>
        <p:spPr>
          <a:xfrm>
            <a:off x="406400" y="342900"/>
            <a:ext cx="11176000" cy="571500"/>
          </a:xfrm>
          <a:prstGeom prst="rect">
            <a:avLst/>
          </a:prstGeom>
        </p:spPr>
        <p:txBody>
          <a:bodyPr/>
          <a:lstStyle>
            <a:lvl1pPr>
              <a:defRPr sz="3200" spc="160">
                <a:solidFill>
                  <a:schemeClr val="accent1">
                    <a:hueOff val="104794"/>
                    <a:lumOff val="-8431"/>
                  </a:schemeClr>
                </a:solidFill>
              </a:defRPr>
            </a:lvl1pPr>
          </a:lstStyle>
          <a:p>
            <a:r>
              <a:t>Example: red button</a:t>
            </a:r>
          </a:p>
        </p:txBody>
      </p:sp>
      <p:pic>
        <p:nvPicPr>
          <p:cNvPr id="28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4994" y="8743404"/>
            <a:ext cx="1440162" cy="360042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Scenario:…"/>
          <p:cNvSpPr txBox="1">
            <a:spLocks noGrp="1"/>
          </p:cNvSpPr>
          <p:nvPr>
            <p:ph type="body" idx="1"/>
          </p:nvPr>
        </p:nvSpPr>
        <p:spPr>
          <a:xfrm>
            <a:off x="406400" y="1375816"/>
            <a:ext cx="12192000" cy="700196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</a:defRPr>
            </a:pPr>
            <a:r>
              <a:t>Scenario: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</a:pPr>
            <a:r>
              <a:t>You are assigned to develop a new feature called “The awesome red button”. </a:t>
            </a:r>
          </a:p>
          <a:p>
            <a:pPr marL="0" indent="0">
              <a:buClrTx/>
              <a:buSzTx/>
              <a:buFontTx/>
              <a:buNone/>
              <a:defRPr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</a:defRPr>
            </a:pPr>
            <a:r>
              <a:t>Description: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</a:pPr>
            <a:r>
              <a:t>The task is basically changing the colour of Ok button in the Add Spectrum Panel to red. </a:t>
            </a:r>
          </a:p>
          <a:p>
            <a:pPr marL="0" indent="0">
              <a:buClrTx/>
              <a:buSzTx/>
              <a:buFontTx/>
              <a:buNone/>
              <a:defRPr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</a:defRPr>
            </a:pPr>
            <a:r>
              <a:t>Goal: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</a:pPr>
            <a:r>
              <a:t>The task will be accomplished when your new feature is approved by GitMaster and merged into master branch.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Example: red button"/>
          <p:cNvSpPr txBox="1">
            <a:spLocks noGrp="1"/>
          </p:cNvSpPr>
          <p:nvPr>
            <p:ph type="body" idx="13"/>
          </p:nvPr>
        </p:nvSpPr>
        <p:spPr>
          <a:xfrm>
            <a:off x="406400" y="342900"/>
            <a:ext cx="11176000" cy="571500"/>
          </a:xfrm>
          <a:prstGeom prst="rect">
            <a:avLst/>
          </a:prstGeom>
        </p:spPr>
        <p:txBody>
          <a:bodyPr/>
          <a:lstStyle>
            <a:lvl1pPr>
              <a:defRPr sz="3200" spc="160">
                <a:solidFill>
                  <a:schemeClr val="accent1">
                    <a:hueOff val="104794"/>
                    <a:lumOff val="-8431"/>
                  </a:schemeClr>
                </a:solidFill>
              </a:defRPr>
            </a:lvl1pPr>
          </a:lstStyle>
          <a:p>
            <a:r>
              <a:t>Example: red button</a:t>
            </a:r>
          </a:p>
        </p:txBody>
      </p:sp>
      <p:pic>
        <p:nvPicPr>
          <p:cNvPr id="29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4994" y="8743404"/>
            <a:ext cx="1440162" cy="360042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Steps to follow:…"/>
          <p:cNvSpPr txBox="1">
            <a:spLocks noGrp="1"/>
          </p:cNvSpPr>
          <p:nvPr>
            <p:ph type="body" idx="1"/>
          </p:nvPr>
        </p:nvSpPr>
        <p:spPr>
          <a:xfrm>
            <a:off x="406400" y="1375816"/>
            <a:ext cx="12192000" cy="7001968"/>
          </a:xfrm>
          <a:prstGeom prst="rect">
            <a:avLst/>
          </a:prstGeom>
        </p:spPr>
        <p:txBody>
          <a:bodyPr/>
          <a:lstStyle/>
          <a:p>
            <a:pPr marL="0" indent="0" defTabSz="362204">
              <a:spcBef>
                <a:spcPts val="0"/>
              </a:spcBef>
              <a:buClrTx/>
              <a:buSzTx/>
              <a:buFontTx/>
              <a:buNone/>
              <a:defRPr sz="2108"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</a:defRPr>
            </a:pPr>
            <a:r>
              <a:rPr dirty="0"/>
              <a:t>Steps to follow:</a:t>
            </a:r>
          </a:p>
          <a:p>
            <a:pPr marL="818896" lvl="1" indent="-409448" defTabSz="362204">
              <a:spcBef>
                <a:spcPts val="600"/>
              </a:spcBef>
              <a:buClrTx/>
              <a:buSzPct val="100000"/>
              <a:buFontTx/>
              <a:buAutoNum type="arabicPeriod"/>
              <a:defRPr sz="2108"/>
            </a:pPr>
            <a:r>
              <a:rPr dirty="0"/>
              <a:t>Make sure you have the latest version of master in your local repository of </a:t>
            </a:r>
            <a:r>
              <a:rPr sz="1674" b="1" dirty="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AF-Twin-Data-Analyst</a:t>
            </a:r>
            <a:r>
              <a:rPr dirty="0"/>
              <a:t> project.</a:t>
            </a:r>
          </a:p>
          <a:p>
            <a:pPr marL="818896" lvl="1" indent="-409448" defTabSz="362204">
              <a:spcBef>
                <a:spcPts val="1900"/>
              </a:spcBef>
              <a:buClrTx/>
              <a:buSzPct val="100000"/>
              <a:buFontTx/>
              <a:buAutoNum type="arabicPeriod"/>
              <a:defRPr sz="2108"/>
            </a:pPr>
            <a:r>
              <a:rPr dirty="0"/>
              <a:t>In your local repo, create a new feature branch from the master called “</a:t>
            </a:r>
            <a:r>
              <a:rPr dirty="0" err="1"/>
              <a:t>theAwesomeRedButton</a:t>
            </a:r>
            <a:r>
              <a:rPr dirty="0"/>
              <a:t>”.</a:t>
            </a:r>
          </a:p>
          <a:p>
            <a:pPr marL="818896" lvl="1" indent="-409448" defTabSz="362204">
              <a:spcBef>
                <a:spcPts val="1900"/>
              </a:spcBef>
              <a:buClrTx/>
              <a:buSzPct val="100000"/>
              <a:buFontTx/>
              <a:buAutoNum type="arabicPeriod"/>
              <a:defRPr sz="2108"/>
            </a:pPr>
            <a:r>
              <a:rPr dirty="0"/>
              <a:t>Develop your feature by adding the following lines into </a:t>
            </a:r>
            <a:r>
              <a:rPr sz="1674" b="1" dirty="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equinox.controller.AddSpectrumPanel.java</a:t>
            </a:r>
            <a:r>
              <a:rPr dirty="0"/>
              <a:t> file, as the first line of the method </a:t>
            </a:r>
            <a:r>
              <a:rPr sz="1674" b="1" dirty="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initialize(…)</a:t>
            </a:r>
          </a:p>
          <a:p>
            <a:pPr marL="889000" lvl="4" indent="0" defTabSz="362204">
              <a:spcBef>
                <a:spcPts val="1100"/>
              </a:spcBef>
              <a:buClrTx/>
              <a:buSzTx/>
              <a:buFontTx/>
              <a:buNone/>
              <a:defRPr sz="2108"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</a:defRPr>
            </a:pPr>
            <a:r>
              <a:rPr sz="1674" b="1" dirty="0">
                <a:latin typeface="Courier New"/>
                <a:ea typeface="Courier New"/>
                <a:cs typeface="Courier New"/>
                <a:sym typeface="Courier New"/>
              </a:rPr>
              <a:t>// make ok button red</a:t>
            </a:r>
            <a:endParaRPr sz="1674" b="1" dirty="0">
              <a:solidFill>
                <a:schemeClr val="accent4">
                  <a:hueOff val="-667846"/>
                  <a:satOff val="2144"/>
                  <a:lumOff val="-5984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89000" lvl="4" indent="0" defTabSz="362204">
              <a:spcBef>
                <a:spcPts val="0"/>
              </a:spcBef>
              <a:buClrTx/>
              <a:buSzTx/>
              <a:buFontTx/>
              <a:buNone/>
              <a:defRPr sz="2108"/>
            </a:pPr>
            <a:r>
              <a:rPr sz="1674" b="1" dirty="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ok_.</a:t>
            </a:r>
            <a:r>
              <a:rPr sz="1674" b="1" dirty="0" err="1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setStyle</a:t>
            </a:r>
            <a:r>
              <a:rPr sz="1674" b="1" dirty="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(“-</a:t>
            </a:r>
            <a:r>
              <a:rPr sz="1674" b="1" dirty="0" err="1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fx-base:red</a:t>
            </a:r>
            <a:r>
              <a:rPr sz="1674" b="1" dirty="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marL="818896" lvl="1" indent="-409448" defTabSz="362204">
              <a:spcBef>
                <a:spcPts val="1900"/>
              </a:spcBef>
              <a:buClrTx/>
              <a:buSzPct val="100000"/>
              <a:buFontTx/>
              <a:buAutoNum type="arabicPeriod"/>
              <a:defRPr sz="2108"/>
            </a:pPr>
            <a:r>
              <a:rPr dirty="0"/>
              <a:t>Test your feature by running the project locally.</a:t>
            </a:r>
          </a:p>
          <a:p>
            <a:pPr marL="818896" lvl="1" indent="-409448" defTabSz="362204">
              <a:spcBef>
                <a:spcPts val="1900"/>
              </a:spcBef>
              <a:buClrTx/>
              <a:buSzPct val="100000"/>
              <a:buFontTx/>
              <a:buAutoNum type="arabicPeriod"/>
              <a:defRPr sz="2108"/>
            </a:pPr>
            <a:r>
              <a:rPr dirty="0"/>
              <a:t>When ready, push “</a:t>
            </a:r>
            <a:r>
              <a:rPr dirty="0" err="1"/>
              <a:t>theAwesomeRedButton</a:t>
            </a:r>
            <a:r>
              <a:rPr dirty="0"/>
              <a:t>” branch to remote.</a:t>
            </a:r>
          </a:p>
          <a:p>
            <a:pPr marL="818896" lvl="1" indent="-409448" defTabSz="362204">
              <a:spcBef>
                <a:spcPts val="1900"/>
              </a:spcBef>
              <a:buClrTx/>
              <a:buSzPct val="100000"/>
              <a:buFontTx/>
              <a:buAutoNum type="arabicPeriod"/>
              <a:defRPr sz="2108"/>
            </a:pPr>
            <a:r>
              <a:rPr dirty="0"/>
              <a:t>Open a pull request in GitHub and add comments explaining the feature.</a:t>
            </a:r>
          </a:p>
          <a:p>
            <a:pPr marL="818896" lvl="1" indent="-409448" defTabSz="362204">
              <a:spcBef>
                <a:spcPts val="1900"/>
              </a:spcBef>
              <a:buClrTx/>
              <a:buSzPct val="100000"/>
              <a:buFontTx/>
              <a:buAutoNum type="arabicPeriod"/>
              <a:defRPr sz="2108"/>
            </a:pPr>
            <a:r>
              <a:rPr dirty="0"/>
              <a:t>In case approved and merged with master, update your local master and delete your local feature branch.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 Placeholder 1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New_Template7</vt:lpstr>
      <vt:lpstr>AF-TWIN git workflow 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AF-TWIN git workflow Example</dc:title>
  <dc:creator>Artim, Murat</dc:creator>
  <cp:lastModifiedBy>ARTIM, Murat</cp:lastModifiedBy>
  <cp:revision>1</cp:revision>
  <dcterms:modified xsi:type="dcterms:W3CDTF">2018-08-05T22:26:51Z</dcterms:modified>
</cp:coreProperties>
</file>