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434" y="-108"/>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xfrm>
            <a:off x="1143000" y="685800"/>
            <a:ext cx="4572000" cy="3429000"/>
          </a:xfrm>
          <a:prstGeom prst="rect">
            <a:avLst/>
          </a:prstGeom>
        </p:spPr>
        <p:txBody>
          <a:bodyPr/>
          <a:lstStyle/>
          <a:p>
            <a:endParaRPr/>
          </a:p>
        </p:txBody>
      </p:sp>
      <p:sp>
        <p:nvSpPr>
          <p:cNvPr id="178" name="Shape 17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4018638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losing Slide">
    <p:bg>
      <p:bgPr>
        <a:solidFill>
          <a:srgbClr val="00205B"/>
        </a:solidFill>
        <a:effectLst/>
      </p:bgPr>
    </p:bg>
    <p:spTree>
      <p:nvGrpSpPr>
        <p:cNvPr id="1" name=""/>
        <p:cNvGrpSpPr/>
        <p:nvPr/>
      </p:nvGrpSpPr>
      <p:grpSpPr>
        <a:xfrm>
          <a:off x="0" y="0"/>
          <a:ext cx="0" cy="0"/>
          <a:chOff x="0" y="0"/>
          <a:chExt cx="0" cy="0"/>
        </a:xfrm>
      </p:grpSpPr>
      <p:pic>
        <p:nvPicPr>
          <p:cNvPr id="164" name="Picture 13" descr="Picture 13"/>
          <p:cNvPicPr>
            <a:picLocks noChangeAspect="1"/>
          </p:cNvPicPr>
          <p:nvPr/>
        </p:nvPicPr>
        <p:blipFill>
          <a:blip r:embed="rId2">
            <a:extLst/>
          </a:blip>
          <a:stretch>
            <a:fillRect/>
          </a:stretch>
        </p:blipFill>
        <p:spPr>
          <a:xfrm>
            <a:off x="-2" y="1914504"/>
            <a:ext cx="13006084" cy="4983953"/>
          </a:xfrm>
          <a:prstGeom prst="rect">
            <a:avLst/>
          </a:prstGeom>
          <a:ln w="12700">
            <a:miter lim="400000"/>
          </a:ln>
        </p:spPr>
      </p:pic>
      <p:pic>
        <p:nvPicPr>
          <p:cNvPr id="165" name="Picture 8" descr="Picture 8"/>
          <p:cNvPicPr>
            <a:picLocks noChangeAspect="1"/>
          </p:cNvPicPr>
          <p:nvPr/>
        </p:nvPicPr>
        <p:blipFill>
          <a:blip r:embed="rId3">
            <a:extLst/>
          </a:blip>
          <a:stretch>
            <a:fillRect/>
          </a:stretch>
        </p:blipFill>
        <p:spPr>
          <a:xfrm>
            <a:off x="11427848" y="8979364"/>
            <a:ext cx="1228939" cy="307236"/>
          </a:xfrm>
          <a:prstGeom prst="rect">
            <a:avLst/>
          </a:prstGeom>
          <a:ln w="12700">
            <a:miter lim="400000"/>
          </a:ln>
        </p:spPr>
      </p:pic>
      <p:sp>
        <p:nvSpPr>
          <p:cNvPr id="166" name="Body Level One…"/>
          <p:cNvSpPr txBox="1">
            <a:spLocks noGrp="1"/>
          </p:cNvSpPr>
          <p:nvPr>
            <p:ph type="body" sz="quarter" idx="1"/>
          </p:nvPr>
        </p:nvSpPr>
        <p:spPr>
          <a:xfrm>
            <a:off x="4145329" y="5285702"/>
            <a:ext cx="6940995" cy="756923"/>
          </a:xfrm>
          <a:prstGeom prst="rect">
            <a:avLst/>
          </a:prstGeom>
        </p:spPr>
        <p:txBody>
          <a:bodyPr lIns="0" tIns="0" rIns="0" bIns="0"/>
          <a:lstStyle>
            <a:lvl1pPr marL="0" indent="0" defTabSz="1483323">
              <a:spcBef>
                <a:spcPts val="0"/>
              </a:spcBef>
              <a:buClrTx/>
              <a:buSzTx/>
              <a:buFontTx/>
              <a:buNone/>
              <a:defRPr>
                <a:solidFill>
                  <a:srgbClr val="FFFFFF"/>
                </a:solidFill>
                <a:latin typeface="Arial"/>
                <a:ea typeface="Arial"/>
                <a:cs typeface="Arial"/>
                <a:sym typeface="Arial"/>
              </a:defRPr>
            </a:lvl1pPr>
            <a:lvl2pPr marL="605280" indent="-432478" defTabSz="1483323">
              <a:spcBef>
                <a:spcPts val="0"/>
              </a:spcBef>
              <a:buClrTx/>
              <a:buSzPct val="100000"/>
              <a:buFontTx/>
              <a:buChar char="−"/>
              <a:defRPr>
                <a:solidFill>
                  <a:srgbClr val="FFFFFF"/>
                </a:solidFill>
                <a:latin typeface="Arial"/>
                <a:ea typeface="Arial"/>
                <a:cs typeface="Arial"/>
                <a:sym typeface="Arial"/>
              </a:defRPr>
            </a:lvl2pPr>
            <a:lvl3pPr marL="762480" indent="-391679" defTabSz="1483323">
              <a:spcBef>
                <a:spcPts val="0"/>
              </a:spcBef>
              <a:buClrTx/>
              <a:buSzPct val="100000"/>
              <a:buFontTx/>
              <a:buChar char="–"/>
              <a:defRPr>
                <a:solidFill>
                  <a:srgbClr val="FFFFFF"/>
                </a:solidFill>
                <a:latin typeface="Arial"/>
                <a:ea typeface="Arial"/>
                <a:cs typeface="Arial"/>
                <a:sym typeface="Arial"/>
              </a:defRPr>
            </a:lvl3pPr>
            <a:lvl4pPr marL="942029" indent="-410200" defTabSz="1483323">
              <a:spcBef>
                <a:spcPts val="0"/>
              </a:spcBef>
              <a:buClrTx/>
              <a:buSzPct val="100000"/>
              <a:buFontTx/>
              <a:buChar char="–"/>
              <a:defRPr>
                <a:solidFill>
                  <a:srgbClr val="FFFFFF"/>
                </a:solidFill>
                <a:latin typeface="Arial"/>
                <a:ea typeface="Arial"/>
                <a:cs typeface="Arial"/>
                <a:sym typeface="Arial"/>
              </a:defRPr>
            </a:lvl4pPr>
            <a:lvl5pPr marL="1145279" indent="-432478" defTabSz="1483323">
              <a:spcBef>
                <a:spcPts val="0"/>
              </a:spcBef>
              <a:buClrTx/>
              <a:buSzPct val="100000"/>
              <a:buFontTx/>
              <a:buChar char="–"/>
              <a:defRPr>
                <a:solidFill>
                  <a:srgbClr val="FFFFFF"/>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grpSp>
        <p:nvGrpSpPr>
          <p:cNvPr id="169" name="Group 12"/>
          <p:cNvGrpSpPr/>
          <p:nvPr/>
        </p:nvGrpSpPr>
        <p:grpSpPr>
          <a:xfrm>
            <a:off x="-2" y="5051518"/>
            <a:ext cx="13006085" cy="66134"/>
            <a:chOff x="0" y="0"/>
            <a:chExt cx="13006083" cy="66132"/>
          </a:xfrm>
        </p:grpSpPr>
        <p:sp>
          <p:nvSpPr>
            <p:cNvPr id="167" name="Rectangle 16"/>
            <p:cNvSpPr/>
            <p:nvPr/>
          </p:nvSpPr>
          <p:spPr>
            <a:xfrm>
              <a:off x="-1" y="0"/>
              <a:ext cx="13006085" cy="22367"/>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1300480">
                <a:lnSpc>
                  <a:spcPct val="115000"/>
                </a:lnSpc>
                <a:spcBef>
                  <a:spcPts val="0"/>
                </a:spcBef>
                <a:defRPr sz="1800">
                  <a:solidFill>
                    <a:srgbClr val="000000"/>
                  </a:solidFill>
                  <a:latin typeface="Arial"/>
                  <a:ea typeface="Arial"/>
                  <a:cs typeface="Arial"/>
                  <a:sym typeface="Arial"/>
                </a:defRPr>
              </a:pPr>
              <a:endParaRPr/>
            </a:p>
          </p:txBody>
        </p:sp>
        <p:sp>
          <p:nvSpPr>
            <p:cNvPr id="168" name="Rectangle 17"/>
            <p:cNvSpPr/>
            <p:nvPr/>
          </p:nvSpPr>
          <p:spPr>
            <a:xfrm>
              <a:off x="4145329" y="-1"/>
              <a:ext cx="8859475" cy="66133"/>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1300480">
                <a:lnSpc>
                  <a:spcPct val="115000"/>
                </a:lnSpc>
                <a:spcBef>
                  <a:spcPts val="0"/>
                </a:spcBef>
                <a:defRPr sz="1800">
                  <a:solidFill>
                    <a:srgbClr val="000000"/>
                  </a:solidFill>
                  <a:latin typeface="Arial"/>
                  <a:ea typeface="Arial"/>
                  <a:cs typeface="Arial"/>
                  <a:sym typeface="Arial"/>
                </a:defRPr>
              </a:pPr>
              <a:endParaRPr/>
            </a:p>
          </p:txBody>
        </p:sp>
      </p:grpSp>
      <p:sp>
        <p:nvSpPr>
          <p:cNvPr id="170" name="Text Placeholder 15"/>
          <p:cNvSpPr>
            <a:spLocks noGrp="1"/>
          </p:cNvSpPr>
          <p:nvPr>
            <p:ph type="body" sz="quarter" idx="13"/>
          </p:nvPr>
        </p:nvSpPr>
        <p:spPr>
          <a:xfrm>
            <a:off x="501225" y="8039564"/>
            <a:ext cx="4512933" cy="307236"/>
          </a:xfrm>
          <a:prstGeom prst="rect">
            <a:avLst/>
          </a:prstGeom>
        </p:spPr>
        <p:txBody>
          <a:bodyPr lIns="0" tIns="0" rIns="0" bIns="0" anchor="b"/>
          <a:lstStyle/>
          <a:p>
            <a:pPr marL="265238" indent="-265238" defTabSz="858302">
              <a:spcBef>
                <a:spcPts val="1800"/>
              </a:spcBef>
              <a:buClrTx/>
              <a:buSzPct val="100000"/>
              <a:buFontTx/>
              <a:buChar char="●"/>
              <a:defRPr sz="2046">
                <a:solidFill>
                  <a:srgbClr val="FFFFFF"/>
                </a:solidFill>
                <a:latin typeface="Trebuchet MS"/>
                <a:ea typeface="Trebuchet MS"/>
                <a:cs typeface="Trebuchet MS"/>
                <a:sym typeface="Trebuchet MS"/>
              </a:defRPr>
            </a:pPr>
            <a:endParaRPr/>
          </a:p>
        </p:txBody>
      </p:sp>
      <p:sp>
        <p:nvSpPr>
          <p:cNvPr id="171" name="Slide Number"/>
          <p:cNvSpPr txBox="1">
            <a:spLocks noGrp="1"/>
          </p:cNvSpPr>
          <p:nvPr>
            <p:ph type="sldNum" sz="quarter" idx="2"/>
          </p:nvPr>
        </p:nvSpPr>
        <p:spPr>
          <a:xfrm>
            <a:off x="9320107" y="7851478"/>
            <a:ext cx="168090" cy="147830"/>
          </a:xfrm>
          <a:prstGeom prst="rect">
            <a:avLst/>
          </a:prstGeom>
        </p:spPr>
        <p:txBody>
          <a:bodyPr lIns="0" tIns="0" rIns="0" bIns="0" anchor="b"/>
          <a:lstStyle>
            <a:lvl1pPr algn="l" defTabSz="1483323">
              <a:lnSpc>
                <a:spcPct val="100000"/>
              </a:lnSpc>
              <a:defRPr sz="11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hyperlink" Target="http://www.apple.com" TargetMode="External"/><Relationship Id="rId3" Type="http://schemas.openxmlformats.org/officeDocument/2006/relationships/hyperlink" Target="https://gheprivate.intra.corp/Digital-Airframe-Solutions/AF-Twin-Data-Server" TargetMode="External"/><Relationship Id="rId7" Type="http://schemas.openxmlformats.org/officeDocument/2006/relationships/hyperlink" Target="https://gheprivate.intra.corp/Digital-Airframe-Solutions/AF-Twin-Data-Analyst-Themes" TargetMode="External"/><Relationship Id="rId2" Type="http://schemas.openxmlformats.org/officeDocument/2006/relationships/hyperlink" Target="https://gheprivate.intra.corp/Digital-Airframe-Solutions/AF-Twin-Data-Analyst" TargetMode="External"/><Relationship Id="rId1" Type="http://schemas.openxmlformats.org/officeDocument/2006/relationships/slideLayout" Target="../slideLayouts/slideLayout10.xml"/><Relationship Id="rId6" Type="http://schemas.openxmlformats.org/officeDocument/2006/relationships/hyperlink" Target="https://gheprivate.intra.corp/Digital-Airframe-Solutions/AF-Twin-Server-Utilities" TargetMode="External"/><Relationship Id="rId5" Type="http://schemas.openxmlformats.org/officeDocument/2006/relationships/hyperlink" Target="https://gheprivate.intra.corp/Digital-Airframe-Solutions/AF-Twin-Analysis-Server" TargetMode="External"/><Relationship Id="rId4" Type="http://schemas.openxmlformats.org/officeDocument/2006/relationships/hyperlink" Target="https://gheprivate.intra.corp/Digital-Airframe-Solutions/AF-Twin-Exchange-Server" TargetMode="Externa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tlassian.com/git/tutorials/comparing-workflows/feature-branch-workflow"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Image" descr="Image"/>
          <p:cNvPicPr>
            <a:picLocks noGrp="1" noChangeAspect="1"/>
          </p:cNvPicPr>
          <p:nvPr>
            <p:ph type="pic" idx="13"/>
          </p:nvPr>
        </p:nvPicPr>
        <p:blipFill>
          <a:blip r:embed="rId2">
            <a:extLst/>
          </a:blip>
          <a:srcRect l="6172" t="129" r="6044" b="129"/>
          <a:stretch>
            <a:fillRect/>
          </a:stretch>
        </p:blipFill>
        <p:spPr>
          <a:prstGeom prst="rect">
            <a:avLst/>
          </a:prstGeom>
        </p:spPr>
      </p:pic>
      <p:sp>
        <p:nvSpPr>
          <p:cNvPr id="181" name="Line"/>
          <p:cNvSpPr>
            <a:spLocks noGrp="1"/>
          </p:cNvSpPr>
          <p:nvPr>
            <p:ph type="body" idx="14"/>
          </p:nvPr>
        </p:nvSpPr>
        <p:spPr>
          <a:prstGeom prst="line">
            <a:avLst/>
          </a:prstGeom>
        </p:spPr>
        <p:txBody>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dirty="0"/>
          </a:p>
        </p:txBody>
      </p:sp>
      <p:sp>
        <p:nvSpPr>
          <p:cNvPr id="182" name="AF-TWIN git workflow"/>
          <p:cNvSpPr txBox="1">
            <a:spLocks noGrp="1"/>
          </p:cNvSpPr>
          <p:nvPr>
            <p:ph type="title"/>
          </p:nvPr>
        </p:nvSpPr>
        <p:spPr>
          <a:prstGeom prst="rect">
            <a:avLst/>
          </a:prstGeom>
        </p:spPr>
        <p:txBody>
          <a:bodyPr>
            <a:normAutofit/>
          </a:bodyPr>
          <a:lstStyle>
            <a:lvl1pPr>
              <a:defRPr sz="9000"/>
            </a:lvl1pPr>
          </a:lstStyle>
          <a:p>
            <a:r>
              <a:rPr sz="5400" dirty="0"/>
              <a:t>AF-TWIN </a:t>
            </a:r>
            <a:r>
              <a:rPr sz="5400" dirty="0" err="1"/>
              <a:t>git</a:t>
            </a:r>
            <a:r>
              <a:rPr sz="5400" dirty="0"/>
              <a:t> workflow</a:t>
            </a:r>
          </a:p>
        </p:txBody>
      </p:sp>
      <p:sp>
        <p:nvSpPr>
          <p:cNvPr id="183" name="Murat artim, escsa"/>
          <p:cNvSpPr txBox="1">
            <a:spLocks noGrp="1"/>
          </p:cNvSpPr>
          <p:nvPr>
            <p:ph type="body" sz="quarter" idx="1"/>
          </p:nvPr>
        </p:nvSpPr>
        <p:spPr>
          <a:prstGeom prst="rect">
            <a:avLst/>
          </a:prstGeom>
        </p:spPr>
        <p:txBody>
          <a:bodyPr/>
          <a:lstStyle/>
          <a:p>
            <a:r>
              <a:t>Murat artim, escsa </a:t>
            </a:r>
          </a:p>
        </p:txBody>
      </p:sp>
      <p:pic>
        <p:nvPicPr>
          <p:cNvPr id="184" name="Picture 10" descr="Picture 10"/>
          <p:cNvPicPr>
            <a:picLocks noChangeAspect="1"/>
          </p:cNvPicPr>
          <p:nvPr/>
        </p:nvPicPr>
        <p:blipFill>
          <a:blip r:embed="rId3">
            <a:extLst/>
          </a:blip>
          <a:stretch>
            <a:fillRect/>
          </a:stretch>
        </p:blipFill>
        <p:spPr>
          <a:xfrm>
            <a:off x="11004994" y="8743404"/>
            <a:ext cx="1440162" cy="36004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Add comments and click Comment button to send feedback to developer for necessary updates."/>
          <p:cNvSpPr txBox="1"/>
          <p:nvPr/>
        </p:nvSpPr>
        <p:spPr>
          <a:xfrm>
            <a:off x="406399" y="1286405"/>
            <a:ext cx="1219200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startAt="3"/>
              <a:defRPr sz="3400"/>
            </a:pPr>
            <a:r>
              <a:t>Add comments and click </a:t>
            </a:r>
            <a:r>
              <a:rPr i="1">
                <a:latin typeface="Avenir Next Condensed"/>
                <a:ea typeface="Avenir Next Condensed"/>
                <a:cs typeface="Avenir Next Condensed"/>
                <a:sym typeface="Avenir Next Condensed"/>
              </a:rPr>
              <a:t>Comment</a:t>
            </a:r>
            <a:r>
              <a:t> button to send feedback to developer for necessary updates.</a:t>
            </a:r>
          </a:p>
        </p:txBody>
      </p:sp>
      <p:sp>
        <p:nvSpPr>
          <p:cNvPr id="239" name="Workflow - git master"/>
          <p:cNvSpPr txBox="1">
            <a:spLocks noGrp="1"/>
          </p:cNvSpPr>
          <p:nvPr>
            <p:ph type="body" idx="13"/>
          </p:nvPr>
        </p:nvSpPr>
        <p:spPr>
          <a:xfrm>
            <a:off x="406400" y="342900"/>
            <a:ext cx="11176000" cy="571500"/>
          </a:xfrm>
          <a:prstGeom prst="rect">
            <a:avLst/>
          </a:prstGeom>
        </p:spPr>
        <p:txBody>
          <a:bodyPr/>
          <a:lstStyle/>
          <a:p>
            <a:pPr>
              <a:defRPr sz="3200" spc="160">
                <a:solidFill>
                  <a:schemeClr val="accent1">
                    <a:hueOff val="104794"/>
                    <a:lumOff val="-8431"/>
                  </a:schemeClr>
                </a:solidFill>
              </a:defRPr>
            </a:pPr>
            <a:r>
              <a:t>Workflow - </a:t>
            </a:r>
            <a:r>
              <a:rPr>
                <a:solidFill>
                  <a:schemeClr val="accent5">
                    <a:hueOff val="-180946"/>
                    <a:satOff val="-2351"/>
                    <a:lumOff val="-8716"/>
                  </a:schemeClr>
                </a:solidFill>
              </a:rPr>
              <a:t>git master</a:t>
            </a:r>
          </a:p>
        </p:txBody>
      </p:sp>
      <p:sp>
        <p:nvSpPr>
          <p:cNvPr id="240" name="…Or click Merge pull request button to accept pull request and merge it to master."/>
          <p:cNvSpPr txBox="1"/>
          <p:nvPr/>
        </p:nvSpPr>
        <p:spPr>
          <a:xfrm>
            <a:off x="406399" y="4162763"/>
            <a:ext cx="1219200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startAt="4"/>
              <a:defRPr sz="3400"/>
            </a:pPr>
            <a:r>
              <a:t>…Or click </a:t>
            </a:r>
            <a:r>
              <a:rPr i="1">
                <a:latin typeface="Avenir Next Condensed"/>
                <a:ea typeface="Avenir Next Condensed"/>
                <a:cs typeface="Avenir Next Condensed"/>
                <a:sym typeface="Avenir Next Condensed"/>
              </a:rPr>
              <a:t>Merge pull request</a:t>
            </a:r>
            <a:r>
              <a:t> button to accept pull request and merge it to master.</a:t>
            </a:r>
          </a:p>
        </p:txBody>
      </p:sp>
      <p:sp>
        <p:nvSpPr>
          <p:cNvPr id="241" name="…Or add comments and click Close pull request button to reject pull request."/>
          <p:cNvSpPr txBox="1"/>
          <p:nvPr/>
        </p:nvSpPr>
        <p:spPr>
          <a:xfrm>
            <a:off x="406399" y="6820920"/>
            <a:ext cx="1219200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startAt="5"/>
              <a:defRPr sz="3400"/>
            </a:pPr>
            <a:r>
              <a:t>…Or add comments and click </a:t>
            </a:r>
            <a:r>
              <a:rPr i="1">
                <a:latin typeface="Avenir Next Condensed"/>
                <a:ea typeface="Avenir Next Condensed"/>
                <a:cs typeface="Avenir Next Condensed"/>
                <a:sym typeface="Avenir Next Condensed"/>
              </a:rPr>
              <a:t>Close pull request</a:t>
            </a:r>
            <a:r>
              <a:t> button to reject pull request.</a:t>
            </a:r>
          </a:p>
        </p:txBody>
      </p:sp>
      <p:pic>
        <p:nvPicPr>
          <p:cNvPr id="242" name="pic1.png" descr="pic1.png"/>
          <p:cNvPicPr>
            <a:picLocks noChangeAspect="1"/>
          </p:cNvPicPr>
          <p:nvPr/>
        </p:nvPicPr>
        <p:blipFill>
          <a:blip r:embed="rId2">
            <a:extLst/>
          </a:blip>
          <a:stretch>
            <a:fillRect/>
          </a:stretch>
        </p:blipFill>
        <p:spPr>
          <a:xfrm>
            <a:off x="4446433" y="5713046"/>
            <a:ext cx="4111933" cy="827593"/>
          </a:xfrm>
          <a:prstGeom prst="rect">
            <a:avLst/>
          </a:prstGeom>
          <a:ln w="12700">
            <a:miter lim="400000"/>
          </a:ln>
        </p:spPr>
      </p:pic>
      <p:pic>
        <p:nvPicPr>
          <p:cNvPr id="243" name="comment1.png" descr="comment1.png"/>
          <p:cNvPicPr>
            <a:picLocks noChangeAspect="1"/>
          </p:cNvPicPr>
          <p:nvPr/>
        </p:nvPicPr>
        <p:blipFill>
          <a:blip r:embed="rId3">
            <a:extLst/>
          </a:blip>
          <a:stretch>
            <a:fillRect/>
          </a:stretch>
        </p:blipFill>
        <p:spPr>
          <a:xfrm>
            <a:off x="5010791" y="2836688"/>
            <a:ext cx="2983218" cy="1045793"/>
          </a:xfrm>
          <a:prstGeom prst="rect">
            <a:avLst/>
          </a:prstGeom>
          <a:ln w="12700">
            <a:miter lim="400000"/>
          </a:ln>
        </p:spPr>
      </p:pic>
      <p:pic>
        <p:nvPicPr>
          <p:cNvPr id="244" name="comment.png" descr="comment.png"/>
          <p:cNvPicPr>
            <a:picLocks noChangeAspect="1"/>
          </p:cNvPicPr>
          <p:nvPr/>
        </p:nvPicPr>
        <p:blipFill>
          <a:blip r:embed="rId4">
            <a:extLst/>
          </a:blip>
          <a:stretch>
            <a:fillRect/>
          </a:stretch>
        </p:blipFill>
        <p:spPr>
          <a:xfrm>
            <a:off x="5010791" y="8371203"/>
            <a:ext cx="2983218" cy="1045794"/>
          </a:xfrm>
          <a:prstGeom prst="rect">
            <a:avLst/>
          </a:prstGeom>
          <a:ln w="12700">
            <a:miter lim="400000"/>
          </a:ln>
        </p:spPr>
      </p:pic>
      <p:pic>
        <p:nvPicPr>
          <p:cNvPr id="245" name="Picture 10" descr="Picture 10"/>
          <p:cNvPicPr>
            <a:picLocks noChangeAspect="1"/>
          </p:cNvPicPr>
          <p:nvPr/>
        </p:nvPicPr>
        <p:blipFill>
          <a:blip r:embed="rId5">
            <a:extLst/>
          </a:blip>
          <a:stretch>
            <a:fillRect/>
          </a:stretch>
        </p:blipFill>
        <p:spPr>
          <a:xfrm>
            <a:off x="11004994" y="8743404"/>
            <a:ext cx="1440162" cy="36004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Naming convention - new feature branches"/>
          <p:cNvSpPr txBox="1">
            <a:spLocks noGrp="1"/>
          </p:cNvSpPr>
          <p:nvPr>
            <p:ph type="body" idx="13"/>
          </p:nvPr>
        </p:nvSpPr>
        <p:spPr>
          <a:xfrm>
            <a:off x="406400" y="342900"/>
            <a:ext cx="11176000" cy="571500"/>
          </a:xfrm>
          <a:prstGeom prst="rect">
            <a:avLst/>
          </a:prstGeom>
        </p:spPr>
        <p:txBody>
          <a:bodyPr/>
          <a:lstStyle>
            <a:lvl1pPr>
              <a:defRPr sz="3200" spc="160">
                <a:solidFill>
                  <a:schemeClr val="accent1">
                    <a:hueOff val="104794"/>
                    <a:lumOff val="-8431"/>
                  </a:schemeClr>
                </a:solidFill>
              </a:defRPr>
            </a:lvl1pPr>
          </a:lstStyle>
          <a:p>
            <a:r>
              <a:t>Naming convention - new feature branches</a:t>
            </a:r>
          </a:p>
        </p:txBody>
      </p:sp>
      <p:sp>
        <p:nvSpPr>
          <p:cNvPr id="248" name="New feature branches shall be named as follows:…"/>
          <p:cNvSpPr txBox="1"/>
          <p:nvPr/>
        </p:nvSpPr>
        <p:spPr>
          <a:xfrm>
            <a:off x="406399" y="1292860"/>
            <a:ext cx="12192001"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44500" indent="-444500">
              <a:spcBef>
                <a:spcPts val="1800"/>
              </a:spcBef>
              <a:buClr>
                <a:schemeClr val="accent1"/>
              </a:buClr>
              <a:buSzPct val="104999"/>
              <a:buFont typeface="Avenir Next"/>
              <a:buChar char="‣"/>
              <a:defRPr sz="3400"/>
            </a:pPr>
            <a:r>
              <a:t>New feature branches shall be named as follows:</a:t>
            </a:r>
          </a:p>
          <a:p>
            <a:pPr>
              <a:spcBef>
                <a:spcPts val="1800"/>
              </a:spcBef>
              <a:defRPr sz="3400"/>
            </a:pPr>
            <a:r>
              <a:t> </a:t>
            </a:r>
            <a:r>
              <a:rPr>
                <a:solidFill>
                  <a:schemeClr val="accent1">
                    <a:hueOff val="104794"/>
                    <a:lumOff val="-8431"/>
                  </a:schemeClr>
                </a:solidFill>
              </a:rPr>
              <a:t>&lt;developerName&gt;</a:t>
            </a:r>
            <a:r>
              <a:t>_</a:t>
            </a:r>
            <a:r>
              <a:rPr>
                <a:solidFill>
                  <a:schemeClr val="accent4">
                    <a:hueOff val="-667846"/>
                    <a:satOff val="2144"/>
                    <a:lumOff val="-5984"/>
                  </a:schemeClr>
                </a:solidFill>
              </a:rPr>
              <a:t>&lt;featureName&gt;</a:t>
            </a:r>
          </a:p>
        </p:txBody>
      </p:sp>
      <p:grpSp>
        <p:nvGrpSpPr>
          <p:cNvPr id="253" name="Group"/>
          <p:cNvGrpSpPr/>
          <p:nvPr/>
        </p:nvGrpSpPr>
        <p:grpSpPr>
          <a:xfrm>
            <a:off x="1559560" y="2834634"/>
            <a:ext cx="5422107" cy="1467571"/>
            <a:chOff x="0" y="0"/>
            <a:chExt cx="5422106" cy="1467569"/>
          </a:xfrm>
        </p:grpSpPr>
        <p:sp>
          <p:nvSpPr>
            <p:cNvPr id="249" name="First name of the developer"/>
            <p:cNvSpPr/>
            <p:nvPr/>
          </p:nvSpPr>
          <p:spPr>
            <a:xfrm>
              <a:off x="548639" y="726445"/>
              <a:ext cx="4873468" cy="741125"/>
            </a:xfrm>
            <a:prstGeom prst="rect">
              <a:avLst/>
            </a:prstGeom>
            <a:solidFill>
              <a:schemeClr val="accent1">
                <a:hueOff val="104794"/>
                <a:lumOff val="-8431"/>
              </a:schemeClr>
            </a:solidFill>
            <a:ln w="254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spcBef>
                  <a:spcPts val="2800"/>
                </a:spcBef>
                <a:defRPr sz="2700">
                  <a:solidFill>
                    <a:srgbClr val="FFFFFF"/>
                  </a:solidFill>
                </a:defRPr>
              </a:lvl1pPr>
            </a:lstStyle>
            <a:p>
              <a:r>
                <a:t>First name of the developer</a:t>
              </a:r>
            </a:p>
          </p:txBody>
        </p:sp>
        <p:grpSp>
          <p:nvGrpSpPr>
            <p:cNvPr id="252" name="Group"/>
            <p:cNvGrpSpPr/>
            <p:nvPr/>
          </p:nvGrpSpPr>
          <p:grpSpPr>
            <a:xfrm>
              <a:off x="-1" y="0"/>
              <a:ext cx="548883" cy="1066189"/>
              <a:chOff x="0" y="0"/>
              <a:chExt cx="548881" cy="1066188"/>
            </a:xfrm>
          </p:grpSpPr>
          <p:sp>
            <p:nvSpPr>
              <p:cNvPr id="250" name="Line"/>
              <p:cNvSpPr/>
              <p:nvPr/>
            </p:nvSpPr>
            <p:spPr>
              <a:xfrm flipV="1">
                <a:off x="1071" y="0"/>
                <a:ext cx="1" cy="1066189"/>
              </a:xfrm>
              <a:prstGeom prst="line">
                <a:avLst/>
              </a:prstGeom>
              <a:noFill/>
              <a:ln w="25400" cap="flat">
                <a:solidFill>
                  <a:schemeClr val="accent1"/>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sz="2800" cap="all">
                    <a:latin typeface="+mn-lt"/>
                    <a:ea typeface="+mn-ea"/>
                    <a:cs typeface="+mn-cs"/>
                    <a:sym typeface="DIN Condensed"/>
                  </a:defRPr>
                </a:pPr>
                <a:endParaRPr/>
              </a:p>
            </p:txBody>
          </p:sp>
          <p:sp>
            <p:nvSpPr>
              <p:cNvPr id="251" name="Line"/>
              <p:cNvSpPr/>
              <p:nvPr/>
            </p:nvSpPr>
            <p:spPr>
              <a:xfrm>
                <a:off x="0" y="1061725"/>
                <a:ext cx="548882" cy="1"/>
              </a:xfrm>
              <a:prstGeom prst="line">
                <a:avLst/>
              </a:prstGeom>
              <a:noFill/>
              <a:ln w="25400" cap="flat">
                <a:solidFill>
                  <a:schemeClr val="accent1"/>
                </a:solidFill>
                <a:prstDash val="solid"/>
                <a:miter lim="400000"/>
              </a:ln>
              <a:effectLst/>
            </p:spPr>
            <p:txBody>
              <a:bodyPr wrap="square" lIns="50800" tIns="50800" rIns="50800" bIns="50800" numCol="1" anchor="ctr">
                <a:noAutofit/>
              </a:bodyPr>
              <a:lstStyle/>
              <a:p>
                <a:pPr algn="ctr">
                  <a:lnSpc>
                    <a:spcPct val="80000"/>
                  </a:lnSpc>
                  <a:spcBef>
                    <a:spcPts val="0"/>
                  </a:spcBef>
                  <a:defRPr sz="2800" cap="all">
                    <a:latin typeface="+mn-lt"/>
                    <a:ea typeface="+mn-ea"/>
                    <a:cs typeface="+mn-cs"/>
                    <a:sym typeface="DIN Condensed"/>
                  </a:defRPr>
                </a:pPr>
                <a:endParaRPr/>
              </a:p>
            </p:txBody>
          </p:sp>
        </p:grpSp>
      </p:grpSp>
      <p:grpSp>
        <p:nvGrpSpPr>
          <p:cNvPr id="258" name="Group"/>
          <p:cNvGrpSpPr/>
          <p:nvPr/>
        </p:nvGrpSpPr>
        <p:grpSpPr>
          <a:xfrm>
            <a:off x="7254240" y="2834634"/>
            <a:ext cx="5422107" cy="2405347"/>
            <a:chOff x="0" y="0"/>
            <a:chExt cx="5422106" cy="2405345"/>
          </a:xfrm>
        </p:grpSpPr>
        <p:sp>
          <p:nvSpPr>
            <p:cNvPr id="254" name="Taken from the description column of the roadmap spreadsheet"/>
            <p:cNvSpPr/>
            <p:nvPr/>
          </p:nvSpPr>
          <p:spPr>
            <a:xfrm>
              <a:off x="548639" y="726445"/>
              <a:ext cx="4873468" cy="1678901"/>
            </a:xfrm>
            <a:prstGeom prst="rect">
              <a:avLst/>
            </a:prstGeom>
            <a:solidFill>
              <a:schemeClr val="accent4">
                <a:hueOff val="-667846"/>
                <a:satOff val="2144"/>
                <a:lumOff val="-5984"/>
              </a:schemeClr>
            </a:solidFill>
            <a:ln w="254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p>
              <a:pPr algn="ctr">
                <a:spcBef>
                  <a:spcPts val="2800"/>
                </a:spcBef>
                <a:defRPr sz="2700">
                  <a:solidFill>
                    <a:srgbClr val="FFFFFF"/>
                  </a:solidFill>
                </a:defRPr>
              </a:pPr>
              <a:r>
                <a:t>Taken from the description column of the </a:t>
              </a:r>
              <a:r>
                <a:rPr u="sng">
                  <a:solidFill>
                    <a:schemeClr val="accent1"/>
                  </a:solidFill>
                  <a:hlinkClick r:id=""/>
                </a:rPr>
                <a:t>roadmap spreadsheet</a:t>
              </a:r>
            </a:p>
          </p:txBody>
        </p:sp>
        <p:grpSp>
          <p:nvGrpSpPr>
            <p:cNvPr id="257" name="Group"/>
            <p:cNvGrpSpPr/>
            <p:nvPr/>
          </p:nvGrpSpPr>
          <p:grpSpPr>
            <a:xfrm>
              <a:off x="-1" y="0"/>
              <a:ext cx="548883" cy="1066189"/>
              <a:chOff x="0" y="0"/>
              <a:chExt cx="548881" cy="1066188"/>
            </a:xfrm>
          </p:grpSpPr>
          <p:sp>
            <p:nvSpPr>
              <p:cNvPr id="255" name="Line"/>
              <p:cNvSpPr/>
              <p:nvPr/>
            </p:nvSpPr>
            <p:spPr>
              <a:xfrm flipV="1">
                <a:off x="1071" y="0"/>
                <a:ext cx="1" cy="1066189"/>
              </a:xfrm>
              <a:prstGeom prst="line">
                <a:avLst/>
              </a:prstGeom>
              <a:noFill/>
              <a:ln w="25400" cap="flat">
                <a:solidFill>
                  <a:schemeClr val="accent4">
                    <a:hueOff val="-667846"/>
                    <a:satOff val="2144"/>
                    <a:lumOff val="-5984"/>
                  </a:schemeClr>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sz="2800" cap="all">
                    <a:latin typeface="+mn-lt"/>
                    <a:ea typeface="+mn-ea"/>
                    <a:cs typeface="+mn-cs"/>
                    <a:sym typeface="DIN Condensed"/>
                  </a:defRPr>
                </a:pPr>
                <a:endParaRPr/>
              </a:p>
            </p:txBody>
          </p:sp>
          <p:sp>
            <p:nvSpPr>
              <p:cNvPr id="256" name="Line"/>
              <p:cNvSpPr/>
              <p:nvPr/>
            </p:nvSpPr>
            <p:spPr>
              <a:xfrm>
                <a:off x="0" y="1061725"/>
                <a:ext cx="548882" cy="1"/>
              </a:xfrm>
              <a:prstGeom prst="line">
                <a:avLst/>
              </a:prstGeom>
              <a:noFill/>
              <a:ln w="25400" cap="flat">
                <a:solidFill>
                  <a:schemeClr val="accent4">
                    <a:hueOff val="-667846"/>
                    <a:satOff val="2144"/>
                    <a:lumOff val="-5984"/>
                  </a:schemeClr>
                </a:solidFill>
                <a:prstDash val="solid"/>
                <a:miter lim="400000"/>
              </a:ln>
              <a:effectLst/>
            </p:spPr>
            <p:txBody>
              <a:bodyPr wrap="square" lIns="50800" tIns="50800" rIns="50800" bIns="50800" numCol="1" anchor="ctr">
                <a:noAutofit/>
              </a:bodyPr>
              <a:lstStyle/>
              <a:p>
                <a:pPr algn="ctr">
                  <a:lnSpc>
                    <a:spcPct val="80000"/>
                  </a:lnSpc>
                  <a:spcBef>
                    <a:spcPts val="0"/>
                  </a:spcBef>
                  <a:defRPr sz="2800" cap="all">
                    <a:latin typeface="+mn-lt"/>
                    <a:ea typeface="+mn-ea"/>
                    <a:cs typeface="+mn-cs"/>
                    <a:sym typeface="DIN Condensed"/>
                  </a:defRPr>
                </a:pPr>
                <a:endParaRPr/>
              </a:p>
            </p:txBody>
          </p:sp>
        </p:grpSp>
      </p:grpSp>
      <p:sp>
        <p:nvSpPr>
          <p:cNvPr id="259" name="Example: jonny_replaceApacheWithH2"/>
          <p:cNvSpPr txBox="1"/>
          <p:nvPr/>
        </p:nvSpPr>
        <p:spPr>
          <a:xfrm>
            <a:off x="406399" y="5742940"/>
            <a:ext cx="1219200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44500" indent="-444500">
              <a:spcBef>
                <a:spcPts val="1800"/>
              </a:spcBef>
              <a:buClr>
                <a:schemeClr val="accent1"/>
              </a:buClr>
              <a:buSzPct val="104999"/>
              <a:buFont typeface="Avenir Next"/>
              <a:buChar char="‣"/>
              <a:defRPr sz="3400"/>
            </a:pPr>
            <a:r>
              <a:t>Example: </a:t>
            </a:r>
            <a:r>
              <a:rPr>
                <a:solidFill>
                  <a:schemeClr val="accent1">
                    <a:hueOff val="104794"/>
                    <a:lumOff val="-8431"/>
                  </a:schemeClr>
                </a:solidFill>
              </a:rPr>
              <a:t>jonny</a:t>
            </a:r>
            <a:r>
              <a:t>_</a:t>
            </a:r>
            <a:r>
              <a:rPr>
                <a:solidFill>
                  <a:schemeClr val="accent4">
                    <a:hueOff val="-667846"/>
                    <a:satOff val="2144"/>
                    <a:lumOff val="-5984"/>
                  </a:schemeClr>
                </a:solidFill>
              </a:rPr>
              <a:t>replaceApacheWithH2</a:t>
            </a:r>
          </a:p>
        </p:txBody>
      </p:sp>
      <p:pic>
        <p:nvPicPr>
          <p:cNvPr id="260" name="pic1.png" descr="pic1.png"/>
          <p:cNvPicPr>
            <a:picLocks noChangeAspect="1"/>
          </p:cNvPicPr>
          <p:nvPr/>
        </p:nvPicPr>
        <p:blipFill>
          <a:blip r:embed="rId2">
            <a:extLst/>
          </a:blip>
          <a:stretch>
            <a:fillRect/>
          </a:stretch>
        </p:blipFill>
        <p:spPr>
          <a:xfrm>
            <a:off x="2201548" y="6931700"/>
            <a:ext cx="8601704" cy="2177451"/>
          </a:xfrm>
          <a:prstGeom prst="rect">
            <a:avLst/>
          </a:prstGeom>
          <a:ln w="12700">
            <a:miter lim="400000"/>
          </a:ln>
        </p:spPr>
      </p:pic>
      <p:pic>
        <p:nvPicPr>
          <p:cNvPr id="261" name="Picture 10" descr="Picture 10"/>
          <p:cNvPicPr>
            <a:picLocks noChangeAspect="1"/>
          </p:cNvPicPr>
          <p:nvPr/>
        </p:nvPicPr>
        <p:blipFill>
          <a:blip r:embed="rId3">
            <a:extLst/>
          </a:blip>
          <a:stretch>
            <a:fillRect/>
          </a:stretch>
        </p:blipFill>
        <p:spPr>
          <a:xfrm>
            <a:off x="11004994" y="8743404"/>
            <a:ext cx="1440162" cy="36004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Naming convention - bug fixes"/>
          <p:cNvSpPr txBox="1">
            <a:spLocks noGrp="1"/>
          </p:cNvSpPr>
          <p:nvPr>
            <p:ph type="body" idx="13"/>
          </p:nvPr>
        </p:nvSpPr>
        <p:spPr>
          <a:xfrm>
            <a:off x="406400" y="342900"/>
            <a:ext cx="11176000" cy="571500"/>
          </a:xfrm>
          <a:prstGeom prst="rect">
            <a:avLst/>
          </a:prstGeom>
        </p:spPr>
        <p:txBody>
          <a:bodyPr/>
          <a:lstStyle>
            <a:lvl1pPr>
              <a:defRPr sz="3200" spc="160">
                <a:solidFill>
                  <a:schemeClr val="accent1">
                    <a:hueOff val="104794"/>
                    <a:lumOff val="-8431"/>
                  </a:schemeClr>
                </a:solidFill>
              </a:defRPr>
            </a:lvl1pPr>
          </a:lstStyle>
          <a:p>
            <a:r>
              <a:t>Naming convention - bug fixes</a:t>
            </a:r>
          </a:p>
        </p:txBody>
      </p:sp>
      <p:sp>
        <p:nvSpPr>
          <p:cNvPr id="264" name="Bug fix branches shall be named as follows:…"/>
          <p:cNvSpPr txBox="1"/>
          <p:nvPr/>
        </p:nvSpPr>
        <p:spPr>
          <a:xfrm>
            <a:off x="406399" y="1292860"/>
            <a:ext cx="12192001" cy="149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44500" indent="-444500">
              <a:spcBef>
                <a:spcPts val="1800"/>
              </a:spcBef>
              <a:buClr>
                <a:schemeClr val="accent1"/>
              </a:buClr>
              <a:buSzPct val="104999"/>
              <a:buFont typeface="Avenir Next"/>
              <a:buChar char="‣"/>
              <a:defRPr sz="3400"/>
            </a:pPr>
            <a:r>
              <a:t>Bug fix branches shall be named as follows:</a:t>
            </a:r>
          </a:p>
          <a:p>
            <a:pPr>
              <a:spcBef>
                <a:spcPts val="1800"/>
              </a:spcBef>
              <a:defRPr sz="3400"/>
            </a:pPr>
            <a:r>
              <a:t> </a:t>
            </a:r>
            <a:r>
              <a:rPr>
                <a:solidFill>
                  <a:schemeClr val="accent1">
                    <a:hueOff val="104794"/>
                    <a:lumOff val="-8431"/>
                  </a:schemeClr>
                </a:solidFill>
              </a:rPr>
              <a:t>&lt;developerName&gt;</a:t>
            </a:r>
            <a:r>
              <a:t>_</a:t>
            </a:r>
            <a:r>
              <a:rPr>
                <a:solidFill>
                  <a:schemeClr val="accent4">
                    <a:hueOff val="-667846"/>
                    <a:satOff val="2144"/>
                    <a:lumOff val="-5984"/>
                  </a:schemeClr>
                </a:solidFill>
              </a:rPr>
              <a:t>&lt;bug#ID&gt;</a:t>
            </a:r>
          </a:p>
        </p:txBody>
      </p:sp>
      <p:grpSp>
        <p:nvGrpSpPr>
          <p:cNvPr id="269" name="Group"/>
          <p:cNvGrpSpPr/>
          <p:nvPr/>
        </p:nvGrpSpPr>
        <p:grpSpPr>
          <a:xfrm>
            <a:off x="1559560" y="2834634"/>
            <a:ext cx="5422107" cy="1467571"/>
            <a:chOff x="0" y="0"/>
            <a:chExt cx="5422106" cy="1467569"/>
          </a:xfrm>
        </p:grpSpPr>
        <p:sp>
          <p:nvSpPr>
            <p:cNvPr id="265" name="First name of the developer"/>
            <p:cNvSpPr/>
            <p:nvPr/>
          </p:nvSpPr>
          <p:spPr>
            <a:xfrm>
              <a:off x="548639" y="726445"/>
              <a:ext cx="4873468" cy="741125"/>
            </a:xfrm>
            <a:prstGeom prst="rect">
              <a:avLst/>
            </a:prstGeom>
            <a:solidFill>
              <a:schemeClr val="accent1">
                <a:hueOff val="104794"/>
                <a:lumOff val="-8431"/>
              </a:schemeClr>
            </a:solidFill>
            <a:ln w="25400" cap="flat">
              <a:solidFill>
                <a:srgbClr val="FFFFFF"/>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algn="ctr">
                <a:spcBef>
                  <a:spcPts val="2800"/>
                </a:spcBef>
                <a:defRPr sz="2700">
                  <a:solidFill>
                    <a:srgbClr val="FFFFFF"/>
                  </a:solidFill>
                </a:defRPr>
              </a:lvl1pPr>
            </a:lstStyle>
            <a:p>
              <a:r>
                <a:t>First name of the developer</a:t>
              </a:r>
            </a:p>
          </p:txBody>
        </p:sp>
        <p:grpSp>
          <p:nvGrpSpPr>
            <p:cNvPr id="268" name="Group"/>
            <p:cNvGrpSpPr/>
            <p:nvPr/>
          </p:nvGrpSpPr>
          <p:grpSpPr>
            <a:xfrm>
              <a:off x="-1" y="0"/>
              <a:ext cx="548883" cy="1066189"/>
              <a:chOff x="0" y="0"/>
              <a:chExt cx="548881" cy="1066188"/>
            </a:xfrm>
          </p:grpSpPr>
          <p:sp>
            <p:nvSpPr>
              <p:cNvPr id="266" name="Line"/>
              <p:cNvSpPr/>
              <p:nvPr/>
            </p:nvSpPr>
            <p:spPr>
              <a:xfrm flipV="1">
                <a:off x="1071" y="0"/>
                <a:ext cx="1" cy="1066189"/>
              </a:xfrm>
              <a:prstGeom prst="line">
                <a:avLst/>
              </a:prstGeom>
              <a:noFill/>
              <a:ln w="25400" cap="flat">
                <a:solidFill>
                  <a:schemeClr val="accent1"/>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sz="2800" cap="all">
                    <a:latin typeface="+mn-lt"/>
                    <a:ea typeface="+mn-ea"/>
                    <a:cs typeface="+mn-cs"/>
                    <a:sym typeface="DIN Condensed"/>
                  </a:defRPr>
                </a:pPr>
                <a:endParaRPr/>
              </a:p>
            </p:txBody>
          </p:sp>
          <p:sp>
            <p:nvSpPr>
              <p:cNvPr id="267" name="Line"/>
              <p:cNvSpPr/>
              <p:nvPr/>
            </p:nvSpPr>
            <p:spPr>
              <a:xfrm>
                <a:off x="0" y="1061725"/>
                <a:ext cx="548882" cy="1"/>
              </a:xfrm>
              <a:prstGeom prst="line">
                <a:avLst/>
              </a:prstGeom>
              <a:noFill/>
              <a:ln w="25400" cap="flat">
                <a:solidFill>
                  <a:schemeClr val="accent1"/>
                </a:solidFill>
                <a:prstDash val="solid"/>
                <a:miter lim="400000"/>
              </a:ln>
              <a:effectLst/>
            </p:spPr>
            <p:txBody>
              <a:bodyPr wrap="square" lIns="50800" tIns="50800" rIns="50800" bIns="50800" numCol="1" anchor="ctr">
                <a:noAutofit/>
              </a:bodyPr>
              <a:lstStyle/>
              <a:p>
                <a:pPr algn="ctr">
                  <a:lnSpc>
                    <a:spcPct val="80000"/>
                  </a:lnSpc>
                  <a:spcBef>
                    <a:spcPts val="0"/>
                  </a:spcBef>
                  <a:defRPr sz="2800" cap="all">
                    <a:latin typeface="+mn-lt"/>
                    <a:ea typeface="+mn-ea"/>
                    <a:cs typeface="+mn-cs"/>
                    <a:sym typeface="DIN Condensed"/>
                  </a:defRPr>
                </a:pPr>
                <a:endParaRPr/>
              </a:p>
            </p:txBody>
          </p:sp>
        </p:grpSp>
      </p:grpSp>
      <p:sp>
        <p:nvSpPr>
          <p:cNvPr id="270" name="Taken from the bug ID in AF-Twin central database"/>
          <p:cNvSpPr/>
          <p:nvPr/>
        </p:nvSpPr>
        <p:spPr>
          <a:xfrm>
            <a:off x="7802880" y="3561079"/>
            <a:ext cx="4873467" cy="1678902"/>
          </a:xfrm>
          <a:prstGeom prst="rect">
            <a:avLst/>
          </a:prstGeom>
          <a:solidFill>
            <a:schemeClr val="accent4">
              <a:hueOff val="-667846"/>
              <a:satOff val="2144"/>
              <a:lumOff val="-5984"/>
            </a:schemeClr>
          </a:solidFill>
          <a:ln w="25400">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spcBef>
                <a:spcPts val="2800"/>
              </a:spcBef>
              <a:defRPr sz="2700">
                <a:solidFill>
                  <a:srgbClr val="FFFFFF"/>
                </a:solidFill>
              </a:defRPr>
            </a:lvl1pPr>
          </a:lstStyle>
          <a:p>
            <a:r>
              <a:t>Taken from the bug ID in AF-Twin central database</a:t>
            </a:r>
          </a:p>
        </p:txBody>
      </p:sp>
      <p:sp>
        <p:nvSpPr>
          <p:cNvPr id="271" name="Line"/>
          <p:cNvSpPr/>
          <p:nvPr/>
        </p:nvSpPr>
        <p:spPr>
          <a:xfrm flipV="1">
            <a:off x="6351072" y="2834634"/>
            <a:ext cx="1" cy="396246"/>
          </a:xfrm>
          <a:prstGeom prst="line">
            <a:avLst/>
          </a:prstGeom>
          <a:ln w="25400">
            <a:solidFill>
              <a:schemeClr val="accent4">
                <a:hueOff val="-667846"/>
                <a:satOff val="2144"/>
                <a:lumOff val="-5984"/>
              </a:schemeClr>
            </a:solidFill>
            <a:miter lim="400000"/>
            <a:tailEnd type="triangle"/>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272" name="Line"/>
          <p:cNvSpPr/>
          <p:nvPr/>
        </p:nvSpPr>
        <p:spPr>
          <a:xfrm>
            <a:off x="6344920" y="3220719"/>
            <a:ext cx="1742249" cy="1"/>
          </a:xfrm>
          <a:prstGeom prst="line">
            <a:avLst/>
          </a:prstGeom>
          <a:ln w="25400">
            <a:solidFill>
              <a:schemeClr val="accent4">
                <a:hueOff val="-667846"/>
                <a:satOff val="2144"/>
                <a:lumOff val="-5984"/>
              </a:schemeClr>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273" name="Line"/>
          <p:cNvSpPr/>
          <p:nvPr/>
        </p:nvSpPr>
        <p:spPr>
          <a:xfrm>
            <a:off x="8089708" y="3206608"/>
            <a:ext cx="1" cy="335847"/>
          </a:xfrm>
          <a:prstGeom prst="line">
            <a:avLst/>
          </a:prstGeom>
          <a:ln w="25400">
            <a:solidFill>
              <a:schemeClr val="accent4">
                <a:hueOff val="-667846"/>
                <a:satOff val="2144"/>
                <a:lumOff val="-5984"/>
              </a:schemeClr>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pic>
        <p:nvPicPr>
          <p:cNvPr id="274" name="pic1.png" descr="pic1.png"/>
          <p:cNvPicPr>
            <a:picLocks noChangeAspect="1"/>
          </p:cNvPicPr>
          <p:nvPr/>
        </p:nvPicPr>
        <p:blipFill>
          <a:blip r:embed="rId2">
            <a:extLst/>
          </a:blip>
          <a:stretch>
            <a:fillRect/>
          </a:stretch>
        </p:blipFill>
        <p:spPr>
          <a:xfrm>
            <a:off x="2355986" y="6919000"/>
            <a:ext cx="8292828" cy="1968209"/>
          </a:xfrm>
          <a:prstGeom prst="rect">
            <a:avLst/>
          </a:prstGeom>
          <a:ln w="12700">
            <a:miter lim="400000"/>
          </a:ln>
        </p:spPr>
      </p:pic>
      <p:pic>
        <p:nvPicPr>
          <p:cNvPr id="275" name="Picture 10" descr="Picture 10"/>
          <p:cNvPicPr>
            <a:picLocks noChangeAspect="1"/>
          </p:cNvPicPr>
          <p:nvPr/>
        </p:nvPicPr>
        <p:blipFill>
          <a:blip r:embed="rId3">
            <a:extLst/>
          </a:blip>
          <a:stretch>
            <a:fillRect/>
          </a:stretch>
        </p:blipFill>
        <p:spPr>
          <a:xfrm>
            <a:off x="11004994" y="8743404"/>
            <a:ext cx="1440162" cy="360042"/>
          </a:xfrm>
          <a:prstGeom prst="rect">
            <a:avLst/>
          </a:prstGeom>
          <a:ln w="12700">
            <a:miter lim="400000"/>
          </a:ln>
        </p:spPr>
      </p:pic>
      <p:sp>
        <p:nvSpPr>
          <p:cNvPr id="276" name="Example: jonny_bug#9"/>
          <p:cNvSpPr txBox="1"/>
          <p:nvPr/>
        </p:nvSpPr>
        <p:spPr>
          <a:xfrm>
            <a:off x="406399" y="5742940"/>
            <a:ext cx="12192001"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444500" indent="-444500">
              <a:spcBef>
                <a:spcPts val="1800"/>
              </a:spcBef>
              <a:buClr>
                <a:schemeClr val="accent1"/>
              </a:buClr>
              <a:buSzPct val="104999"/>
              <a:buFont typeface="Avenir Next"/>
              <a:buChar char="‣"/>
              <a:defRPr sz="3400"/>
            </a:pPr>
            <a:r>
              <a:t>Example: </a:t>
            </a:r>
            <a:r>
              <a:rPr>
                <a:solidFill>
                  <a:schemeClr val="accent1">
                    <a:hueOff val="104794"/>
                    <a:lumOff val="-8431"/>
                  </a:schemeClr>
                </a:solidFill>
              </a:rPr>
              <a:t>jonny</a:t>
            </a:r>
            <a:r>
              <a:t>_</a:t>
            </a:r>
            <a:r>
              <a:rPr>
                <a:solidFill>
                  <a:schemeClr val="accent4">
                    <a:hueOff val="-667846"/>
                    <a:satOff val="2144"/>
                    <a:lumOff val="-5984"/>
                  </a:schemeClr>
                </a:solidFill>
              </a:rPr>
              <a:t>bug#9</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ome git commands"/>
          <p:cNvSpPr txBox="1">
            <a:spLocks noGrp="1"/>
          </p:cNvSpPr>
          <p:nvPr>
            <p:ph type="body" idx="13"/>
          </p:nvPr>
        </p:nvSpPr>
        <p:spPr>
          <a:xfrm>
            <a:off x="406400" y="342900"/>
            <a:ext cx="11176000" cy="571500"/>
          </a:xfrm>
          <a:prstGeom prst="rect">
            <a:avLst/>
          </a:prstGeom>
        </p:spPr>
        <p:txBody>
          <a:bodyPr/>
          <a:lstStyle>
            <a:lvl1pPr>
              <a:defRPr sz="3200" spc="160">
                <a:solidFill>
                  <a:schemeClr val="accent1">
                    <a:hueOff val="104794"/>
                    <a:lumOff val="-8431"/>
                  </a:schemeClr>
                </a:solidFill>
              </a:defRPr>
            </a:lvl1pPr>
          </a:lstStyle>
          <a:p>
            <a:r>
              <a:t>Some git commands</a:t>
            </a:r>
          </a:p>
        </p:txBody>
      </p:sp>
      <p:sp>
        <p:nvSpPr>
          <p:cNvPr id="279" name="// list all local branches…"/>
          <p:cNvSpPr/>
          <p:nvPr/>
        </p:nvSpPr>
        <p:spPr>
          <a:xfrm>
            <a:off x="419099" y="1204392"/>
            <a:ext cx="12166602" cy="8264645"/>
          </a:xfrm>
          <a:prstGeom prst="rect">
            <a:avLst/>
          </a:prstGeom>
          <a:solidFill>
            <a:srgbClr val="13163F"/>
          </a:solidFill>
          <a:ln w="25400">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spcBef>
                <a:spcPts val="0"/>
              </a:spcBef>
              <a:defRPr sz="1600" b="1">
                <a:solidFill>
                  <a:schemeClr val="accent3">
                    <a:hueOff val="1279411"/>
                    <a:satOff val="-9468"/>
                    <a:lumOff val="-15294"/>
                  </a:schemeClr>
                </a:solidFill>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list all local branches</a:t>
            </a:r>
          </a:p>
          <a:p>
            <a:pPr>
              <a:spcBef>
                <a:spcPts val="0"/>
              </a:spcBef>
              <a:defRPr sz="1600" b="1">
                <a:latin typeface="Courier New"/>
                <a:ea typeface="Courier New"/>
                <a:cs typeface="Courier New"/>
                <a:sym typeface="Courier New"/>
              </a:defRPr>
            </a:pPr>
            <a:r>
              <a:rPr dirty="0" err="1"/>
              <a:t>git</a:t>
            </a:r>
            <a:r>
              <a:rPr dirty="0"/>
              <a:t> branch</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force-delete a local branch</a:t>
            </a:r>
          </a:p>
          <a:p>
            <a:pPr>
              <a:spcBef>
                <a:spcPts val="0"/>
              </a:spcBef>
              <a:defRPr sz="1600" b="1">
                <a:latin typeface="Courier New"/>
                <a:ea typeface="Courier New"/>
                <a:cs typeface="Courier New"/>
                <a:sym typeface="Courier New"/>
              </a:defRPr>
            </a:pPr>
            <a:r>
              <a:rPr dirty="0" err="1"/>
              <a:t>git</a:t>
            </a:r>
            <a:r>
              <a:rPr dirty="0"/>
              <a:t> branch -D &lt;branch-name&gt;</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move to a local branch</a:t>
            </a:r>
          </a:p>
          <a:p>
            <a:pPr>
              <a:spcBef>
                <a:spcPts val="0"/>
              </a:spcBef>
              <a:defRPr sz="1600" b="1">
                <a:latin typeface="Courier New"/>
                <a:ea typeface="Courier New"/>
                <a:cs typeface="Courier New"/>
                <a:sym typeface="Courier New"/>
              </a:defRPr>
            </a:pPr>
            <a:r>
              <a:rPr dirty="0" err="1"/>
              <a:t>git</a:t>
            </a:r>
            <a:r>
              <a:rPr dirty="0"/>
              <a:t> checkout &lt;branch-name&gt;</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check updates to a local branch</a:t>
            </a:r>
          </a:p>
          <a:p>
            <a:pPr>
              <a:spcBef>
                <a:spcPts val="0"/>
              </a:spcBef>
              <a:defRPr sz="1600" b="1">
                <a:latin typeface="Courier New"/>
                <a:ea typeface="Courier New"/>
                <a:cs typeface="Courier New"/>
                <a:sym typeface="Courier New"/>
              </a:defRPr>
            </a:pPr>
            <a:r>
              <a:rPr dirty="0" err="1"/>
              <a:t>git</a:t>
            </a:r>
            <a:r>
              <a:rPr dirty="0"/>
              <a:t> status</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commit updates to a local branch</a:t>
            </a:r>
          </a:p>
          <a:p>
            <a:pPr>
              <a:spcBef>
                <a:spcPts val="0"/>
              </a:spcBef>
              <a:defRPr sz="1600" b="1">
                <a:latin typeface="Courier New"/>
                <a:ea typeface="Courier New"/>
                <a:cs typeface="Courier New"/>
                <a:sym typeface="Courier New"/>
              </a:defRPr>
            </a:pPr>
            <a:r>
              <a:rPr dirty="0" err="1"/>
              <a:t>git</a:t>
            </a:r>
            <a:r>
              <a:rPr dirty="0"/>
              <a:t> commit -am “comments”</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download all updates from remote</a:t>
            </a:r>
          </a:p>
          <a:p>
            <a:pPr>
              <a:spcBef>
                <a:spcPts val="0"/>
              </a:spcBef>
              <a:defRPr sz="1600" b="1">
                <a:latin typeface="Courier New"/>
                <a:ea typeface="Courier New"/>
                <a:cs typeface="Courier New"/>
                <a:sym typeface="Courier New"/>
              </a:defRPr>
            </a:pPr>
            <a:r>
              <a:rPr dirty="0" err="1"/>
              <a:t>git</a:t>
            </a:r>
            <a:r>
              <a:rPr dirty="0"/>
              <a:t> fetch origin</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add new file to commit</a:t>
            </a:r>
          </a:p>
          <a:p>
            <a:pPr>
              <a:spcBef>
                <a:spcPts val="0"/>
              </a:spcBef>
              <a:defRPr sz="1600" b="1">
                <a:latin typeface="Courier New"/>
                <a:ea typeface="Courier New"/>
                <a:cs typeface="Courier New"/>
                <a:sym typeface="Courier New"/>
              </a:defRPr>
            </a:pPr>
            <a:r>
              <a:rPr dirty="0" err="1"/>
              <a:t>git</a:t>
            </a:r>
            <a:r>
              <a:rPr dirty="0"/>
              <a:t> add &lt;file-name&gt;</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reset local branch from remote</a:t>
            </a:r>
          </a:p>
          <a:p>
            <a:pPr>
              <a:spcBef>
                <a:spcPts val="0"/>
              </a:spcBef>
              <a:defRPr sz="1600" b="1">
                <a:latin typeface="Courier New"/>
                <a:ea typeface="Courier New"/>
                <a:cs typeface="Courier New"/>
                <a:sym typeface="Courier New"/>
              </a:defRPr>
            </a:pPr>
            <a:r>
              <a:rPr dirty="0" err="1"/>
              <a:t>git</a:t>
            </a:r>
            <a:r>
              <a:rPr dirty="0"/>
              <a:t> reset —-hard origin/&lt;branch-name&gt;</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create new local branch</a:t>
            </a:r>
          </a:p>
          <a:p>
            <a:pPr>
              <a:spcBef>
                <a:spcPts val="0"/>
              </a:spcBef>
              <a:defRPr sz="1600" b="1">
                <a:latin typeface="Courier New"/>
                <a:ea typeface="Courier New"/>
                <a:cs typeface="Courier New"/>
                <a:sym typeface="Courier New"/>
              </a:defRPr>
            </a:pPr>
            <a:r>
              <a:rPr dirty="0" err="1"/>
              <a:t>git</a:t>
            </a:r>
            <a:r>
              <a:rPr dirty="0"/>
              <a:t> checkout -b &lt;branch-name&gt;</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create new local branch from remote</a:t>
            </a:r>
          </a:p>
          <a:p>
            <a:pPr>
              <a:spcBef>
                <a:spcPts val="0"/>
              </a:spcBef>
              <a:defRPr sz="1600" b="1">
                <a:latin typeface="Courier New"/>
                <a:ea typeface="Courier New"/>
                <a:cs typeface="Courier New"/>
                <a:sym typeface="Courier New"/>
              </a:defRPr>
            </a:pPr>
            <a:r>
              <a:rPr dirty="0" err="1"/>
              <a:t>git</a:t>
            </a:r>
            <a:r>
              <a:rPr dirty="0"/>
              <a:t> checkout -b &lt;branch-name&gt; origin/&lt;branch-name&gt;</a:t>
            </a:r>
          </a:p>
          <a:p>
            <a:pPr>
              <a:spcBef>
                <a:spcPts val="0"/>
              </a:spcBef>
              <a:defRPr sz="1600" b="1">
                <a:latin typeface="Courier New"/>
                <a:ea typeface="Courier New"/>
                <a:cs typeface="Courier New"/>
                <a:sym typeface="Courier New"/>
              </a:defRPr>
            </a:pPr>
            <a:endParaRPr dirty="0"/>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rPr dirty="0"/>
              <a:t>// push local branch to remote</a:t>
            </a:r>
          </a:p>
          <a:p>
            <a:pPr>
              <a:spcBef>
                <a:spcPts val="0"/>
              </a:spcBef>
              <a:defRPr sz="1600" b="1">
                <a:latin typeface="Courier New"/>
                <a:ea typeface="Courier New"/>
                <a:cs typeface="Courier New"/>
                <a:sym typeface="Courier New"/>
              </a:defRPr>
            </a:pPr>
            <a:r>
              <a:rPr dirty="0" err="1"/>
              <a:t>git</a:t>
            </a:r>
            <a:r>
              <a:rPr dirty="0"/>
              <a:t> push -u origin &lt;branch-name&gt;</a:t>
            </a:r>
          </a:p>
        </p:txBody>
      </p:sp>
      <p:pic>
        <p:nvPicPr>
          <p:cNvPr id="280" name="Picture 10" descr="Picture 10"/>
          <p:cNvPicPr>
            <a:picLocks noChangeAspect="1"/>
          </p:cNvPicPr>
          <p:nvPr/>
        </p:nvPicPr>
        <p:blipFill>
          <a:blip r:embed="rId2">
            <a:extLst/>
          </a:blip>
          <a:stretch>
            <a:fillRect/>
          </a:stretch>
        </p:blipFill>
        <p:spPr>
          <a:xfrm>
            <a:off x="11004994" y="8743404"/>
            <a:ext cx="1440162" cy="36004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ome git commands"/>
          <p:cNvSpPr txBox="1">
            <a:spLocks noGrp="1"/>
          </p:cNvSpPr>
          <p:nvPr>
            <p:ph type="body" idx="13"/>
          </p:nvPr>
        </p:nvSpPr>
        <p:spPr>
          <a:xfrm>
            <a:off x="406400" y="342900"/>
            <a:ext cx="11176000" cy="571500"/>
          </a:xfrm>
          <a:prstGeom prst="rect">
            <a:avLst/>
          </a:prstGeom>
        </p:spPr>
        <p:txBody>
          <a:bodyPr/>
          <a:lstStyle>
            <a:lvl1pPr>
              <a:defRPr sz="3200" spc="160">
                <a:solidFill>
                  <a:schemeClr val="accent1">
                    <a:hueOff val="104794"/>
                    <a:lumOff val="-8431"/>
                  </a:schemeClr>
                </a:solidFill>
              </a:defRPr>
            </a:lvl1pPr>
          </a:lstStyle>
          <a:p>
            <a:r>
              <a:t>Some git commands</a:t>
            </a:r>
          </a:p>
        </p:txBody>
      </p:sp>
      <p:sp>
        <p:nvSpPr>
          <p:cNvPr id="283" name="// merge remote branch into local branch…"/>
          <p:cNvSpPr/>
          <p:nvPr/>
        </p:nvSpPr>
        <p:spPr>
          <a:xfrm>
            <a:off x="419099" y="1204392"/>
            <a:ext cx="12166602" cy="8280920"/>
          </a:xfrm>
          <a:prstGeom prst="rect">
            <a:avLst/>
          </a:prstGeom>
          <a:solidFill>
            <a:srgbClr val="13163F"/>
          </a:solidFill>
          <a:ln w="25400">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spcBef>
                <a:spcPts val="0"/>
              </a:spcBef>
              <a:defRPr sz="1600" b="1">
                <a:solidFill>
                  <a:schemeClr val="accent3">
                    <a:hueOff val="1279411"/>
                    <a:satOff val="-9468"/>
                    <a:lumOff val="-15294"/>
                  </a:schemeClr>
                </a:solidFill>
                <a:latin typeface="Courier New"/>
                <a:ea typeface="Courier New"/>
                <a:cs typeface="Courier New"/>
                <a:sym typeface="Courier New"/>
              </a:defRPr>
            </a:pPr>
            <a:endParaRPr/>
          </a:p>
          <a:p>
            <a:pPr>
              <a:spcBef>
                <a:spcPts val="0"/>
              </a:spcBef>
              <a:defRPr sz="1600" b="1">
                <a:solidFill>
                  <a:schemeClr val="accent3">
                    <a:hueOff val="1279411"/>
                    <a:satOff val="-9468"/>
                    <a:lumOff val="-15294"/>
                  </a:schemeClr>
                </a:solidFill>
                <a:latin typeface="Courier New"/>
                <a:ea typeface="Courier New"/>
                <a:cs typeface="Courier New"/>
                <a:sym typeface="Courier New"/>
              </a:defRPr>
            </a:pPr>
            <a:r>
              <a:t>// merge remote branch into local branch</a:t>
            </a:r>
          </a:p>
          <a:p>
            <a:pPr>
              <a:spcBef>
                <a:spcPts val="0"/>
              </a:spcBef>
              <a:defRPr sz="1600" b="1">
                <a:latin typeface="Courier New"/>
                <a:ea typeface="Courier New"/>
                <a:cs typeface="Courier New"/>
                <a:sym typeface="Courier New"/>
              </a:defRPr>
            </a:pPr>
            <a:r>
              <a:t>git merge origin/&lt;branch-name&gt;</a:t>
            </a:r>
          </a:p>
        </p:txBody>
      </p:sp>
      <p:pic>
        <p:nvPicPr>
          <p:cNvPr id="284" name="Picture 10" descr="Picture 10"/>
          <p:cNvPicPr>
            <a:picLocks noChangeAspect="1"/>
          </p:cNvPicPr>
          <p:nvPr/>
        </p:nvPicPr>
        <p:blipFill>
          <a:blip r:embed="rId2">
            <a:extLst/>
          </a:blip>
          <a:stretch>
            <a:fillRect/>
          </a:stretch>
        </p:blipFill>
        <p:spPr>
          <a:xfrm>
            <a:off x="11004994" y="8743404"/>
            <a:ext cx="1440162" cy="36004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 Placeholder 1"/>
          <p:cNvSpPr txBox="1">
            <a:spLocks noGrp="1"/>
          </p:cNvSpPr>
          <p:nvPr>
            <p:ph type="body" sz="quarter" idx="1"/>
          </p:nvPr>
        </p:nvSpPr>
        <p:spPr>
          <a:prstGeom prst="rect">
            <a:avLst/>
          </a:prstGeom>
        </p:spPr>
        <p:txBody>
          <a:body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ontents"/>
          <p:cNvSpPr txBox="1">
            <a:spLocks noGrp="1"/>
          </p:cNvSpPr>
          <p:nvPr>
            <p:ph type="body" idx="13"/>
          </p:nvPr>
        </p:nvSpPr>
        <p:spPr>
          <a:xfrm>
            <a:off x="406400" y="342900"/>
            <a:ext cx="11176000" cy="571500"/>
          </a:xfrm>
          <a:prstGeom prst="rect">
            <a:avLst/>
          </a:prstGeom>
        </p:spPr>
        <p:txBody>
          <a:bodyPr/>
          <a:lstStyle>
            <a:lvl1pPr>
              <a:defRPr sz="3200" spc="160">
                <a:solidFill>
                  <a:schemeClr val="accent1">
                    <a:hueOff val="104794"/>
                    <a:lumOff val="-8431"/>
                  </a:schemeClr>
                </a:solidFill>
              </a:defRPr>
            </a:lvl1pPr>
          </a:lstStyle>
          <a:p>
            <a:r>
              <a:t>Contents</a:t>
            </a:r>
          </a:p>
        </p:txBody>
      </p:sp>
      <p:pic>
        <p:nvPicPr>
          <p:cNvPr id="187" name="Picture 10" descr="Picture 10"/>
          <p:cNvPicPr>
            <a:picLocks noChangeAspect="1"/>
          </p:cNvPicPr>
          <p:nvPr/>
        </p:nvPicPr>
        <p:blipFill>
          <a:blip r:embed="rId2">
            <a:extLst/>
          </a:blip>
          <a:stretch>
            <a:fillRect/>
          </a:stretch>
        </p:blipFill>
        <p:spPr>
          <a:xfrm>
            <a:off x="11004994" y="8743404"/>
            <a:ext cx="1440162" cy="360042"/>
          </a:xfrm>
          <a:prstGeom prst="rect">
            <a:avLst/>
          </a:prstGeom>
          <a:ln w="12700">
            <a:miter lim="400000"/>
          </a:ln>
        </p:spPr>
      </p:pic>
      <p:sp>
        <p:nvSpPr>
          <p:cNvPr id="188" name="AF-Twin Git Repositories…"/>
          <p:cNvSpPr txBox="1"/>
          <p:nvPr/>
        </p:nvSpPr>
        <p:spPr>
          <a:xfrm>
            <a:off x="406399" y="1249105"/>
            <a:ext cx="12192002" cy="521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52985" indent="-352985">
              <a:buClr>
                <a:schemeClr val="accent1"/>
              </a:buClr>
              <a:buSzPct val="104999"/>
              <a:buFont typeface="Avenir Next"/>
              <a:buChar char="‣"/>
              <a:defRPr sz="2700"/>
            </a:pPr>
            <a:r>
              <a:rPr u="sng">
                <a:solidFill>
                  <a:schemeClr val="accent1"/>
                </a:solidFill>
                <a:hlinkClick r:id="" action="ppaction://hlinkshowjump?jump=nextslide"/>
              </a:rPr>
              <a:t>AF-Twin Git Repositories</a:t>
            </a:r>
          </a:p>
          <a:p>
            <a:pPr marL="352985" indent="-352985">
              <a:buClr>
                <a:schemeClr val="accent1"/>
              </a:buClr>
              <a:buSzPct val="104999"/>
              <a:buFont typeface="Avenir Next"/>
              <a:buChar char="‣"/>
              <a:defRPr sz="2700"/>
            </a:pPr>
            <a:r>
              <a:rPr u="sng">
                <a:solidFill>
                  <a:schemeClr val="accent1"/>
                </a:solidFill>
                <a:hlinkClick r:id="rId3" action="ppaction://hlinksldjump"/>
              </a:rPr>
              <a:t>Git Workflow Overview</a:t>
            </a:r>
          </a:p>
          <a:p>
            <a:pPr marL="352985" indent="-352985">
              <a:buClr>
                <a:schemeClr val="accent1"/>
              </a:buClr>
              <a:buSzPct val="104999"/>
              <a:buFont typeface="Avenir Next"/>
              <a:buChar char="‣"/>
              <a:defRPr sz="2700"/>
            </a:pPr>
            <a:r>
              <a:rPr u="sng">
                <a:solidFill>
                  <a:schemeClr val="accent1"/>
                </a:solidFill>
                <a:hlinkClick r:id="rId4" action="ppaction://hlinksldjump"/>
              </a:rPr>
              <a:t>Developer Workflow</a:t>
            </a:r>
          </a:p>
          <a:p>
            <a:pPr marL="352985" indent="-352985">
              <a:buClr>
                <a:schemeClr val="accent1"/>
              </a:buClr>
              <a:buSzPct val="104999"/>
              <a:buFont typeface="Avenir Next"/>
              <a:buChar char="‣"/>
              <a:defRPr sz="2700"/>
            </a:pPr>
            <a:r>
              <a:rPr u="sng">
                <a:solidFill>
                  <a:schemeClr val="accent1"/>
                </a:solidFill>
                <a:hlinkClick r:id="rId5" action="ppaction://hlinksldjump"/>
              </a:rPr>
              <a:t>GitMaster Workflow</a:t>
            </a:r>
          </a:p>
          <a:p>
            <a:pPr marL="352985" indent="-352985">
              <a:buClr>
                <a:schemeClr val="accent1"/>
              </a:buClr>
              <a:buSzPct val="104999"/>
              <a:buFont typeface="Avenir Next"/>
              <a:buChar char="‣"/>
              <a:defRPr sz="2700"/>
            </a:pPr>
            <a:r>
              <a:rPr u="sng">
                <a:solidFill>
                  <a:schemeClr val="accent1"/>
                </a:solidFill>
                <a:hlinkClick r:id="rId6" action="ppaction://hlinksldjump"/>
              </a:rPr>
              <a:t>Naming Convention for New Feature Branches</a:t>
            </a:r>
          </a:p>
          <a:p>
            <a:pPr marL="352985" indent="-352985">
              <a:buClr>
                <a:schemeClr val="accent1"/>
              </a:buClr>
              <a:buSzPct val="104999"/>
              <a:buFont typeface="Avenir Next"/>
              <a:buChar char="‣"/>
              <a:defRPr sz="2700"/>
            </a:pPr>
            <a:r>
              <a:rPr u="sng">
                <a:solidFill>
                  <a:schemeClr val="accent1"/>
                </a:solidFill>
                <a:hlinkClick r:id="rId7" action="ppaction://hlinksldjump"/>
              </a:rPr>
              <a:t>Naming Convention for Bug Fixes</a:t>
            </a:r>
          </a:p>
          <a:p>
            <a:pPr marL="352985" indent="-352985">
              <a:buClr>
                <a:schemeClr val="accent1"/>
              </a:buClr>
              <a:buSzPct val="104999"/>
              <a:buFont typeface="Avenir Next"/>
              <a:buChar char="‣"/>
              <a:defRPr sz="2700"/>
            </a:pPr>
            <a:r>
              <a:rPr u="sng">
                <a:solidFill>
                  <a:schemeClr val="accent1"/>
                </a:solidFill>
                <a:hlinkClick r:id="rId8" action="ppaction://hlinksldjump"/>
              </a:rPr>
              <a:t>Some Git Commands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f-twin git repositories"/>
          <p:cNvSpPr txBox="1">
            <a:spLocks noGrp="1"/>
          </p:cNvSpPr>
          <p:nvPr>
            <p:ph type="body" idx="13"/>
          </p:nvPr>
        </p:nvSpPr>
        <p:spPr>
          <a:xfrm>
            <a:off x="406400" y="342900"/>
            <a:ext cx="11176000" cy="571500"/>
          </a:xfrm>
          <a:prstGeom prst="rect">
            <a:avLst/>
          </a:prstGeom>
        </p:spPr>
        <p:txBody>
          <a:bodyPr/>
          <a:lstStyle>
            <a:lvl1pPr>
              <a:defRPr sz="3200" spc="160">
                <a:solidFill>
                  <a:schemeClr val="accent1">
                    <a:hueOff val="104794"/>
                    <a:lumOff val="-8431"/>
                  </a:schemeClr>
                </a:solidFill>
              </a:defRPr>
            </a:lvl1pPr>
          </a:lstStyle>
          <a:p>
            <a:r>
              <a:t>Af-twin git repositories</a:t>
            </a:r>
          </a:p>
        </p:txBody>
      </p:sp>
      <p:sp>
        <p:nvSpPr>
          <p:cNvPr id="191" name="AF-Twin-Data-Analyst: Desktop client application project.…"/>
          <p:cNvSpPr txBox="1">
            <a:spLocks noGrp="1"/>
          </p:cNvSpPr>
          <p:nvPr>
            <p:ph type="body" idx="1"/>
          </p:nvPr>
        </p:nvSpPr>
        <p:spPr>
          <a:xfrm>
            <a:off x="406400" y="1375816"/>
            <a:ext cx="12192000" cy="7476084"/>
          </a:xfrm>
          <a:prstGeom prst="rect">
            <a:avLst/>
          </a:prstGeom>
        </p:spPr>
        <p:txBody>
          <a:bodyPr/>
          <a:lstStyle/>
          <a:p>
            <a:pPr marL="373379" indent="-373379" defTabSz="490727">
              <a:spcBef>
                <a:spcPts val="1600"/>
              </a:spcBef>
              <a:buChar char="‣"/>
              <a:defRPr sz="2856"/>
            </a:pPr>
            <a:r>
              <a:rPr u="sng" dirty="0">
                <a:solidFill>
                  <a:schemeClr val="accent1"/>
                </a:solidFill>
                <a:hlinkClick r:id="rId2"/>
              </a:rPr>
              <a:t>AF-Twin-Data-Analyst</a:t>
            </a:r>
            <a:r>
              <a:rPr dirty="0"/>
              <a:t>: Desktop client application project.</a:t>
            </a:r>
          </a:p>
          <a:p>
            <a:pPr marL="373379" indent="-373379" defTabSz="490727">
              <a:spcBef>
                <a:spcPts val="1600"/>
              </a:spcBef>
              <a:buChar char="‣"/>
              <a:defRPr sz="2856"/>
            </a:pPr>
            <a:r>
              <a:rPr u="sng" dirty="0">
                <a:solidFill>
                  <a:schemeClr val="accent1"/>
                </a:solidFill>
                <a:hlinkClick r:id="rId3"/>
              </a:rPr>
              <a:t>AF-Twin-Data-Server</a:t>
            </a:r>
            <a:r>
              <a:rPr dirty="0"/>
              <a:t>: </a:t>
            </a:r>
            <a:r>
              <a:rPr dirty="0" err="1"/>
              <a:t>Microservice</a:t>
            </a:r>
            <a:r>
              <a:rPr dirty="0"/>
              <a:t> project for supplying data from AF-Twin central database &amp; user authentication.</a:t>
            </a:r>
          </a:p>
          <a:p>
            <a:pPr marL="373379" indent="-373379" defTabSz="490727">
              <a:spcBef>
                <a:spcPts val="1600"/>
              </a:spcBef>
              <a:buChar char="‣"/>
              <a:defRPr sz="2856"/>
            </a:pPr>
            <a:r>
              <a:rPr u="sng" dirty="0">
                <a:solidFill>
                  <a:schemeClr val="accent1"/>
                </a:solidFill>
                <a:hlinkClick r:id="rId4"/>
              </a:rPr>
              <a:t>AF-Twin-Exchange-Server</a:t>
            </a:r>
            <a:r>
              <a:rPr dirty="0"/>
              <a:t>: </a:t>
            </a:r>
            <a:r>
              <a:rPr dirty="0" err="1"/>
              <a:t>Microservice</a:t>
            </a:r>
            <a:r>
              <a:rPr dirty="0"/>
              <a:t> project for supplying user collaboration features (i.e. file sharing, view sharing).</a:t>
            </a:r>
          </a:p>
          <a:p>
            <a:pPr marL="373379" indent="-373379" defTabSz="490727">
              <a:spcBef>
                <a:spcPts val="1600"/>
              </a:spcBef>
              <a:buChar char="‣"/>
              <a:defRPr sz="2856"/>
            </a:pPr>
            <a:r>
              <a:rPr u="sng" dirty="0">
                <a:solidFill>
                  <a:schemeClr val="accent1"/>
                </a:solidFill>
                <a:hlinkClick r:id="rId5"/>
              </a:rPr>
              <a:t>AF-Twin-Analysis-Server</a:t>
            </a:r>
            <a:r>
              <a:rPr dirty="0"/>
              <a:t>: </a:t>
            </a:r>
            <a:r>
              <a:rPr dirty="0" err="1"/>
              <a:t>Microservice</a:t>
            </a:r>
            <a:r>
              <a:rPr dirty="0"/>
              <a:t> project for supplying analysis capabilities on GISEH environment.</a:t>
            </a:r>
          </a:p>
          <a:p>
            <a:pPr marL="373379" indent="-373379" defTabSz="490727">
              <a:spcBef>
                <a:spcPts val="1600"/>
              </a:spcBef>
              <a:buChar char="‣"/>
              <a:defRPr sz="2856"/>
            </a:pPr>
            <a:r>
              <a:rPr u="sng" dirty="0">
                <a:solidFill>
                  <a:schemeClr val="accent1"/>
                </a:solidFill>
                <a:hlinkClick r:id="rId6"/>
              </a:rPr>
              <a:t>AF-Twin-Server-Utilities</a:t>
            </a:r>
            <a:r>
              <a:rPr dirty="0"/>
              <a:t>: Project for supplying common server-side utilities to all AF-Twin projects.</a:t>
            </a:r>
          </a:p>
          <a:p>
            <a:pPr marL="373379" indent="-373379" defTabSz="490727">
              <a:spcBef>
                <a:spcPts val="1600"/>
              </a:spcBef>
              <a:buChar char="‣"/>
              <a:defRPr sz="2856"/>
            </a:pPr>
            <a:r>
              <a:rPr u="sng" dirty="0">
                <a:solidFill>
                  <a:schemeClr val="accent1"/>
                </a:solidFill>
                <a:hlinkClick r:id="rId7"/>
              </a:rPr>
              <a:t>AF-Twin-Themes</a:t>
            </a:r>
            <a:r>
              <a:rPr dirty="0"/>
              <a:t>: Desktop client UI theming project.</a:t>
            </a:r>
          </a:p>
          <a:p>
            <a:pPr marL="373379" indent="-373379" defTabSz="490727">
              <a:spcBef>
                <a:spcPts val="1600"/>
              </a:spcBef>
              <a:buChar char="‣"/>
              <a:defRPr sz="2856"/>
            </a:pPr>
            <a:r>
              <a:rPr u="sng" dirty="0">
                <a:solidFill>
                  <a:schemeClr val="accent1"/>
                </a:solidFill>
                <a:hlinkClick r:id="rId8"/>
              </a:rPr>
              <a:t>AF-Twin-</a:t>
            </a:r>
            <a:r>
              <a:rPr u="sng" dirty="0" err="1">
                <a:solidFill>
                  <a:schemeClr val="accent1"/>
                </a:solidFill>
                <a:hlinkClick r:id="rId8"/>
              </a:rPr>
              <a:t>Isami</a:t>
            </a:r>
            <a:r>
              <a:rPr u="sng" dirty="0">
                <a:solidFill>
                  <a:schemeClr val="accent1"/>
                </a:solidFill>
                <a:hlinkClick r:id="rId8"/>
              </a:rPr>
              <a:t>-Materials</a:t>
            </a:r>
            <a:r>
              <a:rPr dirty="0"/>
              <a:t>: Project for extracting </a:t>
            </a:r>
            <a:r>
              <a:rPr dirty="0" err="1"/>
              <a:t>Isami</a:t>
            </a:r>
            <a:r>
              <a:rPr dirty="0"/>
              <a:t> materials into AF-Twin central database.</a:t>
            </a:r>
          </a:p>
        </p:txBody>
      </p:sp>
      <p:pic>
        <p:nvPicPr>
          <p:cNvPr id="192" name="Picture 10" descr="Picture 10"/>
          <p:cNvPicPr>
            <a:picLocks noChangeAspect="1"/>
          </p:cNvPicPr>
          <p:nvPr/>
        </p:nvPicPr>
        <p:blipFill>
          <a:blip r:embed="rId9">
            <a:extLst/>
          </a:blip>
          <a:stretch>
            <a:fillRect/>
          </a:stretch>
        </p:blipFill>
        <p:spPr>
          <a:xfrm>
            <a:off x="11004994" y="8743404"/>
            <a:ext cx="1440162" cy="36004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Git workflow overview - Feature Branch Workflow"/>
          <p:cNvSpPr txBox="1">
            <a:spLocks noGrp="1"/>
          </p:cNvSpPr>
          <p:nvPr>
            <p:ph type="body" idx="13"/>
          </p:nvPr>
        </p:nvSpPr>
        <p:spPr>
          <a:xfrm>
            <a:off x="406400" y="417854"/>
            <a:ext cx="11176000" cy="496546"/>
          </a:xfrm>
          <a:prstGeom prst="rect">
            <a:avLst/>
          </a:prstGeom>
        </p:spPr>
        <p:txBody>
          <a:bodyPr/>
          <a:lstStyle/>
          <a:p>
            <a:pPr>
              <a:defRPr sz="3200" spc="160">
                <a:solidFill>
                  <a:schemeClr val="accent1">
                    <a:hueOff val="104794"/>
                    <a:lumOff val="-8431"/>
                  </a:schemeClr>
                </a:solidFill>
              </a:defRPr>
            </a:pPr>
            <a:r>
              <a:rPr dirty="0" err="1"/>
              <a:t>Git</a:t>
            </a:r>
            <a:r>
              <a:rPr dirty="0"/>
              <a:t> workflow overview - </a:t>
            </a:r>
            <a:r>
              <a:rPr sz="2000" u="sng" spc="140" dirty="0">
                <a:solidFill>
                  <a:schemeClr val="accent1"/>
                </a:solidFill>
                <a:hlinkClick r:id="rId2"/>
              </a:rPr>
              <a:t>Feature Branch Workflow</a:t>
            </a:r>
          </a:p>
        </p:txBody>
      </p:sp>
      <p:sp>
        <p:nvSpPr>
          <p:cNvPr id="195" name="For each of the repositories mentioned in the previous page, there is only one official project branch called master.…"/>
          <p:cNvSpPr txBox="1">
            <a:spLocks noGrp="1"/>
          </p:cNvSpPr>
          <p:nvPr>
            <p:ph type="body" idx="1"/>
          </p:nvPr>
        </p:nvSpPr>
        <p:spPr>
          <a:xfrm>
            <a:off x="406400" y="1375816"/>
            <a:ext cx="12192000" cy="7001968"/>
          </a:xfrm>
          <a:prstGeom prst="rect">
            <a:avLst/>
          </a:prstGeom>
        </p:spPr>
        <p:txBody>
          <a:bodyPr/>
          <a:lstStyle/>
          <a:p>
            <a:pPr marL="297815" indent="-297815" defTabSz="391414">
              <a:spcBef>
                <a:spcPts val="3200"/>
              </a:spcBef>
              <a:buChar char="‣"/>
              <a:defRPr sz="2278"/>
            </a:pPr>
            <a:r>
              <a:t>For each of the repositories mentioned in the previous page, there is only one official project branch called </a:t>
            </a:r>
            <a:r>
              <a:rPr>
                <a:solidFill>
                  <a:schemeClr val="accent1">
                    <a:hueOff val="104794"/>
                    <a:lumOff val="-8431"/>
                  </a:schemeClr>
                </a:solidFill>
              </a:rPr>
              <a:t>master</a:t>
            </a:r>
            <a:r>
              <a:t>.</a:t>
            </a:r>
          </a:p>
          <a:p>
            <a:pPr marL="297815" indent="-297815" defTabSz="391414">
              <a:spcBef>
                <a:spcPts val="3200"/>
              </a:spcBef>
              <a:buChar char="‣"/>
              <a:defRPr sz="2278"/>
            </a:pPr>
            <a:r>
              <a:t>The master branch is protected. That is,  only GitMaster can merge/push into this branch.</a:t>
            </a:r>
          </a:p>
          <a:p>
            <a:pPr marL="297815" indent="-297815" defTabSz="391414">
              <a:spcBef>
                <a:spcPts val="3200"/>
              </a:spcBef>
              <a:buChar char="‣"/>
              <a:defRPr sz="2278"/>
            </a:pPr>
            <a:r>
              <a:t>The master branch never contains broken code, which is a huge advantage for continuous integration environments.</a:t>
            </a:r>
          </a:p>
          <a:p>
            <a:pPr marL="297815" indent="-297815" defTabSz="391414">
              <a:spcBef>
                <a:spcPts val="3200"/>
              </a:spcBef>
              <a:buChar char="‣"/>
              <a:defRPr sz="2278"/>
            </a:pPr>
            <a:r>
              <a:t>Developers create a new branch every time they start work on a new feature. Feature branches should have descriptive names, like animated-menu-items or bug#1061.</a:t>
            </a:r>
          </a:p>
          <a:p>
            <a:pPr marL="297815" indent="-297815" defTabSz="391414">
              <a:spcBef>
                <a:spcPts val="3200"/>
              </a:spcBef>
              <a:buChar char="‣"/>
              <a:defRPr sz="2278"/>
            </a:pPr>
            <a:r>
              <a:t>Developers open a pull request when their new feature implementation is ready. GitMaster reviews the request and accepts or rejects. </a:t>
            </a:r>
          </a:p>
          <a:p>
            <a:pPr marL="297815" indent="-297815" defTabSz="391414">
              <a:spcBef>
                <a:spcPts val="3200"/>
              </a:spcBef>
              <a:buChar char="‣"/>
              <a:defRPr sz="2278"/>
            </a:pPr>
            <a:r>
              <a:t>If the pull request is accepted by the GitMaster, the feature branch is first merged into master and then deleted from the repository by the GitMaster. The master branch is then deployed to clients.</a:t>
            </a:r>
          </a:p>
        </p:txBody>
      </p:sp>
      <p:pic>
        <p:nvPicPr>
          <p:cNvPr id="196" name="Picture 10" descr="Picture 10"/>
          <p:cNvPicPr>
            <a:picLocks noChangeAspect="1"/>
          </p:cNvPicPr>
          <p:nvPr/>
        </p:nvPicPr>
        <p:blipFill>
          <a:blip r:embed="rId3">
            <a:extLst/>
          </a:blip>
          <a:stretch>
            <a:fillRect/>
          </a:stretch>
        </p:blipFill>
        <p:spPr>
          <a:xfrm>
            <a:off x="11004994" y="8743404"/>
            <a:ext cx="1440162" cy="36004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Workflow - developer"/>
          <p:cNvSpPr txBox="1">
            <a:spLocks noGrp="1"/>
          </p:cNvSpPr>
          <p:nvPr>
            <p:ph type="body" idx="13"/>
          </p:nvPr>
        </p:nvSpPr>
        <p:spPr>
          <a:xfrm>
            <a:off x="406400" y="342900"/>
            <a:ext cx="11176000" cy="571500"/>
          </a:xfrm>
          <a:prstGeom prst="rect">
            <a:avLst/>
          </a:prstGeom>
        </p:spPr>
        <p:txBody>
          <a:bodyPr/>
          <a:lstStyle/>
          <a:p>
            <a:pPr>
              <a:defRPr sz="3200" spc="160">
                <a:solidFill>
                  <a:schemeClr val="accent1">
                    <a:hueOff val="104794"/>
                    <a:lumOff val="-8431"/>
                  </a:schemeClr>
                </a:solidFill>
              </a:defRPr>
            </a:pPr>
            <a:r>
              <a:t>Workflow - </a:t>
            </a:r>
            <a:r>
              <a:rPr>
                <a:solidFill>
                  <a:schemeClr val="accent3">
                    <a:hueOff val="1279411"/>
                    <a:satOff val="-9468"/>
                    <a:lumOff val="-15294"/>
                  </a:schemeClr>
                </a:solidFill>
              </a:rPr>
              <a:t>developer</a:t>
            </a:r>
          </a:p>
        </p:txBody>
      </p:sp>
      <p:sp>
        <p:nvSpPr>
          <p:cNvPr id="199" name="Open Git Bash. Right-click on the project root in Eclipse and select Show in Local Terminal &gt; Git Bash"/>
          <p:cNvSpPr txBox="1"/>
          <p:nvPr/>
        </p:nvSpPr>
        <p:spPr>
          <a:xfrm>
            <a:off x="406399" y="1299713"/>
            <a:ext cx="1219200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spcBef>
                <a:spcPts val="4800"/>
              </a:spcBef>
              <a:buSzPct val="100000"/>
              <a:buAutoNum type="arabicPeriod"/>
              <a:defRPr sz="3400"/>
            </a:pPr>
            <a:r>
              <a:rPr i="1">
                <a:solidFill>
                  <a:schemeClr val="accent3">
                    <a:hueOff val="1279411"/>
                    <a:satOff val="-9468"/>
                    <a:lumOff val="-15294"/>
                  </a:schemeClr>
                </a:solidFill>
                <a:latin typeface="Avenir Next"/>
                <a:ea typeface="Avenir Next"/>
                <a:cs typeface="Avenir Next"/>
                <a:sym typeface="Avenir Next"/>
              </a:rPr>
              <a:t>Open Git Bash.</a:t>
            </a:r>
            <a:r>
              <a:t> Right-click on the project root in Eclipse and select </a:t>
            </a:r>
            <a:r>
              <a:rPr i="1">
                <a:latin typeface="Avenir Next Condensed"/>
                <a:ea typeface="Avenir Next Condensed"/>
                <a:cs typeface="Avenir Next Condensed"/>
                <a:sym typeface="Avenir Next Condensed"/>
              </a:rPr>
              <a:t>Show in Local Terminal &gt; Git Bash</a:t>
            </a:r>
          </a:p>
        </p:txBody>
      </p:sp>
      <p:pic>
        <p:nvPicPr>
          <p:cNvPr id="200" name="pic1.png" descr="pic1.png"/>
          <p:cNvPicPr>
            <a:picLocks noChangeAspect="1"/>
          </p:cNvPicPr>
          <p:nvPr/>
        </p:nvPicPr>
        <p:blipFill>
          <a:blip r:embed="rId2">
            <a:extLst/>
          </a:blip>
          <a:stretch>
            <a:fillRect/>
          </a:stretch>
        </p:blipFill>
        <p:spPr>
          <a:xfrm>
            <a:off x="1689100" y="2876004"/>
            <a:ext cx="9626600" cy="2692401"/>
          </a:xfrm>
          <a:prstGeom prst="rect">
            <a:avLst/>
          </a:prstGeom>
          <a:ln w="25400">
            <a:solidFill>
              <a:srgbClr val="FFFFFF"/>
            </a:solidFill>
            <a:miter lim="400000"/>
          </a:ln>
        </p:spPr>
      </p:pic>
      <p:sp>
        <p:nvSpPr>
          <p:cNvPr id="201" name="Start with the master branch. Switch to the master branch, pull the latest commits and reset the repo's local copy of master to match the latest version."/>
          <p:cNvSpPr txBox="1"/>
          <p:nvPr/>
        </p:nvSpPr>
        <p:spPr>
          <a:xfrm>
            <a:off x="406399" y="5874694"/>
            <a:ext cx="12192002" cy="185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spcBef>
                <a:spcPts val="4800"/>
              </a:spcBef>
              <a:buSzPct val="100000"/>
              <a:buAutoNum type="arabicPeriod" startAt="2"/>
              <a:defRPr sz="3400"/>
            </a:pPr>
            <a:r>
              <a:rPr i="1">
                <a:solidFill>
                  <a:schemeClr val="accent3">
                    <a:hueOff val="1279411"/>
                    <a:satOff val="-9468"/>
                    <a:lumOff val="-15294"/>
                  </a:schemeClr>
                </a:solidFill>
                <a:latin typeface="Avenir Next"/>
                <a:ea typeface="Avenir Next"/>
                <a:cs typeface="Avenir Next"/>
                <a:sym typeface="Avenir Next"/>
              </a:rPr>
              <a:t>Start with the master branch.</a:t>
            </a:r>
            <a:r>
              <a:t> Switch to the master branch, pull the latest commits and reset the repo's local copy of master to match the latest version.</a:t>
            </a:r>
          </a:p>
        </p:txBody>
      </p:sp>
      <p:pic>
        <p:nvPicPr>
          <p:cNvPr id="202" name="Screen Shot 2018-08-05 at 13.05.00.png" descr="Screen Shot 2018-08-05 at 13.05.00.png"/>
          <p:cNvPicPr>
            <a:picLocks noChangeAspect="1"/>
          </p:cNvPicPr>
          <p:nvPr/>
        </p:nvPicPr>
        <p:blipFill>
          <a:blip r:embed="rId3">
            <a:extLst/>
          </a:blip>
          <a:stretch>
            <a:fillRect/>
          </a:stretch>
        </p:blipFill>
        <p:spPr>
          <a:xfrm>
            <a:off x="3149600" y="8022485"/>
            <a:ext cx="6705600" cy="1320801"/>
          </a:xfrm>
          <a:prstGeom prst="rect">
            <a:avLst/>
          </a:prstGeom>
          <a:ln w="12700">
            <a:miter lim="400000"/>
          </a:ln>
        </p:spPr>
      </p:pic>
      <p:pic>
        <p:nvPicPr>
          <p:cNvPr id="203" name="Picture 10" descr="Picture 10"/>
          <p:cNvPicPr>
            <a:picLocks noChangeAspect="1"/>
          </p:cNvPicPr>
          <p:nvPr/>
        </p:nvPicPr>
        <p:blipFill>
          <a:blip r:embed="rId4">
            <a:extLst/>
          </a:blip>
          <a:stretch>
            <a:fillRect/>
          </a:stretch>
        </p:blipFill>
        <p:spPr>
          <a:xfrm>
            <a:off x="11004994" y="8743404"/>
            <a:ext cx="1440162" cy="36004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Workflow - developer"/>
          <p:cNvSpPr txBox="1">
            <a:spLocks noGrp="1"/>
          </p:cNvSpPr>
          <p:nvPr>
            <p:ph type="body" idx="13"/>
          </p:nvPr>
        </p:nvSpPr>
        <p:spPr>
          <a:xfrm>
            <a:off x="406400" y="342900"/>
            <a:ext cx="11176000" cy="571500"/>
          </a:xfrm>
          <a:prstGeom prst="rect">
            <a:avLst/>
          </a:prstGeom>
        </p:spPr>
        <p:txBody>
          <a:bodyPr/>
          <a:lstStyle/>
          <a:p>
            <a:pPr>
              <a:defRPr sz="3200" spc="160">
                <a:solidFill>
                  <a:schemeClr val="accent1">
                    <a:hueOff val="104794"/>
                    <a:lumOff val="-8431"/>
                  </a:schemeClr>
                </a:solidFill>
              </a:defRPr>
            </a:pPr>
            <a:r>
              <a:t>Workflow - </a:t>
            </a:r>
            <a:r>
              <a:rPr>
                <a:solidFill>
                  <a:schemeClr val="accent3">
                    <a:hueOff val="1279411"/>
                    <a:satOff val="-9468"/>
                    <a:lumOff val="-15294"/>
                  </a:schemeClr>
                </a:solidFill>
              </a:rPr>
              <a:t>developer</a:t>
            </a:r>
          </a:p>
        </p:txBody>
      </p:sp>
      <p:sp>
        <p:nvSpPr>
          <p:cNvPr id="206" name="Create a new branch. Check out a branch called new-feature* based on master, and use the -b flag to tell Git to create the branch if it doesn’t already exist."/>
          <p:cNvSpPr txBox="1"/>
          <p:nvPr/>
        </p:nvSpPr>
        <p:spPr>
          <a:xfrm>
            <a:off x="406399" y="1302253"/>
            <a:ext cx="12192002" cy="185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spcBef>
                <a:spcPts val="4800"/>
              </a:spcBef>
              <a:buSzPct val="100000"/>
              <a:buAutoNum type="arabicPeriod" startAt="3"/>
              <a:defRPr sz="3400"/>
            </a:pPr>
            <a:r>
              <a:rPr i="1">
                <a:solidFill>
                  <a:schemeClr val="accent3">
                    <a:hueOff val="1279411"/>
                    <a:satOff val="-9468"/>
                    <a:lumOff val="-15294"/>
                  </a:schemeClr>
                </a:solidFill>
                <a:latin typeface="Avenir Next"/>
                <a:ea typeface="Avenir Next"/>
                <a:cs typeface="Avenir Next"/>
                <a:sym typeface="Avenir Next"/>
              </a:rPr>
              <a:t>Create a new branch.</a:t>
            </a:r>
            <a:r>
              <a:rPr i="1">
                <a:solidFill>
                  <a:schemeClr val="accent1">
                    <a:hueOff val="104794"/>
                    <a:lumOff val="-8431"/>
                  </a:schemeClr>
                </a:solidFill>
                <a:latin typeface="Avenir Next"/>
                <a:ea typeface="Avenir Next"/>
                <a:cs typeface="Avenir Next"/>
                <a:sym typeface="Avenir Next"/>
              </a:rPr>
              <a:t> </a:t>
            </a:r>
            <a:r>
              <a:t>Check out a branch called new-feature* based on master, and use the -b flag to tell Git to create the branch if it doesn’t already exist.</a:t>
            </a:r>
          </a:p>
        </p:txBody>
      </p:sp>
      <p:pic>
        <p:nvPicPr>
          <p:cNvPr id="207" name="Screen Shot 2018-08-05 at 13.13.16.png" descr="Screen Shot 2018-08-05 at 13.13.16.png"/>
          <p:cNvPicPr>
            <a:picLocks noChangeAspect="1"/>
          </p:cNvPicPr>
          <p:nvPr/>
        </p:nvPicPr>
        <p:blipFill>
          <a:blip r:embed="rId2">
            <a:extLst/>
          </a:blip>
          <a:stretch>
            <a:fillRect/>
          </a:stretch>
        </p:blipFill>
        <p:spPr>
          <a:xfrm>
            <a:off x="3149600" y="3452584"/>
            <a:ext cx="6705600" cy="889001"/>
          </a:xfrm>
          <a:prstGeom prst="rect">
            <a:avLst/>
          </a:prstGeom>
          <a:ln w="12700">
            <a:miter lim="400000"/>
          </a:ln>
        </p:spPr>
      </p:pic>
      <p:sp>
        <p:nvSpPr>
          <p:cNvPr id="208" name="Develop, update, add, commit changes. On this branch, work on the feature and make commits like you would any time you use Git."/>
          <p:cNvSpPr txBox="1"/>
          <p:nvPr/>
        </p:nvSpPr>
        <p:spPr>
          <a:xfrm>
            <a:off x="406399" y="4637714"/>
            <a:ext cx="12192002" cy="185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spcBef>
                <a:spcPts val="4800"/>
              </a:spcBef>
              <a:buSzPct val="100000"/>
              <a:buAutoNum type="arabicPeriod" startAt="4"/>
              <a:defRPr sz="3400"/>
            </a:pPr>
            <a:r>
              <a:rPr i="1">
                <a:solidFill>
                  <a:schemeClr val="accent3">
                    <a:hueOff val="1279411"/>
                    <a:satOff val="-9468"/>
                    <a:lumOff val="-15294"/>
                  </a:schemeClr>
                </a:solidFill>
                <a:latin typeface="Avenir Next"/>
                <a:ea typeface="Avenir Next"/>
                <a:cs typeface="Avenir Next"/>
                <a:sym typeface="Avenir Next"/>
              </a:rPr>
              <a:t>Develop, update, add, commit changes.</a:t>
            </a:r>
            <a:r>
              <a:rPr i="1">
                <a:solidFill>
                  <a:schemeClr val="accent1">
                    <a:hueOff val="104794"/>
                    <a:lumOff val="-8431"/>
                  </a:schemeClr>
                </a:solidFill>
                <a:latin typeface="Avenir Next"/>
                <a:ea typeface="Avenir Next"/>
                <a:cs typeface="Avenir Next"/>
                <a:sym typeface="Avenir Next"/>
              </a:rPr>
              <a:t> </a:t>
            </a:r>
            <a:r>
              <a:t>On this branch, work on the feature and make commits like you would any time you use Git.</a:t>
            </a:r>
          </a:p>
        </p:txBody>
      </p:sp>
      <p:sp>
        <p:nvSpPr>
          <p:cNvPr id="209" name="* See the last page for naming convention for new branches."/>
          <p:cNvSpPr txBox="1"/>
          <p:nvPr/>
        </p:nvSpPr>
        <p:spPr>
          <a:xfrm>
            <a:off x="568198" y="8959135"/>
            <a:ext cx="5485476"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 See </a:t>
            </a:r>
            <a:r>
              <a:rPr dirty="0" smtClean="0"/>
              <a:t>the </a:t>
            </a:r>
            <a:r>
              <a:rPr dirty="0">
                <a:hlinkClick r:id="rId3" action="ppaction://hlinksldjump"/>
              </a:rPr>
              <a:t>naming convention</a:t>
            </a:r>
            <a:r>
              <a:rPr dirty="0"/>
              <a:t> for new branches.</a:t>
            </a:r>
          </a:p>
        </p:txBody>
      </p:sp>
      <p:sp>
        <p:nvSpPr>
          <p:cNvPr id="210" name="git status…"/>
          <p:cNvSpPr/>
          <p:nvPr/>
        </p:nvSpPr>
        <p:spPr>
          <a:xfrm>
            <a:off x="3323868" y="6800745"/>
            <a:ext cx="6357064" cy="1173084"/>
          </a:xfrm>
          <a:prstGeom prst="rect">
            <a:avLst/>
          </a:prstGeom>
          <a:solidFill>
            <a:srgbClr val="13163F"/>
          </a:solidFill>
          <a:ln w="25400">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spcBef>
                <a:spcPts val="0"/>
              </a:spcBef>
              <a:defRPr sz="1600" b="1">
                <a:latin typeface="Courier New"/>
                <a:ea typeface="Courier New"/>
                <a:cs typeface="Courier New"/>
                <a:sym typeface="Courier New"/>
              </a:defRPr>
            </a:pPr>
            <a:r>
              <a:t>git status</a:t>
            </a:r>
          </a:p>
          <a:p>
            <a:pPr>
              <a:spcBef>
                <a:spcPts val="0"/>
              </a:spcBef>
              <a:defRPr sz="1600" b="1">
                <a:latin typeface="Courier New"/>
                <a:ea typeface="Courier New"/>
                <a:cs typeface="Courier New"/>
                <a:sym typeface="Courier New"/>
              </a:defRPr>
            </a:pPr>
            <a:r>
              <a:t>git add &lt;file-name&gt;</a:t>
            </a:r>
          </a:p>
          <a:p>
            <a:pPr>
              <a:spcBef>
                <a:spcPts val="0"/>
              </a:spcBef>
              <a:defRPr sz="1600" b="1">
                <a:latin typeface="Courier New"/>
                <a:ea typeface="Courier New"/>
                <a:cs typeface="Courier New"/>
                <a:sym typeface="Courier New"/>
              </a:defRPr>
            </a:pPr>
            <a:r>
              <a:t>git commit -am “comments”</a:t>
            </a:r>
          </a:p>
        </p:txBody>
      </p:sp>
      <p:pic>
        <p:nvPicPr>
          <p:cNvPr id="211" name="Picture 10" descr="Picture 10"/>
          <p:cNvPicPr>
            <a:picLocks noChangeAspect="1"/>
          </p:cNvPicPr>
          <p:nvPr/>
        </p:nvPicPr>
        <p:blipFill>
          <a:blip r:embed="rId4">
            <a:extLst/>
          </a:blip>
          <a:stretch>
            <a:fillRect/>
          </a:stretch>
        </p:blipFill>
        <p:spPr>
          <a:xfrm>
            <a:off x="11004994" y="8743404"/>
            <a:ext cx="1440162" cy="36004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Workflow - developer"/>
          <p:cNvSpPr txBox="1">
            <a:spLocks noGrp="1"/>
          </p:cNvSpPr>
          <p:nvPr>
            <p:ph type="body" idx="13"/>
          </p:nvPr>
        </p:nvSpPr>
        <p:spPr>
          <a:xfrm>
            <a:off x="406400" y="342900"/>
            <a:ext cx="11176000" cy="571500"/>
          </a:xfrm>
          <a:prstGeom prst="rect">
            <a:avLst/>
          </a:prstGeom>
        </p:spPr>
        <p:txBody>
          <a:bodyPr/>
          <a:lstStyle/>
          <a:p>
            <a:pPr>
              <a:defRPr sz="3200" spc="160">
                <a:solidFill>
                  <a:schemeClr val="accent1">
                    <a:hueOff val="104794"/>
                    <a:lumOff val="-8431"/>
                  </a:schemeClr>
                </a:solidFill>
              </a:defRPr>
            </a:pPr>
            <a:r>
              <a:t>Workflow - </a:t>
            </a:r>
            <a:r>
              <a:rPr>
                <a:solidFill>
                  <a:schemeClr val="accent3">
                    <a:hueOff val="1279411"/>
                    <a:satOff val="-9468"/>
                    <a:lumOff val="-15294"/>
                  </a:schemeClr>
                </a:solidFill>
              </a:rPr>
              <a:t>developer</a:t>
            </a:r>
          </a:p>
        </p:txBody>
      </p:sp>
      <p:sp>
        <p:nvSpPr>
          <p:cNvPr id="214" name="Push feature branch to remote. When ready, push the feature branch up to the central repository (origin). Use the -u flag so that Git adds it as a remote tracking branch."/>
          <p:cNvSpPr txBox="1"/>
          <p:nvPr/>
        </p:nvSpPr>
        <p:spPr>
          <a:xfrm>
            <a:off x="406399" y="1302253"/>
            <a:ext cx="12192002" cy="185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spcBef>
                <a:spcPts val="4800"/>
              </a:spcBef>
              <a:buSzPct val="100000"/>
              <a:buAutoNum type="arabicPeriod" startAt="5"/>
              <a:defRPr sz="3400"/>
            </a:pPr>
            <a:r>
              <a:rPr i="1">
                <a:solidFill>
                  <a:schemeClr val="accent3">
                    <a:hueOff val="1279411"/>
                    <a:satOff val="-9468"/>
                    <a:lumOff val="-15294"/>
                  </a:schemeClr>
                </a:solidFill>
                <a:latin typeface="Avenir Next"/>
                <a:ea typeface="Avenir Next"/>
                <a:cs typeface="Avenir Next"/>
                <a:sym typeface="Avenir Next"/>
              </a:rPr>
              <a:t>Push feature branch to remote.</a:t>
            </a:r>
            <a:r>
              <a:rPr i="1">
                <a:solidFill>
                  <a:schemeClr val="accent1">
                    <a:hueOff val="104794"/>
                    <a:lumOff val="-8431"/>
                  </a:schemeClr>
                </a:solidFill>
                <a:latin typeface="Avenir Next"/>
                <a:ea typeface="Avenir Next"/>
                <a:cs typeface="Avenir Next"/>
                <a:sym typeface="Avenir Next"/>
              </a:rPr>
              <a:t> </a:t>
            </a:r>
            <a:r>
              <a:t>When ready, push the feature branch up to the central repository (origin). Use the -u flag so that Git adds it as a remote tracking branch.</a:t>
            </a:r>
          </a:p>
        </p:txBody>
      </p:sp>
      <p:pic>
        <p:nvPicPr>
          <p:cNvPr id="215" name="Screen Shot 2018-08-05 at 13.26.32.png" descr="Screen Shot 2018-08-05 at 13.26.32.png"/>
          <p:cNvPicPr>
            <a:picLocks noChangeAspect="1"/>
          </p:cNvPicPr>
          <p:nvPr/>
        </p:nvPicPr>
        <p:blipFill>
          <a:blip r:embed="rId2">
            <a:extLst/>
          </a:blip>
          <a:stretch>
            <a:fillRect/>
          </a:stretch>
        </p:blipFill>
        <p:spPr>
          <a:xfrm>
            <a:off x="3149600" y="3452584"/>
            <a:ext cx="6705600" cy="876301"/>
          </a:xfrm>
          <a:prstGeom prst="rect">
            <a:avLst/>
          </a:prstGeom>
          <a:ln w="12700">
            <a:miter lim="400000"/>
          </a:ln>
        </p:spPr>
      </p:pic>
      <p:sp>
        <p:nvSpPr>
          <p:cNvPr id="216" name="Open a pull request in GitHub. File a pull request asking to merge your feature branch into master."/>
          <p:cNvSpPr txBox="1"/>
          <p:nvPr/>
        </p:nvSpPr>
        <p:spPr>
          <a:xfrm>
            <a:off x="406399" y="4625014"/>
            <a:ext cx="1219200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spcBef>
                <a:spcPts val="4800"/>
              </a:spcBef>
              <a:buSzPct val="100000"/>
              <a:buAutoNum type="arabicPeriod" startAt="6"/>
              <a:defRPr sz="3400"/>
            </a:pPr>
            <a:r>
              <a:rPr i="1">
                <a:solidFill>
                  <a:schemeClr val="accent3">
                    <a:hueOff val="1279411"/>
                    <a:satOff val="-9468"/>
                    <a:lumOff val="-15294"/>
                  </a:schemeClr>
                </a:solidFill>
                <a:latin typeface="Avenir Next"/>
                <a:ea typeface="Avenir Next"/>
                <a:cs typeface="Avenir Next"/>
                <a:sym typeface="Avenir Next"/>
              </a:rPr>
              <a:t>Open a pull request in GitHub.</a:t>
            </a:r>
            <a:r>
              <a:rPr i="1">
                <a:solidFill>
                  <a:schemeClr val="accent1">
                    <a:hueOff val="104794"/>
                    <a:lumOff val="-8431"/>
                  </a:schemeClr>
                </a:solidFill>
                <a:latin typeface="Avenir Next"/>
                <a:ea typeface="Avenir Next"/>
                <a:cs typeface="Avenir Next"/>
                <a:sym typeface="Avenir Next"/>
              </a:rPr>
              <a:t> </a:t>
            </a:r>
            <a:r>
              <a:t>File a pull request asking to merge your feature branch into master.</a:t>
            </a:r>
          </a:p>
        </p:txBody>
      </p:sp>
      <p:sp>
        <p:nvSpPr>
          <p:cNvPr id="217" name="Browse to the project repository website in GitHub."/>
          <p:cNvSpPr txBox="1"/>
          <p:nvPr/>
        </p:nvSpPr>
        <p:spPr>
          <a:xfrm>
            <a:off x="406399" y="5947305"/>
            <a:ext cx="1219200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a:defRPr sz="3400"/>
            </a:pPr>
            <a:r>
              <a:t>Browse to the project repository website in GitHub.</a:t>
            </a:r>
          </a:p>
        </p:txBody>
      </p:sp>
      <p:sp>
        <p:nvSpPr>
          <p:cNvPr id="218" name="Click on New pull request button."/>
          <p:cNvSpPr txBox="1"/>
          <p:nvPr/>
        </p:nvSpPr>
        <p:spPr>
          <a:xfrm>
            <a:off x="406399" y="6685396"/>
            <a:ext cx="1219200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startAt="2"/>
              <a:defRPr sz="3400"/>
            </a:pPr>
            <a:r>
              <a:t>Click on </a:t>
            </a:r>
            <a:r>
              <a:rPr i="1">
                <a:latin typeface="Avenir Next Condensed"/>
                <a:ea typeface="Avenir Next Condensed"/>
                <a:cs typeface="Avenir Next Condensed"/>
                <a:sym typeface="Avenir Next Condensed"/>
              </a:rPr>
              <a:t>New pull request</a:t>
            </a:r>
            <a:r>
              <a:t> button.</a:t>
            </a:r>
          </a:p>
        </p:txBody>
      </p:sp>
      <p:pic>
        <p:nvPicPr>
          <p:cNvPr id="219" name="pic1.png" descr="pic1.png"/>
          <p:cNvPicPr>
            <a:picLocks noChangeAspect="1"/>
          </p:cNvPicPr>
          <p:nvPr/>
        </p:nvPicPr>
        <p:blipFill>
          <a:blip r:embed="rId3">
            <a:extLst/>
          </a:blip>
          <a:stretch>
            <a:fillRect/>
          </a:stretch>
        </p:blipFill>
        <p:spPr>
          <a:xfrm>
            <a:off x="3204950" y="7474287"/>
            <a:ext cx="6594900" cy="1998455"/>
          </a:xfrm>
          <a:prstGeom prst="rect">
            <a:avLst/>
          </a:prstGeom>
          <a:ln w="12700">
            <a:miter lim="400000"/>
          </a:ln>
        </p:spPr>
      </p:pic>
      <p:pic>
        <p:nvPicPr>
          <p:cNvPr id="220" name="Picture 10" descr="Picture 10"/>
          <p:cNvPicPr>
            <a:picLocks noChangeAspect="1"/>
          </p:cNvPicPr>
          <p:nvPr/>
        </p:nvPicPr>
        <p:blipFill>
          <a:blip r:embed="rId4">
            <a:extLst/>
          </a:blip>
          <a:stretch>
            <a:fillRect/>
          </a:stretch>
        </p:blipFill>
        <p:spPr>
          <a:xfrm>
            <a:off x="11004994" y="8743404"/>
            <a:ext cx="1440162" cy="36004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Workflow - developer"/>
          <p:cNvSpPr txBox="1">
            <a:spLocks noGrp="1"/>
          </p:cNvSpPr>
          <p:nvPr>
            <p:ph type="body" idx="13"/>
          </p:nvPr>
        </p:nvSpPr>
        <p:spPr>
          <a:xfrm>
            <a:off x="406400" y="342900"/>
            <a:ext cx="11176000" cy="571500"/>
          </a:xfrm>
          <a:prstGeom prst="rect">
            <a:avLst/>
          </a:prstGeom>
        </p:spPr>
        <p:txBody>
          <a:bodyPr/>
          <a:lstStyle/>
          <a:p>
            <a:pPr>
              <a:defRPr sz="3200" spc="160">
                <a:solidFill>
                  <a:schemeClr val="accent1">
                    <a:hueOff val="104794"/>
                    <a:lumOff val="-8431"/>
                  </a:schemeClr>
                </a:solidFill>
              </a:defRPr>
            </a:pPr>
            <a:r>
              <a:t>Workflow - </a:t>
            </a:r>
            <a:r>
              <a:rPr>
                <a:solidFill>
                  <a:schemeClr val="accent3">
                    <a:hueOff val="1279411"/>
                    <a:satOff val="-9468"/>
                    <a:lumOff val="-15294"/>
                  </a:schemeClr>
                </a:solidFill>
              </a:rPr>
              <a:t>developer</a:t>
            </a:r>
          </a:p>
        </p:txBody>
      </p:sp>
      <p:sp>
        <p:nvSpPr>
          <p:cNvPr id="223" name="Select master from base drop-down, and new-feature from compare drop-down button."/>
          <p:cNvSpPr txBox="1"/>
          <p:nvPr/>
        </p:nvSpPr>
        <p:spPr>
          <a:xfrm>
            <a:off x="406399" y="1283865"/>
            <a:ext cx="1219200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startAt="3"/>
              <a:defRPr sz="3400"/>
            </a:pPr>
            <a:r>
              <a:t>Select master from base drop-down, and new-feature from compare drop-down button.</a:t>
            </a:r>
          </a:p>
        </p:txBody>
      </p:sp>
      <p:pic>
        <p:nvPicPr>
          <p:cNvPr id="224" name="pic1.png" descr="pic1.png"/>
          <p:cNvPicPr>
            <a:picLocks noChangeAspect="1"/>
          </p:cNvPicPr>
          <p:nvPr/>
        </p:nvPicPr>
        <p:blipFill>
          <a:blip r:embed="rId2">
            <a:extLst/>
          </a:blip>
          <a:stretch>
            <a:fillRect/>
          </a:stretch>
        </p:blipFill>
        <p:spPr>
          <a:xfrm>
            <a:off x="3892189" y="2831608"/>
            <a:ext cx="5220421" cy="2474208"/>
          </a:xfrm>
          <a:prstGeom prst="rect">
            <a:avLst/>
          </a:prstGeom>
          <a:ln w="12700">
            <a:miter lim="400000"/>
          </a:ln>
        </p:spPr>
      </p:pic>
      <p:sp>
        <p:nvSpPr>
          <p:cNvPr id="225" name="Add title and comments to describe the new feature and click Create pull request button."/>
          <p:cNvSpPr txBox="1"/>
          <p:nvPr/>
        </p:nvSpPr>
        <p:spPr>
          <a:xfrm>
            <a:off x="406399" y="5583558"/>
            <a:ext cx="12192002" cy="127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startAt="4"/>
              <a:defRPr sz="3400"/>
            </a:pPr>
            <a:r>
              <a:t>Add title and comments to describe the new feature and click </a:t>
            </a:r>
            <a:r>
              <a:rPr i="1">
                <a:latin typeface="Avenir Next Condensed"/>
                <a:ea typeface="Avenir Next Condensed"/>
                <a:cs typeface="Avenir Next Condensed"/>
                <a:sym typeface="Avenir Next Condensed"/>
              </a:rPr>
              <a:t>Create pull request</a:t>
            </a:r>
            <a:r>
              <a:t> button.</a:t>
            </a:r>
          </a:p>
        </p:txBody>
      </p:sp>
      <p:pic>
        <p:nvPicPr>
          <p:cNvPr id="226" name="pic1.png" descr="pic1.png"/>
          <p:cNvPicPr>
            <a:picLocks noChangeAspect="1"/>
          </p:cNvPicPr>
          <p:nvPr/>
        </p:nvPicPr>
        <p:blipFill>
          <a:blip r:embed="rId3">
            <a:extLst/>
          </a:blip>
          <a:stretch>
            <a:fillRect/>
          </a:stretch>
        </p:blipFill>
        <p:spPr>
          <a:xfrm>
            <a:off x="4130317" y="7131301"/>
            <a:ext cx="4744166" cy="2474208"/>
          </a:xfrm>
          <a:prstGeom prst="rect">
            <a:avLst/>
          </a:prstGeom>
          <a:ln w="12700">
            <a:miter lim="400000"/>
          </a:ln>
        </p:spPr>
      </p:pic>
      <p:pic>
        <p:nvPicPr>
          <p:cNvPr id="227" name="Picture 10" descr="Picture 10"/>
          <p:cNvPicPr>
            <a:picLocks noChangeAspect="1"/>
          </p:cNvPicPr>
          <p:nvPr/>
        </p:nvPicPr>
        <p:blipFill>
          <a:blip r:embed="rId4">
            <a:extLst/>
          </a:blip>
          <a:stretch>
            <a:fillRect/>
          </a:stretch>
        </p:blipFill>
        <p:spPr>
          <a:xfrm>
            <a:off x="11004994" y="8743404"/>
            <a:ext cx="1440162" cy="360042"/>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Workflow - git master"/>
          <p:cNvSpPr txBox="1">
            <a:spLocks noGrp="1"/>
          </p:cNvSpPr>
          <p:nvPr>
            <p:ph type="body" idx="13"/>
          </p:nvPr>
        </p:nvSpPr>
        <p:spPr>
          <a:xfrm>
            <a:off x="406400" y="342900"/>
            <a:ext cx="11176000" cy="571500"/>
          </a:xfrm>
          <a:prstGeom prst="rect">
            <a:avLst/>
          </a:prstGeom>
        </p:spPr>
        <p:txBody>
          <a:bodyPr/>
          <a:lstStyle/>
          <a:p>
            <a:pPr>
              <a:defRPr sz="3200" spc="160">
                <a:solidFill>
                  <a:schemeClr val="accent1">
                    <a:hueOff val="104794"/>
                    <a:lumOff val="-8431"/>
                  </a:schemeClr>
                </a:solidFill>
              </a:defRPr>
            </a:pPr>
            <a:r>
              <a:t>Workflow - </a:t>
            </a:r>
            <a:r>
              <a:rPr>
                <a:solidFill>
                  <a:schemeClr val="accent5">
                    <a:hueOff val="-180946"/>
                    <a:satOff val="-2351"/>
                    <a:lumOff val="-8716"/>
                  </a:schemeClr>
                </a:solidFill>
              </a:rPr>
              <a:t>git master</a:t>
            </a:r>
          </a:p>
        </p:txBody>
      </p:sp>
      <p:sp>
        <p:nvSpPr>
          <p:cNvPr id="230" name="Comment, merge or close pull request."/>
          <p:cNvSpPr txBox="1"/>
          <p:nvPr/>
        </p:nvSpPr>
        <p:spPr>
          <a:xfrm>
            <a:off x="406399" y="4799679"/>
            <a:ext cx="1219200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spcBef>
                <a:spcPts val="4800"/>
              </a:spcBef>
              <a:buSzPct val="100000"/>
              <a:buAutoNum type="arabicPeriod" startAt="8"/>
              <a:defRPr sz="3400"/>
            </a:pPr>
            <a:r>
              <a:rPr i="1">
                <a:solidFill>
                  <a:schemeClr val="accent5">
                    <a:hueOff val="-180946"/>
                    <a:satOff val="-2351"/>
                    <a:lumOff val="-8716"/>
                  </a:schemeClr>
                </a:solidFill>
                <a:latin typeface="Avenir Next"/>
                <a:ea typeface="Avenir Next"/>
                <a:cs typeface="Avenir Next"/>
                <a:sym typeface="Avenir Next"/>
              </a:rPr>
              <a:t>Comment, merge or close pull request.</a:t>
            </a:r>
            <a:r>
              <a:rPr i="1">
                <a:solidFill>
                  <a:schemeClr val="accent1">
                    <a:hueOff val="104794"/>
                    <a:lumOff val="-8431"/>
                  </a:schemeClr>
                </a:solidFill>
                <a:latin typeface="Avenir Next"/>
                <a:ea typeface="Avenir Next"/>
                <a:cs typeface="Avenir Next"/>
                <a:sym typeface="Avenir Next"/>
              </a:rPr>
              <a:t> </a:t>
            </a:r>
          </a:p>
        </p:txBody>
      </p:sp>
      <p:sp>
        <p:nvSpPr>
          <p:cNvPr id="231" name="Review pull request. Check out the new-feature branch from origin, compare it to master and review the code changes."/>
          <p:cNvSpPr txBox="1"/>
          <p:nvPr/>
        </p:nvSpPr>
        <p:spPr>
          <a:xfrm>
            <a:off x="406399" y="1302253"/>
            <a:ext cx="12192002" cy="185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660400" indent="-660400">
              <a:spcBef>
                <a:spcPts val="4800"/>
              </a:spcBef>
              <a:buSzPct val="100000"/>
              <a:buAutoNum type="arabicPeriod" startAt="7"/>
              <a:defRPr sz="3400"/>
            </a:pPr>
            <a:r>
              <a:rPr i="1">
                <a:solidFill>
                  <a:schemeClr val="accent5">
                    <a:hueOff val="-180946"/>
                    <a:satOff val="-2351"/>
                    <a:lumOff val="-8716"/>
                  </a:schemeClr>
                </a:solidFill>
                <a:latin typeface="Avenir Next"/>
                <a:ea typeface="Avenir Next"/>
                <a:cs typeface="Avenir Next"/>
                <a:sym typeface="Avenir Next"/>
              </a:rPr>
              <a:t>Review pull request.</a:t>
            </a:r>
            <a:r>
              <a:rPr i="1">
                <a:solidFill>
                  <a:schemeClr val="accent1">
                    <a:hueOff val="104794"/>
                    <a:lumOff val="-8431"/>
                  </a:schemeClr>
                </a:solidFill>
                <a:latin typeface="Avenir Next"/>
                <a:ea typeface="Avenir Next"/>
                <a:cs typeface="Avenir Next"/>
                <a:sym typeface="Avenir Next"/>
              </a:rPr>
              <a:t> </a:t>
            </a:r>
            <a:r>
              <a:t>Check out the new-feature branch from origin, compare it to master and review the code changes.</a:t>
            </a:r>
          </a:p>
        </p:txBody>
      </p:sp>
      <p:sp>
        <p:nvSpPr>
          <p:cNvPr id="232" name="git checkout -b new-feature origin/new-feature…"/>
          <p:cNvSpPr/>
          <p:nvPr/>
        </p:nvSpPr>
        <p:spPr>
          <a:xfrm>
            <a:off x="3323868" y="3465284"/>
            <a:ext cx="6357064" cy="1025565"/>
          </a:xfrm>
          <a:prstGeom prst="rect">
            <a:avLst/>
          </a:prstGeom>
          <a:solidFill>
            <a:srgbClr val="13163F"/>
          </a:solidFill>
          <a:ln w="25400">
            <a:solidFill>
              <a:srgbClr val="FFFF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spcBef>
                <a:spcPts val="0"/>
              </a:spcBef>
              <a:defRPr sz="1600" b="1">
                <a:latin typeface="Courier New"/>
                <a:ea typeface="Courier New"/>
                <a:cs typeface="Courier New"/>
                <a:sym typeface="Courier New"/>
              </a:defRPr>
            </a:pPr>
            <a:r>
              <a:t>git checkout -b new-feature origin/new-feature</a:t>
            </a:r>
          </a:p>
          <a:p>
            <a:pPr>
              <a:spcBef>
                <a:spcPts val="0"/>
              </a:spcBef>
              <a:defRPr sz="1600" b="1">
                <a:latin typeface="Courier New"/>
                <a:ea typeface="Courier New"/>
                <a:cs typeface="Courier New"/>
                <a:sym typeface="Courier New"/>
              </a:defRPr>
            </a:pPr>
            <a:r>
              <a:t>git diff master new-feature</a:t>
            </a:r>
          </a:p>
        </p:txBody>
      </p:sp>
      <p:sp>
        <p:nvSpPr>
          <p:cNvPr id="233" name="Browse to the project repository website in GitHub."/>
          <p:cNvSpPr txBox="1"/>
          <p:nvPr/>
        </p:nvSpPr>
        <p:spPr>
          <a:xfrm>
            <a:off x="406399" y="5781610"/>
            <a:ext cx="1219200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a:defRPr sz="3400"/>
            </a:pPr>
            <a:r>
              <a:t>Browse to the project repository website in GitHub.</a:t>
            </a:r>
          </a:p>
        </p:txBody>
      </p:sp>
      <p:sp>
        <p:nvSpPr>
          <p:cNvPr id="234" name="Click on Pull requests tab."/>
          <p:cNvSpPr txBox="1"/>
          <p:nvPr/>
        </p:nvSpPr>
        <p:spPr>
          <a:xfrm>
            <a:off x="406399" y="6763540"/>
            <a:ext cx="1219200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1320800" lvl="1" indent="-660400">
              <a:spcBef>
                <a:spcPts val="4800"/>
              </a:spcBef>
              <a:buSzPct val="100000"/>
              <a:buAutoNum type="alphaLcPeriod" startAt="2"/>
              <a:defRPr sz="3400"/>
            </a:pPr>
            <a:r>
              <a:t>Click on </a:t>
            </a:r>
            <a:r>
              <a:rPr i="1">
                <a:latin typeface="Avenir Next Condensed"/>
                <a:ea typeface="Avenir Next Condensed"/>
                <a:cs typeface="Avenir Next Condensed"/>
                <a:sym typeface="Avenir Next Condensed"/>
              </a:rPr>
              <a:t>Pull requests</a:t>
            </a:r>
            <a:r>
              <a:t> tab.</a:t>
            </a:r>
          </a:p>
        </p:txBody>
      </p:sp>
      <p:pic>
        <p:nvPicPr>
          <p:cNvPr id="235" name="pic1.png" descr="pic1.png"/>
          <p:cNvPicPr>
            <a:picLocks noChangeAspect="1"/>
          </p:cNvPicPr>
          <p:nvPr/>
        </p:nvPicPr>
        <p:blipFill>
          <a:blip r:embed="rId2">
            <a:extLst/>
          </a:blip>
          <a:stretch>
            <a:fillRect/>
          </a:stretch>
        </p:blipFill>
        <p:spPr>
          <a:xfrm>
            <a:off x="2192487" y="7745471"/>
            <a:ext cx="8619826" cy="1653705"/>
          </a:xfrm>
          <a:prstGeom prst="rect">
            <a:avLst/>
          </a:prstGeom>
          <a:ln w="12700">
            <a:miter lim="400000"/>
          </a:ln>
        </p:spPr>
      </p:pic>
      <p:pic>
        <p:nvPicPr>
          <p:cNvPr id="236" name="Picture 10" descr="Picture 10"/>
          <p:cNvPicPr>
            <a:picLocks noChangeAspect="1"/>
          </p:cNvPicPr>
          <p:nvPr/>
        </p:nvPicPr>
        <p:blipFill>
          <a:blip r:embed="rId3">
            <a:extLst/>
          </a:blip>
          <a:stretch>
            <a:fillRect/>
          </a:stretch>
        </p:blipFill>
        <p:spPr>
          <a:xfrm>
            <a:off x="11004994" y="8743404"/>
            <a:ext cx="1440162" cy="36004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857</Words>
  <Application>Microsoft Office PowerPoint</Application>
  <PresentationFormat>Custom</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New_Template7</vt:lpstr>
      <vt:lpstr>AF-TWIN git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AF-TWIN git workflow</dc:title>
  <dc:creator>Artim, Murat</dc:creator>
  <cp:lastModifiedBy>ARTIM, Murat</cp:lastModifiedBy>
  <cp:revision>4</cp:revision>
  <dcterms:modified xsi:type="dcterms:W3CDTF">2018-08-05T16:08:06Z</dcterms:modified>
</cp:coreProperties>
</file>