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9" r:id="rId2"/>
    <p:sldId id="258" r:id="rId3"/>
    <p:sldId id="260" r:id="rId4"/>
    <p:sldId id="268" r:id="rId5"/>
    <p:sldId id="261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309" r:id="rId14"/>
    <p:sldId id="310" r:id="rId15"/>
    <p:sldId id="311" r:id="rId16"/>
    <p:sldId id="313" r:id="rId17"/>
    <p:sldId id="312" r:id="rId18"/>
    <p:sldId id="314" r:id="rId19"/>
    <p:sldId id="315" r:id="rId20"/>
    <p:sldId id="338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5" r:id="rId40"/>
    <p:sldId id="334" r:id="rId41"/>
    <p:sldId id="336" r:id="rId42"/>
    <p:sldId id="337" r:id="rId43"/>
    <p:sldId id="29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61"/>
    <a:srgbClr val="80A293"/>
    <a:srgbClr val="BDD0B8"/>
    <a:srgbClr val="F4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88" autoAdjust="0"/>
    <p:restoredTop sz="96391" autoAdjust="0"/>
  </p:normalViewPr>
  <p:slideViewPr>
    <p:cSldViewPr snapToGrid="0" showGuides="1">
      <p:cViewPr varScale="1">
        <p:scale>
          <a:sx n="92" d="100"/>
          <a:sy n="92" d="100"/>
        </p:scale>
        <p:origin x="5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2DCDB-B2D4-4D8F-8AAC-CDCA5954F4B2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051B5-468E-4E31-BF0F-BBE86D9FC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5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14027" r="-250" b="3265"/>
          <a:stretch/>
        </p:blipFill>
        <p:spPr>
          <a:xfrm rot="2143176" flipH="1">
            <a:off x="7928823" y="-1032728"/>
            <a:ext cx="4322239" cy="4293289"/>
          </a:xfrm>
          <a:custGeom>
            <a:avLst/>
            <a:gdLst>
              <a:gd name="connsiteX0" fmla="*/ 0 w 6857998"/>
              <a:gd name="connsiteY0" fmla="*/ 2410638 h 6812063"/>
              <a:gd name="connsiteX1" fmla="*/ 1730542 w 6857998"/>
              <a:gd name="connsiteY1" fmla="*/ 0 h 6812063"/>
              <a:gd name="connsiteX2" fmla="*/ 6857998 w 6857998"/>
              <a:gd name="connsiteY2" fmla="*/ 3680883 h 6812063"/>
              <a:gd name="connsiteX3" fmla="*/ 6857998 w 6857998"/>
              <a:gd name="connsiteY3" fmla="*/ 4617369 h 6812063"/>
              <a:gd name="connsiteX4" fmla="*/ 5282479 w 6857998"/>
              <a:gd name="connsiteY4" fmla="*/ 6812062 h 6812063"/>
              <a:gd name="connsiteX5" fmla="*/ 0 w 6857998"/>
              <a:gd name="connsiteY5" fmla="*/ 6812063 h 681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7998" h="6812063">
                <a:moveTo>
                  <a:pt x="0" y="2410638"/>
                </a:moveTo>
                <a:lnTo>
                  <a:pt x="1730542" y="0"/>
                </a:lnTo>
                <a:lnTo>
                  <a:pt x="6857998" y="3680883"/>
                </a:lnTo>
                <a:lnTo>
                  <a:pt x="6857998" y="4617369"/>
                </a:lnTo>
                <a:lnTo>
                  <a:pt x="5282479" y="6812062"/>
                </a:lnTo>
                <a:lnTo>
                  <a:pt x="0" y="6812063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14027" r="-250" b="3265"/>
          <a:stretch/>
        </p:blipFill>
        <p:spPr>
          <a:xfrm rot="2143176" flipV="1">
            <a:off x="-48529" y="3586570"/>
            <a:ext cx="4322239" cy="4293289"/>
          </a:xfrm>
          <a:custGeom>
            <a:avLst/>
            <a:gdLst>
              <a:gd name="connsiteX0" fmla="*/ 0 w 6857998"/>
              <a:gd name="connsiteY0" fmla="*/ 2410638 h 6812063"/>
              <a:gd name="connsiteX1" fmla="*/ 1730542 w 6857998"/>
              <a:gd name="connsiteY1" fmla="*/ 0 h 6812063"/>
              <a:gd name="connsiteX2" fmla="*/ 6857998 w 6857998"/>
              <a:gd name="connsiteY2" fmla="*/ 3680883 h 6812063"/>
              <a:gd name="connsiteX3" fmla="*/ 6857998 w 6857998"/>
              <a:gd name="connsiteY3" fmla="*/ 4617369 h 6812063"/>
              <a:gd name="connsiteX4" fmla="*/ 5282479 w 6857998"/>
              <a:gd name="connsiteY4" fmla="*/ 6812062 h 6812063"/>
              <a:gd name="connsiteX5" fmla="*/ 0 w 6857998"/>
              <a:gd name="connsiteY5" fmla="*/ 6812063 h 681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7998" h="6812063">
                <a:moveTo>
                  <a:pt x="0" y="2410638"/>
                </a:moveTo>
                <a:lnTo>
                  <a:pt x="1730542" y="0"/>
                </a:lnTo>
                <a:lnTo>
                  <a:pt x="6857998" y="3680883"/>
                </a:lnTo>
                <a:lnTo>
                  <a:pt x="6857998" y="4617369"/>
                </a:lnTo>
                <a:lnTo>
                  <a:pt x="5282479" y="6812062"/>
                </a:lnTo>
                <a:lnTo>
                  <a:pt x="0" y="681206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0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/>
          <a:stretch/>
        </p:blipFill>
        <p:spPr>
          <a:xfrm flipV="1">
            <a:off x="0" y="3399905"/>
            <a:ext cx="12192000" cy="345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/>
          <a:stretch/>
        </p:blipFill>
        <p:spPr>
          <a:xfrm>
            <a:off x="0" y="0"/>
            <a:ext cx="12192000" cy="3458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42500" b="19980"/>
          <a:stretch/>
        </p:blipFill>
        <p:spPr>
          <a:xfrm rot="5400000" flipH="1" flipV="1">
            <a:off x="-89450" y="89451"/>
            <a:ext cx="6857999" cy="667909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2500" b="27760"/>
          <a:stretch/>
        </p:blipFill>
        <p:spPr>
          <a:xfrm rot="5400000">
            <a:off x="5748131" y="414133"/>
            <a:ext cx="6857999" cy="602973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4212275" y="2907557"/>
            <a:ext cx="74676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8000" b="0" i="1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双指针算法</a:t>
            </a:r>
            <a:endParaRPr lang="zh-CN" altLang="en-US" sz="8000" b="0" i="1" spc="600" dirty="0">
              <a:gradFill>
                <a:gsLst>
                  <a:gs pos="0">
                    <a:srgbClr val="80A293"/>
                  </a:gs>
                  <a:gs pos="100000">
                    <a:srgbClr val="567E61"/>
                  </a:gs>
                </a:gsLst>
                <a:lin ang="5400000" scaled="0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290945" y="1641001"/>
            <a:ext cx="9518073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6000" b="0" i="1" spc="600" dirty="0">
                <a:gradFill>
                  <a:gsLst>
                    <a:gs pos="0">
                      <a:srgbClr val="80A293"/>
                    </a:gs>
                    <a:gs pos="100000">
                      <a:srgbClr val="567E61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算法分析与设计课程报告</a:t>
            </a:r>
            <a:endParaRPr lang="zh-CN" altLang="en-US" sz="6000" b="0" i="1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2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979051" y="396610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616594" y="554042"/>
            <a:ext cx="37602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判断链表是否有环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E27B5F-38E7-BF39-B6DC-56DB3DF1EC34}"/>
              </a:ext>
            </a:extLst>
          </p:cNvPr>
          <p:cNvSpPr txBox="1"/>
          <p:nvPr/>
        </p:nvSpPr>
        <p:spPr>
          <a:xfrm>
            <a:off x="923670" y="1496950"/>
            <a:ext cx="10181361" cy="66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给定链表的头结点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head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，判断链表中是否有环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AA940-9929-6602-D719-BA5C4B3B3C1F}"/>
              </a:ext>
            </a:extLst>
          </p:cNvPr>
          <p:cNvSpPr txBox="1"/>
          <p:nvPr/>
        </p:nvSpPr>
        <p:spPr>
          <a:xfrm>
            <a:off x="923669" y="2536041"/>
            <a:ext cx="10181361" cy="260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如果链表中存在环，则在链表上不断前进的指针会一直在环里绕圈子，且不能知道链表是否有环。但如果使用快慢指针，快指针一次移动两步，慢指针一次移动一步，当链表中存在环时，两个指针最终会在环中相遇。</a:t>
            </a:r>
          </a:p>
        </p:txBody>
      </p:sp>
    </p:spTree>
    <p:extLst>
      <p:ext uri="{BB962C8B-B14F-4D97-AF65-F5344CB8AC3E}">
        <p14:creationId xmlns:p14="http://schemas.microsoft.com/office/powerpoint/2010/main" val="19127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979051" y="396610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616594" y="554042"/>
            <a:ext cx="37602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判断链表是否有环</a:t>
            </a:r>
          </a:p>
        </p:txBody>
      </p:sp>
      <p:pic>
        <p:nvPicPr>
          <p:cNvPr id="7170" name="Picture 2" descr="v2-60c236af2ae6532a96684a5789c7c1c4_1440w.image (836×431)">
            <a:extLst>
              <a:ext uri="{FF2B5EF4-FFF2-40B4-BE49-F238E27FC236}">
                <a16:creationId xmlns:a16="http://schemas.microsoft.com/office/drawing/2014/main" id="{E7162D81-8BA9-ACD4-263E-756F730C9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87" y="1823585"/>
            <a:ext cx="5572519" cy="33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439486-C299-D69E-D494-DF3A1EB8A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4" y="1482317"/>
            <a:ext cx="6005118" cy="45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936451" y="268107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3.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删除有序数组中的重复项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6CEDCC-FDB9-9ABE-B498-FE5CC1DD4BD5}"/>
              </a:ext>
            </a:extLst>
          </p:cNvPr>
          <p:cNvSpPr txBox="1"/>
          <p:nvPr/>
        </p:nvSpPr>
        <p:spPr>
          <a:xfrm>
            <a:off x="825209" y="1719094"/>
            <a:ext cx="10181361" cy="3782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       给定一个有序数组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nums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，请原地删除重复出现的元素，使每个元素只出现一次 ，返回删除后数组的新长度。元素的相对顺序应该保持一致 。然后返回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nums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中唯一元素的个数。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        如果不是原地修改的话，可以用一个新数组保存去重之后的元素，返回新数组长度即可。但是原地修改，只能在原始数组上操作，所以，需要考虑使用快慢指针。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        让慢指针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slow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走在后面，快指针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fast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走在前面，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fast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找到一个不重复的元素就赋值给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slow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并让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slow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前进一步。这样，就保证了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nums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[0..slow]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都是不重复的元素，当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fast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指针遍历完整个数组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nums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后，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nums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[0..slow]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就是整个数组去重之后的结果</a:t>
            </a:r>
          </a:p>
        </p:txBody>
      </p:sp>
    </p:spTree>
    <p:extLst>
      <p:ext uri="{BB962C8B-B14F-4D97-AF65-F5344CB8AC3E}">
        <p14:creationId xmlns:p14="http://schemas.microsoft.com/office/powerpoint/2010/main" val="26324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06972" y="258518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3.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删除有序数组中的重复项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88F8F6-E7A4-6414-4A52-A344B9FA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5" y="1327626"/>
            <a:ext cx="7106642" cy="5420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FE2935-75AE-E9B3-65CF-9CEDEA572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79" y="0"/>
            <a:ext cx="335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5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3.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删除有序数组中的重复项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88F8F6-E7A4-6414-4A52-A344B9FA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5" y="1327626"/>
            <a:ext cx="7106642" cy="5420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FE2935-75AE-E9B3-65CF-9CEDEA572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79" y="0"/>
            <a:ext cx="335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>
            <a:off x="2550395" y="1949080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 flipH="1" flipV="1">
            <a:off x="-210871" y="-1620009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sp>
        <p:nvSpPr>
          <p:cNvPr id="20" name="圆角矩形 19"/>
          <p:cNvSpPr/>
          <p:nvPr/>
        </p:nvSpPr>
        <p:spPr>
          <a:xfrm>
            <a:off x="3455282" y="2962788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12293C-2570-4826-913E-F28EB67D7D3A}"/>
              </a:ext>
            </a:extLst>
          </p:cNvPr>
          <p:cNvSpPr txBox="1"/>
          <p:nvPr/>
        </p:nvSpPr>
        <p:spPr bwMode="auto">
          <a:xfrm>
            <a:off x="4215893" y="3031431"/>
            <a:ext cx="3760214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4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对撞指针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888931" y="4859165"/>
            <a:ext cx="419100" cy="0"/>
          </a:xfrm>
          <a:prstGeom prst="line">
            <a:avLst/>
          </a:prstGeom>
          <a:ln w="38100">
            <a:solidFill>
              <a:srgbClr val="80A293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30182" y="2137419"/>
            <a:ext cx="3336598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gradFill>
                  <a:gsLst>
                    <a:gs pos="0">
                      <a:srgbClr val="80A293"/>
                    </a:gs>
                    <a:gs pos="100000">
                      <a:srgbClr val="567E61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PART THREE</a:t>
            </a:r>
            <a:endParaRPr lang="zh-CN" altLang="en-US" sz="3200" dirty="0">
              <a:gradFill>
                <a:gsLst>
                  <a:gs pos="0">
                    <a:srgbClr val="80A293"/>
                  </a:gs>
                  <a:gs pos="100000">
                    <a:srgbClr val="567E61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11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96ABCEE-5F1E-F7DB-BEFE-7DD215D002AE}"/>
              </a:ext>
            </a:extLst>
          </p:cNvPr>
          <p:cNvSpPr txBox="1"/>
          <p:nvPr/>
        </p:nvSpPr>
        <p:spPr>
          <a:xfrm>
            <a:off x="1089312" y="2120116"/>
            <a:ext cx="95440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两个指针，初始一个在左、一个在右，左指针向右移动，右指针向左移动，直到相撞停止。</a:t>
            </a:r>
          </a:p>
          <a:p>
            <a:r>
              <a:rPr lang="zh-CN" altLang="en-US" sz="2800" dirty="0"/>
              <a:t>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113F2E-775F-CC6C-5FC8-E86407DA0977}"/>
              </a:ext>
            </a:extLst>
          </p:cNvPr>
          <p:cNvSpPr txBox="1"/>
          <p:nvPr/>
        </p:nvSpPr>
        <p:spPr>
          <a:xfrm>
            <a:off x="1089312" y="4342614"/>
            <a:ext cx="10181361" cy="66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适用场景：二分查找、反转数组、回文判定。</a:t>
            </a:r>
          </a:p>
        </p:txBody>
      </p:sp>
      <p:sp>
        <p:nvSpPr>
          <p:cNvPr id="10" name="圆角矩形 19">
            <a:extLst>
              <a:ext uri="{FF2B5EF4-FFF2-40B4-BE49-F238E27FC236}">
                <a16:creationId xmlns:a16="http://schemas.microsoft.com/office/drawing/2014/main" id="{A3B081AF-78F9-6A39-2874-A32716D16FB0}"/>
              </a:ext>
            </a:extLst>
          </p:cNvPr>
          <p:cNvSpPr/>
          <p:nvPr/>
        </p:nvSpPr>
        <p:spPr>
          <a:xfrm>
            <a:off x="979051" y="396610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0988DE-69E4-CA14-54A6-FBFDDC3B639D}"/>
              </a:ext>
            </a:extLst>
          </p:cNvPr>
          <p:cNvSpPr txBox="1"/>
          <p:nvPr/>
        </p:nvSpPr>
        <p:spPr bwMode="auto">
          <a:xfrm>
            <a:off x="1677317" y="437061"/>
            <a:ext cx="3760214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4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对撞指针</a:t>
            </a:r>
          </a:p>
        </p:txBody>
      </p:sp>
    </p:spTree>
    <p:extLst>
      <p:ext uri="{BB962C8B-B14F-4D97-AF65-F5344CB8AC3E}">
        <p14:creationId xmlns:p14="http://schemas.microsoft.com/office/powerpoint/2010/main" val="32510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验证回文串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F7400-85A2-69EE-1ABB-0043153A9451}"/>
              </a:ext>
            </a:extLst>
          </p:cNvPr>
          <p:cNvSpPr txBox="1"/>
          <p:nvPr/>
        </p:nvSpPr>
        <p:spPr>
          <a:xfrm>
            <a:off x="923670" y="1496950"/>
            <a:ext cx="10181361" cy="130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给定一个字符串，验证它是否是回文串，只考虑字母和数字字符，忽略字母的大小写。在本题中，将空字符串定义为有效的回文串。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FEE185-BDC0-1403-FC44-C425A5E27870}"/>
              </a:ext>
            </a:extLst>
          </p:cNvPr>
          <p:cNvSpPr txBox="1"/>
          <p:nvPr/>
        </p:nvSpPr>
        <p:spPr>
          <a:xfrm>
            <a:off x="1034893" y="3429000"/>
            <a:ext cx="996810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我们以字符串"@CaTnAc#"为例来看一下如何用对撞指针的方法判断一个字符串是否是回文串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8A9B16-19B5-B90B-CB97-08140B995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27" y="4470224"/>
            <a:ext cx="9152146" cy="22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验证回文串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F7400-85A2-69EE-1ABB-0043153A9451}"/>
              </a:ext>
            </a:extLst>
          </p:cNvPr>
          <p:cNvSpPr txBox="1"/>
          <p:nvPr/>
        </p:nvSpPr>
        <p:spPr>
          <a:xfrm>
            <a:off x="923670" y="1496950"/>
            <a:ext cx="10181361" cy="130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因为题目描述中是忽略字符串大小写的，因此先将字符串中所有字符转为小写字母。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C0DC2F-D8F3-87E1-8949-5658CBD6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28" y="2990155"/>
            <a:ext cx="10270603" cy="32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验证回文串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F7400-85A2-69EE-1ABB-0043153A9451}"/>
              </a:ext>
            </a:extLst>
          </p:cNvPr>
          <p:cNvSpPr txBox="1"/>
          <p:nvPr/>
        </p:nvSpPr>
        <p:spPr>
          <a:xfrm>
            <a:off x="923670" y="1496950"/>
            <a:ext cx="10181361" cy="130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然后建立左指针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指向字符串左边第一个元素，右指针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right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指向字符串右边第一个元素。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325186-DF5B-8C71-8368-0A4D6EA6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15" y="3015037"/>
            <a:ext cx="8892977" cy="31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"/>
          <a:stretch/>
        </p:blipFill>
        <p:spPr>
          <a:xfrm rot="16200000">
            <a:off x="4337988" y="-993911"/>
            <a:ext cx="6857998" cy="88458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工作总结概述</a:t>
            </a:r>
          </a:p>
          <a:p>
            <a:r>
              <a:rPr lang="zh-CN" altLang="en-US" dirty="0">
                <a:cs typeface="+mn-ea"/>
                <a:sym typeface="+mn-lt"/>
              </a:rPr>
              <a:t>工作成果展示</a:t>
            </a:r>
          </a:p>
          <a:p>
            <a:r>
              <a:rPr lang="zh-CN" altLang="en-US" dirty="0">
                <a:cs typeface="+mn-ea"/>
                <a:sym typeface="+mn-lt"/>
              </a:rPr>
              <a:t>存在主要问题</a:t>
            </a:r>
          </a:p>
          <a:p>
            <a:r>
              <a:rPr lang="zh-CN" altLang="en-US" dirty="0">
                <a:cs typeface="+mn-ea"/>
                <a:sym typeface="+mn-lt"/>
              </a:rPr>
              <a:t>后续工作计划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"/>
          <a:stretch/>
        </p:blipFill>
        <p:spPr>
          <a:xfrm rot="16200000">
            <a:off x="658908" y="-658904"/>
            <a:ext cx="6857998" cy="81758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14027" r="-250" b="3265"/>
          <a:stretch/>
        </p:blipFill>
        <p:spPr>
          <a:xfrm rot="14059578" flipH="1" flipV="1">
            <a:off x="6986592" y="-39997"/>
            <a:ext cx="6857998" cy="6812063"/>
          </a:xfrm>
          <a:custGeom>
            <a:avLst/>
            <a:gdLst>
              <a:gd name="connsiteX0" fmla="*/ 0 w 6857998"/>
              <a:gd name="connsiteY0" fmla="*/ 2410638 h 6812063"/>
              <a:gd name="connsiteX1" fmla="*/ 1730542 w 6857998"/>
              <a:gd name="connsiteY1" fmla="*/ 0 h 6812063"/>
              <a:gd name="connsiteX2" fmla="*/ 6857998 w 6857998"/>
              <a:gd name="connsiteY2" fmla="*/ 3680883 h 6812063"/>
              <a:gd name="connsiteX3" fmla="*/ 6857998 w 6857998"/>
              <a:gd name="connsiteY3" fmla="*/ 4617369 h 6812063"/>
              <a:gd name="connsiteX4" fmla="*/ 5282479 w 6857998"/>
              <a:gd name="connsiteY4" fmla="*/ 6812062 h 6812063"/>
              <a:gd name="connsiteX5" fmla="*/ 0 w 6857998"/>
              <a:gd name="connsiteY5" fmla="*/ 6812063 h 681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7998" h="6812063">
                <a:moveTo>
                  <a:pt x="0" y="2410638"/>
                </a:moveTo>
                <a:lnTo>
                  <a:pt x="1730542" y="0"/>
                </a:lnTo>
                <a:lnTo>
                  <a:pt x="6857998" y="3680883"/>
                </a:lnTo>
                <a:lnTo>
                  <a:pt x="6857998" y="4617369"/>
                </a:lnTo>
                <a:lnTo>
                  <a:pt x="5282479" y="6812062"/>
                </a:lnTo>
                <a:lnTo>
                  <a:pt x="0" y="6812063"/>
                </a:lnTo>
                <a:close/>
              </a:path>
            </a:pathLst>
          </a:custGeom>
        </p:spPr>
      </p:pic>
      <p:sp>
        <p:nvSpPr>
          <p:cNvPr id="11" name="文本框 10"/>
          <p:cNvSpPr txBox="1"/>
          <p:nvPr/>
        </p:nvSpPr>
        <p:spPr>
          <a:xfrm rot="5400000">
            <a:off x="1501978" y="3359537"/>
            <a:ext cx="2643839" cy="461665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CONTENTS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9862" y="911290"/>
            <a:ext cx="1064502" cy="2308324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206528" y="1286248"/>
            <a:ext cx="3486988" cy="707886"/>
            <a:chOff x="1464931" y="2668719"/>
            <a:chExt cx="3486988" cy="707886"/>
          </a:xfrm>
          <a:effectLst/>
        </p:grpSpPr>
        <p:sp>
          <p:nvSpPr>
            <p:cNvPr id="16" name="圆角矩形 15"/>
            <p:cNvSpPr/>
            <p:nvPr/>
          </p:nvSpPr>
          <p:spPr>
            <a:xfrm>
              <a:off x="2607002" y="2774600"/>
              <a:ext cx="2344917" cy="4637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0A293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a楷体" panose="02000500000000000000" pitchFamily="2" charset="-122"/>
                  <a:sym typeface="阿里巴巴普惠体" panose="00020600040101010101" pitchFamily="18" charset="-122"/>
                </a:rPr>
                <a:t>双指针简介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64931" y="2668719"/>
              <a:ext cx="9845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n w="19050">
                    <a:gradFill>
                      <a:gsLst>
                        <a:gs pos="0">
                          <a:srgbClr val="80A293"/>
                        </a:gs>
                        <a:gs pos="100000">
                          <a:srgbClr val="567E61"/>
                        </a:gs>
                      </a:gsLst>
                      <a:lin ang="5400000" scaled="1"/>
                    </a:gradFill>
                  </a:ln>
                  <a:noFill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01.</a:t>
              </a:r>
              <a:endParaRPr lang="zh-CN" altLang="en-US" sz="4000" dirty="0">
                <a:ln w="19050">
                  <a:gradFill>
                    <a:gsLst>
                      <a:gs pos="0">
                        <a:srgbClr val="80A293"/>
                      </a:gs>
                      <a:gs pos="100000">
                        <a:srgbClr val="567E61"/>
                      </a:gs>
                    </a:gsLst>
                    <a:lin ang="5400000" scaled="1"/>
                  </a:gradFill>
                </a:ln>
                <a:noFill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 flipH="1">
            <a:off x="1706949" y="3237398"/>
            <a:ext cx="537882" cy="65352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206528" y="2326311"/>
            <a:ext cx="3486988" cy="707886"/>
            <a:chOff x="1464931" y="2668719"/>
            <a:chExt cx="3486988" cy="707886"/>
          </a:xfrm>
          <a:effectLst/>
        </p:grpSpPr>
        <p:sp>
          <p:nvSpPr>
            <p:cNvPr id="53" name="圆角矩形 52"/>
            <p:cNvSpPr/>
            <p:nvPr/>
          </p:nvSpPr>
          <p:spPr>
            <a:xfrm>
              <a:off x="2607002" y="2774600"/>
              <a:ext cx="2344917" cy="4637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0A293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a楷体" panose="02000500000000000000" pitchFamily="2" charset="-122"/>
                  <a:sym typeface="阿里巴巴普惠体" panose="00020600040101010101" pitchFamily="18" charset="-122"/>
                </a:rPr>
                <a:t>快慢指针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464931" y="2668719"/>
              <a:ext cx="9845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n w="19050">
                    <a:gradFill>
                      <a:gsLst>
                        <a:gs pos="0">
                          <a:srgbClr val="80A293"/>
                        </a:gs>
                        <a:gs pos="100000">
                          <a:srgbClr val="567E61"/>
                        </a:gs>
                      </a:gsLst>
                      <a:lin ang="5400000" scaled="1"/>
                    </a:gradFill>
                  </a:ln>
                  <a:noFill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02.</a:t>
              </a:r>
              <a:endParaRPr lang="zh-CN" altLang="en-US" sz="4000" dirty="0">
                <a:ln w="19050">
                  <a:gradFill>
                    <a:gsLst>
                      <a:gs pos="0">
                        <a:srgbClr val="80A293"/>
                      </a:gs>
                      <a:gs pos="100000">
                        <a:srgbClr val="567E61"/>
                      </a:gs>
                    </a:gsLst>
                    <a:lin ang="5400000" scaled="1"/>
                  </a:gradFill>
                </a:ln>
                <a:noFill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06528" y="3366374"/>
            <a:ext cx="3486988" cy="707886"/>
            <a:chOff x="1464931" y="2668719"/>
            <a:chExt cx="3486988" cy="707886"/>
          </a:xfrm>
          <a:effectLst/>
        </p:grpSpPr>
        <p:sp>
          <p:nvSpPr>
            <p:cNvPr id="57" name="圆角矩形 56"/>
            <p:cNvSpPr/>
            <p:nvPr/>
          </p:nvSpPr>
          <p:spPr>
            <a:xfrm>
              <a:off x="2607002" y="2774600"/>
              <a:ext cx="2344917" cy="4637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0A293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a楷体" panose="02000500000000000000" pitchFamily="2" charset="-122"/>
                  <a:sym typeface="阿里巴巴普惠体" panose="00020600040101010101" pitchFamily="18" charset="-122"/>
                </a:rPr>
                <a:t>对撞指针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64931" y="2668719"/>
              <a:ext cx="9845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n w="19050">
                    <a:gradFill>
                      <a:gsLst>
                        <a:gs pos="0">
                          <a:srgbClr val="80A293"/>
                        </a:gs>
                        <a:gs pos="100000">
                          <a:srgbClr val="567E61"/>
                        </a:gs>
                      </a:gsLst>
                      <a:lin ang="5400000" scaled="1"/>
                    </a:gradFill>
                  </a:ln>
                  <a:noFill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03.</a:t>
              </a:r>
              <a:endParaRPr lang="zh-CN" altLang="en-US" sz="4000" dirty="0">
                <a:ln w="19050">
                  <a:gradFill>
                    <a:gsLst>
                      <a:gs pos="0">
                        <a:srgbClr val="80A293"/>
                      </a:gs>
                      <a:gs pos="100000">
                        <a:srgbClr val="567E61"/>
                      </a:gs>
                    </a:gsLst>
                    <a:lin ang="5400000" scaled="1"/>
                  </a:gradFill>
                </a:ln>
                <a:noFill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206528" y="4406437"/>
            <a:ext cx="3486988" cy="707886"/>
            <a:chOff x="1464931" y="2668719"/>
            <a:chExt cx="3486988" cy="707886"/>
          </a:xfrm>
          <a:effectLst/>
        </p:grpSpPr>
        <p:sp>
          <p:nvSpPr>
            <p:cNvPr id="61" name="圆角矩形 60"/>
            <p:cNvSpPr/>
            <p:nvPr/>
          </p:nvSpPr>
          <p:spPr>
            <a:xfrm>
              <a:off x="2607002" y="2774600"/>
              <a:ext cx="2344917" cy="4637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0A293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a楷体" panose="02000500000000000000" pitchFamily="2" charset="-122"/>
                  <a:sym typeface="阿里巴巴普惠体" panose="00020600040101010101" pitchFamily="18" charset="-122"/>
                </a:rPr>
                <a:t>滑动窗口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64931" y="2668719"/>
              <a:ext cx="9845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n w="19050">
                    <a:gradFill>
                      <a:gsLst>
                        <a:gs pos="0">
                          <a:srgbClr val="80A293"/>
                        </a:gs>
                        <a:gs pos="100000">
                          <a:srgbClr val="567E61"/>
                        </a:gs>
                      </a:gsLst>
                      <a:lin ang="5400000" scaled="1"/>
                    </a:gradFill>
                  </a:ln>
                  <a:noFill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04.</a:t>
              </a:r>
              <a:endParaRPr lang="zh-CN" altLang="en-US" sz="4000" dirty="0">
                <a:ln w="19050">
                  <a:gradFill>
                    <a:gsLst>
                      <a:gs pos="0">
                        <a:srgbClr val="80A293"/>
                      </a:gs>
                      <a:gs pos="100000">
                        <a:srgbClr val="567E61"/>
                      </a:gs>
                    </a:gsLst>
                    <a:lin ang="5400000" scaled="1"/>
                  </a:gradFill>
                </a:ln>
                <a:noFill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206528" y="5446498"/>
            <a:ext cx="3486988" cy="707886"/>
            <a:chOff x="1464931" y="2668719"/>
            <a:chExt cx="3486988" cy="707886"/>
          </a:xfrm>
          <a:effectLst/>
        </p:grpSpPr>
        <p:sp>
          <p:nvSpPr>
            <p:cNvPr id="65" name="圆角矩形 64"/>
            <p:cNvSpPr/>
            <p:nvPr/>
          </p:nvSpPr>
          <p:spPr>
            <a:xfrm>
              <a:off x="2607002" y="2774600"/>
              <a:ext cx="2344917" cy="4637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0A293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a楷体" panose="02000500000000000000" pitchFamily="2" charset="-122"/>
                  <a:sym typeface="阿里巴巴普惠体" panose="00020600040101010101" pitchFamily="18" charset="-122"/>
                </a:rPr>
                <a:t>总结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464931" y="2668719"/>
              <a:ext cx="9845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n w="19050">
                    <a:gradFill>
                      <a:gsLst>
                        <a:gs pos="0">
                          <a:srgbClr val="80A293"/>
                        </a:gs>
                        <a:gs pos="100000">
                          <a:srgbClr val="567E61"/>
                        </a:gs>
                      </a:gsLst>
                      <a:lin ang="5400000" scaled="1"/>
                    </a:gradFill>
                  </a:ln>
                  <a:noFill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05.</a:t>
              </a:r>
              <a:endParaRPr lang="zh-CN" altLang="en-US" sz="4000" dirty="0">
                <a:ln w="19050">
                  <a:gradFill>
                    <a:gsLst>
                      <a:gs pos="0">
                        <a:srgbClr val="80A293"/>
                      </a:gs>
                      <a:gs pos="100000">
                        <a:srgbClr val="567E61"/>
                      </a:gs>
                    </a:gsLst>
                    <a:lin ang="5400000" scaled="1"/>
                  </a:gradFill>
                </a:ln>
                <a:noFill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1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验证回文串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F7400-85A2-69EE-1ABB-0043153A9451}"/>
              </a:ext>
            </a:extLst>
          </p:cNvPr>
          <p:cNvSpPr txBox="1"/>
          <p:nvPr/>
        </p:nvSpPr>
        <p:spPr>
          <a:xfrm>
            <a:off x="923670" y="1496950"/>
            <a:ext cx="10181361" cy="260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先看左指针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，当前指向的元素是”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@“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字符，不是字母也不是数字。因此，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需要向右移动一位。同理，指针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right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也应向左移动一位。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这时指针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指向的字符”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c“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与指针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right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指向的字符”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c“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是一样的。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4631DA-44D0-C4CC-1C90-56244839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35" y="4090217"/>
            <a:ext cx="5649742" cy="27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验证回文串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F7400-85A2-69EE-1ABB-0043153A9451}"/>
              </a:ext>
            </a:extLst>
          </p:cNvPr>
          <p:cNvSpPr txBox="1"/>
          <p:nvPr/>
        </p:nvSpPr>
        <p:spPr>
          <a:xfrm>
            <a:off x="923670" y="1496950"/>
            <a:ext cx="10181361" cy="152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因此指针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向右继续移动一位，指针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right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向左继续移动一位，这时指针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指向的字符”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a“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与指针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right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指向的字符”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a“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是一样的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6CE9A5-3C9D-30A8-AB34-BB9E578B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67" y="2862109"/>
            <a:ext cx="8611565" cy="332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验证回文串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F7400-85A2-69EE-1ABB-0043153A9451}"/>
              </a:ext>
            </a:extLst>
          </p:cNvPr>
          <p:cNvSpPr txBox="1"/>
          <p:nvPr/>
        </p:nvSpPr>
        <p:spPr>
          <a:xfrm>
            <a:off x="923670" y="1496950"/>
            <a:ext cx="101813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因此指针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向右继续移动一位，指针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right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向左继续移动一位，这时，指针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指向的字符”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t“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与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right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指向的字符”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n“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是不同的，也就是说字符串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"@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CaTnAc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#"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不是回文串。至此，即使有剩余的字符也就不需要考虑了。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75C10F-283B-DFBD-1B0A-8998C87F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05" y="3484807"/>
            <a:ext cx="7731889" cy="30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两数之和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832F4E-7819-9F2A-7266-46F3D0D60C65}"/>
              </a:ext>
            </a:extLst>
          </p:cNvPr>
          <p:cNvSpPr txBox="1"/>
          <p:nvPr/>
        </p:nvSpPr>
        <p:spPr>
          <a:xfrm>
            <a:off x="6625" y="1609240"/>
            <a:ext cx="1119271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给定一个已按照升序排列的有序数组，找到两个数使得它们相加之和等于目标数。函数应该返回这两个下标值 index1 和 index2，其中 index1 必须小于 index2。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A300BC-F387-A058-3515-D8A4EED9A10F}"/>
              </a:ext>
            </a:extLst>
          </p:cNvPr>
          <p:cNvSpPr txBox="1"/>
          <p:nvPr/>
        </p:nvSpPr>
        <p:spPr>
          <a:xfrm>
            <a:off x="219919" y="4145059"/>
            <a:ext cx="110769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普通方法：用暴力解法来解决，使用双重for循环，第一重for循环每次选取一个数，第二重for循环每次从剩余的数中选取一个数，然后计算两数之和，将其值与目标值比较。</a:t>
            </a:r>
          </a:p>
        </p:txBody>
      </p:sp>
    </p:spTree>
    <p:extLst>
      <p:ext uri="{BB962C8B-B14F-4D97-AF65-F5344CB8AC3E}">
        <p14:creationId xmlns:p14="http://schemas.microsoft.com/office/powerpoint/2010/main" val="22677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两数之和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5D17F-DB5C-F0F5-04A4-C867248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2" y="1311924"/>
            <a:ext cx="106784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双指针方法：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首先，定义左侧指针left指向数组中第一个元素，右侧指针right指向数组中最后一个元素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4B0744-81A7-D3AF-033B-E4E155AA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88" y="2828262"/>
            <a:ext cx="9772925" cy="35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两数之和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5D17F-DB5C-F0F5-04A4-C867248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2" y="1311924"/>
            <a:ext cx="106784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因为数组是升序排列的，为了让两个数的和变大一些，应将左侧指针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向右移动一位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此时，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numbers[left]+numbers[right]=22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大于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target=18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FACE7A-49FC-5335-53D9-08F63EFB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68" y="2864037"/>
            <a:ext cx="82772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316415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两数之和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5D17F-DB5C-F0F5-04A4-C867248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6" y="1204640"/>
            <a:ext cx="106784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由于数组是升序排列的，为了让两个数的和变小一些，应将右侧指针向左移动一位</a:t>
            </a:r>
            <a:endParaRPr lang="zh-CN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B17FF7-CBE5-943D-4F1D-E70A6D56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83" y="2218581"/>
            <a:ext cx="7332977" cy="3524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EB95552-F552-49F6-C234-D0CCBA030F62}"/>
              </a:ext>
            </a:extLst>
          </p:cNvPr>
          <p:cNvSpPr txBox="1"/>
          <p:nvPr/>
        </p:nvSpPr>
        <p:spPr>
          <a:xfrm>
            <a:off x="470078" y="5865920"/>
            <a:ext cx="11088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此时，numbers[left]+numbers[right]=18等于target=18。因此，找到了两个数7和11，其和等于目标值</a:t>
            </a:r>
          </a:p>
        </p:txBody>
      </p:sp>
    </p:spTree>
    <p:extLst>
      <p:ext uri="{BB962C8B-B14F-4D97-AF65-F5344CB8AC3E}">
        <p14:creationId xmlns:p14="http://schemas.microsoft.com/office/powerpoint/2010/main" val="10256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>
            <a:off x="2550395" y="1949080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 flipH="1" flipV="1">
            <a:off x="-210871" y="-1620009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sp>
        <p:nvSpPr>
          <p:cNvPr id="20" name="圆角矩形 19"/>
          <p:cNvSpPr/>
          <p:nvPr/>
        </p:nvSpPr>
        <p:spPr>
          <a:xfrm>
            <a:off x="3455282" y="2962788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12293C-2570-4826-913E-F28EB67D7D3A}"/>
              </a:ext>
            </a:extLst>
          </p:cNvPr>
          <p:cNvSpPr txBox="1"/>
          <p:nvPr/>
        </p:nvSpPr>
        <p:spPr bwMode="auto">
          <a:xfrm>
            <a:off x="4215893" y="3031431"/>
            <a:ext cx="3760214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4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滑动窗口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888931" y="4859165"/>
            <a:ext cx="419100" cy="0"/>
          </a:xfrm>
          <a:prstGeom prst="line">
            <a:avLst/>
          </a:prstGeom>
          <a:ln w="38100">
            <a:solidFill>
              <a:srgbClr val="80A293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30182" y="2137419"/>
            <a:ext cx="3336598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gradFill>
                  <a:gsLst>
                    <a:gs pos="0">
                      <a:srgbClr val="80A293"/>
                    </a:gs>
                    <a:gs pos="100000">
                      <a:srgbClr val="567E61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PART FORE</a:t>
            </a:r>
            <a:endParaRPr lang="zh-CN" altLang="en-US" sz="3200" dirty="0">
              <a:gradFill>
                <a:gsLst>
                  <a:gs pos="0">
                    <a:srgbClr val="80A293"/>
                  </a:gs>
                  <a:gs pos="100000">
                    <a:srgbClr val="567E61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47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188222" y="424603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滑动窗口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5D17F-DB5C-F0F5-04A4-C867248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87" y="2625703"/>
            <a:ext cx="106784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滑动窗口通常定义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left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和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right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两个指针，两指针同向移动，指针需要通过判断区间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[ left , right ]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是否合法来决定指针的走向；因为在指针移动过程中，区间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[ left , right ]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很像一个滑动的窗口，故称为滑动窗口算法</a:t>
            </a:r>
            <a:endParaRPr lang="zh-CN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281691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长度最小的子数组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5D17F-DB5C-F0F5-04A4-C867248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6" y="2513863"/>
            <a:ext cx="106784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给定一个含有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n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个正整数的数组和一个正整数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target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。找出该数组中满足其总和大于等于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target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的长度最小的子数组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[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numsl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, numsl+1, ..., numsr-1, 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numsr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]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，并返回其长度。如果不存在符合条件的子数组，返回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0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。</a:t>
            </a:r>
            <a:endParaRPr lang="zh-CN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3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>
            <a:off x="2550395" y="1949080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 flipH="1" flipV="1">
            <a:off x="-210871" y="-1618300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sp>
        <p:nvSpPr>
          <p:cNvPr id="20" name="圆角矩形 19"/>
          <p:cNvSpPr/>
          <p:nvPr/>
        </p:nvSpPr>
        <p:spPr>
          <a:xfrm>
            <a:off x="3455282" y="2962788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12293C-2570-4826-913E-F28EB67D7D3A}"/>
              </a:ext>
            </a:extLst>
          </p:cNvPr>
          <p:cNvSpPr txBox="1"/>
          <p:nvPr/>
        </p:nvSpPr>
        <p:spPr bwMode="auto">
          <a:xfrm>
            <a:off x="4227167" y="3024526"/>
            <a:ext cx="3760214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4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双指针简介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888931" y="4859165"/>
            <a:ext cx="419100" cy="0"/>
          </a:xfrm>
          <a:prstGeom prst="line">
            <a:avLst/>
          </a:prstGeom>
          <a:ln w="38100">
            <a:solidFill>
              <a:srgbClr val="80A293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30182" y="2137419"/>
            <a:ext cx="3336598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gradFill>
                  <a:gsLst>
                    <a:gs pos="0">
                      <a:srgbClr val="80A293"/>
                    </a:gs>
                    <a:gs pos="100000">
                      <a:srgbClr val="567E61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PART ONE</a:t>
            </a:r>
            <a:endParaRPr lang="zh-CN" altLang="en-US" sz="3200" dirty="0">
              <a:gradFill>
                <a:gsLst>
                  <a:gs pos="0">
                    <a:srgbClr val="80A293"/>
                  </a:gs>
                  <a:gs pos="100000">
                    <a:srgbClr val="567E61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7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281691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长度最小的子数组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5D17F-DB5C-F0F5-04A4-C867248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41" y="1415642"/>
            <a:ext cx="1067844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普通方法：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找到第一个合法数组，先记录长度，再让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left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向后移一位，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right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回到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left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的位置向后穷举，时间复杂度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O(N^2)</a:t>
            </a:r>
          </a:p>
          <a:p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双指针方法：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先建立滑动窗口，即找出第一个满足题目要求的合法窗口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1F30B1-C235-B549-9551-90787BBE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40" y="4155843"/>
            <a:ext cx="7485885" cy="25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281691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长度最小的子数组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5D17F-DB5C-F0F5-04A4-C867248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67" y="1364865"/>
            <a:ext cx="1067844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接下来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如果窗口合法就尝试压缩窗口，即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右移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如果窗口不合法就尝试增大窗口，即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right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右移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9E1BE5-C488-294B-11B2-9B57E259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7" y="3387268"/>
            <a:ext cx="6951502" cy="28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281691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长度最小的子数组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D579F5-152F-0134-7188-22028E44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56" y="1234832"/>
            <a:ext cx="7098379" cy="2318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A04E0D-75C9-15E9-2558-2F74CE5F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57" y="3690924"/>
            <a:ext cx="7098380" cy="30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7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281691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长度最小的子数组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20ED40-E9F9-F435-AFA8-C77A6105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87" y="1182044"/>
            <a:ext cx="6343121" cy="27992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3D9F7E-13C9-4D1B-CDB8-0628A7DC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187" y="4151848"/>
            <a:ext cx="6343121" cy="26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281691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长度最小的子数组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66CDB1-C19C-A4FF-D385-95C668D8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70" y="1201581"/>
            <a:ext cx="6191363" cy="26256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3155E0-2AB8-5473-30D3-84711C2DB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570" y="3993558"/>
            <a:ext cx="6191363" cy="28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281691" y="438765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长度最小的子数组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ECA4BA-448E-5D4B-0BB4-2BFD660D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67" y="1364865"/>
            <a:ext cx="110979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最终可以找到满足条件的最小窗口为[4,3]，此方法时间复杂度为O(N)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AD22CC-4396-6B54-8429-64ED3277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3" y="1903787"/>
            <a:ext cx="7707686" cy="48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188222" y="474544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无重复字符的最长子串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69CD77-1855-48BE-3EE6-50C7FE7F0299}"/>
              </a:ext>
            </a:extLst>
          </p:cNvPr>
          <p:cNvSpPr txBox="1"/>
          <p:nvPr/>
        </p:nvSpPr>
        <p:spPr>
          <a:xfrm>
            <a:off x="203200" y="1270060"/>
            <a:ext cx="1087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给定一个字符串s，找出其中不含有重复字符的最长子串的长度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178922-E6A8-B590-F4D0-1F7B1ACB0136}"/>
              </a:ext>
            </a:extLst>
          </p:cNvPr>
          <p:cNvSpPr txBox="1"/>
          <p:nvPr/>
        </p:nvSpPr>
        <p:spPr>
          <a:xfrm>
            <a:off x="245533" y="1997637"/>
            <a:ext cx="1078653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普通方法：找到第一个不合法子串，让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向后移一位，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right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回到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的位置向后穷举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2BC95D-38C8-EB3B-24E0-9AA959A69DAB}"/>
              </a:ext>
            </a:extLst>
          </p:cNvPr>
          <p:cNvSpPr txBox="1"/>
          <p:nvPr/>
        </p:nvSpPr>
        <p:spPr>
          <a:xfrm>
            <a:off x="245532" y="3017076"/>
            <a:ext cx="88138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双指针方法：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找到第一个不合法窗口后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如果窗口合法就尝试增大窗口，即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right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右移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如果窗口不合法就尝试缩小窗口，即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left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右移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953FBB-D96E-C03F-594A-60369915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56" y="3629258"/>
            <a:ext cx="3062288" cy="24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188222" y="474544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无重复字符的最长子串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5B6A20-F59D-C274-B9E8-41736535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311924"/>
            <a:ext cx="6066367" cy="24485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7E5949-AAF4-9EEC-CF92-7EFE212B3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299" y="4006688"/>
            <a:ext cx="6066367" cy="23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188222" y="474544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无重复字符的最长子串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1A330A-7294-213C-BFB3-70C1DDD3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01" y="1193162"/>
            <a:ext cx="6418560" cy="27976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961747-E6AD-E123-E2FE-4289FCAB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801" y="4035987"/>
            <a:ext cx="6418560" cy="28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188222" y="474544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无重复字符的最长子串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84D613-85AD-F194-1729-3466CF33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91" y="1250242"/>
            <a:ext cx="5973919" cy="2849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C17AEA-939F-43D5-AE7D-028257F4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75" y="4204868"/>
            <a:ext cx="6003152" cy="25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977025" y="526781"/>
            <a:ext cx="5572519" cy="807918"/>
            <a:chOff x="1336365" y="438128"/>
            <a:chExt cx="5572519" cy="807918"/>
          </a:xfrm>
        </p:grpSpPr>
        <p:sp>
          <p:nvSpPr>
            <p:cNvPr id="43" name="文本框 42"/>
            <p:cNvSpPr txBox="1"/>
            <p:nvPr/>
          </p:nvSpPr>
          <p:spPr>
            <a:xfrm>
              <a:off x="4373690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36365" y="999825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558028" y="2070682"/>
            <a:ext cx="4700619" cy="1021786"/>
            <a:chOff x="824130" y="2225116"/>
            <a:chExt cx="4700619" cy="1021786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6" name="矩形 55"/>
            <p:cNvSpPr/>
            <p:nvPr/>
          </p:nvSpPr>
          <p:spPr>
            <a:xfrm>
              <a:off x="1198029" y="2225116"/>
              <a:ext cx="4326720" cy="1021786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med" len="me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" name="菱形 56"/>
            <p:cNvSpPr/>
            <p:nvPr/>
          </p:nvSpPr>
          <p:spPr>
            <a:xfrm>
              <a:off x="824130" y="2371637"/>
              <a:ext cx="747798" cy="747798"/>
            </a:xfrm>
            <a:prstGeom prst="diamond">
              <a:avLst/>
            </a:prstGeom>
            <a:solidFill>
              <a:srgbClr val="80A29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847571" y="2227339"/>
              <a:ext cx="3607836" cy="82541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快慢指针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77951" y="2743201"/>
            <a:ext cx="3155950" cy="2696576"/>
            <a:chOff x="1450521" y="2743201"/>
            <a:chExt cx="3155950" cy="2696576"/>
          </a:xfrm>
        </p:grpSpPr>
        <p:sp>
          <p:nvSpPr>
            <p:cNvPr id="69" name="椭圆 68"/>
            <p:cNvSpPr/>
            <p:nvPr/>
          </p:nvSpPr>
          <p:spPr>
            <a:xfrm>
              <a:off x="1701306" y="2743201"/>
              <a:ext cx="2696578" cy="2696576"/>
            </a:xfrm>
            <a:prstGeom prst="ellipse">
              <a:avLst/>
            </a:prstGeom>
            <a:solidFill>
              <a:srgbClr val="567E61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>
              <a:spLocks noChangeArrowheads="1"/>
            </p:cNvSpPr>
            <p:nvPr/>
          </p:nvSpPr>
          <p:spPr bwMode="auto">
            <a:xfrm>
              <a:off x="1450521" y="3560721"/>
              <a:ext cx="3155950" cy="1077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lIns="91414" tIns="45709" rIns="91414" bIns="45709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121880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Arial" pitchFamily="34" charset="0"/>
                </a:rPr>
                <a:t>常见的双指针算法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BCB45EF-5A0F-DE42-F2AD-2974F1EC062E}"/>
              </a:ext>
            </a:extLst>
          </p:cNvPr>
          <p:cNvSpPr txBox="1"/>
          <p:nvPr/>
        </p:nvSpPr>
        <p:spPr>
          <a:xfrm>
            <a:off x="2707664" y="467246"/>
            <a:ext cx="611124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双指针是一种简单灵活的算法，一般用在数组，单链表等数据结构中，可以极大程度降低时间复杂度。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BFC63BE-68EF-BC67-8921-1002B343FC22}"/>
              </a:ext>
            </a:extLst>
          </p:cNvPr>
          <p:cNvGrpSpPr/>
          <p:nvPr/>
        </p:nvGrpSpPr>
        <p:grpSpPr>
          <a:xfrm>
            <a:off x="5516378" y="3484898"/>
            <a:ext cx="4700619" cy="1021786"/>
            <a:chOff x="824130" y="2225116"/>
            <a:chExt cx="4700619" cy="1021786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4DD16D-79F4-B2D9-DDBD-6E4565EE5AD2}"/>
                </a:ext>
              </a:extLst>
            </p:cNvPr>
            <p:cNvSpPr/>
            <p:nvPr/>
          </p:nvSpPr>
          <p:spPr>
            <a:xfrm>
              <a:off x="1198029" y="2225116"/>
              <a:ext cx="4326720" cy="1021786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med" len="me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597D52C7-5F49-7E93-C5E0-F49254AC0BC3}"/>
                </a:ext>
              </a:extLst>
            </p:cNvPr>
            <p:cNvSpPr/>
            <p:nvPr/>
          </p:nvSpPr>
          <p:spPr>
            <a:xfrm>
              <a:off x="824130" y="2371637"/>
              <a:ext cx="747798" cy="747798"/>
            </a:xfrm>
            <a:prstGeom prst="diamond">
              <a:avLst/>
            </a:prstGeom>
            <a:solidFill>
              <a:srgbClr val="80A29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2732F8B-A002-1348-0061-1B47AAC3F1E4}"/>
                </a:ext>
              </a:extLst>
            </p:cNvPr>
            <p:cNvSpPr txBox="1"/>
            <p:nvPr/>
          </p:nvSpPr>
          <p:spPr>
            <a:xfrm>
              <a:off x="1847571" y="2227339"/>
              <a:ext cx="3607836" cy="82541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对撞指针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5765D59-465A-61C6-9D3D-CE71DB1B81E4}"/>
              </a:ext>
            </a:extLst>
          </p:cNvPr>
          <p:cNvGrpSpPr/>
          <p:nvPr/>
        </p:nvGrpSpPr>
        <p:grpSpPr>
          <a:xfrm>
            <a:off x="5516378" y="4978958"/>
            <a:ext cx="4700619" cy="1021786"/>
            <a:chOff x="824130" y="2225116"/>
            <a:chExt cx="4700619" cy="1021786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EE2858-56F3-BE43-EF35-88F4E54A9E5B}"/>
                </a:ext>
              </a:extLst>
            </p:cNvPr>
            <p:cNvSpPr/>
            <p:nvPr/>
          </p:nvSpPr>
          <p:spPr>
            <a:xfrm>
              <a:off x="1198029" y="2225116"/>
              <a:ext cx="4326720" cy="1021786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med" len="me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5" name="菱形 14">
              <a:extLst>
                <a:ext uri="{FF2B5EF4-FFF2-40B4-BE49-F238E27FC236}">
                  <a16:creationId xmlns:a16="http://schemas.microsoft.com/office/drawing/2014/main" id="{28956AE3-8495-5DA9-2924-4CC13FBD02DC}"/>
                </a:ext>
              </a:extLst>
            </p:cNvPr>
            <p:cNvSpPr/>
            <p:nvPr/>
          </p:nvSpPr>
          <p:spPr>
            <a:xfrm>
              <a:off x="824130" y="2371637"/>
              <a:ext cx="747798" cy="747798"/>
            </a:xfrm>
            <a:prstGeom prst="diamond">
              <a:avLst/>
            </a:prstGeom>
            <a:solidFill>
              <a:srgbClr val="80A29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kern="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C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373A4-1B7A-2529-4957-056811A3D939}"/>
                </a:ext>
              </a:extLst>
            </p:cNvPr>
            <p:cNvSpPr txBox="1"/>
            <p:nvPr/>
          </p:nvSpPr>
          <p:spPr>
            <a:xfrm>
              <a:off x="1847571" y="2227339"/>
              <a:ext cx="3607836" cy="82541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滑动窗口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52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188222" y="474544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2.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无重复字符的最长子串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69CD77-1855-48BE-3EE6-50C7FE7F0299}"/>
              </a:ext>
            </a:extLst>
          </p:cNvPr>
          <p:cNvSpPr txBox="1"/>
          <p:nvPr/>
        </p:nvSpPr>
        <p:spPr>
          <a:xfrm>
            <a:off x="203200" y="1270060"/>
            <a:ext cx="10871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最后可以找到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[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w,k,e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]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[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k,e,w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]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两个最大窗口，长度为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，时间复杂度为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O(N)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63A0C-72D4-5AC2-B70B-4402A60D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37" y="1903787"/>
            <a:ext cx="7657063" cy="49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>
            <a:off x="2550395" y="1949080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 flipH="1" flipV="1">
            <a:off x="-210871" y="-1620009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sp>
        <p:nvSpPr>
          <p:cNvPr id="20" name="圆角矩形 19"/>
          <p:cNvSpPr/>
          <p:nvPr/>
        </p:nvSpPr>
        <p:spPr>
          <a:xfrm>
            <a:off x="3455282" y="2962788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12293C-2570-4826-913E-F28EB67D7D3A}"/>
              </a:ext>
            </a:extLst>
          </p:cNvPr>
          <p:cNvSpPr txBox="1"/>
          <p:nvPr/>
        </p:nvSpPr>
        <p:spPr bwMode="auto">
          <a:xfrm>
            <a:off x="4215893" y="3031431"/>
            <a:ext cx="3760214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4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总结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888931" y="4859165"/>
            <a:ext cx="419100" cy="0"/>
          </a:xfrm>
          <a:prstGeom prst="line">
            <a:avLst/>
          </a:prstGeom>
          <a:ln w="38100">
            <a:solidFill>
              <a:srgbClr val="80A293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30182" y="2137419"/>
            <a:ext cx="3336598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gradFill>
                  <a:gsLst>
                    <a:gs pos="0">
                      <a:srgbClr val="80A293"/>
                    </a:gs>
                    <a:gs pos="100000">
                      <a:srgbClr val="567E61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PART FIVE</a:t>
            </a:r>
            <a:endParaRPr lang="zh-CN" altLang="en-US" sz="3200" dirty="0">
              <a:gradFill>
                <a:gsLst>
                  <a:gs pos="0">
                    <a:srgbClr val="80A293"/>
                  </a:gs>
                  <a:gs pos="100000">
                    <a:srgbClr val="567E61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1034893" y="306722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188222" y="424603"/>
            <a:ext cx="45440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ea typeface="思源宋体 CN Heavy" panose="02020900000000000000" pitchFamily="18" charset="-122"/>
              </a:rPr>
              <a:t>总结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5D17F-DB5C-F0F5-04A4-C867248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87" y="2410260"/>
            <a:ext cx="1067844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双指针将一个两层循环转化成了一层循环，时间复杂度也从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n^2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变成了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n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，那么什么时候会需要使用双指针呢？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  <a:p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思源黑体" panose="020B0500000000000000" pitchFamily="34" charset="-122"/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思源黑体" panose="020B0500000000000000" pitchFamily="34" charset="-122"/>
              </a:rPr>
              <a:t>一般来讲，当遇到需要对一个数组进行重复遍历时，可以想到使用双指针法，可以帮助我们降低时间复杂度，提高程序运行效率</a:t>
            </a:r>
          </a:p>
        </p:txBody>
      </p:sp>
    </p:spTree>
    <p:extLst>
      <p:ext uri="{BB962C8B-B14F-4D97-AF65-F5344CB8AC3E}">
        <p14:creationId xmlns:p14="http://schemas.microsoft.com/office/powerpoint/2010/main" val="21448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42500" b="19980"/>
          <a:stretch/>
        </p:blipFill>
        <p:spPr>
          <a:xfrm rot="5400000" flipH="1" flipV="1">
            <a:off x="-89450" y="89451"/>
            <a:ext cx="6857999" cy="667909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2500" b="27760"/>
          <a:stretch/>
        </p:blipFill>
        <p:spPr>
          <a:xfrm rot="5400000">
            <a:off x="5748131" y="414133"/>
            <a:ext cx="6857999" cy="602973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3749503" y="3394494"/>
            <a:ext cx="4721998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7200" b="0" i="1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谢谢观看</a:t>
            </a:r>
            <a:endParaRPr lang="zh-CN" altLang="en-US" sz="7200" b="0" i="1" spc="600" dirty="0">
              <a:gradFill>
                <a:gsLst>
                  <a:gs pos="0">
                    <a:srgbClr val="80A293"/>
                  </a:gs>
                  <a:gs pos="100000">
                    <a:srgbClr val="567E61"/>
                  </a:gs>
                </a:gsLst>
                <a:lin ang="5400000" scaled="0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925718" y="2135438"/>
            <a:ext cx="10369568" cy="14465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8800" b="0" i="1" spc="-150" dirty="0">
                <a:gradFill>
                  <a:gsLst>
                    <a:gs pos="0">
                      <a:srgbClr val="80A293"/>
                    </a:gs>
                    <a:gs pos="100000">
                      <a:srgbClr val="567E61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THANK . YOU</a:t>
            </a:r>
            <a:endParaRPr lang="zh-CN" altLang="en-US" sz="8800" b="0" i="1" spc="-150" dirty="0">
              <a:gradFill>
                <a:gsLst>
                  <a:gs pos="0">
                    <a:srgbClr val="80A293"/>
                  </a:gs>
                  <a:gs pos="100000">
                    <a:srgbClr val="567E61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14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>
            <a:off x="2550395" y="1949080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12668" b="486"/>
          <a:stretch/>
        </p:blipFill>
        <p:spPr>
          <a:xfrm rot="9507796" flipH="1" flipV="1">
            <a:off x="-210871" y="-1620009"/>
            <a:ext cx="9852475" cy="6528931"/>
          </a:xfrm>
          <a:custGeom>
            <a:avLst/>
            <a:gdLst>
              <a:gd name="connsiteX0" fmla="*/ 0 w 10146116"/>
              <a:gd name="connsiteY0" fmla="*/ 6723518 h 6723518"/>
              <a:gd name="connsiteX1" fmla="*/ 0 w 10146116"/>
              <a:gd name="connsiteY1" fmla="*/ 2998885 h 6723518"/>
              <a:gd name="connsiteX2" fmla="*/ 1183514 w 10146116"/>
              <a:gd name="connsiteY2" fmla="*/ 0 h 6723518"/>
              <a:gd name="connsiteX3" fmla="*/ 10146116 w 10146116"/>
              <a:gd name="connsiteY3" fmla="*/ 3537102 h 6723518"/>
              <a:gd name="connsiteX4" fmla="*/ 10146116 w 10146116"/>
              <a:gd name="connsiteY4" fmla="*/ 6723518 h 672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116" h="6723518">
                <a:moveTo>
                  <a:pt x="0" y="6723518"/>
                </a:moveTo>
                <a:lnTo>
                  <a:pt x="0" y="2998885"/>
                </a:lnTo>
                <a:lnTo>
                  <a:pt x="1183514" y="0"/>
                </a:lnTo>
                <a:lnTo>
                  <a:pt x="10146116" y="3537102"/>
                </a:lnTo>
                <a:lnTo>
                  <a:pt x="10146116" y="6723518"/>
                </a:lnTo>
                <a:close/>
              </a:path>
            </a:pathLst>
          </a:custGeom>
        </p:spPr>
      </p:pic>
      <p:sp>
        <p:nvSpPr>
          <p:cNvPr id="20" name="圆角矩形 19"/>
          <p:cNvSpPr/>
          <p:nvPr/>
        </p:nvSpPr>
        <p:spPr>
          <a:xfrm>
            <a:off x="3455282" y="2962788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12293C-2570-4826-913E-F28EB67D7D3A}"/>
              </a:ext>
            </a:extLst>
          </p:cNvPr>
          <p:cNvSpPr txBox="1"/>
          <p:nvPr/>
        </p:nvSpPr>
        <p:spPr bwMode="auto">
          <a:xfrm>
            <a:off x="4215893" y="3031431"/>
            <a:ext cx="3760214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4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快慢指针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888931" y="4859165"/>
            <a:ext cx="419100" cy="0"/>
          </a:xfrm>
          <a:prstGeom prst="line">
            <a:avLst/>
          </a:prstGeom>
          <a:ln w="38100">
            <a:solidFill>
              <a:srgbClr val="80A293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30182" y="2137419"/>
            <a:ext cx="3336598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gradFill>
                  <a:gsLst>
                    <a:gs pos="0">
                      <a:srgbClr val="80A293"/>
                    </a:gs>
                    <a:gs pos="100000">
                      <a:srgbClr val="567E61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PART TWO</a:t>
            </a:r>
            <a:endParaRPr lang="zh-CN" altLang="en-US" sz="3200" dirty="0">
              <a:gradFill>
                <a:gsLst>
                  <a:gs pos="0">
                    <a:srgbClr val="80A293"/>
                  </a:gs>
                  <a:gs pos="100000">
                    <a:srgbClr val="567E61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27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96ABCEE-5F1E-F7DB-BEFE-7DD215D002AE}"/>
              </a:ext>
            </a:extLst>
          </p:cNvPr>
          <p:cNvSpPr txBox="1"/>
          <p:nvPr/>
        </p:nvSpPr>
        <p:spPr>
          <a:xfrm>
            <a:off x="1089312" y="2120116"/>
            <a:ext cx="9544051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基本概念：两个指针，初始在同一位置，然后向相同方向移动，一个移动速度快，一个移动速度慢。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113F2E-775F-CC6C-5FC8-E86407DA0977}"/>
              </a:ext>
            </a:extLst>
          </p:cNvPr>
          <p:cNvSpPr txBox="1"/>
          <p:nvPr/>
        </p:nvSpPr>
        <p:spPr>
          <a:xfrm>
            <a:off x="1089312" y="4342614"/>
            <a:ext cx="10181361" cy="66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适用场景：查找链表中间节点、链表是否包含环、原地修改数组</a:t>
            </a:r>
          </a:p>
        </p:txBody>
      </p:sp>
      <p:sp>
        <p:nvSpPr>
          <p:cNvPr id="10" name="圆角矩形 19">
            <a:extLst>
              <a:ext uri="{FF2B5EF4-FFF2-40B4-BE49-F238E27FC236}">
                <a16:creationId xmlns:a16="http://schemas.microsoft.com/office/drawing/2014/main" id="{A3B081AF-78F9-6A39-2874-A32716D16FB0}"/>
              </a:ext>
            </a:extLst>
          </p:cNvPr>
          <p:cNvSpPr/>
          <p:nvPr/>
        </p:nvSpPr>
        <p:spPr>
          <a:xfrm>
            <a:off x="979051" y="396610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0988DE-69E4-CA14-54A6-FBFDDC3B639D}"/>
              </a:ext>
            </a:extLst>
          </p:cNvPr>
          <p:cNvSpPr txBox="1"/>
          <p:nvPr/>
        </p:nvSpPr>
        <p:spPr bwMode="auto">
          <a:xfrm>
            <a:off x="1677317" y="437061"/>
            <a:ext cx="3760214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4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快慢指针</a:t>
            </a:r>
          </a:p>
        </p:txBody>
      </p:sp>
    </p:spTree>
    <p:extLst>
      <p:ext uri="{BB962C8B-B14F-4D97-AF65-F5344CB8AC3E}">
        <p14:creationId xmlns:p14="http://schemas.microsoft.com/office/powerpoint/2010/main" val="24197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979051" y="396610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616594" y="554042"/>
            <a:ext cx="37602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查找链表中间节点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62B660-27AC-A300-566D-7BA6F092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6" y="2992582"/>
            <a:ext cx="8319654" cy="26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E27B5F-38E7-BF39-B6DC-56DB3DF1EC34}"/>
              </a:ext>
            </a:extLst>
          </p:cNvPr>
          <p:cNvSpPr txBox="1"/>
          <p:nvPr/>
        </p:nvSpPr>
        <p:spPr>
          <a:xfrm>
            <a:off x="923670" y="1496950"/>
            <a:ext cx="10181361" cy="130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给定单链表的头结点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head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，请找出并返回链表的中间结点。如果有两个中间结点，则返回第二个中间结点。</a:t>
            </a:r>
          </a:p>
        </p:txBody>
      </p:sp>
    </p:spTree>
    <p:extLst>
      <p:ext uri="{BB962C8B-B14F-4D97-AF65-F5344CB8AC3E}">
        <p14:creationId xmlns:p14="http://schemas.microsoft.com/office/powerpoint/2010/main" val="14548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979051" y="396610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616594" y="554042"/>
            <a:ext cx="37602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查找链表中间节点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E27B5F-38E7-BF39-B6DC-56DB3DF1EC34}"/>
              </a:ext>
            </a:extLst>
          </p:cNvPr>
          <p:cNvSpPr txBox="1"/>
          <p:nvPr/>
        </p:nvSpPr>
        <p:spPr>
          <a:xfrm>
            <a:off x="923670" y="1517732"/>
            <a:ext cx="10181361" cy="3893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普通方法：通过遍历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2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次链表来找到中间节点，第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1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次遍历获取链表长度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LEN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，第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2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次遍历到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LEN/2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的位置。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双指针方法：建立快慢指针，快指针一次移动两步，慢指针一次移动一步，快指针走到尽头时慢指针恰好到达中间结点，使用快慢指针只需要遍历一次就可以解决，明显运行效率可以得到提升。</a:t>
            </a:r>
          </a:p>
        </p:txBody>
      </p:sp>
    </p:spTree>
    <p:extLst>
      <p:ext uri="{BB962C8B-B14F-4D97-AF65-F5344CB8AC3E}">
        <p14:creationId xmlns:p14="http://schemas.microsoft.com/office/powerpoint/2010/main" val="347827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20458" y="526781"/>
            <a:ext cx="5572519" cy="785143"/>
            <a:chOff x="1679798" y="438128"/>
            <a:chExt cx="5572519" cy="785143"/>
          </a:xfrm>
        </p:grpSpPr>
        <p:sp>
          <p:nvSpPr>
            <p:cNvPr id="25" name="文本框 24"/>
            <p:cNvSpPr txBox="1"/>
            <p:nvPr/>
          </p:nvSpPr>
          <p:spPr>
            <a:xfrm>
              <a:off x="4373691" y="438128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圆角矩形 19">
            <a:extLst>
              <a:ext uri="{FF2B5EF4-FFF2-40B4-BE49-F238E27FC236}">
                <a16:creationId xmlns:a16="http://schemas.microsoft.com/office/drawing/2014/main" id="{E9313CD9-A893-B4D2-492B-FD0C2EE723D3}"/>
              </a:ext>
            </a:extLst>
          </p:cNvPr>
          <p:cNvSpPr/>
          <p:nvPr/>
        </p:nvSpPr>
        <p:spPr>
          <a:xfrm>
            <a:off x="979051" y="396610"/>
            <a:ext cx="5303984" cy="838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A293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E0895-E523-7A3A-520B-623A6B9B877C}"/>
              </a:ext>
            </a:extLst>
          </p:cNvPr>
          <p:cNvSpPr txBox="1"/>
          <p:nvPr/>
        </p:nvSpPr>
        <p:spPr bwMode="auto">
          <a:xfrm>
            <a:off x="1616594" y="554042"/>
            <a:ext cx="37602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1.</a:t>
            </a:r>
            <a:r>
              <a:rPr lang="zh-CN" altLang="en-US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查找链表中间节点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8A339E-F3A9-B097-565C-825A969A9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81" y="1823585"/>
            <a:ext cx="5572519" cy="36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48F73D-D7A5-4668-2A3E-17D054B0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1463531"/>
            <a:ext cx="617912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qrhfixi">
      <a:majorFont>
        <a:latin typeface="Arial"/>
        <a:ea typeface="阿里巴巴普惠体"/>
        <a:cs typeface=""/>
      </a:majorFont>
      <a:minorFont>
        <a:latin typeface="Arial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1673</Words>
  <Application>Microsoft Office PowerPoint</Application>
  <PresentationFormat>宽屏</PresentationFormat>
  <Paragraphs>128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等线</vt:lpstr>
      <vt:lpstr>思源黑体</vt:lpstr>
      <vt:lpstr>思源宋体 CN Heavy</vt:lpstr>
      <vt:lpstr>Arial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世界法律日</dc:title>
  <dc:creator>张 启慧</dc:creator>
  <cp:lastModifiedBy>锡宇 张</cp:lastModifiedBy>
  <cp:revision>109</cp:revision>
  <dcterms:created xsi:type="dcterms:W3CDTF">2022-03-15T03:38:00Z</dcterms:created>
  <dcterms:modified xsi:type="dcterms:W3CDTF">2024-06-02T03:36:24Z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D2DB08264B244873ADE3532E75C1BF97</vt:lpwstr>
  </property>
  <property fmtid="{D5CDD505-2E9C-101B-9397-08002B2CF9AE}" pid="3" name="KSOProductBuildVer">
    <vt:lpwstr>2052-11.1.0.11566</vt:lpwstr>
  </property>
</Properties>
</file>