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76" r:id="rId2"/>
    <p:sldId id="256" r:id="rId3"/>
    <p:sldId id="257" r:id="rId4"/>
    <p:sldId id="277" r:id="rId5"/>
    <p:sldId id="278" r:id="rId6"/>
    <p:sldId id="279" r:id="rId7"/>
    <p:sldId id="280" r:id="rId8"/>
    <p:sldId id="281" r:id="rId9"/>
    <p:sldId id="282" r:id="rId10"/>
    <p:sldId id="283" r:id="rId11"/>
    <p:sldId id="284" r:id="rId12"/>
    <p:sldId id="259" r:id="rId13"/>
    <p:sldId id="260" r:id="rId14"/>
    <p:sldId id="261" r:id="rId15"/>
    <p:sldId id="262" r:id="rId16"/>
    <p:sldId id="286" r:id="rId17"/>
    <p:sldId id="287" r:id="rId18"/>
    <p:sldId id="288" r:id="rId19"/>
    <p:sldId id="289" r:id="rId20"/>
    <p:sldId id="263" r:id="rId21"/>
    <p:sldId id="264" r:id="rId22"/>
    <p:sldId id="265" r:id="rId23"/>
    <p:sldId id="285" r:id="rId24"/>
    <p:sldId id="266" r:id="rId25"/>
    <p:sldId id="267" r:id="rId26"/>
    <p:sldId id="268" r:id="rId27"/>
    <p:sldId id="269" r:id="rId28"/>
    <p:sldId id="270" r:id="rId29"/>
    <p:sldId id="271" r:id="rId30"/>
    <p:sldId id="272" r:id="rId31"/>
    <p:sldId id="273" r:id="rId32"/>
    <p:sldId id="274" r:id="rId33"/>
    <p:sldId id="275"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6D461C-B249-4F7E-8C64-D97F10D5368A}" type="datetimeFigureOut">
              <a:rPr lang="zh-CN" altLang="en-US" smtClean="0"/>
              <a:pPr/>
              <a:t>2015/7/6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FD2037-35E7-4B87-9A42-DB34006635F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2FD2037-35E7-4B87-9A42-DB34006635F7}" type="slidenum">
              <a:rPr lang="zh-CN" altLang="en-US" smtClean="0"/>
              <a:pPr/>
              <a:t>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2015/7/6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2015/7/6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2015/7/6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2015/7/6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2015/7/6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2015/7/6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2015/7/6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2015/7/6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2015/7/6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2015/7/6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2015/7/6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2015/7/6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cpro.baidu.com/cpro/ui/uijs.php?adclass=0&amp;app_id=0&amp;c=news&amp;cf=1001&amp;ch=0&amp;di=128&amp;fv=0&amp;is_app=0&amp;jk=94ed18013774dfb8&amp;k=java&amp;k0=java&amp;kdi0=0&amp;luki=10&amp;n=10&amp;p=baidu&amp;q=baidusiteerror_cpr&amp;rb=0&amp;rs=1&amp;seller_id=1&amp;sid=b8df7437118ed94&amp;ssp2=1&amp;stid=0&amp;t=tpclicked3_hc&amp;tu=u1740074&amp;u=http://www.educity.cn/java/503311.html&amp;urlid=0" TargetMode="External"/><Relationship Id="rId2" Type="http://schemas.openxmlformats.org/officeDocument/2006/relationships/hyperlink" Target="http://cpro.baidu.com/cpro/ui/uijs.php?adclass=0&amp;app_id=0&amp;c=news&amp;cf=1001&amp;ch=0&amp;di=128&amp;fv=0&amp;is_app=0&amp;jk=94ed18013774dfb8&amp;k=%B3%CC%D0%F2%D4%B1&amp;k0=%B3%CC%D0%F2%D4%B1&amp;kdi0=0&amp;luki=4&amp;n=10&amp;p=baidu&amp;q=baidusiteerror_cpr&amp;rb=0&amp;rs=1&amp;seller_id=1&amp;sid=b8df7437118ed94&amp;ssp2=1&amp;stid=0&amp;t=tpclicked3_hc&amp;tu=u1740074&amp;u=http://www.educity.cn/java/503311.html&amp;urlid=0"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cpro.baidu.com/cpro/ui/uijs.php?adclass=0&amp;app_id=0&amp;c=news&amp;cf=1001&amp;ch=0&amp;di=128&amp;fv=0&amp;is_app=0&amp;jk=94ed18013774dfb8&amp;k=java&amp;k0=java&amp;kdi0=0&amp;luki=10&amp;n=10&amp;p=baidu&amp;q=baidusiteerror_cpr&amp;rb=0&amp;rs=1&amp;seller_id=1&amp;sid=b8df7437118ed94&amp;ssp2=1&amp;stid=0&amp;t=tpclicked3_hc&amp;tu=u1740074&amp;u=http://www.educity.cn/java/503311.html&amp;urlid=0" TargetMode="External"/><Relationship Id="rId2" Type="http://schemas.openxmlformats.org/officeDocument/2006/relationships/hyperlink" Target="http://cpro.baidu.com/cpro/ui/uijs.php?adclass=0&amp;app_id=0&amp;c=news&amp;cf=1001&amp;ch=0&amp;di=128&amp;fv=0&amp;is_app=0&amp;jk=94ed18013774dfb8&amp;k=%B3%CC%D0%F2%D4%B1&amp;k0=%B3%CC%D0%F2%D4%B1&amp;kdi0=0&amp;luki=4&amp;n=10&amp;p=baidu&amp;q=baidusiteerror_cpr&amp;rb=0&amp;rs=1&amp;seller_id=1&amp;sid=b8df7437118ed94&amp;ssp2=1&amp;stid=0&amp;t=tpclicked3_hc&amp;tu=u1740074&amp;u=http://www.educity.cn/java/503311.html&amp;urlid=0" TargetMode="External"/><Relationship Id="rId1" Type="http://schemas.openxmlformats.org/officeDocument/2006/relationships/slideLayout" Target="../slideLayouts/slideLayout1.xml"/><Relationship Id="rId4" Type="http://schemas.openxmlformats.org/officeDocument/2006/relationships/hyperlink" Target="http://cpro.baidu.com/cpro/ui/uijs.php?adclass=0&amp;app_id=0&amp;c=news&amp;cf=1001&amp;ch=0&amp;di=128&amp;fv=0&amp;is_app=0&amp;jk=94ed18013774dfb8&amp;k=%B1%E0%B3%CC&amp;k0=%B1%E0%B3%CC&amp;kdi0=0&amp;luki=5&amp;n=10&amp;p=baidu&amp;q=baidusiteerror_cpr&amp;rb=0&amp;rs=1&amp;seller_id=1&amp;sid=b8df7437118ed94&amp;ssp2=1&amp;stid=0&amp;t=tpclicked3_hc&amp;tu=u1740074&amp;u=http://www.educity.cn/java/503311.html&amp;urlid=0"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cpro.baidu.com/cpro/ui/uijs.php?adclass=0&amp;app_id=0&amp;c=news&amp;cf=1001&amp;ch=0&amp;di=128&amp;fv=0&amp;is_app=0&amp;jk=94ed18013774dfb8&amp;k=%B1%E0%B3%CC&amp;k0=%B1%E0%B3%CC&amp;kdi0=0&amp;luki=5&amp;n=10&amp;p=baidu&amp;q=baidusiteerror_cpr&amp;rb=0&amp;rs=1&amp;seller_id=1&amp;sid=b8df7437118ed94&amp;ssp2=1&amp;stid=0&amp;t=tpclicked3_hc&amp;tu=u1740074&amp;u=http://www.educity.cn/java/503311.html&amp;urlid=0" TargetMode="External"/><Relationship Id="rId2" Type="http://schemas.openxmlformats.org/officeDocument/2006/relationships/hyperlink" Target="http://cpro.baidu.com/cpro/ui/uijs.php?adclass=0&amp;app_id=0&amp;c=news&amp;cf=1001&amp;ch=0&amp;di=128&amp;fv=0&amp;is_app=0&amp;jk=94ed18013774dfb8&amp;k=java&amp;k0=java&amp;kdi0=0&amp;luki=10&amp;n=10&amp;p=baidu&amp;q=baidusiteerror_cpr&amp;rb=0&amp;rs=1&amp;seller_id=1&amp;sid=b8df7437118ed94&amp;ssp2=1&amp;stid=0&amp;t=tpclicked3_hc&amp;tu=u1740074&amp;u=http://www.educity.cn/java/503311.html&amp;urlid=0"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hyperlink" Target="http://openjdk.java.net/jeps/102" TargetMode="External"/><Relationship Id="rId3" Type="http://schemas.openxmlformats.org/officeDocument/2006/relationships/hyperlink" Target="http://www.takipiblog.com/author/alexzhitnitsky/" TargetMode="External"/><Relationship Id="rId7" Type="http://schemas.openxmlformats.org/officeDocument/2006/relationships/hyperlink" Target="http://www.oracle.com/technetwork/java/javase/tech/index.html" TargetMode="External"/><Relationship Id="rId2" Type="http://schemas.openxmlformats.org/officeDocument/2006/relationships/hyperlink" Target="http://www.singularsys.com/jep/" TargetMode="External"/><Relationship Id="rId1" Type="http://schemas.openxmlformats.org/officeDocument/2006/relationships/slideLayout" Target="../slideLayouts/slideLayout1.xml"/><Relationship Id="rId6" Type="http://schemas.openxmlformats.org/officeDocument/2006/relationships/hyperlink" Target="http://openjdk.java.net/jeps/201" TargetMode="External"/><Relationship Id="rId5" Type="http://schemas.openxmlformats.org/officeDocument/2006/relationships/hyperlink" Target="http://openjdk.java.net/projects/jigsaw/" TargetMode="External"/><Relationship Id="rId4" Type="http://schemas.openxmlformats.org/officeDocument/2006/relationships/hyperlink" Target="http://www.takipiblog.com/java-9-the-ultimate-feature-list/"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JavaMoney" TargetMode="External"/><Relationship Id="rId7" Type="http://schemas.openxmlformats.org/officeDocument/2006/relationships/hyperlink" Target="http://openjdk.java.net/jeps/197" TargetMode="External"/><Relationship Id="rId2" Type="http://schemas.openxmlformats.org/officeDocument/2006/relationships/hyperlink" Target="http://openjdk.java.net/jeps/198" TargetMode="External"/><Relationship Id="rId1" Type="http://schemas.openxmlformats.org/officeDocument/2006/relationships/slideLayout" Target="../slideLayouts/slideLayout1.xml"/><Relationship Id="rId6" Type="http://schemas.openxmlformats.org/officeDocument/2006/relationships/hyperlink" Target="http://openjdk.java.net/jeps/143" TargetMode="External"/><Relationship Id="rId5" Type="http://schemas.openxmlformats.org/officeDocument/2006/relationships/hyperlink" Target="http://www.volano.com/" TargetMode="External"/><Relationship Id="rId4" Type="http://schemas.openxmlformats.org/officeDocument/2006/relationships/hyperlink" Target="https://jcp.org/en/jsr/detail?id=354"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openjdk.java.net/jeps/199" TargetMode="External"/><Relationship Id="rId2" Type="http://schemas.openxmlformats.org/officeDocument/2006/relationships/hyperlink" Target="http://openjdk.java.net/jeps/139" TargetMode="External"/><Relationship Id="rId1" Type="http://schemas.openxmlformats.org/officeDocument/2006/relationships/slideLayout" Target="../slideLayouts/slideLayout1.xml"/><Relationship Id="rId6" Type="http://schemas.openxmlformats.org/officeDocument/2006/relationships/hyperlink" Target="http://mail.openjdk.java.net/pipermail/announce/2014-August/000181.html" TargetMode="External"/><Relationship Id="rId5" Type="http://schemas.openxmlformats.org/officeDocument/2006/relationships/hyperlink" Target="http://dev.chromium.org/spdy/spdy-whitepaper" TargetMode="External"/><Relationship Id="rId4" Type="http://schemas.openxmlformats.org/officeDocument/2006/relationships/hyperlink" Target="http://openjdk.java.net/jeps/110"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openjdk.java.net/jeps/" TargetMode="External"/><Relationship Id="rId2" Type="http://schemas.openxmlformats.org/officeDocument/2006/relationships/hyperlink" Target="https://jcp.org/en/jsr/al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8596" y="1785926"/>
            <a:ext cx="8001056" cy="1477328"/>
          </a:xfrm>
          <a:prstGeom prst="rect">
            <a:avLst/>
          </a:prstGeom>
        </p:spPr>
        <p:txBody>
          <a:bodyPr wrap="square">
            <a:spAutoFit/>
          </a:bodyPr>
          <a:lstStyle/>
          <a:p>
            <a:r>
              <a:rPr lang="en-US" altLang="zh-CN" dirty="0" smtClean="0"/>
              <a:t>1991</a:t>
            </a:r>
            <a:r>
              <a:rPr lang="zh-CN" altLang="en-US" dirty="0" smtClean="0"/>
              <a:t>年</a:t>
            </a:r>
            <a:r>
              <a:rPr lang="en-US" altLang="zh-CN" dirty="0" smtClean="0"/>
              <a:t>4</a:t>
            </a:r>
            <a:r>
              <a:rPr lang="zh-CN" altLang="en-US" dirty="0" smtClean="0"/>
              <a:t>月，由</a:t>
            </a:r>
            <a:r>
              <a:rPr lang="en-US" altLang="zh-CN" dirty="0" smtClean="0"/>
              <a:t>James Gosling</a:t>
            </a:r>
            <a:r>
              <a:rPr lang="zh-CN" altLang="en-US" dirty="0" smtClean="0"/>
              <a:t>博士领导的绿色计划（</a:t>
            </a:r>
            <a:r>
              <a:rPr lang="en-US" altLang="zh-CN" dirty="0" smtClean="0"/>
              <a:t>Green Project</a:t>
            </a:r>
            <a:r>
              <a:rPr lang="zh-CN" altLang="en-US" dirty="0" smtClean="0"/>
              <a:t>）开始启动，此计划的目的是开发一种能够在各种消费性电子产品（如机顶盒、冰箱、收音机等）上运行的程序架构。这个计划的产品就是</a:t>
            </a:r>
            <a:r>
              <a:rPr lang="en-US" altLang="zh-CN" dirty="0" smtClean="0"/>
              <a:t>Java</a:t>
            </a:r>
            <a:r>
              <a:rPr lang="zh-CN" altLang="en-US" dirty="0" smtClean="0"/>
              <a:t>语言的前身：</a:t>
            </a:r>
            <a:r>
              <a:rPr lang="en-US" altLang="zh-CN" dirty="0" smtClean="0"/>
              <a:t>Oak</a:t>
            </a:r>
            <a:r>
              <a:rPr lang="zh-CN" altLang="en-US" dirty="0" smtClean="0"/>
              <a:t>（橡树）。</a:t>
            </a:r>
            <a:r>
              <a:rPr lang="en-US" altLang="zh-CN" dirty="0" smtClean="0"/>
              <a:t>Oak</a:t>
            </a:r>
            <a:r>
              <a:rPr lang="zh-CN" altLang="en-US" dirty="0" smtClean="0"/>
              <a:t>当时在消费品市场上并不算成功，但随着</a:t>
            </a:r>
            <a:r>
              <a:rPr lang="en-US" altLang="zh-CN" dirty="0" smtClean="0"/>
              <a:t>1995</a:t>
            </a:r>
            <a:r>
              <a:rPr lang="zh-CN" altLang="en-US" dirty="0" smtClean="0"/>
              <a:t>年互联网潮流的兴起，</a:t>
            </a:r>
            <a:r>
              <a:rPr lang="en-US" altLang="zh-CN" dirty="0" smtClean="0"/>
              <a:t>Oak</a:t>
            </a:r>
            <a:r>
              <a:rPr lang="zh-CN" altLang="en-US" dirty="0" smtClean="0"/>
              <a:t>迅速找到了最适合自己发展的市场定位并蜕变成为</a:t>
            </a:r>
            <a:r>
              <a:rPr lang="en-US" altLang="zh-CN" dirty="0" smtClean="0"/>
              <a:t>Java</a:t>
            </a:r>
            <a:r>
              <a:rPr lang="zh-CN" altLang="en-US" dirty="0" smtClean="0"/>
              <a:t>语言。</a:t>
            </a:r>
            <a:endParaRPr lang="zh-CN" altLang="en-US" dirty="0"/>
          </a:p>
        </p:txBody>
      </p:sp>
      <p:sp>
        <p:nvSpPr>
          <p:cNvPr id="5" name="TextBox 4"/>
          <p:cNvSpPr txBox="1"/>
          <p:nvPr/>
        </p:nvSpPr>
        <p:spPr>
          <a:xfrm>
            <a:off x="500034" y="1071546"/>
            <a:ext cx="2286016" cy="400110"/>
          </a:xfrm>
          <a:prstGeom prst="rect">
            <a:avLst/>
          </a:prstGeom>
          <a:noFill/>
        </p:spPr>
        <p:txBody>
          <a:bodyPr wrap="square" rtlCol="0">
            <a:spAutoFit/>
          </a:bodyPr>
          <a:lstStyle/>
          <a:p>
            <a:r>
              <a:rPr lang="en-US" altLang="zh-CN" sz="2000" b="1" dirty="0" smtClean="0"/>
              <a:t>JAVA</a:t>
            </a:r>
            <a:r>
              <a:rPr lang="zh-CN" altLang="en-US" sz="2000" b="1" dirty="0" smtClean="0"/>
              <a:t>的前身 </a:t>
            </a:r>
            <a:r>
              <a:rPr lang="en-US" altLang="zh-CN" sz="2000" b="1" dirty="0" smtClean="0"/>
              <a:t>Oak</a:t>
            </a:r>
            <a:endParaRPr lang="zh-CN" altLang="en-US" sz="2000" b="1" dirty="0"/>
          </a:p>
        </p:txBody>
      </p:sp>
      <p:sp>
        <p:nvSpPr>
          <p:cNvPr id="6" name="矩形 5"/>
          <p:cNvSpPr/>
          <p:nvPr/>
        </p:nvSpPr>
        <p:spPr>
          <a:xfrm>
            <a:off x="571472" y="4286256"/>
            <a:ext cx="7643866" cy="646331"/>
          </a:xfrm>
          <a:prstGeom prst="rect">
            <a:avLst/>
          </a:prstGeom>
        </p:spPr>
        <p:txBody>
          <a:bodyPr wrap="square">
            <a:spAutoFit/>
          </a:bodyPr>
          <a:lstStyle/>
          <a:p>
            <a:r>
              <a:rPr lang="en-US" altLang="zh-CN" dirty="0" smtClean="0"/>
              <a:t>1995</a:t>
            </a:r>
            <a:r>
              <a:rPr lang="zh-CN" altLang="en-US" dirty="0" smtClean="0"/>
              <a:t>年</a:t>
            </a:r>
            <a:r>
              <a:rPr lang="en-US" altLang="zh-CN" dirty="0" smtClean="0"/>
              <a:t>5</a:t>
            </a:r>
            <a:r>
              <a:rPr lang="zh-CN" altLang="en-US" dirty="0" smtClean="0"/>
              <a:t>月</a:t>
            </a:r>
            <a:r>
              <a:rPr lang="en-US" altLang="zh-CN" dirty="0" smtClean="0"/>
              <a:t>23</a:t>
            </a:r>
            <a:r>
              <a:rPr lang="zh-CN" altLang="en-US" dirty="0" smtClean="0"/>
              <a:t>日，</a:t>
            </a:r>
            <a:r>
              <a:rPr lang="en-US" altLang="zh-CN" dirty="0" smtClean="0"/>
              <a:t>Oak</a:t>
            </a:r>
            <a:r>
              <a:rPr lang="zh-CN" altLang="en-US" dirty="0" smtClean="0"/>
              <a:t>语言改名为</a:t>
            </a:r>
            <a:r>
              <a:rPr lang="en-US" altLang="zh-CN" dirty="0" smtClean="0"/>
              <a:t>Java</a:t>
            </a:r>
            <a:r>
              <a:rPr lang="zh-CN" altLang="en-US" dirty="0" smtClean="0"/>
              <a:t>，并且在</a:t>
            </a:r>
            <a:r>
              <a:rPr lang="en-US" altLang="zh-CN" dirty="0" err="1" smtClean="0"/>
              <a:t>SunWorld</a:t>
            </a:r>
            <a:r>
              <a:rPr lang="zh-CN" altLang="en-US" dirty="0" smtClean="0"/>
              <a:t>大会上正式发布</a:t>
            </a:r>
            <a:r>
              <a:rPr lang="en-US" altLang="zh-CN" dirty="0" smtClean="0"/>
              <a:t>Java1.0</a:t>
            </a:r>
            <a:r>
              <a:rPr lang="zh-CN" altLang="en-US" dirty="0" smtClean="0"/>
              <a:t>版本。</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14282" y="214290"/>
            <a:ext cx="8854663" cy="64294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58" y="357166"/>
            <a:ext cx="8572560" cy="1754326"/>
          </a:xfrm>
          <a:prstGeom prst="rect">
            <a:avLst/>
          </a:prstGeom>
        </p:spPr>
        <p:txBody>
          <a:bodyPr wrap="square">
            <a:spAutoFit/>
          </a:bodyPr>
          <a:lstStyle/>
          <a:p>
            <a:r>
              <a:rPr lang="en-US" altLang="zh-CN" b="1" dirty="0" smtClean="0"/>
              <a:t>JDK1.6</a:t>
            </a:r>
            <a:r>
              <a:rPr lang="zh-CN" altLang="en-US" b="1" dirty="0" smtClean="0"/>
              <a:t>版本</a:t>
            </a:r>
            <a:endParaRPr lang="zh-CN" altLang="en-US" dirty="0" smtClean="0"/>
          </a:p>
          <a:p>
            <a:r>
              <a:rPr lang="zh-CN" altLang="en-US" dirty="0" smtClean="0"/>
              <a:t> </a:t>
            </a:r>
          </a:p>
          <a:p>
            <a:r>
              <a:rPr lang="zh-CN" altLang="en-US" dirty="0" smtClean="0"/>
              <a:t>  </a:t>
            </a:r>
            <a:r>
              <a:rPr lang="en-US" altLang="zh-CN" dirty="0" smtClean="0"/>
              <a:t>2006</a:t>
            </a:r>
            <a:r>
              <a:rPr lang="zh-CN" altLang="en-US" dirty="0" smtClean="0"/>
              <a:t>年</a:t>
            </a:r>
            <a:r>
              <a:rPr lang="en-US" altLang="zh-CN" dirty="0" smtClean="0"/>
              <a:t>11</a:t>
            </a:r>
            <a:r>
              <a:rPr lang="zh-CN" altLang="en-US" dirty="0" smtClean="0"/>
              <a:t>月</a:t>
            </a:r>
            <a:r>
              <a:rPr lang="en-US" altLang="zh-CN" dirty="0" smtClean="0"/>
              <a:t>3</a:t>
            </a:r>
            <a:r>
              <a:rPr lang="zh-CN" altLang="en-US" dirty="0" smtClean="0"/>
              <a:t>日，</a:t>
            </a:r>
            <a:r>
              <a:rPr lang="en-US" altLang="zh-CN" dirty="0" smtClean="0"/>
              <a:t>jdk1.6</a:t>
            </a:r>
            <a:r>
              <a:rPr lang="zh-CN" altLang="en-US" dirty="0" smtClean="0"/>
              <a:t>发布，该版本改进：提供脚本语言支持，提供编译</a:t>
            </a:r>
            <a:r>
              <a:rPr lang="en-US" altLang="zh-CN" dirty="0" smtClean="0"/>
              <a:t>API</a:t>
            </a:r>
            <a:r>
              <a:rPr lang="zh-CN" altLang="en-US" dirty="0" smtClean="0"/>
              <a:t>和微型</a:t>
            </a:r>
            <a:r>
              <a:rPr lang="en-US" altLang="zh-CN" dirty="0" smtClean="0"/>
              <a:t>HTTP</a:t>
            </a:r>
            <a:r>
              <a:rPr lang="zh-CN" altLang="en-US" dirty="0" smtClean="0"/>
              <a:t>服务器</a:t>
            </a:r>
            <a:r>
              <a:rPr lang="en-US" altLang="zh-CN" dirty="0" smtClean="0"/>
              <a:t>API</a:t>
            </a:r>
            <a:r>
              <a:rPr lang="zh-CN" altLang="en-US" dirty="0" smtClean="0"/>
              <a:t>等。虚拟机方面：锁与同步，垃圾收集，类加载等。</a:t>
            </a:r>
          </a:p>
          <a:p>
            <a:r>
              <a:rPr lang="zh-CN" altLang="en-US" dirty="0" smtClean="0"/>
              <a:t>  </a:t>
            </a:r>
            <a:r>
              <a:rPr lang="en-US" altLang="zh-CN" dirty="0" smtClean="0"/>
              <a:t>2006</a:t>
            </a:r>
            <a:r>
              <a:rPr lang="zh-CN" altLang="en-US" dirty="0" smtClean="0"/>
              <a:t>年</a:t>
            </a:r>
            <a:r>
              <a:rPr lang="en-US" altLang="zh-CN" dirty="0" smtClean="0"/>
              <a:t>11</a:t>
            </a:r>
            <a:r>
              <a:rPr lang="zh-CN" altLang="en-US" dirty="0" smtClean="0"/>
              <a:t>月</a:t>
            </a:r>
            <a:r>
              <a:rPr lang="en-US" altLang="zh-CN" dirty="0" smtClean="0"/>
              <a:t>13</a:t>
            </a:r>
            <a:r>
              <a:rPr lang="zh-CN" altLang="en-US" dirty="0" smtClean="0"/>
              <a:t>日的</a:t>
            </a:r>
            <a:r>
              <a:rPr lang="en-US" altLang="zh-CN" dirty="0" err="1" smtClean="0"/>
              <a:t>JavaOne</a:t>
            </a:r>
            <a:r>
              <a:rPr lang="zh-CN" altLang="en-US" dirty="0" smtClean="0"/>
              <a:t>大会上，</a:t>
            </a:r>
            <a:r>
              <a:rPr lang="en-US" altLang="zh-CN" dirty="0" smtClean="0"/>
              <a:t>Sun</a:t>
            </a:r>
            <a:r>
              <a:rPr lang="zh-CN" altLang="en-US" dirty="0" smtClean="0"/>
              <a:t>宣布最终把</a:t>
            </a:r>
            <a:r>
              <a:rPr lang="en-US" altLang="zh-CN" dirty="0" smtClean="0"/>
              <a:t>Java</a:t>
            </a:r>
            <a:r>
              <a:rPr lang="zh-CN" altLang="en-US" dirty="0" smtClean="0"/>
              <a:t>开源，由</a:t>
            </a:r>
            <a:r>
              <a:rPr lang="en-US" altLang="zh-CN" dirty="0" err="1" smtClean="0"/>
              <a:t>OpenJDK</a:t>
            </a:r>
            <a:r>
              <a:rPr lang="zh-CN" altLang="en-US" dirty="0" smtClean="0"/>
              <a:t>组织对这些源码独立管理。</a:t>
            </a:r>
            <a:endParaRPr lang="zh-CN" altLang="en-US" dirty="0"/>
          </a:p>
        </p:txBody>
      </p:sp>
      <p:sp>
        <p:nvSpPr>
          <p:cNvPr id="3" name="矩形 2"/>
          <p:cNvSpPr/>
          <p:nvPr/>
        </p:nvSpPr>
        <p:spPr>
          <a:xfrm>
            <a:off x="428596" y="2357430"/>
            <a:ext cx="8286808" cy="1754326"/>
          </a:xfrm>
          <a:prstGeom prst="rect">
            <a:avLst/>
          </a:prstGeom>
        </p:spPr>
        <p:txBody>
          <a:bodyPr wrap="square">
            <a:spAutoFit/>
          </a:bodyPr>
          <a:lstStyle/>
          <a:p>
            <a:r>
              <a:rPr lang="en-US" altLang="zh-CN" b="1" dirty="0" smtClean="0"/>
              <a:t>1.Desktop</a:t>
            </a:r>
            <a:r>
              <a:rPr lang="zh-CN" altLang="en-US" b="1" dirty="0" smtClean="0"/>
              <a:t>类和</a:t>
            </a:r>
            <a:r>
              <a:rPr lang="en-US" altLang="zh-CN" b="1" dirty="0" err="1" smtClean="0"/>
              <a:t>SystemTray</a:t>
            </a:r>
            <a:r>
              <a:rPr lang="zh-CN" altLang="en-US" b="1" dirty="0" smtClean="0"/>
              <a:t>类</a:t>
            </a:r>
            <a:endParaRPr lang="en-US" altLang="zh-CN" b="1" dirty="0" smtClean="0"/>
          </a:p>
          <a:p>
            <a:r>
              <a:rPr lang="zh-CN" altLang="en-US" dirty="0" smtClean="0"/>
              <a:t>在</a:t>
            </a:r>
            <a:r>
              <a:rPr lang="en-US" altLang="zh-CN" dirty="0" smtClean="0"/>
              <a:t>JDK1.6</a:t>
            </a:r>
            <a:r>
              <a:rPr lang="zh-CN" altLang="en-US" dirty="0" smtClean="0"/>
              <a:t>中，</a:t>
            </a:r>
            <a:r>
              <a:rPr lang="en-US" altLang="zh-CN" dirty="0" smtClean="0"/>
              <a:t>AWT</a:t>
            </a:r>
            <a:r>
              <a:rPr lang="zh-CN" altLang="en-US" dirty="0" smtClean="0"/>
              <a:t>新增加了两个类：</a:t>
            </a:r>
            <a:r>
              <a:rPr lang="en-US" altLang="zh-CN" dirty="0" smtClean="0"/>
              <a:t>Desktop</a:t>
            </a:r>
            <a:r>
              <a:rPr lang="zh-CN" altLang="en-US" dirty="0" smtClean="0"/>
              <a:t>和</a:t>
            </a:r>
            <a:r>
              <a:rPr lang="en-US" altLang="zh-CN" dirty="0" err="1" smtClean="0"/>
              <a:t>SystemTray</a:t>
            </a:r>
            <a:r>
              <a:rPr lang="zh-CN" altLang="en-US" dirty="0" smtClean="0"/>
              <a:t>。 </a:t>
            </a:r>
          </a:p>
          <a:p>
            <a:r>
              <a:rPr lang="zh-CN" altLang="en-US" dirty="0" smtClean="0"/>
              <a:t>　　前者可以用来打开系统默认浏览器浏览指定的</a:t>
            </a:r>
            <a:r>
              <a:rPr lang="en-US" altLang="zh-CN" dirty="0" smtClean="0"/>
              <a:t>URL</a:t>
            </a:r>
            <a:r>
              <a:rPr lang="zh-CN" altLang="en-US" dirty="0" smtClean="0"/>
              <a:t>，打开系统默认邮件客户端给指定的邮箱发邮件，用默认应用程序打开或编辑文件</a:t>
            </a:r>
            <a:r>
              <a:rPr lang="en-US" altLang="zh-CN" dirty="0" smtClean="0"/>
              <a:t>(</a:t>
            </a:r>
            <a:r>
              <a:rPr lang="zh-CN" altLang="en-US" dirty="0" smtClean="0"/>
              <a:t>比如，用记事本打开以</a:t>
            </a:r>
            <a:r>
              <a:rPr lang="en-US" altLang="zh-CN" dirty="0" smtClean="0"/>
              <a:t>txt</a:t>
            </a:r>
            <a:r>
              <a:rPr lang="zh-CN" altLang="en-US" dirty="0" smtClean="0"/>
              <a:t>为后缀名的文件</a:t>
            </a:r>
            <a:r>
              <a:rPr lang="en-US" altLang="zh-CN" dirty="0" smtClean="0"/>
              <a:t>)</a:t>
            </a:r>
            <a:r>
              <a:rPr lang="zh-CN" altLang="en-US" dirty="0" smtClean="0"/>
              <a:t>，用系统默认的打印机打印文档；后者可以用来在系统托盘区创建一个托盘程序。</a:t>
            </a:r>
            <a:endParaRPr lang="zh-CN" altLang="en-US" dirty="0"/>
          </a:p>
        </p:txBody>
      </p:sp>
      <p:sp>
        <p:nvSpPr>
          <p:cNvPr id="4" name="矩形 3"/>
          <p:cNvSpPr/>
          <p:nvPr/>
        </p:nvSpPr>
        <p:spPr>
          <a:xfrm>
            <a:off x="428596" y="4286256"/>
            <a:ext cx="8001056" cy="2308324"/>
          </a:xfrm>
          <a:prstGeom prst="rect">
            <a:avLst/>
          </a:prstGeom>
        </p:spPr>
        <p:txBody>
          <a:bodyPr wrap="square">
            <a:spAutoFit/>
          </a:bodyPr>
          <a:lstStyle/>
          <a:p>
            <a:r>
              <a:rPr lang="en-US" altLang="zh-CN" b="1" dirty="0" smtClean="0"/>
              <a:t>2.</a:t>
            </a:r>
            <a:r>
              <a:rPr lang="zh-CN" altLang="en-US" b="1" dirty="0" smtClean="0"/>
              <a:t>使用</a:t>
            </a:r>
            <a:r>
              <a:rPr lang="en-US" altLang="zh-CN" b="1" dirty="0" smtClean="0"/>
              <a:t>JAXB2</a:t>
            </a:r>
            <a:r>
              <a:rPr lang="zh-CN" altLang="en-US" b="1" dirty="0" smtClean="0"/>
              <a:t>来实现对象与</a:t>
            </a:r>
            <a:r>
              <a:rPr lang="en-US" altLang="zh-CN" b="1" dirty="0" smtClean="0"/>
              <a:t>XML</a:t>
            </a:r>
            <a:r>
              <a:rPr lang="zh-CN" altLang="en-US" b="1" dirty="0" smtClean="0"/>
              <a:t>之间的映射</a:t>
            </a:r>
            <a:endParaRPr lang="en-US" altLang="zh-CN" b="1" dirty="0" smtClean="0"/>
          </a:p>
          <a:p>
            <a:r>
              <a:rPr lang="en-US" altLang="zh-CN" dirty="0" smtClean="0"/>
              <a:t>JAXB</a:t>
            </a:r>
            <a:r>
              <a:rPr lang="zh-CN" altLang="en-US" dirty="0" smtClean="0"/>
              <a:t>是</a:t>
            </a:r>
            <a:r>
              <a:rPr lang="en-US" altLang="zh-CN" dirty="0" smtClean="0"/>
              <a:t>Java Architecture for XML Binding</a:t>
            </a:r>
            <a:r>
              <a:rPr lang="zh-CN" altLang="en-US" dirty="0" smtClean="0"/>
              <a:t>的缩写，可以将一个</a:t>
            </a:r>
            <a:r>
              <a:rPr lang="en-US" altLang="zh-CN" dirty="0" smtClean="0"/>
              <a:t>Java</a:t>
            </a:r>
            <a:r>
              <a:rPr lang="zh-CN" altLang="en-US" dirty="0" smtClean="0"/>
              <a:t>对象转变成为</a:t>
            </a:r>
            <a:r>
              <a:rPr lang="en-US" altLang="zh-CN" dirty="0" smtClean="0"/>
              <a:t>XML</a:t>
            </a:r>
            <a:r>
              <a:rPr lang="zh-CN" altLang="en-US" dirty="0" smtClean="0"/>
              <a:t>格式，反之亦然。 </a:t>
            </a:r>
          </a:p>
          <a:p>
            <a:r>
              <a:rPr lang="zh-CN" altLang="en-US" dirty="0" smtClean="0"/>
              <a:t>　　我们把对象与关系数据库之间的映射称为</a:t>
            </a:r>
            <a:r>
              <a:rPr lang="en-US" altLang="zh-CN" dirty="0" smtClean="0"/>
              <a:t>ORM</a:t>
            </a:r>
            <a:r>
              <a:rPr lang="zh-CN" altLang="en-US" dirty="0" smtClean="0"/>
              <a:t>，其实也可以把对象与</a:t>
            </a:r>
            <a:r>
              <a:rPr lang="en-US" altLang="zh-CN" dirty="0" smtClean="0"/>
              <a:t>XML</a:t>
            </a:r>
            <a:r>
              <a:rPr lang="zh-CN" altLang="en-US" dirty="0" smtClean="0"/>
              <a:t>之间的映射称为</a:t>
            </a:r>
            <a:r>
              <a:rPr lang="en-US" altLang="zh-CN" dirty="0" smtClean="0"/>
              <a:t>OXM(Object XML Mapping)</a:t>
            </a:r>
            <a:r>
              <a:rPr lang="zh-CN" altLang="en-US" dirty="0" smtClean="0"/>
              <a:t>。原来</a:t>
            </a:r>
            <a:r>
              <a:rPr lang="en-US" altLang="zh-CN" dirty="0" smtClean="0"/>
              <a:t>JAXB</a:t>
            </a:r>
            <a:r>
              <a:rPr lang="zh-CN" altLang="en-US" dirty="0" smtClean="0"/>
              <a:t>是</a:t>
            </a:r>
            <a:r>
              <a:rPr lang="en-US" altLang="zh-CN" dirty="0" smtClean="0"/>
              <a:t>Java EE</a:t>
            </a:r>
            <a:r>
              <a:rPr lang="zh-CN" altLang="en-US" dirty="0" smtClean="0"/>
              <a:t>的一部分，在</a:t>
            </a:r>
            <a:r>
              <a:rPr lang="en-US" altLang="zh-CN" dirty="0" smtClean="0"/>
              <a:t>JDK1.6</a:t>
            </a:r>
            <a:r>
              <a:rPr lang="zh-CN" altLang="en-US" dirty="0" smtClean="0"/>
              <a:t>中，</a:t>
            </a:r>
            <a:r>
              <a:rPr lang="en-US" altLang="zh-CN" dirty="0" smtClean="0"/>
              <a:t>SUN</a:t>
            </a:r>
            <a:r>
              <a:rPr lang="zh-CN" altLang="en-US" dirty="0" smtClean="0"/>
              <a:t>将其放到了</a:t>
            </a:r>
            <a:r>
              <a:rPr lang="en-US" altLang="zh-CN" dirty="0" smtClean="0"/>
              <a:t>Java SE</a:t>
            </a:r>
            <a:r>
              <a:rPr lang="zh-CN" altLang="en-US" dirty="0" smtClean="0"/>
              <a:t>中，这也是</a:t>
            </a:r>
            <a:r>
              <a:rPr lang="en-US" altLang="zh-CN" dirty="0" smtClean="0"/>
              <a:t>SUN</a:t>
            </a:r>
            <a:r>
              <a:rPr lang="zh-CN" altLang="en-US" dirty="0" smtClean="0"/>
              <a:t>的一贯做法。</a:t>
            </a:r>
            <a:r>
              <a:rPr lang="en-US" altLang="zh-CN" dirty="0" smtClean="0"/>
              <a:t>JDK1.6</a:t>
            </a:r>
            <a:r>
              <a:rPr lang="zh-CN" altLang="en-US" dirty="0" smtClean="0"/>
              <a:t>中自带的这个</a:t>
            </a:r>
            <a:r>
              <a:rPr lang="en-US" altLang="zh-CN" dirty="0" smtClean="0"/>
              <a:t>JAXB</a:t>
            </a:r>
            <a:r>
              <a:rPr lang="zh-CN" altLang="en-US" dirty="0" smtClean="0"/>
              <a:t>版本是</a:t>
            </a:r>
            <a:r>
              <a:rPr lang="en-US" altLang="zh-CN" dirty="0" smtClean="0"/>
              <a:t>2.0</a:t>
            </a:r>
            <a:r>
              <a:rPr lang="zh-CN" altLang="en-US" dirty="0" smtClean="0"/>
              <a:t>，比起</a:t>
            </a:r>
            <a:r>
              <a:rPr lang="en-US" altLang="zh-CN" dirty="0" smtClean="0"/>
              <a:t>1.0(JSR 31)</a:t>
            </a:r>
            <a:r>
              <a:rPr lang="zh-CN" altLang="en-US" dirty="0" smtClean="0"/>
              <a:t>来，</a:t>
            </a:r>
            <a:r>
              <a:rPr lang="en-US" altLang="zh-CN" dirty="0" smtClean="0"/>
              <a:t>JAXB2(JSR 222)</a:t>
            </a:r>
            <a:r>
              <a:rPr lang="zh-CN" altLang="en-US" dirty="0" smtClean="0"/>
              <a:t>用</a:t>
            </a:r>
            <a:r>
              <a:rPr lang="en-US" altLang="zh-CN" dirty="0" smtClean="0"/>
              <a:t>JDK5</a:t>
            </a:r>
            <a:r>
              <a:rPr lang="zh-CN" altLang="en-US" dirty="0" smtClean="0"/>
              <a:t>的新特性</a:t>
            </a:r>
            <a:r>
              <a:rPr lang="en-US" altLang="zh-CN" dirty="0" smtClean="0"/>
              <a:t>Annotation</a:t>
            </a:r>
            <a:r>
              <a:rPr lang="zh-CN" altLang="en-US" dirty="0" smtClean="0"/>
              <a:t>来标识要作绑定的类和属性等，这就极大简化了开发的工作量。</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5720" y="428604"/>
            <a:ext cx="8643998" cy="1754326"/>
          </a:xfrm>
          <a:prstGeom prst="rect">
            <a:avLst/>
          </a:prstGeom>
        </p:spPr>
        <p:txBody>
          <a:bodyPr wrap="square">
            <a:spAutoFit/>
          </a:bodyPr>
          <a:lstStyle/>
          <a:p>
            <a:r>
              <a:rPr lang="en-US" altLang="zh-CN" b="1" dirty="0" smtClean="0"/>
              <a:t>3.</a:t>
            </a:r>
            <a:r>
              <a:rPr lang="zh-CN" altLang="en-US" b="1" dirty="0" smtClean="0"/>
              <a:t>理解</a:t>
            </a:r>
            <a:r>
              <a:rPr lang="en-US" altLang="zh-CN" b="1" dirty="0" err="1" smtClean="0"/>
              <a:t>StAX</a:t>
            </a:r>
            <a:endParaRPr lang="en-US" altLang="zh-CN" b="1" dirty="0" smtClean="0"/>
          </a:p>
          <a:p>
            <a:r>
              <a:rPr lang="en-US" altLang="zh-CN" dirty="0" err="1" smtClean="0"/>
              <a:t>StAX</a:t>
            </a:r>
            <a:r>
              <a:rPr lang="zh-CN" altLang="en-US" dirty="0" smtClean="0"/>
              <a:t>是</a:t>
            </a:r>
            <a:r>
              <a:rPr lang="en-US" altLang="zh-CN" dirty="0" smtClean="0"/>
              <a:t>The Streaming API for XML</a:t>
            </a:r>
            <a:r>
              <a:rPr lang="zh-CN" altLang="en-US" dirty="0" smtClean="0"/>
              <a:t>的缩写，一种利用拉模式解析</a:t>
            </a:r>
            <a:r>
              <a:rPr lang="en-US" altLang="zh-CN" dirty="0" smtClean="0"/>
              <a:t>(pull-parsing)XML</a:t>
            </a:r>
            <a:r>
              <a:rPr lang="zh-CN" altLang="en-US" dirty="0" smtClean="0"/>
              <a:t>文档的</a:t>
            </a:r>
            <a:r>
              <a:rPr lang="en-US" altLang="zh-CN" dirty="0" err="1" smtClean="0"/>
              <a:t>API.StAX</a:t>
            </a:r>
            <a:r>
              <a:rPr lang="zh-CN" altLang="en-US" dirty="0" smtClean="0"/>
              <a:t>通过提供一种基于事件迭代器</a:t>
            </a:r>
            <a:r>
              <a:rPr lang="en-US" altLang="zh-CN" dirty="0" smtClean="0"/>
              <a:t>(</a:t>
            </a:r>
            <a:r>
              <a:rPr lang="en-US" altLang="zh-CN" dirty="0" err="1" smtClean="0"/>
              <a:t>Iterator</a:t>
            </a:r>
            <a:r>
              <a:rPr lang="en-US" altLang="zh-CN" dirty="0" smtClean="0"/>
              <a:t>)</a:t>
            </a:r>
            <a:r>
              <a:rPr lang="zh-CN" altLang="en-US" dirty="0" smtClean="0"/>
              <a:t>的</a:t>
            </a:r>
            <a:r>
              <a:rPr lang="en-US" altLang="zh-CN" dirty="0" smtClean="0"/>
              <a:t>API</a:t>
            </a:r>
            <a:r>
              <a:rPr lang="zh-CN" altLang="en-US" dirty="0" smtClean="0"/>
              <a:t>让</a:t>
            </a:r>
            <a:r>
              <a:rPr lang="zh-CN" altLang="en-US" dirty="0" smtClean="0">
                <a:hlinkClick r:id="rId2"/>
              </a:rPr>
              <a:t>程序员</a:t>
            </a:r>
            <a:r>
              <a:rPr lang="zh-CN" altLang="en-US" dirty="0" smtClean="0"/>
              <a:t>去控制</a:t>
            </a:r>
            <a:r>
              <a:rPr lang="en-US" altLang="zh-CN" dirty="0" smtClean="0"/>
              <a:t>xml</a:t>
            </a:r>
            <a:r>
              <a:rPr lang="zh-CN" altLang="en-US" dirty="0" smtClean="0"/>
              <a:t>文档解析过程，程序遍历这个事件迭代器去处理每一个解析事件，解析事件可以看做是程序拉出来的，也就是程序促使解析器产生一个解析事件然后处理该事件，之后又促使解析器产生下一个解析事件，如此循环直到碰到文档结束符；</a:t>
            </a:r>
            <a:endParaRPr lang="zh-CN" altLang="en-US" dirty="0"/>
          </a:p>
        </p:txBody>
      </p:sp>
      <p:sp>
        <p:nvSpPr>
          <p:cNvPr id="3" name="矩形 2"/>
          <p:cNvSpPr/>
          <p:nvPr/>
        </p:nvSpPr>
        <p:spPr>
          <a:xfrm>
            <a:off x="285720" y="2357430"/>
            <a:ext cx="8429684" cy="3416320"/>
          </a:xfrm>
          <a:prstGeom prst="rect">
            <a:avLst/>
          </a:prstGeom>
        </p:spPr>
        <p:txBody>
          <a:bodyPr wrap="square">
            <a:spAutoFit/>
          </a:bodyPr>
          <a:lstStyle/>
          <a:p>
            <a:r>
              <a:rPr lang="en-US" altLang="zh-CN" b="1" dirty="0" smtClean="0"/>
              <a:t>4.</a:t>
            </a:r>
            <a:r>
              <a:rPr lang="zh-CN" altLang="en-US" b="1" dirty="0" smtClean="0"/>
              <a:t>使用</a:t>
            </a:r>
            <a:r>
              <a:rPr lang="en-US" altLang="zh-CN" b="1" dirty="0" smtClean="0"/>
              <a:t>Compiler API</a:t>
            </a:r>
            <a:r>
              <a:rPr lang="zh-CN" altLang="en-US" b="1" dirty="0" smtClean="0"/>
              <a:t>　</a:t>
            </a:r>
            <a:endParaRPr lang="en-US" altLang="zh-CN" b="1" dirty="0" smtClean="0"/>
          </a:p>
          <a:p>
            <a:r>
              <a:rPr lang="zh-CN" altLang="en-US" dirty="0" smtClean="0"/>
              <a:t>现在我 们可以用</a:t>
            </a:r>
            <a:r>
              <a:rPr lang="en-US" altLang="zh-CN" dirty="0" smtClean="0"/>
              <a:t>JDK1.6 </a:t>
            </a:r>
            <a:r>
              <a:rPr lang="zh-CN" altLang="en-US" dirty="0" smtClean="0"/>
              <a:t>的</a:t>
            </a:r>
            <a:r>
              <a:rPr lang="en-US" altLang="zh-CN" dirty="0" smtClean="0"/>
              <a:t>Compiler API(JSR 199)</a:t>
            </a:r>
            <a:r>
              <a:rPr lang="zh-CN" altLang="en-US" dirty="0" smtClean="0"/>
              <a:t>去动态编译</a:t>
            </a:r>
            <a:r>
              <a:rPr lang="en-US" altLang="zh-CN" dirty="0" smtClean="0"/>
              <a:t>Java</a:t>
            </a:r>
            <a:r>
              <a:rPr lang="zh-CN" altLang="en-US" dirty="0" smtClean="0"/>
              <a:t>源文件，</a:t>
            </a:r>
            <a:r>
              <a:rPr lang="en-US" altLang="zh-CN" dirty="0" smtClean="0"/>
              <a:t>Compiler API</a:t>
            </a:r>
            <a:r>
              <a:rPr lang="zh-CN" altLang="en-US" dirty="0" smtClean="0"/>
              <a:t>结合反射功能就可以实现动态的产生</a:t>
            </a:r>
            <a:r>
              <a:rPr lang="en-US" altLang="zh-CN" dirty="0" smtClean="0"/>
              <a:t>Java</a:t>
            </a:r>
            <a:r>
              <a:rPr lang="zh-CN" altLang="en-US" dirty="0" smtClean="0"/>
              <a:t>代码并编译执行这些代码，有点动态语言的特征。 </a:t>
            </a:r>
          </a:p>
          <a:p>
            <a:r>
              <a:rPr lang="zh-CN" altLang="en-US" dirty="0" smtClean="0"/>
              <a:t>　　这个特性对于某些需要用到动态编译的应用程序相当有用，比如</a:t>
            </a:r>
            <a:r>
              <a:rPr lang="en-US" altLang="zh-CN" dirty="0" smtClean="0"/>
              <a:t>JSP Web Server</a:t>
            </a:r>
            <a:r>
              <a:rPr lang="zh-CN" altLang="en-US" dirty="0" smtClean="0"/>
              <a:t>，当我们手动修改</a:t>
            </a:r>
            <a:r>
              <a:rPr lang="en-US" altLang="zh-CN" dirty="0" smtClean="0"/>
              <a:t>JSP</a:t>
            </a:r>
            <a:r>
              <a:rPr lang="zh-CN" altLang="en-US" dirty="0" smtClean="0"/>
              <a:t>后，是不希望需要重启</a:t>
            </a:r>
            <a:r>
              <a:rPr lang="en-US" altLang="zh-CN" dirty="0" smtClean="0"/>
              <a:t>Web Server</a:t>
            </a:r>
            <a:r>
              <a:rPr lang="zh-CN" altLang="en-US" dirty="0" smtClean="0"/>
              <a:t>才可以看到效果的，这时候我们就可以用</a:t>
            </a:r>
            <a:r>
              <a:rPr lang="en-US" altLang="zh-CN" dirty="0" smtClean="0"/>
              <a:t>Compiler API</a:t>
            </a:r>
            <a:r>
              <a:rPr lang="zh-CN" altLang="en-US" dirty="0" smtClean="0"/>
              <a:t>来实现动态编译</a:t>
            </a:r>
            <a:r>
              <a:rPr lang="en-US" altLang="zh-CN" dirty="0" smtClean="0"/>
              <a:t>JSP</a:t>
            </a:r>
            <a:r>
              <a:rPr lang="zh-CN" altLang="en-US" dirty="0" smtClean="0"/>
              <a:t>文件，当然，现在的</a:t>
            </a:r>
            <a:r>
              <a:rPr lang="en-US" altLang="zh-CN" dirty="0" smtClean="0"/>
              <a:t>JSP Web Server</a:t>
            </a:r>
            <a:r>
              <a:rPr lang="zh-CN" altLang="en-US" dirty="0" smtClean="0"/>
              <a:t>也是支持</a:t>
            </a:r>
            <a:r>
              <a:rPr lang="en-US" altLang="zh-CN" dirty="0" smtClean="0"/>
              <a:t>JSP</a:t>
            </a:r>
            <a:r>
              <a:rPr lang="zh-CN" altLang="en-US" dirty="0" smtClean="0"/>
              <a:t>热部署的，现在的</a:t>
            </a:r>
            <a:r>
              <a:rPr lang="en-US" altLang="zh-CN" dirty="0" smtClean="0"/>
              <a:t>JSP Web Server</a:t>
            </a:r>
            <a:r>
              <a:rPr lang="zh-CN" altLang="en-US" dirty="0" smtClean="0"/>
              <a:t>通过在运行期间通过</a:t>
            </a:r>
            <a:r>
              <a:rPr lang="en-US" altLang="zh-CN" dirty="0" err="1" smtClean="0"/>
              <a:t>Runtime.exec</a:t>
            </a:r>
            <a:r>
              <a:rPr lang="zh-CN" altLang="en-US" dirty="0" smtClean="0"/>
              <a:t>或</a:t>
            </a:r>
            <a:r>
              <a:rPr lang="en-US" altLang="zh-CN" dirty="0" err="1" smtClean="0"/>
              <a:t>ProcessBuilder</a:t>
            </a:r>
            <a:r>
              <a:rPr lang="zh-CN" altLang="en-US" dirty="0" smtClean="0"/>
              <a:t>来调用</a:t>
            </a:r>
            <a:r>
              <a:rPr lang="en-US" altLang="zh-CN" dirty="0" err="1" smtClean="0">
                <a:hlinkClick r:id="rId3"/>
              </a:rPr>
              <a:t>java</a:t>
            </a:r>
            <a:r>
              <a:rPr lang="en-US" altLang="zh-CN" dirty="0" err="1" smtClean="0"/>
              <a:t>c</a:t>
            </a:r>
            <a:r>
              <a:rPr lang="zh-CN" altLang="en-US" dirty="0" smtClean="0"/>
              <a:t>来编译代码，这种方式需要我们产生另一个进程去做编译工作，不够优雅而且容易使代码依赖与特定的操作系统；</a:t>
            </a:r>
            <a:r>
              <a:rPr lang="en-US" altLang="zh-CN" dirty="0" smtClean="0"/>
              <a:t>Compiler API</a:t>
            </a:r>
            <a:r>
              <a:rPr lang="zh-CN" altLang="en-US" dirty="0" smtClean="0"/>
              <a:t>通过一套易用的标准的</a:t>
            </a:r>
            <a:r>
              <a:rPr lang="en-US" altLang="zh-CN" dirty="0" smtClean="0"/>
              <a:t>API</a:t>
            </a:r>
            <a:r>
              <a:rPr lang="zh-CN" altLang="en-US" dirty="0" smtClean="0"/>
              <a:t>提供了更加丰富的方式去做动态编译，而且是跨平台的。</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5720" y="428604"/>
            <a:ext cx="8858280" cy="2031325"/>
          </a:xfrm>
          <a:prstGeom prst="rect">
            <a:avLst/>
          </a:prstGeom>
        </p:spPr>
        <p:txBody>
          <a:bodyPr wrap="square">
            <a:spAutoFit/>
          </a:bodyPr>
          <a:lstStyle/>
          <a:p>
            <a:r>
              <a:rPr lang="en-US" altLang="zh-CN" b="1" dirty="0" smtClean="0"/>
              <a:t>5.</a:t>
            </a:r>
            <a:r>
              <a:rPr lang="zh-CN" altLang="en-US" b="1" dirty="0" smtClean="0"/>
              <a:t>轻量级</a:t>
            </a:r>
            <a:r>
              <a:rPr lang="en-US" altLang="zh-CN" b="1" dirty="0" smtClean="0"/>
              <a:t>Http Server API</a:t>
            </a:r>
          </a:p>
          <a:p>
            <a:r>
              <a:rPr lang="en-US" altLang="zh-CN" dirty="0" smtClean="0"/>
              <a:t>JDK1.6 </a:t>
            </a:r>
            <a:r>
              <a:rPr lang="zh-CN" altLang="en-US" dirty="0" smtClean="0"/>
              <a:t>提供了一个简单的</a:t>
            </a:r>
            <a:r>
              <a:rPr lang="en-US" altLang="zh-CN" dirty="0" smtClean="0"/>
              <a:t>Http Server API</a:t>
            </a:r>
            <a:r>
              <a:rPr lang="zh-CN" altLang="en-US" dirty="0" smtClean="0"/>
              <a:t>，据此我们可以构建自己的嵌入式</a:t>
            </a:r>
            <a:r>
              <a:rPr lang="en-US" altLang="zh-CN" dirty="0" smtClean="0"/>
              <a:t>Http Server</a:t>
            </a:r>
            <a:r>
              <a:rPr lang="zh-CN" altLang="en-US" dirty="0" smtClean="0"/>
              <a:t>，它支持</a:t>
            </a:r>
            <a:r>
              <a:rPr lang="en-US" altLang="zh-CN" dirty="0" smtClean="0"/>
              <a:t>Http</a:t>
            </a:r>
            <a:r>
              <a:rPr lang="zh-CN" altLang="en-US" dirty="0" smtClean="0"/>
              <a:t>和</a:t>
            </a:r>
            <a:r>
              <a:rPr lang="en-US" altLang="zh-CN" dirty="0" smtClean="0"/>
              <a:t>Https</a:t>
            </a:r>
            <a:r>
              <a:rPr lang="zh-CN" altLang="en-US" dirty="0" smtClean="0"/>
              <a:t>协议，提供了</a:t>
            </a:r>
            <a:r>
              <a:rPr lang="en-US" altLang="zh-CN" dirty="0" smtClean="0"/>
              <a:t>HTTP1.1</a:t>
            </a:r>
            <a:r>
              <a:rPr lang="zh-CN" altLang="en-US" dirty="0" smtClean="0"/>
              <a:t>的部分实现，没有被实现的那部分可以通过扩展已有的</a:t>
            </a:r>
            <a:r>
              <a:rPr lang="en-US" altLang="zh-CN" dirty="0" smtClean="0"/>
              <a:t>Http Server API</a:t>
            </a:r>
            <a:r>
              <a:rPr lang="zh-CN" altLang="en-US" dirty="0" smtClean="0"/>
              <a:t>来实现，</a:t>
            </a:r>
            <a:r>
              <a:rPr lang="zh-CN" altLang="en-US" dirty="0" smtClean="0">
                <a:hlinkClick r:id="rId2"/>
              </a:rPr>
              <a:t>程序员</a:t>
            </a:r>
            <a:r>
              <a:rPr lang="zh-CN" altLang="en-US" dirty="0" smtClean="0"/>
              <a:t>必须自己实现</a:t>
            </a:r>
            <a:r>
              <a:rPr lang="en-US" altLang="zh-CN" dirty="0" err="1" smtClean="0"/>
              <a:t>HttpHandler</a:t>
            </a:r>
            <a:r>
              <a:rPr lang="zh-CN" altLang="en-US" dirty="0" smtClean="0"/>
              <a:t>接口，</a:t>
            </a:r>
            <a:r>
              <a:rPr lang="en-US" altLang="zh-CN" dirty="0" err="1" smtClean="0"/>
              <a:t>HttpServer</a:t>
            </a:r>
            <a:r>
              <a:rPr lang="zh-CN" altLang="en-US" dirty="0" smtClean="0"/>
              <a:t>会调用</a:t>
            </a:r>
            <a:r>
              <a:rPr lang="en-US" altLang="zh-CN" dirty="0" err="1" smtClean="0"/>
              <a:t>HttpHandler</a:t>
            </a:r>
            <a:r>
              <a:rPr lang="zh-CN" altLang="en-US" dirty="0" smtClean="0"/>
              <a:t>实现类的回调方法来处理客户端请求，在这里，我们把一个</a:t>
            </a:r>
            <a:r>
              <a:rPr lang="en-US" altLang="zh-CN" dirty="0" smtClean="0"/>
              <a:t>Http</a:t>
            </a:r>
            <a:r>
              <a:rPr lang="zh-CN" altLang="en-US" dirty="0" smtClean="0"/>
              <a:t>请求和它的响应称为一个交换，包装成</a:t>
            </a:r>
            <a:r>
              <a:rPr lang="en-US" altLang="zh-CN" dirty="0" err="1" smtClean="0"/>
              <a:t>HttpExchange</a:t>
            </a:r>
            <a:r>
              <a:rPr lang="zh-CN" altLang="en-US" dirty="0" smtClean="0"/>
              <a:t>类，</a:t>
            </a:r>
            <a:r>
              <a:rPr lang="en-US" altLang="zh-CN" dirty="0" err="1" smtClean="0"/>
              <a:t>HttpServer</a:t>
            </a:r>
            <a:r>
              <a:rPr lang="zh-CN" altLang="en-US" dirty="0" smtClean="0"/>
              <a:t>负责将</a:t>
            </a:r>
            <a:r>
              <a:rPr lang="en-US" altLang="zh-CN" dirty="0" err="1" smtClean="0"/>
              <a:t>HttpExchange</a:t>
            </a:r>
            <a:r>
              <a:rPr lang="zh-CN" altLang="en-US" dirty="0" smtClean="0"/>
              <a:t>传给</a:t>
            </a:r>
            <a:r>
              <a:rPr lang="en-US" altLang="zh-CN" dirty="0" err="1" smtClean="0"/>
              <a:t>HttpHandler</a:t>
            </a:r>
            <a:r>
              <a:rPr lang="zh-CN" altLang="en-US" dirty="0" smtClean="0"/>
              <a:t>实现类的回调方法。</a:t>
            </a:r>
            <a:endParaRPr lang="zh-CN" altLang="en-US" dirty="0"/>
          </a:p>
        </p:txBody>
      </p:sp>
      <p:sp>
        <p:nvSpPr>
          <p:cNvPr id="3" name="矩形 2"/>
          <p:cNvSpPr/>
          <p:nvPr/>
        </p:nvSpPr>
        <p:spPr>
          <a:xfrm>
            <a:off x="357158" y="2610683"/>
            <a:ext cx="8572560" cy="4247317"/>
          </a:xfrm>
          <a:prstGeom prst="rect">
            <a:avLst/>
          </a:prstGeom>
        </p:spPr>
        <p:txBody>
          <a:bodyPr wrap="square">
            <a:spAutoFit/>
          </a:bodyPr>
          <a:lstStyle/>
          <a:p>
            <a:r>
              <a:rPr lang="en-US" altLang="zh-CN" b="1" dirty="0" smtClean="0"/>
              <a:t>6.</a:t>
            </a:r>
            <a:r>
              <a:rPr lang="zh-CN" altLang="en-US" b="1" dirty="0" smtClean="0"/>
              <a:t>插入式注解处理　</a:t>
            </a:r>
            <a:endParaRPr lang="en-US" altLang="zh-CN" b="1" dirty="0" smtClean="0"/>
          </a:p>
          <a:p>
            <a:r>
              <a:rPr lang="zh-CN" altLang="en-US" dirty="0" smtClean="0"/>
              <a:t>插入式注解处理</a:t>
            </a:r>
            <a:r>
              <a:rPr lang="en-US" dirty="0" smtClean="0"/>
              <a:t>API(JSR 269)</a:t>
            </a:r>
            <a:r>
              <a:rPr lang="zh-CN" altLang="en-US" dirty="0" smtClean="0"/>
              <a:t>提供一套标准</a:t>
            </a:r>
            <a:r>
              <a:rPr lang="en-US" dirty="0" smtClean="0"/>
              <a:t>API</a:t>
            </a:r>
            <a:r>
              <a:rPr lang="zh-CN" altLang="en-US" dirty="0" smtClean="0"/>
              <a:t>来处理</a:t>
            </a:r>
            <a:r>
              <a:rPr lang="en-US" dirty="0" smtClean="0"/>
              <a:t>Annotations(JSR 175) </a:t>
            </a:r>
          </a:p>
          <a:p>
            <a:r>
              <a:rPr lang="en-US" dirty="0" smtClean="0"/>
              <a:t>　　</a:t>
            </a:r>
            <a:r>
              <a:rPr lang="zh-CN" altLang="en-US" dirty="0" smtClean="0"/>
              <a:t>实际上</a:t>
            </a:r>
            <a:r>
              <a:rPr lang="en-US" dirty="0" smtClean="0"/>
              <a:t>JSR 269</a:t>
            </a:r>
            <a:r>
              <a:rPr lang="zh-CN" altLang="en-US" dirty="0" smtClean="0"/>
              <a:t>不仅仅用来处理</a:t>
            </a:r>
            <a:r>
              <a:rPr lang="en-US" dirty="0" smtClean="0"/>
              <a:t>Annotation，</a:t>
            </a:r>
            <a:r>
              <a:rPr lang="zh-CN" altLang="en-US" dirty="0" smtClean="0"/>
              <a:t>我觉得更强大的功能是它建立了</a:t>
            </a:r>
            <a:r>
              <a:rPr lang="en-US" dirty="0" smtClean="0"/>
              <a:t>Java </a:t>
            </a:r>
            <a:r>
              <a:rPr lang="zh-CN" altLang="en-US" dirty="0" smtClean="0"/>
              <a:t>语言本身的一个模型，它把</a:t>
            </a:r>
            <a:r>
              <a:rPr lang="en-US" dirty="0" err="1" smtClean="0"/>
              <a:t>method，package，constructor，type，variable</a:t>
            </a:r>
            <a:r>
              <a:rPr lang="en-US" dirty="0" smtClean="0"/>
              <a:t>， </a:t>
            </a:r>
            <a:r>
              <a:rPr lang="en-US" dirty="0" err="1" smtClean="0"/>
              <a:t>enum，annotation</a:t>
            </a:r>
            <a:r>
              <a:rPr lang="zh-CN" altLang="en-US" dirty="0" smtClean="0"/>
              <a:t>等</a:t>
            </a:r>
            <a:r>
              <a:rPr lang="en-US" dirty="0" smtClean="0"/>
              <a:t>Java</a:t>
            </a:r>
            <a:r>
              <a:rPr lang="zh-CN" altLang="en-US" dirty="0" smtClean="0"/>
              <a:t>语言元素映射为</a:t>
            </a:r>
            <a:r>
              <a:rPr lang="en-US" dirty="0" smtClean="0"/>
              <a:t>Types</a:t>
            </a:r>
            <a:r>
              <a:rPr lang="zh-CN" altLang="en-US" dirty="0" smtClean="0"/>
              <a:t>和</a:t>
            </a:r>
            <a:r>
              <a:rPr lang="en-US" dirty="0" smtClean="0"/>
              <a:t>Elements(</a:t>
            </a:r>
            <a:r>
              <a:rPr lang="zh-CN" altLang="en-US" dirty="0" smtClean="0"/>
              <a:t>两者有什么区别</a:t>
            </a:r>
            <a:r>
              <a:rPr lang="en-US" altLang="zh-CN" dirty="0" smtClean="0"/>
              <a:t>?)</a:t>
            </a:r>
            <a:r>
              <a:rPr lang="zh-CN" altLang="en-US" dirty="0" smtClean="0"/>
              <a:t>，从而将</a:t>
            </a:r>
            <a:r>
              <a:rPr lang="en-US" dirty="0" smtClean="0"/>
              <a:t>Java</a:t>
            </a:r>
            <a:r>
              <a:rPr lang="zh-CN" altLang="en-US" dirty="0" smtClean="0"/>
              <a:t>语言的语义映射成为对象，我们可以在</a:t>
            </a:r>
            <a:r>
              <a:rPr lang="en-US" dirty="0" err="1" smtClean="0">
                <a:hlinkClick r:id="rId3"/>
              </a:rPr>
              <a:t>java</a:t>
            </a:r>
            <a:r>
              <a:rPr lang="en-US" dirty="0" err="1" smtClean="0"/>
              <a:t>x.lang.model</a:t>
            </a:r>
            <a:r>
              <a:rPr lang="zh-CN" altLang="en-US" dirty="0" smtClean="0"/>
              <a:t>包下面可以看到这些类。 所以我们可以利用</a:t>
            </a:r>
            <a:r>
              <a:rPr lang="en-US" dirty="0" smtClean="0"/>
              <a:t>JSR 269</a:t>
            </a:r>
            <a:r>
              <a:rPr lang="zh-CN" altLang="en-US" dirty="0" smtClean="0"/>
              <a:t>提供的</a:t>
            </a:r>
            <a:r>
              <a:rPr lang="en-US" dirty="0" smtClean="0"/>
              <a:t>API</a:t>
            </a:r>
            <a:r>
              <a:rPr lang="zh-CN" altLang="en-US" dirty="0" smtClean="0"/>
              <a:t>来构建一个功能丰富的元</a:t>
            </a:r>
            <a:r>
              <a:rPr lang="zh-CN" altLang="en-US" dirty="0" smtClean="0">
                <a:hlinkClick r:id="rId4"/>
              </a:rPr>
              <a:t>编程</a:t>
            </a:r>
            <a:r>
              <a:rPr lang="en-US" altLang="zh-CN" dirty="0" smtClean="0"/>
              <a:t>(</a:t>
            </a:r>
            <a:r>
              <a:rPr lang="en-US" dirty="0" err="1" smtClean="0"/>
              <a:t>metaprogramming</a:t>
            </a:r>
            <a:r>
              <a:rPr lang="en-US" dirty="0" smtClean="0"/>
              <a:t>)</a:t>
            </a:r>
            <a:r>
              <a:rPr lang="zh-CN" altLang="en-US" dirty="0" smtClean="0"/>
              <a:t>环境。</a:t>
            </a:r>
          </a:p>
          <a:p>
            <a:r>
              <a:rPr lang="zh-CN" altLang="en-US" dirty="0" smtClean="0"/>
              <a:t>　　</a:t>
            </a:r>
            <a:r>
              <a:rPr lang="en-US" dirty="0" smtClean="0"/>
              <a:t>JSR 269</a:t>
            </a:r>
            <a:r>
              <a:rPr lang="zh-CN" altLang="en-US" dirty="0" smtClean="0"/>
              <a:t>用</a:t>
            </a:r>
            <a:r>
              <a:rPr lang="en-US" dirty="0" smtClean="0"/>
              <a:t>Annotation Processor</a:t>
            </a:r>
            <a:r>
              <a:rPr lang="zh-CN" altLang="en-US" dirty="0" smtClean="0"/>
              <a:t>在编译期间而不是运行期间处理</a:t>
            </a:r>
            <a:r>
              <a:rPr lang="en-US" dirty="0" err="1" smtClean="0"/>
              <a:t>Annotation，Annotation</a:t>
            </a:r>
            <a:r>
              <a:rPr lang="en-US" dirty="0" smtClean="0"/>
              <a:t> Processor</a:t>
            </a:r>
            <a:r>
              <a:rPr lang="zh-CN" altLang="en-US" dirty="0" smtClean="0"/>
              <a:t>相当于编译器的一个插件，所以称为插入式注解处理</a:t>
            </a:r>
            <a:r>
              <a:rPr lang="en-US" altLang="zh-CN" dirty="0" smtClean="0"/>
              <a:t>.</a:t>
            </a:r>
            <a:r>
              <a:rPr lang="zh-CN" altLang="en-US" dirty="0" smtClean="0"/>
              <a:t>如果</a:t>
            </a:r>
            <a:r>
              <a:rPr lang="en-US" dirty="0" smtClean="0"/>
              <a:t>Annotation Processor</a:t>
            </a:r>
            <a:r>
              <a:rPr lang="zh-CN" altLang="en-US" dirty="0" smtClean="0"/>
              <a:t>处理</a:t>
            </a:r>
            <a:r>
              <a:rPr lang="en-US" dirty="0" smtClean="0"/>
              <a:t>Annotation</a:t>
            </a:r>
            <a:r>
              <a:rPr lang="zh-CN" altLang="en-US" dirty="0" smtClean="0"/>
              <a:t>时</a:t>
            </a:r>
            <a:r>
              <a:rPr lang="en-US" altLang="zh-CN" dirty="0" smtClean="0"/>
              <a:t>(</a:t>
            </a:r>
            <a:r>
              <a:rPr lang="zh-CN" altLang="en-US" dirty="0" smtClean="0"/>
              <a:t>执行</a:t>
            </a:r>
            <a:r>
              <a:rPr lang="en-US" dirty="0" smtClean="0"/>
              <a:t>process</a:t>
            </a:r>
            <a:r>
              <a:rPr lang="zh-CN" altLang="en-US" dirty="0" smtClean="0"/>
              <a:t>方法</a:t>
            </a:r>
            <a:r>
              <a:rPr lang="en-US" altLang="zh-CN" dirty="0" smtClean="0"/>
              <a:t>)</a:t>
            </a:r>
            <a:r>
              <a:rPr lang="zh-CN" altLang="en-US" dirty="0" smtClean="0"/>
              <a:t>产生了新的</a:t>
            </a:r>
            <a:r>
              <a:rPr lang="en-US" dirty="0" smtClean="0"/>
              <a:t>Java</a:t>
            </a:r>
            <a:r>
              <a:rPr lang="zh-CN" altLang="en-US" dirty="0" smtClean="0"/>
              <a:t>代码，编译器会再调用一次</a:t>
            </a:r>
            <a:r>
              <a:rPr lang="en-US" dirty="0" smtClean="0"/>
              <a:t>Annotation Processor，</a:t>
            </a:r>
            <a:r>
              <a:rPr lang="zh-CN" altLang="en-US" dirty="0" smtClean="0"/>
              <a:t>如果第二次处理还有新代码产生，就会接着调用</a:t>
            </a:r>
            <a:r>
              <a:rPr lang="en-US" dirty="0" smtClean="0"/>
              <a:t>Annotation Processor，</a:t>
            </a:r>
            <a:r>
              <a:rPr lang="zh-CN" altLang="en-US" dirty="0" smtClean="0"/>
              <a:t>直到没有新代码产生为止</a:t>
            </a:r>
            <a:r>
              <a:rPr lang="en-US" altLang="zh-CN" dirty="0" smtClean="0"/>
              <a:t>.</a:t>
            </a:r>
            <a:r>
              <a:rPr lang="zh-CN" altLang="en-US" dirty="0" smtClean="0"/>
              <a:t>每执行一次</a:t>
            </a:r>
            <a:r>
              <a:rPr lang="en-US" dirty="0" smtClean="0"/>
              <a:t>process()</a:t>
            </a:r>
            <a:r>
              <a:rPr lang="zh-CN" altLang="en-US" dirty="0" smtClean="0"/>
              <a:t>方法被称为一个</a:t>
            </a:r>
            <a:r>
              <a:rPr lang="en-US" altLang="zh-CN" dirty="0" smtClean="0"/>
              <a:t>"</a:t>
            </a:r>
            <a:r>
              <a:rPr lang="en-US" dirty="0" smtClean="0"/>
              <a:t>round"，</a:t>
            </a:r>
            <a:r>
              <a:rPr lang="zh-CN" altLang="en-US" dirty="0" smtClean="0"/>
              <a:t>这样整个</a:t>
            </a:r>
            <a:r>
              <a:rPr lang="en-US" dirty="0" smtClean="0"/>
              <a:t>Annotation processing</a:t>
            </a:r>
            <a:r>
              <a:rPr lang="zh-CN" altLang="en-US" dirty="0" smtClean="0"/>
              <a:t>过程可以看作是一个</a:t>
            </a:r>
            <a:r>
              <a:rPr lang="en-US" dirty="0" smtClean="0"/>
              <a:t>round</a:t>
            </a:r>
            <a:r>
              <a:rPr lang="zh-CN" altLang="en-US" dirty="0" smtClean="0"/>
              <a:t>的序列。</a:t>
            </a:r>
          </a:p>
          <a:p>
            <a:r>
              <a:rPr lang="zh-CN" altLang="en-US" dirty="0" smtClean="0"/>
              <a:t>　　</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4282" y="785794"/>
            <a:ext cx="8643998" cy="1754326"/>
          </a:xfrm>
          <a:prstGeom prst="rect">
            <a:avLst/>
          </a:prstGeom>
        </p:spPr>
        <p:txBody>
          <a:bodyPr wrap="square">
            <a:spAutoFit/>
          </a:bodyPr>
          <a:lstStyle/>
          <a:p>
            <a:r>
              <a:rPr lang="en-US" b="1" dirty="0" smtClean="0"/>
              <a:t>7.</a:t>
            </a:r>
            <a:r>
              <a:rPr lang="zh-CN" altLang="en-US" b="1" dirty="0" smtClean="0"/>
              <a:t>用</a:t>
            </a:r>
            <a:r>
              <a:rPr lang="en-US" altLang="zh-CN" b="1" dirty="0" smtClean="0"/>
              <a:t>Console</a:t>
            </a:r>
            <a:r>
              <a:rPr lang="zh-CN" altLang="en-US" b="1" dirty="0" smtClean="0"/>
              <a:t>开发控制台程序</a:t>
            </a:r>
            <a:r>
              <a:rPr lang="en-US" b="1" dirty="0" smtClean="0"/>
              <a:t>　</a:t>
            </a:r>
            <a:r>
              <a:rPr lang="en-US" dirty="0" smtClean="0"/>
              <a:t>　</a:t>
            </a:r>
          </a:p>
          <a:p>
            <a:r>
              <a:rPr lang="en-US" dirty="0" smtClean="0"/>
              <a:t>JDK1.6</a:t>
            </a:r>
            <a:r>
              <a:rPr lang="zh-CN" altLang="en-US" dirty="0" smtClean="0"/>
              <a:t>中提供了</a:t>
            </a:r>
            <a:r>
              <a:rPr lang="en-US" dirty="0" err="1" smtClean="0"/>
              <a:t>java.io.Console</a:t>
            </a:r>
            <a:r>
              <a:rPr lang="en-US" dirty="0" smtClean="0"/>
              <a:t> </a:t>
            </a:r>
            <a:r>
              <a:rPr lang="zh-CN" altLang="en-US" dirty="0" smtClean="0"/>
              <a:t>类专用来访问基于字符的控制台设备。你的程序如果要与</a:t>
            </a:r>
            <a:r>
              <a:rPr lang="en-US" dirty="0" smtClean="0"/>
              <a:t>Windows</a:t>
            </a:r>
            <a:r>
              <a:rPr lang="zh-CN" altLang="en-US" dirty="0" smtClean="0"/>
              <a:t>下的</a:t>
            </a:r>
            <a:r>
              <a:rPr lang="en-US" dirty="0" err="1" smtClean="0"/>
              <a:t>cmd</a:t>
            </a:r>
            <a:r>
              <a:rPr lang="zh-CN" altLang="en-US" dirty="0" smtClean="0"/>
              <a:t>或者</a:t>
            </a:r>
            <a:r>
              <a:rPr lang="en-US" dirty="0" smtClean="0"/>
              <a:t>Linux</a:t>
            </a:r>
            <a:r>
              <a:rPr lang="zh-CN" altLang="en-US" dirty="0" smtClean="0"/>
              <a:t>下的</a:t>
            </a:r>
            <a:r>
              <a:rPr lang="en-US" dirty="0" smtClean="0"/>
              <a:t>Terminal</a:t>
            </a:r>
            <a:r>
              <a:rPr lang="zh-CN" altLang="en-US" dirty="0" smtClean="0"/>
              <a:t>交互，就可以用</a:t>
            </a:r>
            <a:r>
              <a:rPr lang="en-US" dirty="0" smtClean="0"/>
              <a:t>Console</a:t>
            </a:r>
            <a:r>
              <a:rPr lang="zh-CN" altLang="en-US" dirty="0" smtClean="0"/>
              <a:t>类代劳。但我们不总是能得到可用的</a:t>
            </a:r>
            <a:r>
              <a:rPr lang="en-US" dirty="0" smtClean="0"/>
              <a:t>Console，</a:t>
            </a:r>
            <a:r>
              <a:rPr lang="zh-CN" altLang="en-US" dirty="0" smtClean="0"/>
              <a:t>一个</a:t>
            </a:r>
            <a:r>
              <a:rPr lang="en-US" dirty="0" smtClean="0"/>
              <a:t>JVM</a:t>
            </a:r>
            <a:r>
              <a:rPr lang="zh-CN" altLang="en-US" dirty="0" smtClean="0"/>
              <a:t>是否有可用的</a:t>
            </a:r>
            <a:r>
              <a:rPr lang="en-US" dirty="0" smtClean="0"/>
              <a:t>Console</a:t>
            </a:r>
            <a:r>
              <a:rPr lang="zh-CN" altLang="en-US" dirty="0" smtClean="0"/>
              <a:t>依赖于底层平台和</a:t>
            </a:r>
            <a:r>
              <a:rPr lang="en-US" dirty="0" smtClean="0"/>
              <a:t>JVM</a:t>
            </a:r>
            <a:r>
              <a:rPr lang="zh-CN" altLang="en-US" dirty="0" smtClean="0"/>
              <a:t>如何被调用。如果</a:t>
            </a:r>
            <a:r>
              <a:rPr lang="en-US" dirty="0" smtClean="0"/>
              <a:t>JVM</a:t>
            </a:r>
            <a:r>
              <a:rPr lang="zh-CN" altLang="en-US" dirty="0" smtClean="0"/>
              <a:t>是在交互式命令行</a:t>
            </a:r>
            <a:r>
              <a:rPr lang="en-US" altLang="zh-CN" dirty="0" smtClean="0"/>
              <a:t>(</a:t>
            </a:r>
            <a:r>
              <a:rPr lang="zh-CN" altLang="en-US" dirty="0" smtClean="0"/>
              <a:t>比如</a:t>
            </a:r>
            <a:r>
              <a:rPr lang="en-US" dirty="0" smtClean="0"/>
              <a:t>Windows</a:t>
            </a:r>
            <a:r>
              <a:rPr lang="zh-CN" altLang="en-US" dirty="0" smtClean="0"/>
              <a:t>的</a:t>
            </a:r>
            <a:r>
              <a:rPr lang="en-US" dirty="0" err="1" smtClean="0"/>
              <a:t>cmd</a:t>
            </a:r>
            <a:r>
              <a:rPr lang="en-US" dirty="0" smtClean="0"/>
              <a:t>)</a:t>
            </a:r>
            <a:r>
              <a:rPr lang="zh-CN" altLang="en-US" dirty="0" smtClean="0"/>
              <a:t>中启动的，并且输入输出没有重定向到另外的地方，那么就可以得到一个可用的</a:t>
            </a:r>
            <a:r>
              <a:rPr lang="en-US" dirty="0" smtClean="0"/>
              <a:t>Console</a:t>
            </a:r>
            <a:r>
              <a:rPr lang="zh-CN" altLang="en-US" dirty="0" smtClean="0"/>
              <a:t>实例。</a:t>
            </a:r>
            <a:endParaRPr lang="zh-CN" altLang="en-US" dirty="0"/>
          </a:p>
        </p:txBody>
      </p:sp>
      <p:sp>
        <p:nvSpPr>
          <p:cNvPr id="3" name="矩形 2"/>
          <p:cNvSpPr/>
          <p:nvPr/>
        </p:nvSpPr>
        <p:spPr>
          <a:xfrm>
            <a:off x="357158" y="2857496"/>
            <a:ext cx="3347391" cy="646331"/>
          </a:xfrm>
          <a:prstGeom prst="rect">
            <a:avLst/>
          </a:prstGeom>
        </p:spPr>
        <p:txBody>
          <a:bodyPr wrap="none">
            <a:spAutoFit/>
          </a:bodyPr>
          <a:lstStyle/>
          <a:p>
            <a:r>
              <a:rPr lang="en-US" altLang="zh-CN" b="1" dirty="0" smtClean="0"/>
              <a:t>8.</a:t>
            </a:r>
            <a:r>
              <a:rPr lang="zh-CN" altLang="en-US" b="1" dirty="0" smtClean="0"/>
              <a:t>对脚本语言的支持</a:t>
            </a:r>
            <a:endParaRPr lang="en-US" altLang="zh-CN" b="1" dirty="0" smtClean="0"/>
          </a:p>
          <a:p>
            <a:r>
              <a:rPr lang="zh-CN" altLang="en-US" dirty="0" smtClean="0"/>
              <a:t>如： </a:t>
            </a:r>
            <a:r>
              <a:rPr lang="en-US" dirty="0" err="1" smtClean="0"/>
              <a:t>ruby，groovy，</a:t>
            </a:r>
            <a:r>
              <a:rPr lang="en-US" dirty="0" err="1" smtClean="0">
                <a:hlinkClick r:id="rId2"/>
              </a:rPr>
              <a:t>java</a:t>
            </a:r>
            <a:r>
              <a:rPr lang="en-US" dirty="0" err="1" smtClean="0"/>
              <a:t>script</a:t>
            </a:r>
            <a:r>
              <a:rPr lang="en-US" dirty="0" smtClean="0"/>
              <a:t>。</a:t>
            </a:r>
            <a:endParaRPr lang="en-US" dirty="0"/>
          </a:p>
        </p:txBody>
      </p:sp>
      <p:sp>
        <p:nvSpPr>
          <p:cNvPr id="4" name="矩形 3"/>
          <p:cNvSpPr/>
          <p:nvPr/>
        </p:nvSpPr>
        <p:spPr>
          <a:xfrm>
            <a:off x="285720" y="4071942"/>
            <a:ext cx="8429684" cy="2585323"/>
          </a:xfrm>
          <a:prstGeom prst="rect">
            <a:avLst/>
          </a:prstGeom>
        </p:spPr>
        <p:txBody>
          <a:bodyPr wrap="square">
            <a:spAutoFit/>
          </a:bodyPr>
          <a:lstStyle/>
          <a:p>
            <a:r>
              <a:rPr lang="en-US" b="1" dirty="0" smtClean="0"/>
              <a:t>9.</a:t>
            </a:r>
            <a:r>
              <a:rPr lang="en-US" altLang="zh-CN" b="1" dirty="0" smtClean="0"/>
              <a:t>Common Annotations</a:t>
            </a:r>
            <a:r>
              <a:rPr lang="en-US" b="1" dirty="0" smtClean="0"/>
              <a:t>　</a:t>
            </a:r>
          </a:p>
          <a:p>
            <a:r>
              <a:rPr lang="en-US" dirty="0" smtClean="0"/>
              <a:t>Common annotations</a:t>
            </a:r>
            <a:r>
              <a:rPr lang="zh-CN" altLang="en-US" dirty="0" smtClean="0"/>
              <a:t>原本是</a:t>
            </a:r>
            <a:r>
              <a:rPr lang="en-US" dirty="0" smtClean="0"/>
              <a:t>Java EE 5.0(JSR 244)</a:t>
            </a:r>
            <a:r>
              <a:rPr lang="zh-CN" altLang="en-US" dirty="0" smtClean="0"/>
              <a:t>规范的一部分，现在</a:t>
            </a:r>
            <a:r>
              <a:rPr lang="en-US" dirty="0" smtClean="0"/>
              <a:t>SUN</a:t>
            </a:r>
            <a:r>
              <a:rPr lang="zh-CN" altLang="en-US" dirty="0" smtClean="0"/>
              <a:t>把它的一部分放到了</a:t>
            </a:r>
            <a:r>
              <a:rPr lang="en-US" dirty="0" smtClean="0"/>
              <a:t>Java SE 6.0</a:t>
            </a:r>
            <a:r>
              <a:rPr lang="zh-CN" altLang="en-US" dirty="0" smtClean="0"/>
              <a:t>中。</a:t>
            </a:r>
          </a:p>
          <a:p>
            <a:r>
              <a:rPr lang="zh-CN" altLang="en-US" dirty="0" smtClean="0"/>
              <a:t>　　随着</a:t>
            </a:r>
            <a:r>
              <a:rPr lang="en-US" dirty="0" smtClean="0"/>
              <a:t>Annotation</a:t>
            </a:r>
            <a:r>
              <a:rPr lang="zh-CN" altLang="en-US" dirty="0" smtClean="0"/>
              <a:t>元数据功能</a:t>
            </a:r>
            <a:r>
              <a:rPr lang="en-US" altLang="zh-CN" dirty="0" smtClean="0"/>
              <a:t>(</a:t>
            </a:r>
            <a:r>
              <a:rPr lang="en-US" dirty="0" smtClean="0"/>
              <a:t>JSR 175)</a:t>
            </a:r>
            <a:r>
              <a:rPr lang="zh-CN" altLang="en-US" dirty="0" smtClean="0"/>
              <a:t>加入到</a:t>
            </a:r>
            <a:r>
              <a:rPr lang="en-US" dirty="0" smtClean="0"/>
              <a:t>Java SE 5.0</a:t>
            </a:r>
            <a:r>
              <a:rPr lang="zh-CN" altLang="en-US" dirty="0" smtClean="0"/>
              <a:t>里面，很多</a:t>
            </a:r>
            <a:r>
              <a:rPr lang="en-US" dirty="0" smtClean="0"/>
              <a:t>Java </a:t>
            </a:r>
            <a:r>
              <a:rPr lang="zh-CN" altLang="en-US" dirty="0" smtClean="0"/>
              <a:t>技术</a:t>
            </a:r>
            <a:r>
              <a:rPr lang="en-US" altLang="zh-CN" dirty="0" smtClean="0"/>
              <a:t>(</a:t>
            </a:r>
            <a:r>
              <a:rPr lang="zh-CN" altLang="en-US" dirty="0" smtClean="0"/>
              <a:t>比如</a:t>
            </a:r>
            <a:r>
              <a:rPr lang="en-US" dirty="0" err="1" smtClean="0"/>
              <a:t>EJB，Web</a:t>
            </a:r>
            <a:r>
              <a:rPr lang="en-US" dirty="0" smtClean="0"/>
              <a:t> Services)</a:t>
            </a:r>
            <a:r>
              <a:rPr lang="zh-CN" altLang="en-US" dirty="0" smtClean="0"/>
              <a:t>都会用</a:t>
            </a:r>
            <a:r>
              <a:rPr lang="en-US" dirty="0" smtClean="0"/>
              <a:t>Annotation</a:t>
            </a:r>
            <a:r>
              <a:rPr lang="zh-CN" altLang="en-US" dirty="0" smtClean="0"/>
              <a:t>部分代替</a:t>
            </a:r>
            <a:r>
              <a:rPr lang="en-US" dirty="0" smtClean="0"/>
              <a:t>XML</a:t>
            </a:r>
            <a:r>
              <a:rPr lang="zh-CN" altLang="en-US" dirty="0" smtClean="0"/>
              <a:t>文件来配置运行参数（或者说是支持声明式</a:t>
            </a:r>
            <a:r>
              <a:rPr lang="zh-CN" altLang="en-US" dirty="0" smtClean="0">
                <a:hlinkClick r:id="rId3"/>
              </a:rPr>
              <a:t>编程</a:t>
            </a:r>
            <a:r>
              <a:rPr lang="zh-CN" altLang="en-US" dirty="0" smtClean="0"/>
              <a:t>，如</a:t>
            </a:r>
            <a:r>
              <a:rPr lang="en-US" dirty="0" smtClean="0"/>
              <a:t>EJB</a:t>
            </a:r>
            <a:r>
              <a:rPr lang="zh-CN" altLang="en-US" dirty="0" smtClean="0"/>
              <a:t>的声明式事务），如果这些技术为通用目的都单独定义了自己的</a:t>
            </a:r>
            <a:r>
              <a:rPr lang="en-US" dirty="0" smtClean="0"/>
              <a:t>Annotations，</a:t>
            </a:r>
            <a:r>
              <a:rPr lang="zh-CN" altLang="en-US" dirty="0" smtClean="0"/>
              <a:t>显然有点重复建设，所以，为其他相关的</a:t>
            </a:r>
            <a:r>
              <a:rPr lang="en-US" dirty="0" smtClean="0"/>
              <a:t>Java</a:t>
            </a:r>
            <a:r>
              <a:rPr lang="zh-CN" altLang="en-US" dirty="0" smtClean="0"/>
              <a:t>技术定义一套公共的</a:t>
            </a:r>
            <a:r>
              <a:rPr lang="en-US" dirty="0" smtClean="0"/>
              <a:t>Annotation</a:t>
            </a:r>
            <a:r>
              <a:rPr lang="zh-CN" altLang="en-US" dirty="0" smtClean="0"/>
              <a:t>是有价值的，可以避免重复建设的同时，也保证</a:t>
            </a:r>
            <a:r>
              <a:rPr lang="en-US" dirty="0" smtClean="0"/>
              <a:t>Java SE</a:t>
            </a:r>
            <a:r>
              <a:rPr lang="zh-CN" altLang="en-US" dirty="0" smtClean="0"/>
              <a:t>和</a:t>
            </a:r>
            <a:r>
              <a:rPr lang="en-US" dirty="0" smtClean="0"/>
              <a:t>Java EE </a:t>
            </a:r>
            <a:r>
              <a:rPr lang="zh-CN" altLang="en-US" dirty="0" smtClean="0"/>
              <a:t>各种技术的一致性。</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4282" y="285728"/>
            <a:ext cx="8572560" cy="4801314"/>
          </a:xfrm>
          <a:prstGeom prst="rect">
            <a:avLst/>
          </a:prstGeom>
        </p:spPr>
        <p:txBody>
          <a:bodyPr wrap="square">
            <a:spAutoFit/>
          </a:bodyPr>
          <a:lstStyle/>
          <a:p>
            <a:r>
              <a:rPr lang="en-US" altLang="zh-CN" b="1" dirty="0" smtClean="0"/>
              <a:t>JDK1.7</a:t>
            </a:r>
            <a:r>
              <a:rPr lang="zh-CN" altLang="en-US" b="1" dirty="0" smtClean="0"/>
              <a:t>版本</a:t>
            </a:r>
            <a:endParaRPr lang="zh-CN" altLang="en-US" dirty="0" smtClean="0"/>
          </a:p>
          <a:p>
            <a:r>
              <a:rPr lang="zh-CN" altLang="en-US" dirty="0" smtClean="0"/>
              <a:t>  </a:t>
            </a:r>
            <a:r>
              <a:rPr lang="en-US" altLang="zh-CN" dirty="0" smtClean="0"/>
              <a:t>2011</a:t>
            </a:r>
            <a:r>
              <a:rPr lang="zh-CN" altLang="en-US" dirty="0" smtClean="0"/>
              <a:t>年</a:t>
            </a:r>
            <a:r>
              <a:rPr lang="en-US" altLang="zh-CN" dirty="0" smtClean="0"/>
              <a:t>7</a:t>
            </a:r>
            <a:r>
              <a:rPr lang="zh-CN" altLang="en-US" dirty="0" smtClean="0"/>
              <a:t>月</a:t>
            </a:r>
            <a:r>
              <a:rPr lang="en-US" altLang="zh-CN" dirty="0" smtClean="0"/>
              <a:t>28</a:t>
            </a:r>
            <a:r>
              <a:rPr lang="zh-CN" altLang="en-US" dirty="0" smtClean="0"/>
              <a:t>日，</a:t>
            </a:r>
            <a:r>
              <a:rPr lang="en-US" altLang="zh-CN" dirty="0" smtClean="0"/>
              <a:t>jdk1.7</a:t>
            </a:r>
            <a:r>
              <a:rPr lang="zh-CN" altLang="en-US" dirty="0" smtClean="0"/>
              <a:t>发布，新特性：对</a:t>
            </a:r>
            <a:r>
              <a:rPr lang="en-US" altLang="zh-CN" dirty="0" smtClean="0"/>
              <a:t>Java</a:t>
            </a:r>
            <a:r>
              <a:rPr lang="zh-CN" altLang="en-US" dirty="0" smtClean="0"/>
              <a:t>集合的增强支持，</a:t>
            </a:r>
            <a:r>
              <a:rPr lang="en-US" altLang="zh-CN" dirty="0" smtClean="0"/>
              <a:t>Switch</a:t>
            </a:r>
            <a:r>
              <a:rPr lang="zh-CN" altLang="en-US" dirty="0" smtClean="0"/>
              <a:t>中可用</a:t>
            </a:r>
            <a:r>
              <a:rPr lang="en-US" altLang="zh-CN" dirty="0" smtClean="0"/>
              <a:t>String</a:t>
            </a:r>
            <a:r>
              <a:rPr lang="zh-CN" altLang="en-US" dirty="0" smtClean="0"/>
              <a:t>类型参数，自动资源管理，提供新的</a:t>
            </a:r>
            <a:r>
              <a:rPr lang="en-US" altLang="zh-CN" dirty="0" smtClean="0"/>
              <a:t>G1</a:t>
            </a:r>
            <a:r>
              <a:rPr lang="zh-CN" altLang="en-US" dirty="0" smtClean="0"/>
              <a:t>收集器，加强对非</a:t>
            </a:r>
            <a:r>
              <a:rPr lang="en-US" altLang="zh-CN" dirty="0" smtClean="0"/>
              <a:t>Java</a:t>
            </a:r>
            <a:r>
              <a:rPr lang="zh-CN" altLang="en-US" dirty="0" smtClean="0"/>
              <a:t>语言的调用，升级类加载架构等。</a:t>
            </a:r>
            <a:endParaRPr lang="en-US" altLang="zh-CN" dirty="0" smtClean="0"/>
          </a:p>
          <a:p>
            <a:endParaRPr lang="en-US" altLang="zh-CN" dirty="0" smtClean="0"/>
          </a:p>
          <a:p>
            <a:r>
              <a:rPr lang="zh-CN" altLang="en-US" dirty="0" smtClean="0"/>
              <a:t>语法新特性：</a:t>
            </a:r>
            <a:endParaRPr lang="en-US" altLang="zh-CN" dirty="0" smtClean="0"/>
          </a:p>
          <a:p>
            <a:pPr lvl="1">
              <a:buFont typeface="Wingdings" pitchFamily="2" charset="2"/>
              <a:buChar char="Ø"/>
            </a:pPr>
            <a:r>
              <a:rPr lang="zh-CN" altLang="en-US" dirty="0" smtClean="0"/>
              <a:t>二进制字面量</a:t>
            </a:r>
            <a:endParaRPr lang="en-US" altLang="zh-CN" dirty="0" smtClean="0"/>
          </a:p>
          <a:p>
            <a:pPr lvl="1">
              <a:buFont typeface="Wingdings" pitchFamily="2" charset="2"/>
              <a:buChar char="Ø"/>
            </a:pPr>
            <a:r>
              <a:rPr lang="zh-CN" altLang="en-US" dirty="0" smtClean="0"/>
              <a:t>数字字面量允许使用下划线</a:t>
            </a:r>
            <a:endParaRPr lang="en-US" altLang="zh-CN" dirty="0" smtClean="0"/>
          </a:p>
          <a:p>
            <a:pPr lvl="1">
              <a:buFont typeface="Wingdings" pitchFamily="2" charset="2"/>
              <a:buChar char="Ø"/>
            </a:pPr>
            <a:r>
              <a:rPr lang="en-US" altLang="zh-CN" dirty="0" smtClean="0"/>
              <a:t>Switch</a:t>
            </a:r>
            <a:r>
              <a:rPr lang="zh-CN" altLang="en-US" dirty="0" smtClean="0"/>
              <a:t>语句允许使用字符串</a:t>
            </a:r>
            <a:endParaRPr lang="en-US" altLang="zh-CN" dirty="0" smtClean="0"/>
          </a:p>
          <a:p>
            <a:pPr lvl="1">
              <a:buFont typeface="Wingdings" pitchFamily="2" charset="2"/>
              <a:buChar char="Ø"/>
            </a:pPr>
            <a:r>
              <a:rPr lang="zh-CN" altLang="en-US" dirty="0" smtClean="0"/>
              <a:t>泛型实例的创建可以通过类型推断来简化</a:t>
            </a:r>
            <a:endParaRPr lang="en-US" altLang="zh-CN" dirty="0" smtClean="0"/>
          </a:p>
          <a:p>
            <a:pPr lvl="1">
              <a:buFont typeface="Wingdings" pitchFamily="2" charset="2"/>
              <a:buChar char="Ø"/>
            </a:pPr>
            <a:r>
              <a:rPr lang="zh-CN" altLang="en-US" dirty="0" smtClean="0"/>
              <a:t>在可变参数方法中传递非具体化参数</a:t>
            </a:r>
            <a:r>
              <a:rPr lang="en-US" altLang="zh-CN" dirty="0" smtClean="0"/>
              <a:t>,</a:t>
            </a:r>
            <a:r>
              <a:rPr lang="zh-CN" altLang="en-US" dirty="0" smtClean="0"/>
              <a:t>改进编译警告和错误</a:t>
            </a:r>
            <a:endParaRPr lang="en-US" altLang="zh-CN" dirty="0" smtClean="0"/>
          </a:p>
          <a:p>
            <a:pPr lvl="1">
              <a:buFont typeface="Wingdings" pitchFamily="2" charset="2"/>
              <a:buChar char="Ø"/>
            </a:pPr>
            <a:r>
              <a:rPr lang="en-US" altLang="zh-CN" dirty="0" smtClean="0"/>
              <a:t>try-with-resources</a:t>
            </a:r>
            <a:r>
              <a:rPr lang="zh-CN" altLang="en-US" dirty="0" smtClean="0"/>
              <a:t>语句</a:t>
            </a:r>
            <a:endParaRPr lang="en-US" altLang="zh-CN" dirty="0" smtClean="0"/>
          </a:p>
          <a:p>
            <a:pPr lvl="1">
              <a:buFont typeface="Wingdings" pitchFamily="2" charset="2"/>
              <a:buChar char="Ø"/>
            </a:pPr>
            <a:r>
              <a:rPr lang="zh-CN" altLang="en-US" dirty="0" smtClean="0"/>
              <a:t>可以</a:t>
            </a:r>
            <a:r>
              <a:rPr lang="en-US" altLang="zh-CN" dirty="0" smtClean="0"/>
              <a:t>catch</a:t>
            </a:r>
            <a:r>
              <a:rPr lang="zh-CN" altLang="en-US" dirty="0" smtClean="0"/>
              <a:t>多个</a:t>
            </a:r>
            <a:r>
              <a:rPr lang="en-US" altLang="zh-CN" dirty="0" err="1" smtClean="0"/>
              <a:t>Exception,throw</a:t>
            </a:r>
            <a:r>
              <a:rPr lang="en-US" altLang="zh-CN" dirty="0" smtClean="0"/>
              <a:t> exception</a:t>
            </a:r>
            <a:r>
              <a:rPr lang="zh-CN" altLang="en-US" dirty="0" smtClean="0"/>
              <a:t>改进了类型</a:t>
            </a:r>
            <a:r>
              <a:rPr lang="zh-CN" altLang="en-US" dirty="0" smtClean="0"/>
              <a:t>检测</a:t>
            </a:r>
            <a:endParaRPr lang="en-US" altLang="zh-CN" dirty="0" smtClean="0"/>
          </a:p>
          <a:p>
            <a:pPr lvl="1">
              <a:buFont typeface="Wingdings" pitchFamily="2" charset="2"/>
              <a:buChar char="Ø"/>
            </a:pPr>
            <a:endParaRPr lang="en-US" altLang="zh-CN" dirty="0" smtClean="0"/>
          </a:p>
          <a:p>
            <a:pPr marL="0" lvl="1"/>
            <a:r>
              <a:rPr lang="en-US" altLang="zh-CN" dirty="0" smtClean="0"/>
              <a:t>JVM </a:t>
            </a:r>
            <a:endParaRPr lang="en-US" altLang="zh-CN" dirty="0" smtClean="0"/>
          </a:p>
          <a:p>
            <a:pPr marL="457200" lvl="2">
              <a:buFont typeface="Wingdings" pitchFamily="2" charset="2"/>
              <a:buChar char="Ø"/>
            </a:pPr>
            <a:r>
              <a:rPr lang="zh-CN" altLang="en-US" dirty="0" smtClean="0"/>
              <a:t>字符串</a:t>
            </a:r>
            <a:r>
              <a:rPr lang="zh-CN" altLang="en-US" dirty="0" smtClean="0"/>
              <a:t>常量池去</a:t>
            </a:r>
            <a:r>
              <a:rPr lang="zh-CN" altLang="en-US" dirty="0" smtClean="0"/>
              <a:t>永久代</a:t>
            </a:r>
            <a:endParaRPr lang="en-US" altLang="zh-CN" dirty="0" smtClean="0"/>
          </a:p>
          <a:p>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5720" y="214290"/>
            <a:ext cx="8429684" cy="5109091"/>
          </a:xfrm>
          <a:prstGeom prst="rect">
            <a:avLst/>
          </a:prstGeom>
        </p:spPr>
        <p:txBody>
          <a:bodyPr wrap="square">
            <a:spAutoFit/>
          </a:bodyPr>
          <a:lstStyle/>
          <a:p>
            <a:r>
              <a:rPr lang="en-US" altLang="zh-CN" b="1" dirty="0" smtClean="0"/>
              <a:t>JDK1.8</a:t>
            </a:r>
            <a:r>
              <a:rPr lang="zh-CN" altLang="en-US" b="1" dirty="0" smtClean="0"/>
              <a:t>版本</a:t>
            </a:r>
            <a:endParaRPr lang="zh-CN" altLang="en-US" dirty="0" smtClean="0"/>
          </a:p>
          <a:p>
            <a:r>
              <a:rPr lang="en-US" altLang="zh-CN" dirty="0" smtClean="0"/>
              <a:t>jdk1.8 </a:t>
            </a:r>
            <a:r>
              <a:rPr lang="zh-CN" altLang="en-US" dirty="0" smtClean="0"/>
              <a:t>正式版在</a:t>
            </a:r>
            <a:r>
              <a:rPr lang="en-US" altLang="zh-CN" dirty="0" smtClean="0"/>
              <a:t>2014</a:t>
            </a:r>
            <a:r>
              <a:rPr lang="zh-CN" altLang="en-US" dirty="0" smtClean="0"/>
              <a:t>年</a:t>
            </a:r>
            <a:r>
              <a:rPr lang="en-US" altLang="zh-CN" dirty="0" smtClean="0"/>
              <a:t>3</a:t>
            </a:r>
            <a:r>
              <a:rPr lang="zh-CN" altLang="en-US" dirty="0" smtClean="0"/>
              <a:t>月</a:t>
            </a:r>
            <a:r>
              <a:rPr lang="en-US" altLang="zh-CN" dirty="0" smtClean="0"/>
              <a:t>19</a:t>
            </a:r>
            <a:r>
              <a:rPr lang="zh-CN" altLang="en-US" dirty="0" smtClean="0"/>
              <a:t>日发布。</a:t>
            </a:r>
            <a:endParaRPr lang="en-US" altLang="zh-CN" dirty="0" smtClean="0"/>
          </a:p>
          <a:p>
            <a:endParaRPr lang="en-US" altLang="zh-CN" dirty="0" smtClean="0"/>
          </a:p>
          <a:p>
            <a:r>
              <a:rPr lang="zh-CN" altLang="en-US" sz="2000" b="1" dirty="0" smtClean="0"/>
              <a:t>语法</a:t>
            </a:r>
            <a:endParaRPr lang="en-US" altLang="zh-CN" sz="2000" b="1" dirty="0" smtClean="0"/>
          </a:p>
          <a:p>
            <a:pPr lvl="1">
              <a:buFont typeface="Wingdings" pitchFamily="2" charset="2"/>
              <a:buChar char="Ø"/>
            </a:pPr>
            <a:r>
              <a:rPr lang="zh-CN" altLang="en-US" dirty="0" smtClean="0"/>
              <a:t>接口的新特性、可以定义默认方法</a:t>
            </a:r>
            <a:endParaRPr lang="en-US" altLang="zh-CN" dirty="0" smtClean="0"/>
          </a:p>
          <a:p>
            <a:pPr lvl="1">
              <a:buFont typeface="Wingdings" pitchFamily="2" charset="2"/>
              <a:buChar char="Ø"/>
            </a:pPr>
            <a:r>
              <a:rPr lang="en-US" altLang="zh-CN" dirty="0" smtClean="0"/>
              <a:t>Lambda</a:t>
            </a:r>
            <a:r>
              <a:rPr lang="zh-CN" altLang="en-US" dirty="0" smtClean="0"/>
              <a:t>表达式</a:t>
            </a:r>
            <a:endParaRPr lang="en-US" altLang="zh-CN" dirty="0" smtClean="0"/>
          </a:p>
          <a:p>
            <a:pPr lvl="1">
              <a:buFont typeface="Wingdings" pitchFamily="2" charset="2"/>
              <a:buChar char="Ø"/>
            </a:pPr>
            <a:r>
              <a:rPr lang="zh-CN" altLang="en-US" dirty="0" smtClean="0"/>
              <a:t>函数式接口</a:t>
            </a:r>
            <a:endParaRPr lang="en-US" altLang="zh-CN" dirty="0" smtClean="0"/>
          </a:p>
          <a:p>
            <a:pPr lvl="1">
              <a:buFont typeface="Wingdings" pitchFamily="2" charset="2"/>
              <a:buChar char="Ø"/>
            </a:pPr>
            <a:r>
              <a:rPr lang="zh-CN" altLang="en-US" dirty="0" smtClean="0"/>
              <a:t>方法与构造函数引用</a:t>
            </a:r>
            <a:endParaRPr lang="en-US" altLang="zh-CN" dirty="0" smtClean="0"/>
          </a:p>
          <a:p>
            <a:pPr lvl="1">
              <a:buFont typeface="Wingdings" pitchFamily="2" charset="2"/>
              <a:buChar char="Ø"/>
            </a:pPr>
            <a:r>
              <a:rPr lang="en-US" altLang="zh-CN" dirty="0" smtClean="0"/>
              <a:t>Lambda</a:t>
            </a:r>
            <a:r>
              <a:rPr lang="zh-CN" altLang="en-US" dirty="0" smtClean="0"/>
              <a:t>的作用域：访问局部变量、访问对象字段与静态变量、无法访问默认方法</a:t>
            </a:r>
            <a:endParaRPr lang="en-US" altLang="zh-CN" dirty="0" smtClean="0"/>
          </a:p>
          <a:p>
            <a:pPr lvl="1">
              <a:buFont typeface="Wingdings" pitchFamily="2" charset="2"/>
              <a:buChar char="Ø"/>
            </a:pPr>
            <a:r>
              <a:rPr lang="zh-CN" altLang="en-US" dirty="0" smtClean="0"/>
              <a:t>系统默认的一些函数式接口</a:t>
            </a:r>
            <a:endParaRPr lang="en-US" altLang="zh-CN" dirty="0" smtClean="0"/>
          </a:p>
          <a:p>
            <a:pPr lvl="1">
              <a:buFont typeface="Wingdings" pitchFamily="2" charset="2"/>
              <a:buChar char="Ø"/>
            </a:pPr>
            <a:r>
              <a:rPr lang="zh-CN" altLang="en-US" dirty="0" smtClean="0"/>
              <a:t>新的时钟</a:t>
            </a:r>
            <a:r>
              <a:rPr lang="en-US" altLang="zh-CN" dirty="0" smtClean="0"/>
              <a:t>API</a:t>
            </a:r>
          </a:p>
          <a:p>
            <a:pPr lvl="1">
              <a:buFont typeface="Wingdings" pitchFamily="2" charset="2"/>
              <a:buChar char="Ø"/>
            </a:pPr>
            <a:r>
              <a:rPr lang="en-US" altLang="zh-CN" dirty="0" smtClean="0"/>
              <a:t>Annotation</a:t>
            </a:r>
            <a:r>
              <a:rPr lang="zh-CN" altLang="en-US" dirty="0" smtClean="0"/>
              <a:t>支持多重注解</a:t>
            </a:r>
            <a:endParaRPr lang="en-US" altLang="zh-CN" dirty="0" smtClean="0"/>
          </a:p>
          <a:p>
            <a:pPr>
              <a:buFont typeface="Wingdings" pitchFamily="2" charset="2"/>
              <a:buChar char="Ø"/>
            </a:pPr>
            <a:endParaRPr lang="en-US" altLang="zh-CN" dirty="0" smtClean="0"/>
          </a:p>
          <a:p>
            <a:r>
              <a:rPr lang="en-US" altLang="zh-CN" b="1" dirty="0" smtClean="0"/>
              <a:t>JVM</a:t>
            </a:r>
          </a:p>
          <a:p>
            <a:pPr lvl="1">
              <a:buFont typeface="Wingdings" pitchFamily="2" charset="2"/>
              <a:buChar char="Ø"/>
            </a:pPr>
            <a:r>
              <a:rPr lang="zh-CN" altLang="en-US" b="1" dirty="0" smtClean="0"/>
              <a:t>和</a:t>
            </a:r>
            <a:r>
              <a:rPr lang="en-US" altLang="zh-CN" b="1" dirty="0" err="1" smtClean="0"/>
              <a:t>PermGen</a:t>
            </a:r>
            <a:r>
              <a:rPr lang="zh-CN" altLang="en-US" b="1" dirty="0" smtClean="0"/>
              <a:t>说再见</a:t>
            </a:r>
            <a:endParaRPr lang="en-US" altLang="zh-CN" b="1" dirty="0" smtClean="0"/>
          </a:p>
          <a:p>
            <a:endParaRPr lang="en-US" altLang="zh-CN" dirty="0" smtClean="0"/>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8596" y="357166"/>
            <a:ext cx="8286808" cy="3416320"/>
          </a:xfrm>
          <a:prstGeom prst="rect">
            <a:avLst/>
          </a:prstGeom>
        </p:spPr>
        <p:txBody>
          <a:bodyPr wrap="square">
            <a:spAutoFit/>
          </a:bodyPr>
          <a:lstStyle/>
          <a:p>
            <a:r>
              <a:rPr lang="en-US" dirty="0" err="1" smtClean="0"/>
              <a:t>PermGen</a:t>
            </a:r>
            <a:r>
              <a:rPr lang="en-US" dirty="0" smtClean="0"/>
              <a:t> space</a:t>
            </a:r>
            <a:r>
              <a:rPr lang="zh-CN" altLang="en-US" dirty="0" smtClean="0"/>
              <a:t>的全称是</a:t>
            </a:r>
            <a:r>
              <a:rPr lang="en-US" dirty="0" smtClean="0"/>
              <a:t>Permanent Generation space,</a:t>
            </a:r>
            <a:r>
              <a:rPr lang="zh-CN" altLang="en-US" dirty="0" smtClean="0"/>
              <a:t>是指内存的永久保存区域，说说为什么会内存益出：这一部分用于存放</a:t>
            </a:r>
            <a:r>
              <a:rPr lang="en-US" dirty="0" smtClean="0"/>
              <a:t>Class</a:t>
            </a:r>
            <a:r>
              <a:rPr lang="zh-CN" altLang="en-US" dirty="0" smtClean="0"/>
              <a:t>和</a:t>
            </a:r>
            <a:r>
              <a:rPr lang="en-US" dirty="0" smtClean="0"/>
              <a:t>Meta</a:t>
            </a:r>
            <a:r>
              <a:rPr lang="zh-CN" altLang="en-US" dirty="0" smtClean="0"/>
              <a:t>的信息</a:t>
            </a:r>
            <a:r>
              <a:rPr lang="en-US" altLang="zh-CN" dirty="0" smtClean="0"/>
              <a:t>,</a:t>
            </a:r>
            <a:r>
              <a:rPr lang="en-US" dirty="0" smtClean="0"/>
              <a:t>Class</a:t>
            </a:r>
            <a:r>
              <a:rPr lang="zh-CN" altLang="en-US" dirty="0" smtClean="0"/>
              <a:t>在被 </a:t>
            </a:r>
            <a:r>
              <a:rPr lang="en-US" dirty="0" smtClean="0"/>
              <a:t>Load</a:t>
            </a:r>
            <a:r>
              <a:rPr lang="zh-CN" altLang="en-US" dirty="0" smtClean="0"/>
              <a:t>的时候被放入</a:t>
            </a:r>
            <a:r>
              <a:rPr lang="en-US" dirty="0" err="1" smtClean="0"/>
              <a:t>PermGen</a:t>
            </a:r>
            <a:r>
              <a:rPr lang="en-US" dirty="0" smtClean="0"/>
              <a:t> space</a:t>
            </a:r>
            <a:r>
              <a:rPr lang="zh-CN" altLang="en-US" dirty="0" smtClean="0"/>
              <a:t>区域，它和和存放</a:t>
            </a:r>
            <a:r>
              <a:rPr lang="en-US" dirty="0" smtClean="0"/>
              <a:t>Instance</a:t>
            </a:r>
            <a:r>
              <a:rPr lang="zh-CN" altLang="en-US" dirty="0" smtClean="0"/>
              <a:t>的</a:t>
            </a:r>
            <a:r>
              <a:rPr lang="en-US" dirty="0" smtClean="0"/>
              <a:t>Heap</a:t>
            </a:r>
            <a:r>
              <a:rPr lang="zh-CN" altLang="en-US" dirty="0" smtClean="0"/>
              <a:t>区域不同</a:t>
            </a:r>
            <a:r>
              <a:rPr lang="en-US" altLang="zh-CN" dirty="0" smtClean="0"/>
              <a:t>,</a:t>
            </a:r>
            <a:r>
              <a:rPr lang="zh-CN" altLang="en-US" dirty="0" smtClean="0"/>
              <a:t>所以如果你的</a:t>
            </a:r>
            <a:r>
              <a:rPr lang="en-US" dirty="0" smtClean="0"/>
              <a:t>APP</a:t>
            </a:r>
            <a:r>
              <a:rPr lang="zh-CN" altLang="en-US" dirty="0" smtClean="0"/>
              <a:t>会</a:t>
            </a:r>
            <a:r>
              <a:rPr lang="en-US" dirty="0" smtClean="0"/>
              <a:t>LOAD</a:t>
            </a:r>
            <a:r>
              <a:rPr lang="zh-CN" altLang="en-US" dirty="0" smtClean="0"/>
              <a:t>很多</a:t>
            </a:r>
            <a:r>
              <a:rPr lang="en-US" dirty="0" smtClean="0"/>
              <a:t>CLASS</a:t>
            </a:r>
            <a:r>
              <a:rPr lang="zh-CN" altLang="en-US" dirty="0" smtClean="0"/>
              <a:t>的话</a:t>
            </a:r>
            <a:r>
              <a:rPr lang="en-US" altLang="zh-CN" dirty="0" smtClean="0"/>
              <a:t>,</a:t>
            </a:r>
            <a:r>
              <a:rPr lang="zh-CN" altLang="en-US" dirty="0" smtClean="0"/>
              <a:t>就很可能出现</a:t>
            </a:r>
            <a:r>
              <a:rPr lang="en-US" dirty="0" err="1" smtClean="0"/>
              <a:t>PermGen</a:t>
            </a:r>
            <a:r>
              <a:rPr lang="en-US" dirty="0" smtClean="0"/>
              <a:t> space</a:t>
            </a:r>
            <a:r>
              <a:rPr lang="zh-CN" altLang="en-US" dirty="0" smtClean="0"/>
              <a:t>错误。这种错误常见在</a:t>
            </a:r>
            <a:r>
              <a:rPr lang="en-US" dirty="0" smtClean="0"/>
              <a:t>web</a:t>
            </a:r>
            <a:r>
              <a:rPr lang="zh-CN" altLang="en-US" dirty="0" smtClean="0"/>
              <a:t>服务器对</a:t>
            </a:r>
            <a:r>
              <a:rPr lang="en-US" dirty="0" smtClean="0"/>
              <a:t>JSP</a:t>
            </a:r>
            <a:r>
              <a:rPr lang="zh-CN" altLang="en-US" dirty="0" smtClean="0"/>
              <a:t>进行</a:t>
            </a:r>
            <a:r>
              <a:rPr lang="en-US" dirty="0" smtClean="0"/>
              <a:t>pre compile</a:t>
            </a:r>
            <a:r>
              <a:rPr lang="zh-CN" altLang="en-US" dirty="0" smtClean="0"/>
              <a:t>的时候。</a:t>
            </a:r>
          </a:p>
          <a:p>
            <a:r>
              <a:rPr lang="en-US" dirty="0" smtClean="0"/>
              <a:t>JVM </a:t>
            </a:r>
            <a:r>
              <a:rPr lang="zh-CN" altLang="en-US" dirty="0" smtClean="0"/>
              <a:t>种类有很多，比如 </a:t>
            </a:r>
            <a:r>
              <a:rPr lang="en-US" dirty="0" err="1" smtClean="0"/>
              <a:t>Oralce</a:t>
            </a:r>
            <a:r>
              <a:rPr lang="en-US" dirty="0" smtClean="0"/>
              <a:t>-Sun Hotspot, </a:t>
            </a:r>
            <a:r>
              <a:rPr lang="en-US" dirty="0" err="1" smtClean="0"/>
              <a:t>Oralce</a:t>
            </a:r>
            <a:r>
              <a:rPr lang="en-US" dirty="0" smtClean="0"/>
              <a:t> </a:t>
            </a:r>
            <a:r>
              <a:rPr lang="en-US" dirty="0" err="1" smtClean="0"/>
              <a:t>JRockit</a:t>
            </a:r>
            <a:r>
              <a:rPr lang="en-US" dirty="0" smtClean="0"/>
              <a:t>, IBM J9, </a:t>
            </a:r>
            <a:r>
              <a:rPr lang="en-US" dirty="0" err="1" smtClean="0"/>
              <a:t>Taobao</a:t>
            </a:r>
            <a:r>
              <a:rPr lang="en-US" dirty="0" smtClean="0"/>
              <a:t> JVM（</a:t>
            </a:r>
            <a:r>
              <a:rPr lang="zh-CN" altLang="en-US" dirty="0" smtClean="0"/>
              <a:t>淘宝好样的！）等等。当然武林盟主是</a:t>
            </a:r>
            <a:r>
              <a:rPr lang="en-US" dirty="0" smtClean="0"/>
              <a:t>Hotspot</a:t>
            </a:r>
            <a:r>
              <a:rPr lang="zh-CN" altLang="en-US" dirty="0" smtClean="0"/>
              <a:t>了，这个毫无争议。需要注意的是，</a:t>
            </a:r>
            <a:r>
              <a:rPr lang="en-US" dirty="0" err="1" smtClean="0"/>
              <a:t>PermGen</a:t>
            </a:r>
            <a:r>
              <a:rPr lang="en-US" dirty="0" smtClean="0"/>
              <a:t> space</a:t>
            </a:r>
            <a:r>
              <a:rPr lang="zh-CN" altLang="en-US" dirty="0" smtClean="0"/>
              <a:t>是</a:t>
            </a:r>
            <a:r>
              <a:rPr lang="en-US" dirty="0" smtClean="0"/>
              <a:t>Oracle-Sun Hotspot</a:t>
            </a:r>
            <a:r>
              <a:rPr lang="zh-CN" altLang="en-US" dirty="0" smtClean="0"/>
              <a:t>才有，</a:t>
            </a:r>
            <a:r>
              <a:rPr lang="en-US" dirty="0" err="1" smtClean="0"/>
              <a:t>JRockit</a:t>
            </a:r>
            <a:r>
              <a:rPr lang="zh-CN" altLang="en-US" dirty="0" smtClean="0"/>
              <a:t>以及</a:t>
            </a:r>
            <a:r>
              <a:rPr lang="en-US" dirty="0" smtClean="0"/>
              <a:t>J9</a:t>
            </a:r>
            <a:r>
              <a:rPr lang="zh-CN" altLang="en-US" dirty="0" smtClean="0"/>
              <a:t>是没有这个区域。</a:t>
            </a:r>
            <a:endParaRPr lang="en-US" altLang="zh-CN" dirty="0" smtClean="0"/>
          </a:p>
          <a:p>
            <a:endParaRPr lang="en-US" altLang="zh-CN" dirty="0" smtClean="0"/>
          </a:p>
          <a:p>
            <a:r>
              <a:rPr lang="en-US" altLang="zh-CN" dirty="0" smtClean="0"/>
              <a:t>JDK8 </a:t>
            </a:r>
            <a:r>
              <a:rPr lang="en-US" altLang="zh-CN" dirty="0" err="1" smtClean="0"/>
              <a:t>HotSpot</a:t>
            </a:r>
            <a:r>
              <a:rPr lang="en-US" altLang="zh-CN" dirty="0" smtClean="0"/>
              <a:t> JVM </a:t>
            </a:r>
            <a:r>
              <a:rPr lang="zh-CN" altLang="en-US" dirty="0" smtClean="0"/>
              <a:t>将移除永久区，使用本地内存来存储类元数据信息并称之为：元空间（</a:t>
            </a:r>
            <a:r>
              <a:rPr lang="en-US" altLang="zh-CN" dirty="0" err="1" smtClean="0"/>
              <a:t>Metaspace</a:t>
            </a:r>
            <a:r>
              <a:rPr lang="zh-CN" altLang="en-US" dirty="0" smtClean="0"/>
              <a:t>）；这与</a:t>
            </a:r>
            <a:r>
              <a:rPr lang="en-US" altLang="zh-CN" dirty="0" smtClean="0"/>
              <a:t>Oracle </a:t>
            </a:r>
            <a:r>
              <a:rPr lang="en-US" altLang="zh-CN" dirty="0" err="1" smtClean="0"/>
              <a:t>JRockit</a:t>
            </a:r>
            <a:r>
              <a:rPr lang="en-US" altLang="zh-CN" dirty="0" smtClean="0"/>
              <a:t> </a:t>
            </a:r>
            <a:r>
              <a:rPr lang="zh-CN" altLang="en-US" dirty="0" smtClean="0"/>
              <a:t>和</a:t>
            </a:r>
            <a:r>
              <a:rPr lang="en-US" altLang="zh-CN" dirty="0" smtClean="0"/>
              <a:t>IBM JVM’s</a:t>
            </a:r>
            <a:r>
              <a:rPr lang="zh-CN" altLang="en-US" dirty="0" smtClean="0"/>
              <a:t>很相似，如下图所示</a:t>
            </a:r>
          </a:p>
          <a:p>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1571604" y="3857628"/>
            <a:ext cx="5334000" cy="21717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8596" y="714356"/>
            <a:ext cx="8143932" cy="5078313"/>
          </a:xfrm>
          <a:prstGeom prst="rect">
            <a:avLst/>
          </a:prstGeom>
        </p:spPr>
        <p:txBody>
          <a:bodyPr wrap="square">
            <a:spAutoFit/>
          </a:bodyPr>
          <a:lstStyle/>
          <a:p>
            <a:r>
              <a:rPr lang="zh-CN" altLang="en-US" dirty="0" smtClean="0"/>
              <a:t>这意味着不会再有</a:t>
            </a:r>
            <a:r>
              <a:rPr lang="en-US" altLang="zh-CN" dirty="0" err="1" smtClean="0"/>
              <a:t>java.lang.OutOfMemoryError</a:t>
            </a:r>
            <a:r>
              <a:rPr lang="en-US" altLang="zh-CN" dirty="0" smtClean="0"/>
              <a:t>: </a:t>
            </a:r>
            <a:r>
              <a:rPr lang="en-US" altLang="zh-CN" dirty="0" err="1" smtClean="0"/>
              <a:t>PermGen</a:t>
            </a:r>
            <a:r>
              <a:rPr lang="zh-CN" altLang="en-US" dirty="0" smtClean="0"/>
              <a:t>问题，也不再需要你进行调优及监控内存空间的使用</a:t>
            </a:r>
            <a:r>
              <a:rPr lang="en-US" altLang="zh-CN" dirty="0" smtClean="0"/>
              <a:t>……</a:t>
            </a:r>
            <a:r>
              <a:rPr lang="zh-CN" altLang="en-US" dirty="0" smtClean="0"/>
              <a:t>但请等等，这么说还为时过早。在默认情况下，这些改变是透明的，接下来我们的展示将使你知道仍然要关注类元数据内存的占用。请一定要牢记，这个新特性也不能神奇地消除类和类加载器导致的内存泄漏。</a:t>
            </a:r>
          </a:p>
          <a:p>
            <a:r>
              <a:rPr lang="en-US" altLang="zh-CN" dirty="0" smtClean="0"/>
              <a:t>java8</a:t>
            </a:r>
            <a:r>
              <a:rPr lang="zh-CN" altLang="en-US" dirty="0" smtClean="0"/>
              <a:t>中</a:t>
            </a:r>
            <a:r>
              <a:rPr lang="en-US" altLang="zh-CN" dirty="0" err="1" smtClean="0"/>
              <a:t>metaspace</a:t>
            </a:r>
            <a:r>
              <a:rPr lang="zh-CN" altLang="en-US" dirty="0" smtClean="0"/>
              <a:t>总结如下：</a:t>
            </a:r>
          </a:p>
          <a:p>
            <a:r>
              <a:rPr lang="en-US" altLang="zh-CN" b="1" dirty="0" err="1" smtClean="0"/>
              <a:t>PermGen</a:t>
            </a:r>
            <a:r>
              <a:rPr lang="en-US" altLang="zh-CN" b="1" dirty="0" smtClean="0"/>
              <a:t> </a:t>
            </a:r>
            <a:r>
              <a:rPr lang="zh-CN" altLang="en-US" b="1" dirty="0" smtClean="0"/>
              <a:t>空间的状况</a:t>
            </a:r>
          </a:p>
          <a:p>
            <a:r>
              <a:rPr lang="zh-CN" altLang="en-US" dirty="0" smtClean="0"/>
              <a:t>这部分内存空间将全部移除。</a:t>
            </a:r>
          </a:p>
          <a:p>
            <a:r>
              <a:rPr lang="en-US" altLang="zh-CN" dirty="0" smtClean="0"/>
              <a:t>JVM</a:t>
            </a:r>
            <a:r>
              <a:rPr lang="zh-CN" altLang="en-US" dirty="0" smtClean="0"/>
              <a:t>的参数：</a:t>
            </a:r>
            <a:r>
              <a:rPr lang="en-US" altLang="zh-CN" dirty="0" err="1" smtClean="0"/>
              <a:t>PermSize</a:t>
            </a:r>
            <a:r>
              <a:rPr lang="en-US" altLang="zh-CN" dirty="0" smtClean="0"/>
              <a:t> </a:t>
            </a:r>
            <a:r>
              <a:rPr lang="zh-CN" altLang="en-US" dirty="0" smtClean="0"/>
              <a:t>和 </a:t>
            </a:r>
            <a:r>
              <a:rPr lang="en-US" altLang="zh-CN" dirty="0" err="1" smtClean="0"/>
              <a:t>MaxPermSize</a:t>
            </a:r>
            <a:r>
              <a:rPr lang="en-US" altLang="zh-CN" dirty="0" smtClean="0"/>
              <a:t> </a:t>
            </a:r>
            <a:r>
              <a:rPr lang="zh-CN" altLang="en-US" dirty="0" smtClean="0"/>
              <a:t>会被忽略并给出警告（如果在启用时设置了这两个参数）。</a:t>
            </a:r>
          </a:p>
          <a:p>
            <a:r>
              <a:rPr lang="en-US" altLang="zh-CN" b="1" dirty="0" err="1" smtClean="0"/>
              <a:t>Metaspace</a:t>
            </a:r>
            <a:r>
              <a:rPr lang="en-US" altLang="zh-CN" b="1" dirty="0" smtClean="0"/>
              <a:t> </a:t>
            </a:r>
            <a:r>
              <a:rPr lang="zh-CN" altLang="en-US" b="1" dirty="0" smtClean="0"/>
              <a:t>内存分配模型</a:t>
            </a:r>
          </a:p>
          <a:p>
            <a:r>
              <a:rPr lang="zh-CN" altLang="en-US" dirty="0" smtClean="0"/>
              <a:t>大部分类元数据都在本地内存中分配。</a:t>
            </a:r>
          </a:p>
          <a:p>
            <a:r>
              <a:rPr lang="zh-CN" altLang="en-US" dirty="0" smtClean="0"/>
              <a:t>用于描述类元数据的“</a:t>
            </a:r>
            <a:r>
              <a:rPr lang="en-US" altLang="zh-CN" dirty="0" err="1" smtClean="0"/>
              <a:t>klasses</a:t>
            </a:r>
            <a:r>
              <a:rPr lang="en-US" altLang="zh-CN" dirty="0" smtClean="0"/>
              <a:t>”</a:t>
            </a:r>
            <a:r>
              <a:rPr lang="zh-CN" altLang="en-US" dirty="0" smtClean="0"/>
              <a:t>已经被移除。</a:t>
            </a:r>
          </a:p>
          <a:p>
            <a:r>
              <a:rPr lang="en-US" altLang="zh-CN" b="1" dirty="0" err="1" smtClean="0"/>
              <a:t>Metaspace</a:t>
            </a:r>
            <a:r>
              <a:rPr lang="en-US" altLang="zh-CN" b="1" dirty="0" smtClean="0"/>
              <a:t> </a:t>
            </a:r>
            <a:r>
              <a:rPr lang="zh-CN" altLang="en-US" b="1" dirty="0" smtClean="0"/>
              <a:t>容量</a:t>
            </a:r>
          </a:p>
          <a:p>
            <a:r>
              <a:rPr lang="zh-CN" altLang="en-US" dirty="0" smtClean="0"/>
              <a:t>默认情况下，类元数据只受可用的本地内存限制（容量取决于是</a:t>
            </a:r>
            <a:r>
              <a:rPr lang="en-US" altLang="zh-CN" dirty="0" smtClean="0"/>
              <a:t>32</a:t>
            </a:r>
            <a:r>
              <a:rPr lang="zh-CN" altLang="en-US" dirty="0" smtClean="0"/>
              <a:t>位或是</a:t>
            </a:r>
            <a:r>
              <a:rPr lang="en-US" altLang="zh-CN" dirty="0" smtClean="0"/>
              <a:t>64</a:t>
            </a:r>
            <a:r>
              <a:rPr lang="zh-CN" altLang="en-US" dirty="0" smtClean="0"/>
              <a:t>位操作系统的可用虚拟内存大小）。</a:t>
            </a:r>
          </a:p>
          <a:p>
            <a:r>
              <a:rPr lang="zh-CN" altLang="en-US" dirty="0" smtClean="0"/>
              <a:t>新参数（</a:t>
            </a:r>
            <a:r>
              <a:rPr lang="en-US" altLang="zh-CN" dirty="0" err="1" smtClean="0"/>
              <a:t>MaxMetaspaceSize</a:t>
            </a:r>
            <a:r>
              <a:rPr lang="zh-CN" altLang="en-US" dirty="0" smtClean="0"/>
              <a:t>）用于限制本地内存分配给类元数据的大小。如果没有指定这个参数，元空间会在运行时根据需要动态调整。</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85786" y="285728"/>
            <a:ext cx="8072494" cy="3693319"/>
          </a:xfrm>
          <a:prstGeom prst="rect">
            <a:avLst/>
          </a:prstGeom>
        </p:spPr>
        <p:txBody>
          <a:bodyPr wrap="square">
            <a:spAutoFit/>
          </a:bodyPr>
          <a:lstStyle/>
          <a:p>
            <a:r>
              <a:rPr lang="en-US" altLang="zh-CN" b="1" dirty="0" err="1" smtClean="0"/>
              <a:t>Metaspace</a:t>
            </a:r>
            <a:r>
              <a:rPr lang="en-US" altLang="zh-CN" b="1" dirty="0" smtClean="0"/>
              <a:t> </a:t>
            </a:r>
            <a:r>
              <a:rPr lang="zh-CN" altLang="en-US" b="1" dirty="0" smtClean="0"/>
              <a:t>垃圾回收</a:t>
            </a:r>
          </a:p>
          <a:p>
            <a:r>
              <a:rPr lang="zh-CN" altLang="en-US" dirty="0" smtClean="0"/>
              <a:t>对于僵死的类及类加载器的垃圾回收将在元数据使用达到“</a:t>
            </a:r>
            <a:r>
              <a:rPr lang="en-US" altLang="zh-CN" dirty="0" err="1" smtClean="0"/>
              <a:t>MaxMetaspaceSize</a:t>
            </a:r>
            <a:r>
              <a:rPr lang="en-US" altLang="zh-CN" dirty="0" smtClean="0"/>
              <a:t>”</a:t>
            </a:r>
            <a:r>
              <a:rPr lang="zh-CN" altLang="en-US" dirty="0" smtClean="0"/>
              <a:t>参数的设定值时进行。</a:t>
            </a:r>
          </a:p>
          <a:p>
            <a:r>
              <a:rPr lang="zh-CN" altLang="en-US" dirty="0" smtClean="0"/>
              <a:t>适时地监控和调整元空间对于减小垃圾回收频率和减少延时是很有必要的。持续的元空间垃圾回收说明，可能存在类、类加载器导致的内存泄漏或是大小设置不合适。</a:t>
            </a:r>
          </a:p>
          <a:p>
            <a:r>
              <a:rPr lang="en-US" altLang="zh-CN" b="1" dirty="0" smtClean="0"/>
              <a:t>Java </a:t>
            </a:r>
            <a:r>
              <a:rPr lang="zh-CN" altLang="en-US" b="1" dirty="0" smtClean="0"/>
              <a:t>堆内存的影响</a:t>
            </a:r>
          </a:p>
          <a:p>
            <a:r>
              <a:rPr lang="zh-CN" altLang="en-US" dirty="0" smtClean="0"/>
              <a:t>一些杂项数据已经移到</a:t>
            </a:r>
            <a:r>
              <a:rPr lang="en-US" altLang="zh-CN" dirty="0" smtClean="0"/>
              <a:t>Java</a:t>
            </a:r>
            <a:r>
              <a:rPr lang="zh-CN" altLang="en-US" dirty="0" smtClean="0"/>
              <a:t>堆空间中。升级到</a:t>
            </a:r>
            <a:r>
              <a:rPr lang="en-US" altLang="zh-CN" dirty="0" smtClean="0"/>
              <a:t>JDK8</a:t>
            </a:r>
            <a:r>
              <a:rPr lang="zh-CN" altLang="en-US" dirty="0" smtClean="0"/>
              <a:t>之后，会发现</a:t>
            </a:r>
            <a:r>
              <a:rPr lang="en-US" altLang="zh-CN" dirty="0" smtClean="0"/>
              <a:t>Java</a:t>
            </a:r>
            <a:r>
              <a:rPr lang="zh-CN" altLang="en-US" dirty="0" smtClean="0"/>
              <a:t>堆 空间有所增长。</a:t>
            </a:r>
          </a:p>
          <a:p>
            <a:r>
              <a:rPr lang="en-US" altLang="zh-CN" b="1" dirty="0" err="1" smtClean="0"/>
              <a:t>Metaspace</a:t>
            </a:r>
            <a:r>
              <a:rPr lang="en-US" altLang="zh-CN" b="1" dirty="0" smtClean="0"/>
              <a:t> </a:t>
            </a:r>
            <a:r>
              <a:rPr lang="zh-CN" altLang="en-US" b="1" dirty="0" smtClean="0"/>
              <a:t>监控</a:t>
            </a:r>
          </a:p>
          <a:p>
            <a:r>
              <a:rPr lang="zh-CN" altLang="en-US" dirty="0" smtClean="0"/>
              <a:t>元空间的使用情况可以从</a:t>
            </a:r>
            <a:r>
              <a:rPr lang="en-US" altLang="zh-CN" dirty="0" smtClean="0"/>
              <a:t>HotSpot1.8</a:t>
            </a:r>
            <a:r>
              <a:rPr lang="zh-CN" altLang="en-US" dirty="0" smtClean="0"/>
              <a:t>的详细</a:t>
            </a:r>
            <a:r>
              <a:rPr lang="en-US" altLang="zh-CN" dirty="0" smtClean="0"/>
              <a:t>GC</a:t>
            </a:r>
            <a:r>
              <a:rPr lang="zh-CN" altLang="en-US" dirty="0" smtClean="0"/>
              <a:t>日志输出中得到。</a:t>
            </a:r>
          </a:p>
          <a:p>
            <a:r>
              <a:rPr lang="en-US" altLang="zh-CN" dirty="0" err="1" smtClean="0"/>
              <a:t>Jstat</a:t>
            </a:r>
            <a:r>
              <a:rPr lang="en-US" altLang="zh-CN" dirty="0" smtClean="0"/>
              <a:t> </a:t>
            </a:r>
            <a:r>
              <a:rPr lang="zh-CN" altLang="en-US" dirty="0" smtClean="0"/>
              <a:t>和 </a:t>
            </a:r>
            <a:r>
              <a:rPr lang="en-US" altLang="zh-CN" dirty="0" err="1" smtClean="0"/>
              <a:t>JVisualVM</a:t>
            </a:r>
            <a:r>
              <a:rPr lang="zh-CN" altLang="en-US" dirty="0" smtClean="0"/>
              <a:t>两个工具，在使用</a:t>
            </a:r>
            <a:r>
              <a:rPr lang="en-US" altLang="zh-CN" dirty="0" smtClean="0"/>
              <a:t>b75</a:t>
            </a:r>
            <a:r>
              <a:rPr lang="zh-CN" altLang="en-US" dirty="0" smtClean="0"/>
              <a:t>版本进行测试时，已经更新了，但是还是能看到老的</a:t>
            </a:r>
            <a:r>
              <a:rPr lang="en-US" altLang="zh-CN" dirty="0" err="1" smtClean="0"/>
              <a:t>PermGen</a:t>
            </a:r>
            <a:r>
              <a:rPr lang="zh-CN" altLang="en-US" dirty="0" smtClean="0"/>
              <a:t>空间的出现。</a:t>
            </a:r>
          </a:p>
        </p:txBody>
      </p:sp>
      <p:sp>
        <p:nvSpPr>
          <p:cNvPr id="3" name="矩形 2"/>
          <p:cNvSpPr/>
          <p:nvPr/>
        </p:nvSpPr>
        <p:spPr>
          <a:xfrm>
            <a:off x="642910" y="4500570"/>
            <a:ext cx="7786742" cy="1477328"/>
          </a:xfrm>
          <a:prstGeom prst="rect">
            <a:avLst/>
          </a:prstGeom>
        </p:spPr>
        <p:txBody>
          <a:bodyPr wrap="square">
            <a:spAutoFit/>
          </a:bodyPr>
          <a:lstStyle/>
          <a:p>
            <a:pPr>
              <a:buFont typeface="Wingdings" pitchFamily="2" charset="2"/>
              <a:buChar char="Ø"/>
            </a:pPr>
            <a:r>
              <a:rPr lang="zh-CN" altLang="en-US" b="1" dirty="0" smtClean="0"/>
              <a:t>获取参数名称</a:t>
            </a:r>
            <a:endParaRPr lang="en-US" altLang="zh-CN" b="1" dirty="0" smtClean="0"/>
          </a:p>
          <a:p>
            <a:pPr lvl="1"/>
            <a:r>
              <a:rPr lang="zh-CN" altLang="en-US" dirty="0" smtClean="0"/>
              <a:t>在</a:t>
            </a:r>
            <a:r>
              <a:rPr lang="en-US" altLang="zh-CN" dirty="0" smtClean="0"/>
              <a:t>Java 8</a:t>
            </a:r>
            <a:r>
              <a:rPr lang="zh-CN" altLang="en-US" dirty="0" smtClean="0"/>
              <a:t>之前的版本，代码编译为</a:t>
            </a:r>
            <a:r>
              <a:rPr lang="en-US" altLang="zh-CN" dirty="0" smtClean="0"/>
              <a:t>class</a:t>
            </a:r>
            <a:r>
              <a:rPr lang="zh-CN" altLang="en-US" dirty="0" smtClean="0"/>
              <a:t>文件后，方法参数的类型是固定的，但参数名称却丢失了，这和动态语言严重依赖参数名称形成了鲜明对比。现在，</a:t>
            </a:r>
            <a:r>
              <a:rPr lang="en-US" altLang="zh-CN" dirty="0" smtClean="0"/>
              <a:t>Java 8</a:t>
            </a:r>
            <a:r>
              <a:rPr lang="zh-CN" altLang="en-US" dirty="0" smtClean="0"/>
              <a:t>开始在</a:t>
            </a:r>
            <a:r>
              <a:rPr lang="en-US" altLang="zh-CN" dirty="0" smtClean="0"/>
              <a:t>class</a:t>
            </a:r>
            <a:r>
              <a:rPr lang="zh-CN" altLang="en-US" dirty="0" smtClean="0"/>
              <a:t>文件中保留参数名，给反射带来了极大的便利</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14348" y="1000108"/>
            <a:ext cx="7429552" cy="923330"/>
          </a:xfrm>
          <a:prstGeom prst="rect">
            <a:avLst/>
          </a:prstGeom>
        </p:spPr>
        <p:txBody>
          <a:bodyPr wrap="square">
            <a:spAutoFit/>
          </a:bodyPr>
          <a:lstStyle/>
          <a:p>
            <a:r>
              <a:rPr lang="en-US" altLang="zh-CN" b="1" dirty="0" smtClean="0"/>
              <a:t>JDK1.0</a:t>
            </a:r>
            <a:r>
              <a:rPr lang="zh-CN" altLang="en-US" b="1" dirty="0" smtClean="0"/>
              <a:t>版本</a:t>
            </a:r>
            <a:endParaRPr lang="zh-CN" altLang="en-US" dirty="0" smtClean="0"/>
          </a:p>
          <a:p>
            <a:r>
              <a:rPr lang="zh-CN" altLang="en-US" b="1" dirty="0" smtClean="0"/>
              <a:t> </a:t>
            </a:r>
            <a:r>
              <a:rPr lang="zh-CN" altLang="en-US" dirty="0" smtClean="0"/>
              <a:t>    </a:t>
            </a:r>
            <a:r>
              <a:rPr lang="en-US" altLang="zh-CN" dirty="0" smtClean="0"/>
              <a:t>1996</a:t>
            </a:r>
            <a:r>
              <a:rPr lang="zh-CN" altLang="en-US" dirty="0" smtClean="0"/>
              <a:t>年</a:t>
            </a:r>
            <a:r>
              <a:rPr lang="en-US" altLang="zh-CN" dirty="0" smtClean="0"/>
              <a:t>1</a:t>
            </a:r>
            <a:r>
              <a:rPr lang="zh-CN" altLang="en-US" dirty="0" smtClean="0"/>
              <a:t>月</a:t>
            </a:r>
            <a:r>
              <a:rPr lang="en-US" altLang="zh-CN" dirty="0" smtClean="0"/>
              <a:t>23</a:t>
            </a:r>
            <a:r>
              <a:rPr lang="zh-CN" altLang="en-US" dirty="0" smtClean="0"/>
              <a:t>日，</a:t>
            </a:r>
            <a:r>
              <a:rPr lang="en-US" altLang="zh-CN" dirty="0" smtClean="0"/>
              <a:t>jdk1.0</a:t>
            </a:r>
            <a:r>
              <a:rPr lang="zh-CN" altLang="en-US" dirty="0" smtClean="0"/>
              <a:t>版本发布。</a:t>
            </a:r>
            <a:r>
              <a:rPr lang="en-US" altLang="zh-CN" dirty="0" smtClean="0"/>
              <a:t>jdk1.0</a:t>
            </a:r>
            <a:r>
              <a:rPr lang="zh-CN" altLang="en-US" dirty="0" smtClean="0"/>
              <a:t>当时还是一个纯解释执行的</a:t>
            </a:r>
            <a:r>
              <a:rPr lang="en-US" altLang="zh-CN" dirty="0" smtClean="0"/>
              <a:t>Java</a:t>
            </a:r>
            <a:r>
              <a:rPr lang="zh-CN" altLang="en-US" dirty="0" smtClean="0"/>
              <a:t>虚拟机，</a:t>
            </a:r>
            <a:r>
              <a:rPr lang="en-US" altLang="zh-CN" dirty="0" smtClean="0"/>
              <a:t>jdk1.0</a:t>
            </a:r>
            <a:r>
              <a:rPr lang="zh-CN" altLang="en-US" dirty="0" smtClean="0"/>
              <a:t>版本的代表技术：</a:t>
            </a:r>
            <a:r>
              <a:rPr lang="en-US" altLang="zh-CN" dirty="0" smtClean="0"/>
              <a:t>Java</a:t>
            </a:r>
            <a:r>
              <a:rPr lang="zh-CN" altLang="en-US" dirty="0" smtClean="0"/>
              <a:t>虚拟机，</a:t>
            </a:r>
            <a:r>
              <a:rPr lang="en-US" altLang="zh-CN" dirty="0" smtClean="0"/>
              <a:t>Applet</a:t>
            </a:r>
            <a:r>
              <a:rPr lang="zh-CN" altLang="en-US" dirty="0" smtClean="0"/>
              <a:t>，</a:t>
            </a:r>
            <a:r>
              <a:rPr lang="en-US" altLang="zh-CN" dirty="0" smtClean="0"/>
              <a:t>AWT</a:t>
            </a:r>
            <a:r>
              <a:rPr lang="zh-CN" altLang="en-US" dirty="0" smtClean="0"/>
              <a:t>等。  </a:t>
            </a:r>
            <a:endParaRPr lang="zh-CN" altLang="en-US" dirty="0"/>
          </a:p>
        </p:txBody>
      </p:sp>
      <p:sp>
        <p:nvSpPr>
          <p:cNvPr id="8" name="矩形 7"/>
          <p:cNvSpPr/>
          <p:nvPr/>
        </p:nvSpPr>
        <p:spPr>
          <a:xfrm>
            <a:off x="714348" y="4357694"/>
            <a:ext cx="7429552" cy="1754326"/>
          </a:xfrm>
          <a:prstGeom prst="rect">
            <a:avLst/>
          </a:prstGeom>
        </p:spPr>
        <p:txBody>
          <a:bodyPr wrap="square">
            <a:spAutoFit/>
          </a:bodyPr>
          <a:lstStyle/>
          <a:p>
            <a:r>
              <a:rPr lang="en-US" altLang="zh-CN" b="1" dirty="0" smtClean="0"/>
              <a:t>JDK1.2</a:t>
            </a:r>
            <a:r>
              <a:rPr lang="zh-CN" altLang="en-US" b="1" dirty="0" smtClean="0"/>
              <a:t>版本</a:t>
            </a:r>
            <a:endParaRPr lang="zh-CN" altLang="en-US" dirty="0" smtClean="0"/>
          </a:p>
          <a:p>
            <a:r>
              <a:rPr lang="zh-CN" altLang="en-US" b="1" dirty="0" smtClean="0"/>
              <a:t>  </a:t>
            </a:r>
            <a:r>
              <a:rPr lang="zh-CN" altLang="en-US" dirty="0" smtClean="0"/>
              <a:t>   </a:t>
            </a:r>
            <a:r>
              <a:rPr lang="en-US" altLang="zh-CN" dirty="0" smtClean="0"/>
              <a:t>1998</a:t>
            </a:r>
            <a:r>
              <a:rPr lang="zh-CN" altLang="en-US" dirty="0" smtClean="0"/>
              <a:t>年</a:t>
            </a:r>
            <a:r>
              <a:rPr lang="en-US" altLang="zh-CN" dirty="0" smtClean="0"/>
              <a:t>12</a:t>
            </a:r>
            <a:r>
              <a:rPr lang="zh-CN" altLang="en-US" dirty="0" smtClean="0"/>
              <a:t>月</a:t>
            </a:r>
            <a:r>
              <a:rPr lang="en-US" altLang="zh-CN" dirty="0" smtClean="0"/>
              <a:t>4</a:t>
            </a:r>
            <a:r>
              <a:rPr lang="zh-CN" altLang="en-US" dirty="0" smtClean="0"/>
              <a:t>日</a:t>
            </a:r>
            <a:r>
              <a:rPr lang="en-US" altLang="zh-CN" dirty="0" err="1" smtClean="0"/>
              <a:t>jdk</a:t>
            </a:r>
            <a:r>
              <a:rPr lang="zh-CN" altLang="en-US" dirty="0" smtClean="0"/>
              <a:t>迎来了一个里程碑的版本</a:t>
            </a:r>
            <a:r>
              <a:rPr lang="en-US" altLang="zh-CN" dirty="0" smtClean="0"/>
              <a:t>1.2</a:t>
            </a:r>
            <a:r>
              <a:rPr lang="zh-CN" altLang="en-US" dirty="0" smtClean="0"/>
              <a:t>。技术体系被分为三个方向，</a:t>
            </a:r>
            <a:r>
              <a:rPr lang="en-US" altLang="zh-CN" dirty="0" smtClean="0"/>
              <a:t>J2SE</a:t>
            </a:r>
            <a:r>
              <a:rPr lang="zh-CN" altLang="en-US" dirty="0" smtClean="0"/>
              <a:t>，</a:t>
            </a:r>
            <a:r>
              <a:rPr lang="en-US" altLang="zh-CN" dirty="0" smtClean="0"/>
              <a:t>J2EE</a:t>
            </a:r>
            <a:r>
              <a:rPr lang="zh-CN" altLang="en-US" dirty="0" smtClean="0"/>
              <a:t>，</a:t>
            </a:r>
            <a:r>
              <a:rPr lang="en-US" altLang="zh-CN" dirty="0" smtClean="0"/>
              <a:t>J2ME</a:t>
            </a:r>
            <a:r>
              <a:rPr lang="zh-CN" altLang="en-US" dirty="0" smtClean="0"/>
              <a:t>。代表技术：</a:t>
            </a:r>
            <a:r>
              <a:rPr lang="en-US" altLang="zh-CN" dirty="0" smtClean="0"/>
              <a:t>EJB</a:t>
            </a:r>
            <a:r>
              <a:rPr lang="zh-CN" altLang="en-US" dirty="0" smtClean="0"/>
              <a:t>，</a:t>
            </a:r>
            <a:r>
              <a:rPr lang="en-US" altLang="zh-CN" dirty="0" smtClean="0"/>
              <a:t>Java Plug-in </a:t>
            </a:r>
            <a:r>
              <a:rPr lang="zh-CN" altLang="en-US" dirty="0" smtClean="0"/>
              <a:t>，</a:t>
            </a:r>
            <a:r>
              <a:rPr lang="en-US" altLang="zh-CN" dirty="0" smtClean="0"/>
              <a:t>Swing</a:t>
            </a:r>
            <a:r>
              <a:rPr lang="zh-CN" altLang="en-US" dirty="0" smtClean="0"/>
              <a:t>。该版本中虚拟机第一次内置了</a:t>
            </a:r>
            <a:r>
              <a:rPr lang="en-US" altLang="zh-CN" dirty="0" smtClean="0"/>
              <a:t>JIT</a:t>
            </a:r>
            <a:r>
              <a:rPr lang="zh-CN" altLang="en-US" dirty="0" smtClean="0"/>
              <a:t>编译器。语言上：</a:t>
            </a:r>
            <a:r>
              <a:rPr lang="en-US" altLang="zh-CN" dirty="0" smtClean="0"/>
              <a:t>Collections</a:t>
            </a:r>
            <a:r>
              <a:rPr lang="zh-CN" altLang="en-US" dirty="0" smtClean="0"/>
              <a:t>集合类等。</a:t>
            </a:r>
          </a:p>
          <a:p>
            <a:r>
              <a:rPr lang="zh-CN" altLang="en-US" dirty="0" smtClean="0"/>
              <a:t>     </a:t>
            </a:r>
            <a:r>
              <a:rPr lang="en-US" altLang="zh-CN" dirty="0" smtClean="0"/>
              <a:t>1994</a:t>
            </a:r>
            <a:r>
              <a:rPr lang="zh-CN" altLang="en-US" dirty="0" smtClean="0"/>
              <a:t>年</a:t>
            </a:r>
            <a:r>
              <a:rPr lang="en-US" altLang="zh-CN" dirty="0" smtClean="0"/>
              <a:t>4</a:t>
            </a:r>
            <a:r>
              <a:rPr lang="zh-CN" altLang="en-US" dirty="0" smtClean="0"/>
              <a:t>月</a:t>
            </a:r>
            <a:r>
              <a:rPr lang="en-US" altLang="zh-CN" dirty="0" smtClean="0"/>
              <a:t>27</a:t>
            </a:r>
            <a:r>
              <a:rPr lang="zh-CN" altLang="en-US" dirty="0" smtClean="0"/>
              <a:t>日，</a:t>
            </a:r>
            <a:r>
              <a:rPr lang="en-US" altLang="zh-CN" dirty="0" err="1" smtClean="0"/>
              <a:t>HotSpot</a:t>
            </a:r>
            <a:r>
              <a:rPr lang="zh-CN" altLang="en-US" dirty="0" smtClean="0"/>
              <a:t>虚拟机发布，该虚拟机是作为</a:t>
            </a:r>
            <a:r>
              <a:rPr lang="en-US" altLang="zh-CN" dirty="0" smtClean="0"/>
              <a:t>jdk2.0</a:t>
            </a:r>
            <a:r>
              <a:rPr lang="zh-CN" altLang="en-US" dirty="0" smtClean="0"/>
              <a:t>的附加程序提供的，后来成为</a:t>
            </a:r>
            <a:r>
              <a:rPr lang="en-US" altLang="zh-CN" dirty="0" smtClean="0"/>
              <a:t>jdk1.3</a:t>
            </a:r>
            <a:r>
              <a:rPr lang="zh-CN" altLang="en-US" dirty="0" smtClean="0"/>
              <a:t>及以后所有版本的</a:t>
            </a:r>
            <a:r>
              <a:rPr lang="en-US" altLang="zh-CN" dirty="0" smtClean="0"/>
              <a:t>Sun </a:t>
            </a:r>
            <a:r>
              <a:rPr lang="en-US" altLang="zh-CN" dirty="0" err="1" smtClean="0"/>
              <a:t>jdk</a:t>
            </a:r>
            <a:r>
              <a:rPr lang="en-US" altLang="zh-CN" dirty="0" smtClean="0"/>
              <a:t> </a:t>
            </a:r>
            <a:r>
              <a:rPr lang="zh-CN" altLang="en-US" dirty="0" smtClean="0"/>
              <a:t>的默认虚拟机。</a:t>
            </a:r>
            <a:endParaRPr lang="zh-CN" altLang="en-US" dirty="0"/>
          </a:p>
        </p:txBody>
      </p:sp>
      <p:sp>
        <p:nvSpPr>
          <p:cNvPr id="9" name="矩形 8"/>
          <p:cNvSpPr/>
          <p:nvPr/>
        </p:nvSpPr>
        <p:spPr>
          <a:xfrm>
            <a:off x="714348" y="2643182"/>
            <a:ext cx="7215238" cy="923330"/>
          </a:xfrm>
          <a:prstGeom prst="rect">
            <a:avLst/>
          </a:prstGeom>
        </p:spPr>
        <p:txBody>
          <a:bodyPr wrap="square">
            <a:spAutoFit/>
          </a:bodyPr>
          <a:lstStyle/>
          <a:p>
            <a:r>
              <a:rPr lang="en-US" altLang="zh-CN" b="1" dirty="0" smtClean="0"/>
              <a:t>JDK1.1</a:t>
            </a:r>
            <a:r>
              <a:rPr lang="zh-CN" altLang="en-US" b="1" dirty="0" smtClean="0"/>
              <a:t>版本</a:t>
            </a:r>
            <a:endParaRPr lang="zh-CN" altLang="en-US" dirty="0" smtClean="0"/>
          </a:p>
          <a:p>
            <a:r>
              <a:rPr lang="en-US" altLang="zh-CN" dirty="0" smtClean="0"/>
              <a:t>      1997</a:t>
            </a:r>
            <a:r>
              <a:rPr lang="zh-CN" altLang="en-US" dirty="0" smtClean="0"/>
              <a:t>年</a:t>
            </a:r>
            <a:r>
              <a:rPr lang="en-US" altLang="zh-CN" dirty="0" smtClean="0"/>
              <a:t>2</a:t>
            </a:r>
            <a:r>
              <a:rPr lang="zh-CN" altLang="en-US" dirty="0" smtClean="0"/>
              <a:t>月</a:t>
            </a:r>
            <a:r>
              <a:rPr lang="en-US" altLang="zh-CN" dirty="0" smtClean="0"/>
              <a:t>19</a:t>
            </a:r>
            <a:r>
              <a:rPr lang="zh-CN" altLang="en-US" dirty="0" smtClean="0"/>
              <a:t>日，</a:t>
            </a:r>
            <a:r>
              <a:rPr lang="en-US" altLang="zh-CN" dirty="0" smtClean="0"/>
              <a:t>jdk1.1</a:t>
            </a:r>
            <a:r>
              <a:rPr lang="zh-CN" altLang="en-US" dirty="0" smtClean="0"/>
              <a:t>版本发布。</a:t>
            </a:r>
            <a:r>
              <a:rPr lang="en-US" altLang="zh-CN" dirty="0" smtClean="0"/>
              <a:t>jdk1.1</a:t>
            </a:r>
            <a:r>
              <a:rPr lang="zh-CN" altLang="en-US" dirty="0" smtClean="0"/>
              <a:t>的代表技术：</a:t>
            </a:r>
            <a:r>
              <a:rPr lang="en-US" altLang="zh-CN" dirty="0" smtClean="0"/>
              <a:t>JAR</a:t>
            </a:r>
            <a:r>
              <a:rPr lang="zh-CN" altLang="en-US" dirty="0" smtClean="0"/>
              <a:t>文件格式，</a:t>
            </a:r>
            <a:r>
              <a:rPr lang="en-US" altLang="zh-CN" dirty="0" smtClean="0"/>
              <a:t>JDBC</a:t>
            </a:r>
            <a:r>
              <a:rPr lang="zh-CN" altLang="en-US" dirty="0" smtClean="0"/>
              <a:t>，</a:t>
            </a:r>
            <a:r>
              <a:rPr lang="en-US" altLang="zh-CN" dirty="0" err="1" smtClean="0"/>
              <a:t>JavaBean</a:t>
            </a:r>
            <a:r>
              <a:rPr lang="zh-CN" altLang="en-US" dirty="0" smtClean="0"/>
              <a:t>，</a:t>
            </a:r>
            <a:r>
              <a:rPr lang="en-US" altLang="zh-CN" dirty="0" smtClean="0"/>
              <a:t>RMI</a:t>
            </a:r>
            <a:r>
              <a:rPr lang="zh-CN" altLang="en-US" dirty="0" smtClean="0"/>
              <a:t>。语言上：内部类，反射。</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4282" y="285728"/>
            <a:ext cx="8429684" cy="2123658"/>
          </a:xfrm>
          <a:prstGeom prst="rect">
            <a:avLst/>
          </a:prstGeom>
        </p:spPr>
        <p:txBody>
          <a:bodyPr wrap="square">
            <a:spAutoFit/>
          </a:bodyPr>
          <a:lstStyle/>
          <a:p>
            <a:r>
              <a:rPr lang="en-US" altLang="zh-CN" sz="2400" b="1" dirty="0" smtClean="0"/>
              <a:t>JDK1.9       </a:t>
            </a:r>
            <a:r>
              <a:rPr lang="zh-CN" altLang="en-US" sz="2400" b="1" dirty="0" smtClean="0"/>
              <a:t>预计</a:t>
            </a:r>
            <a:r>
              <a:rPr lang="en-US" altLang="zh-CN" sz="2400" b="1" dirty="0" smtClean="0"/>
              <a:t>2016</a:t>
            </a:r>
            <a:r>
              <a:rPr lang="zh-CN" altLang="en-US" sz="2400" b="1" dirty="0" smtClean="0"/>
              <a:t>年</a:t>
            </a:r>
            <a:endParaRPr lang="en-US" altLang="zh-CN" sz="2400" b="1" dirty="0" smtClean="0"/>
          </a:p>
          <a:p>
            <a:r>
              <a:rPr lang="zh-CN" altLang="en-US" dirty="0" smtClean="0"/>
              <a:t>继</a:t>
            </a:r>
            <a:r>
              <a:rPr lang="en-US" altLang="zh-CN" dirty="0" smtClean="0"/>
              <a:t>2014</a:t>
            </a:r>
            <a:r>
              <a:rPr lang="zh-CN" altLang="en-US" dirty="0" smtClean="0"/>
              <a:t>年</a:t>
            </a:r>
            <a:r>
              <a:rPr lang="en-US" altLang="zh-CN" dirty="0" smtClean="0"/>
              <a:t>3</a:t>
            </a:r>
            <a:r>
              <a:rPr lang="zh-CN" altLang="en-US" dirty="0" smtClean="0"/>
              <a:t>月份</a:t>
            </a:r>
            <a:r>
              <a:rPr lang="en-US" altLang="zh-CN" dirty="0" smtClean="0"/>
              <a:t>Java 8</a:t>
            </a:r>
            <a:r>
              <a:rPr lang="zh-CN" altLang="en-US" dirty="0" smtClean="0"/>
              <a:t>发布之后，</a:t>
            </a:r>
            <a:r>
              <a:rPr lang="en-US" altLang="zh-CN" dirty="0" smtClean="0"/>
              <a:t>Open JDK</a:t>
            </a:r>
            <a:r>
              <a:rPr lang="zh-CN" altLang="en-US" dirty="0" smtClean="0"/>
              <a:t>加快了开发速度， </a:t>
            </a:r>
            <a:r>
              <a:rPr lang="en-US" altLang="zh-CN" dirty="0" smtClean="0"/>
              <a:t>Java 9</a:t>
            </a:r>
            <a:r>
              <a:rPr lang="zh-CN" altLang="en-US" dirty="0" smtClean="0"/>
              <a:t>的发布已经提上日程。预计在</a:t>
            </a:r>
            <a:r>
              <a:rPr lang="en-US" altLang="zh-CN" dirty="0" smtClean="0"/>
              <a:t>2016</a:t>
            </a:r>
            <a:r>
              <a:rPr lang="zh-CN" altLang="en-US" dirty="0" smtClean="0"/>
              <a:t>年发布</a:t>
            </a:r>
            <a:r>
              <a:rPr lang="en-US" altLang="zh-CN" dirty="0" smtClean="0"/>
              <a:t>Java 9,</a:t>
            </a:r>
            <a:r>
              <a:rPr lang="zh-CN" altLang="en-US" dirty="0" smtClean="0"/>
              <a:t>同时公布了</a:t>
            </a:r>
            <a:r>
              <a:rPr lang="en-US" altLang="zh-CN" dirty="0" smtClean="0">
                <a:hlinkClick r:id="rId2"/>
              </a:rPr>
              <a:t>JEP</a:t>
            </a:r>
            <a:r>
              <a:rPr lang="en-US" altLang="zh-CN" dirty="0" smtClean="0"/>
              <a:t>(JDK</a:t>
            </a:r>
            <a:r>
              <a:rPr lang="zh-CN" altLang="en-US" dirty="0" smtClean="0"/>
              <a:t>改进提议</a:t>
            </a:r>
            <a:r>
              <a:rPr lang="en-US" altLang="zh-CN" dirty="0" smtClean="0"/>
              <a:t>)</a:t>
            </a:r>
            <a:r>
              <a:rPr lang="zh-CN" altLang="en-US" dirty="0" smtClean="0"/>
              <a:t>中的前期列表。任职于</a:t>
            </a:r>
            <a:r>
              <a:rPr lang="en-US" altLang="zh-CN" dirty="0" err="1" smtClean="0"/>
              <a:t>Takipi</a:t>
            </a:r>
            <a:r>
              <a:rPr lang="en-US" altLang="zh-CN" dirty="0" smtClean="0"/>
              <a:t> </a:t>
            </a:r>
            <a:r>
              <a:rPr lang="zh-CN" altLang="en-US" dirty="0" smtClean="0"/>
              <a:t>的</a:t>
            </a:r>
            <a:r>
              <a:rPr lang="en-US" altLang="zh-CN" dirty="0" smtClean="0">
                <a:hlinkClick r:id="rId3"/>
              </a:rPr>
              <a:t>Alex </a:t>
            </a:r>
            <a:r>
              <a:rPr lang="en-US" altLang="zh-CN" dirty="0" err="1" smtClean="0">
                <a:hlinkClick r:id="rId3"/>
              </a:rPr>
              <a:t>Zhitnitsky</a:t>
            </a:r>
            <a:r>
              <a:rPr lang="zh-CN" altLang="en-US" dirty="0" smtClean="0"/>
              <a:t>整理了</a:t>
            </a:r>
            <a:r>
              <a:rPr lang="en-US" altLang="zh-CN" dirty="0" smtClean="0"/>
              <a:t>Java 9</a:t>
            </a:r>
            <a:r>
              <a:rPr lang="zh-CN" altLang="en-US" dirty="0" smtClean="0"/>
              <a:t>中一些纳入</a:t>
            </a:r>
            <a:r>
              <a:rPr lang="en-US" altLang="zh-CN" dirty="0" smtClean="0">
                <a:hlinkClick r:id="rId4"/>
              </a:rPr>
              <a:t>JSR(Java</a:t>
            </a:r>
            <a:r>
              <a:rPr lang="zh-CN" altLang="en-US" dirty="0" smtClean="0">
                <a:hlinkClick r:id="rId4"/>
              </a:rPr>
              <a:t>规范提案</a:t>
            </a:r>
            <a:r>
              <a:rPr lang="en-US" altLang="zh-CN" dirty="0" smtClean="0">
                <a:hlinkClick r:id="rId4"/>
              </a:rPr>
              <a:t>)</a:t>
            </a:r>
            <a:r>
              <a:rPr lang="zh-CN" altLang="en-US" dirty="0" smtClean="0">
                <a:hlinkClick r:id="rId4"/>
              </a:rPr>
              <a:t>的新特性</a:t>
            </a:r>
            <a:r>
              <a:rPr lang="zh-CN" altLang="en-US" dirty="0" smtClean="0"/>
              <a:t>和大家一直期待但未确定的一些特性。这些特性有</a:t>
            </a:r>
            <a:r>
              <a:rPr lang="en-US" altLang="zh-CN" dirty="0" smtClean="0">
                <a:hlinkClick r:id="rId5"/>
              </a:rPr>
              <a:t>Jigsaw</a:t>
            </a:r>
            <a:r>
              <a:rPr lang="zh-CN" altLang="en-US" dirty="0" smtClean="0">
                <a:hlinkClick r:id="rId5"/>
              </a:rPr>
              <a:t>项目</a:t>
            </a:r>
            <a:r>
              <a:rPr lang="zh-CN" altLang="en-US" dirty="0" smtClean="0"/>
              <a:t>、新的智能编译工具、期待已久的</a:t>
            </a:r>
            <a:r>
              <a:rPr lang="en-US" altLang="zh-CN" dirty="0" smtClean="0"/>
              <a:t>API(</a:t>
            </a:r>
            <a:r>
              <a:rPr lang="zh-CN" altLang="en-US" dirty="0" smtClean="0"/>
              <a:t>如简化了的进程</a:t>
            </a:r>
            <a:r>
              <a:rPr lang="en-US" altLang="zh-CN" dirty="0" smtClean="0"/>
              <a:t>API</a:t>
            </a:r>
            <a:r>
              <a:rPr lang="zh-CN" altLang="en-US" dirty="0" smtClean="0"/>
              <a:t>、</a:t>
            </a:r>
            <a:r>
              <a:rPr lang="en-US" altLang="zh-CN" dirty="0" smtClean="0"/>
              <a:t>JSON API</a:t>
            </a:r>
            <a:r>
              <a:rPr lang="zh-CN" altLang="en-US" dirty="0" smtClean="0"/>
              <a:t>、货币处理</a:t>
            </a:r>
            <a:r>
              <a:rPr lang="en-US" altLang="zh-CN" dirty="0" smtClean="0"/>
              <a:t>API</a:t>
            </a:r>
            <a:r>
              <a:rPr lang="zh-CN" altLang="en-US" dirty="0" smtClean="0"/>
              <a:t>等</a:t>
            </a:r>
            <a:r>
              <a:rPr lang="en-US" altLang="zh-CN" dirty="0" smtClean="0"/>
              <a:t>)</a:t>
            </a:r>
            <a:r>
              <a:rPr lang="zh-CN" altLang="en-US" dirty="0" smtClean="0"/>
              <a:t>、代码分段缓存等。</a:t>
            </a:r>
          </a:p>
          <a:p>
            <a:r>
              <a:rPr lang="zh-CN" altLang="en-US" dirty="0" smtClean="0"/>
              <a:t>现就对这些特性进行了一个全面的梳理。</a:t>
            </a:r>
            <a:endParaRPr lang="zh-CN" altLang="en-US" dirty="0"/>
          </a:p>
        </p:txBody>
      </p:sp>
      <p:sp>
        <p:nvSpPr>
          <p:cNvPr id="3" name="矩形 2"/>
          <p:cNvSpPr/>
          <p:nvPr/>
        </p:nvSpPr>
        <p:spPr>
          <a:xfrm>
            <a:off x="285720" y="2428868"/>
            <a:ext cx="8286808" cy="3970318"/>
          </a:xfrm>
          <a:prstGeom prst="rect">
            <a:avLst/>
          </a:prstGeom>
        </p:spPr>
        <p:txBody>
          <a:bodyPr wrap="square">
            <a:spAutoFit/>
          </a:bodyPr>
          <a:lstStyle/>
          <a:p>
            <a:r>
              <a:rPr lang="zh-CN" altLang="en-US" b="1" dirty="0" smtClean="0"/>
              <a:t>已接受的特性</a:t>
            </a:r>
          </a:p>
          <a:p>
            <a:r>
              <a:rPr lang="en-US" altLang="zh-CN" b="1" dirty="0" smtClean="0"/>
              <a:t>1</a:t>
            </a:r>
            <a:r>
              <a:rPr lang="zh-CN" altLang="en-US" b="1" dirty="0" smtClean="0"/>
              <a:t>、 </a:t>
            </a:r>
            <a:r>
              <a:rPr lang="en-US" altLang="zh-CN" b="1" dirty="0" smtClean="0"/>
              <a:t>Jigsaw </a:t>
            </a:r>
            <a:r>
              <a:rPr lang="zh-CN" altLang="en-US" b="1" dirty="0" smtClean="0"/>
              <a:t>项目：模块化</a:t>
            </a:r>
            <a:r>
              <a:rPr lang="en-US" altLang="zh-CN" b="1" dirty="0" smtClean="0"/>
              <a:t>JDK</a:t>
            </a:r>
            <a:r>
              <a:rPr lang="zh-CN" altLang="en-US" b="1" dirty="0" smtClean="0"/>
              <a:t>源码</a:t>
            </a:r>
            <a:endParaRPr lang="zh-CN" altLang="en-US" dirty="0" smtClean="0"/>
          </a:p>
          <a:p>
            <a:r>
              <a:rPr lang="en-US" altLang="zh-CN" dirty="0" smtClean="0"/>
              <a:t>Jigsaw</a:t>
            </a:r>
            <a:r>
              <a:rPr lang="zh-CN" altLang="en-US" dirty="0" smtClean="0"/>
              <a:t>项目即</a:t>
            </a:r>
            <a:r>
              <a:rPr lang="en-US" altLang="zh-CN" dirty="0" smtClean="0">
                <a:hlinkClick r:id="rId6"/>
              </a:rPr>
              <a:t>JEP201</a:t>
            </a:r>
            <a:r>
              <a:rPr lang="zh-CN" altLang="en-US" dirty="0" smtClean="0"/>
              <a:t>是为了模块化</a:t>
            </a:r>
            <a:r>
              <a:rPr lang="en-US" altLang="zh-CN" dirty="0" smtClean="0"/>
              <a:t>Java</a:t>
            </a:r>
            <a:r>
              <a:rPr lang="zh-CN" altLang="en-US" dirty="0" smtClean="0"/>
              <a:t>代码，并将</a:t>
            </a:r>
            <a:r>
              <a:rPr lang="en-US" altLang="zh-CN" dirty="0" smtClean="0">
                <a:hlinkClick r:id="rId7"/>
              </a:rPr>
              <a:t>JRE</a:t>
            </a:r>
            <a:r>
              <a:rPr lang="zh-CN" altLang="en-US" dirty="0" smtClean="0"/>
              <a:t>分成相互协作的组件。这个</a:t>
            </a:r>
            <a:r>
              <a:rPr lang="en-US" altLang="zh-CN" dirty="0" smtClean="0"/>
              <a:t>JEP</a:t>
            </a:r>
            <a:r>
              <a:rPr lang="zh-CN" altLang="en-US" dirty="0" smtClean="0"/>
              <a:t>是迈向</a:t>
            </a:r>
            <a:r>
              <a:rPr lang="en-US" altLang="zh-CN" dirty="0" smtClean="0"/>
              <a:t>Jigsaw</a:t>
            </a:r>
            <a:r>
              <a:rPr lang="zh-CN" altLang="en-US" dirty="0" smtClean="0"/>
              <a:t>四步中的第一步，它只是模块化</a:t>
            </a:r>
            <a:r>
              <a:rPr lang="en-US" altLang="zh-CN" dirty="0" smtClean="0"/>
              <a:t>JDK</a:t>
            </a:r>
            <a:r>
              <a:rPr lang="zh-CN" altLang="en-US" dirty="0" smtClean="0"/>
              <a:t>源代码，不会改变</a:t>
            </a:r>
            <a:r>
              <a:rPr lang="en-US" altLang="zh-CN" dirty="0" smtClean="0"/>
              <a:t>JRE</a:t>
            </a:r>
            <a:r>
              <a:rPr lang="zh-CN" altLang="en-US" dirty="0" smtClean="0"/>
              <a:t>和</a:t>
            </a:r>
            <a:r>
              <a:rPr lang="en-US" altLang="zh-CN" dirty="0" smtClean="0"/>
              <a:t>JDK</a:t>
            </a:r>
            <a:r>
              <a:rPr lang="zh-CN" altLang="en-US" dirty="0" smtClean="0"/>
              <a:t>的真实结构，从而使得编译系统能够模块编译并在构建时检查模块边界。这个项目原计划随</a:t>
            </a:r>
            <a:r>
              <a:rPr lang="en-US" altLang="zh-CN" dirty="0" smtClean="0"/>
              <a:t>Java 8</a:t>
            </a:r>
            <a:r>
              <a:rPr lang="zh-CN" altLang="en-US" dirty="0" smtClean="0"/>
              <a:t>发布，但因为推迟，所以被放到了</a:t>
            </a:r>
            <a:r>
              <a:rPr lang="en-US" altLang="zh-CN" dirty="0" smtClean="0"/>
              <a:t>Java 9</a:t>
            </a:r>
            <a:r>
              <a:rPr lang="zh-CN" altLang="en-US" dirty="0" smtClean="0"/>
              <a:t>中。</a:t>
            </a:r>
            <a:r>
              <a:rPr lang="en-US" altLang="zh-CN" dirty="0" smtClean="0"/>
              <a:t>Jigsaw</a:t>
            </a:r>
            <a:r>
              <a:rPr lang="zh-CN" altLang="en-US" dirty="0" smtClean="0"/>
              <a:t>项目一旦完成，将允许开发者根据项目的需要自定义组件，从而减少</a:t>
            </a:r>
            <a:r>
              <a:rPr lang="en-US" altLang="zh-CN" dirty="0" smtClean="0"/>
              <a:t>rt.jar</a:t>
            </a:r>
            <a:r>
              <a:rPr lang="zh-CN" altLang="en-US" dirty="0" smtClean="0"/>
              <a:t>的大小；还可以做到使</a:t>
            </a:r>
            <a:r>
              <a:rPr lang="en-US" altLang="zh-CN" dirty="0" smtClean="0"/>
              <a:t>Java</a:t>
            </a:r>
            <a:r>
              <a:rPr lang="zh-CN" altLang="en-US" dirty="0" smtClean="0"/>
              <a:t>能够更加容易的应用到小型计算设备</a:t>
            </a:r>
            <a:r>
              <a:rPr lang="en-US" altLang="zh-CN" dirty="0" smtClean="0"/>
              <a:t>(</a:t>
            </a:r>
            <a:r>
              <a:rPr lang="zh-CN" altLang="en-US" dirty="0" smtClean="0"/>
              <a:t>如网络设备</a:t>
            </a:r>
            <a:r>
              <a:rPr lang="en-US" altLang="zh-CN" dirty="0" smtClean="0"/>
              <a:t>)</a:t>
            </a:r>
            <a:r>
              <a:rPr lang="zh-CN" altLang="en-US" dirty="0" smtClean="0"/>
              <a:t>中，同时也能够使得开发者更加容易地构建和维护这些类库。更多相关信息参见</a:t>
            </a:r>
            <a:r>
              <a:rPr lang="en-US" altLang="zh-CN" dirty="0" smtClean="0"/>
              <a:t>JEP201</a:t>
            </a:r>
            <a:r>
              <a:rPr lang="zh-CN" altLang="en-US" dirty="0" smtClean="0"/>
              <a:t>。</a:t>
            </a:r>
          </a:p>
          <a:p>
            <a:r>
              <a:rPr lang="en-US" altLang="zh-CN" b="1" dirty="0" smtClean="0"/>
              <a:t>2</a:t>
            </a:r>
            <a:r>
              <a:rPr lang="zh-CN" altLang="en-US" b="1" dirty="0" smtClean="0"/>
              <a:t>、简化了的进程</a:t>
            </a:r>
            <a:r>
              <a:rPr lang="en-US" altLang="zh-CN" b="1" dirty="0" smtClean="0"/>
              <a:t>API</a:t>
            </a:r>
            <a:endParaRPr lang="zh-CN" altLang="en-US" dirty="0" smtClean="0"/>
          </a:p>
          <a:p>
            <a:r>
              <a:rPr lang="zh-CN" altLang="en-US" dirty="0" smtClean="0"/>
              <a:t>目前，</a:t>
            </a:r>
            <a:r>
              <a:rPr lang="en-US" altLang="zh-CN" dirty="0" smtClean="0"/>
              <a:t>Java</a:t>
            </a:r>
            <a:r>
              <a:rPr lang="zh-CN" altLang="en-US" dirty="0" smtClean="0"/>
              <a:t>控制与管理系统进程的能力是有限的</a:t>
            </a:r>
            <a:r>
              <a:rPr lang="en-US" altLang="zh-CN" dirty="0" smtClean="0"/>
              <a:t>,</a:t>
            </a:r>
            <a:r>
              <a:rPr lang="zh-CN" altLang="en-US" dirty="0" smtClean="0"/>
              <a:t>为了获得操作系统的一些信息需要调用本地程序或者其他变通方案。然而，在</a:t>
            </a:r>
            <a:r>
              <a:rPr lang="en-US" altLang="zh-CN" dirty="0" smtClean="0"/>
              <a:t>Java 9</a:t>
            </a:r>
            <a:r>
              <a:rPr lang="zh-CN" altLang="en-US" dirty="0" smtClean="0"/>
              <a:t>中将会新增一些新的、直接明了的方法来处理进程</a:t>
            </a:r>
            <a:r>
              <a:rPr lang="en-US" altLang="zh-CN" dirty="0" smtClean="0"/>
              <a:t>ID</a:t>
            </a:r>
            <a:r>
              <a:rPr lang="zh-CN" altLang="en-US" dirty="0" smtClean="0"/>
              <a:t>、名字和状态以及枚举多个</a:t>
            </a:r>
            <a:r>
              <a:rPr lang="en-US" altLang="zh-CN" dirty="0" smtClean="0"/>
              <a:t>JVM</a:t>
            </a:r>
            <a:r>
              <a:rPr lang="zh-CN" altLang="en-US" dirty="0" smtClean="0"/>
              <a:t>和进程等，从而扩展</a:t>
            </a:r>
            <a:r>
              <a:rPr lang="en-US" altLang="zh-CN" dirty="0" smtClean="0"/>
              <a:t>Java</a:t>
            </a:r>
            <a:r>
              <a:rPr lang="zh-CN" altLang="en-US" dirty="0" smtClean="0"/>
              <a:t>与操作系统的交互能力。更多相关信息参见</a:t>
            </a:r>
            <a:r>
              <a:rPr lang="en-US" altLang="zh-CN" dirty="0" smtClean="0">
                <a:hlinkClick r:id="rId8"/>
              </a:rPr>
              <a:t>JEP102</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285720" y="285728"/>
            <a:ext cx="8501122" cy="2308324"/>
          </a:xfrm>
          <a:prstGeom prst="rect">
            <a:avLst/>
          </a:prstGeom>
        </p:spPr>
        <p:txBody>
          <a:bodyPr wrap="square">
            <a:spAutoFit/>
          </a:bodyPr>
          <a:lstStyle/>
          <a:p>
            <a:r>
              <a:rPr lang="en-US" altLang="zh-CN" b="1" dirty="0" smtClean="0"/>
              <a:t>3</a:t>
            </a:r>
            <a:r>
              <a:rPr lang="zh-CN" altLang="en-US" b="1" dirty="0" smtClean="0"/>
              <a:t>、 轻量级的</a:t>
            </a:r>
            <a:r>
              <a:rPr lang="en-US" altLang="zh-CN" b="1" dirty="0" smtClean="0"/>
              <a:t>JSON API</a:t>
            </a:r>
            <a:endParaRPr lang="zh-CN" altLang="en-US" dirty="0" smtClean="0"/>
          </a:p>
          <a:p>
            <a:r>
              <a:rPr lang="zh-CN" altLang="en-US" dirty="0" smtClean="0"/>
              <a:t>尽管目前有多种处理</a:t>
            </a:r>
            <a:r>
              <a:rPr lang="en-US" altLang="zh-CN" dirty="0" smtClean="0"/>
              <a:t>JSON</a:t>
            </a:r>
            <a:r>
              <a:rPr lang="zh-CN" altLang="en-US" dirty="0" smtClean="0"/>
              <a:t>的</a:t>
            </a:r>
            <a:r>
              <a:rPr lang="en-US" altLang="zh-CN" dirty="0" smtClean="0"/>
              <a:t>Java</a:t>
            </a:r>
            <a:r>
              <a:rPr lang="zh-CN" altLang="en-US" dirty="0" smtClean="0"/>
              <a:t>工具（如</a:t>
            </a:r>
            <a:r>
              <a:rPr lang="en-US" altLang="zh-CN" dirty="0" smtClean="0"/>
              <a:t>Google</a:t>
            </a:r>
            <a:r>
              <a:rPr lang="zh-CN" altLang="en-US" dirty="0" smtClean="0"/>
              <a:t>的</a:t>
            </a:r>
            <a:r>
              <a:rPr lang="en-US" altLang="zh-CN" dirty="0" err="1" smtClean="0"/>
              <a:t>Gson</a:t>
            </a:r>
            <a:r>
              <a:rPr lang="zh-CN" altLang="en-US" dirty="0" smtClean="0"/>
              <a:t>、阿里巴巴的</a:t>
            </a:r>
            <a:r>
              <a:rPr lang="en-US" altLang="zh-CN" dirty="0" err="1" smtClean="0"/>
              <a:t>FastJson</a:t>
            </a:r>
            <a:r>
              <a:rPr lang="zh-CN" altLang="en-US" dirty="0" smtClean="0"/>
              <a:t>、</a:t>
            </a:r>
            <a:r>
              <a:rPr lang="en-US" altLang="zh-CN" dirty="0" smtClean="0"/>
              <a:t>IBM</a:t>
            </a:r>
            <a:r>
              <a:rPr lang="zh-CN" altLang="en-US" dirty="0" smtClean="0"/>
              <a:t>的</a:t>
            </a:r>
            <a:r>
              <a:rPr lang="en-US" altLang="zh-CN" dirty="0" smtClean="0"/>
              <a:t>Json4J</a:t>
            </a:r>
            <a:r>
              <a:rPr lang="zh-CN" altLang="en-US" dirty="0" smtClean="0"/>
              <a:t>等），但</a:t>
            </a:r>
            <a:r>
              <a:rPr lang="en-US" altLang="zh-CN" dirty="0" smtClean="0"/>
              <a:t>JSON API</a:t>
            </a:r>
            <a:r>
              <a:rPr lang="zh-CN" altLang="en-US" dirty="0" smtClean="0"/>
              <a:t>是</a:t>
            </a:r>
            <a:r>
              <a:rPr lang="en-US" altLang="zh-CN" dirty="0" smtClean="0"/>
              <a:t>Java</a:t>
            </a:r>
            <a:r>
              <a:rPr lang="zh-CN" altLang="en-US" dirty="0" smtClean="0"/>
              <a:t>语言的一部分，轻量并且运用了</a:t>
            </a:r>
            <a:r>
              <a:rPr lang="en-US" altLang="zh-CN" dirty="0" smtClean="0"/>
              <a:t>Java 8</a:t>
            </a:r>
            <a:r>
              <a:rPr lang="zh-CN" altLang="en-US" dirty="0" smtClean="0"/>
              <a:t>的新特性。</a:t>
            </a:r>
            <a:r>
              <a:rPr lang="en-US" altLang="zh-CN" dirty="0" smtClean="0"/>
              <a:t>JSON API</a:t>
            </a:r>
            <a:r>
              <a:rPr lang="zh-CN" altLang="en-US" dirty="0" smtClean="0"/>
              <a:t>将放在</a:t>
            </a:r>
            <a:r>
              <a:rPr lang="en-US" altLang="zh-CN" dirty="0" err="1" smtClean="0"/>
              <a:t>java.util</a:t>
            </a:r>
            <a:r>
              <a:rPr lang="zh-CN" altLang="en-US" dirty="0" smtClean="0"/>
              <a:t>包里一起发布，这样，开发者就可以直接使用</a:t>
            </a:r>
            <a:r>
              <a:rPr lang="en-US" altLang="zh-CN" dirty="0" smtClean="0"/>
              <a:t>JDK</a:t>
            </a:r>
            <a:r>
              <a:rPr lang="zh-CN" altLang="en-US" dirty="0" smtClean="0"/>
              <a:t>而无需再引入第三方</a:t>
            </a:r>
            <a:r>
              <a:rPr lang="en-US" altLang="zh-CN" dirty="0" smtClean="0"/>
              <a:t>JSON</a:t>
            </a:r>
            <a:r>
              <a:rPr lang="zh-CN" altLang="en-US" dirty="0" smtClean="0"/>
              <a:t>工具包了。更多相关信息参见</a:t>
            </a:r>
            <a:r>
              <a:rPr lang="en-US" altLang="zh-CN" dirty="0" smtClean="0">
                <a:hlinkClick r:id="rId2"/>
              </a:rPr>
              <a:t>JEP198</a:t>
            </a:r>
            <a:r>
              <a:rPr lang="zh-CN" altLang="en-US" dirty="0" smtClean="0"/>
              <a:t>。</a:t>
            </a:r>
          </a:p>
          <a:p>
            <a:r>
              <a:rPr lang="en-US" altLang="zh-CN" b="1" dirty="0" smtClean="0"/>
              <a:t>4</a:t>
            </a:r>
            <a:r>
              <a:rPr lang="zh-CN" altLang="en-US" b="1" dirty="0" smtClean="0"/>
              <a:t>、 钱和货币的相关</a:t>
            </a:r>
            <a:r>
              <a:rPr lang="en-US" altLang="zh-CN" b="1" dirty="0" smtClean="0"/>
              <a:t>API</a:t>
            </a:r>
            <a:endParaRPr lang="zh-CN" altLang="en-US" dirty="0" smtClean="0"/>
          </a:p>
          <a:p>
            <a:r>
              <a:rPr lang="en-US" altLang="zh-CN" dirty="0" smtClean="0"/>
              <a:t>Java 9</a:t>
            </a:r>
            <a:r>
              <a:rPr lang="zh-CN" altLang="en-US" dirty="0" smtClean="0"/>
              <a:t>引入了新的货币</a:t>
            </a:r>
            <a:r>
              <a:rPr lang="en-US" altLang="zh-CN" dirty="0" smtClean="0"/>
              <a:t>API, </a:t>
            </a:r>
            <a:r>
              <a:rPr lang="zh-CN" altLang="en-US" dirty="0" smtClean="0"/>
              <a:t>用来表示货币</a:t>
            </a:r>
            <a:r>
              <a:rPr lang="en-US" altLang="zh-CN" dirty="0" smtClean="0"/>
              <a:t>, </a:t>
            </a:r>
            <a:r>
              <a:rPr lang="zh-CN" altLang="en-US" dirty="0" smtClean="0"/>
              <a:t>并支持币种之间的转换和各种复杂运算。更多的相关具体信息</a:t>
            </a:r>
            <a:r>
              <a:rPr lang="en-US" altLang="zh-CN" dirty="0" smtClean="0"/>
              <a:t>,</a:t>
            </a:r>
            <a:r>
              <a:rPr lang="zh-CN" altLang="en-US" dirty="0" smtClean="0"/>
              <a:t>参见</a:t>
            </a:r>
            <a:r>
              <a:rPr lang="en-US" altLang="zh-CN" dirty="0" err="1" smtClean="0">
                <a:hlinkClick r:id="rId3"/>
              </a:rPr>
              <a:t>JavaMoney</a:t>
            </a:r>
            <a:r>
              <a:rPr lang="zh-CN" altLang="en-US" dirty="0" smtClean="0">
                <a:hlinkClick r:id="rId3"/>
              </a:rPr>
              <a:t>项目</a:t>
            </a:r>
            <a:r>
              <a:rPr lang="zh-CN" altLang="en-US" dirty="0" smtClean="0"/>
              <a:t>和</a:t>
            </a:r>
            <a:r>
              <a:rPr lang="en-US" altLang="zh-CN" dirty="0" smtClean="0">
                <a:hlinkClick r:id="rId4"/>
              </a:rPr>
              <a:t>JSR354</a:t>
            </a:r>
            <a:r>
              <a:rPr lang="zh-CN" altLang="en-US" dirty="0" smtClean="0"/>
              <a:t>。</a:t>
            </a:r>
            <a:endParaRPr lang="zh-CN" altLang="en-US" dirty="0"/>
          </a:p>
        </p:txBody>
      </p:sp>
      <p:sp>
        <p:nvSpPr>
          <p:cNvPr id="16" name="矩形 15"/>
          <p:cNvSpPr/>
          <p:nvPr/>
        </p:nvSpPr>
        <p:spPr>
          <a:xfrm>
            <a:off x="285720" y="2786058"/>
            <a:ext cx="8643966" cy="3416320"/>
          </a:xfrm>
          <a:prstGeom prst="rect">
            <a:avLst/>
          </a:prstGeom>
        </p:spPr>
        <p:txBody>
          <a:bodyPr wrap="square">
            <a:spAutoFit/>
          </a:bodyPr>
          <a:lstStyle/>
          <a:p>
            <a:r>
              <a:rPr lang="en-US" altLang="zh-CN" b="1" dirty="0" smtClean="0"/>
              <a:t>5</a:t>
            </a:r>
            <a:r>
              <a:rPr lang="zh-CN" altLang="en-US" b="1" dirty="0" smtClean="0"/>
              <a:t>、 改善锁争用机制</a:t>
            </a:r>
            <a:endParaRPr lang="zh-CN" altLang="en-US" dirty="0" smtClean="0"/>
          </a:p>
          <a:p>
            <a:r>
              <a:rPr lang="zh-CN" altLang="en-US" dirty="0" smtClean="0"/>
              <a:t>锁争用限制了许多</a:t>
            </a:r>
            <a:r>
              <a:rPr lang="en-US" altLang="zh-CN" dirty="0" smtClean="0"/>
              <a:t>Java</a:t>
            </a:r>
            <a:r>
              <a:rPr lang="zh-CN" altLang="en-US" dirty="0" smtClean="0"/>
              <a:t>多线程应用性能，新的锁争用机制改善了</a:t>
            </a:r>
            <a:r>
              <a:rPr lang="en-US" altLang="zh-CN" dirty="0" smtClean="0"/>
              <a:t>Java</a:t>
            </a:r>
            <a:r>
              <a:rPr lang="zh-CN" altLang="en-US" dirty="0" smtClean="0"/>
              <a:t>对象监视器的性能，并得到了多种基准测试的验证（如</a:t>
            </a:r>
            <a:r>
              <a:rPr lang="en-US" altLang="zh-CN" dirty="0" err="1" smtClean="0">
                <a:hlinkClick r:id="rId5"/>
              </a:rPr>
              <a:t>Volano</a:t>
            </a:r>
            <a:r>
              <a:rPr lang="zh-CN" altLang="en-US" dirty="0" smtClean="0"/>
              <a:t>）</a:t>
            </a:r>
            <a:r>
              <a:rPr lang="en-US" altLang="zh-CN" dirty="0" smtClean="0"/>
              <a:t>,</a:t>
            </a:r>
            <a:r>
              <a:rPr lang="zh-CN" altLang="en-US" dirty="0" smtClean="0"/>
              <a:t>这类测试可以估算</a:t>
            </a:r>
            <a:r>
              <a:rPr lang="en-US" altLang="zh-CN" dirty="0" smtClean="0"/>
              <a:t>JVM</a:t>
            </a:r>
            <a:r>
              <a:rPr lang="zh-CN" altLang="en-US" dirty="0" smtClean="0"/>
              <a:t>的极限吞吐量。实际中</a:t>
            </a:r>
            <a:r>
              <a:rPr lang="en-US" altLang="zh-CN" dirty="0" smtClean="0"/>
              <a:t>, </a:t>
            </a:r>
            <a:r>
              <a:rPr lang="zh-CN" altLang="en-US" dirty="0" smtClean="0"/>
              <a:t>新的锁争用机制在</a:t>
            </a:r>
            <a:r>
              <a:rPr lang="en-US" altLang="zh-CN" dirty="0" smtClean="0"/>
              <a:t>22</a:t>
            </a:r>
            <a:r>
              <a:rPr lang="zh-CN" altLang="en-US" dirty="0" smtClean="0"/>
              <a:t>种不同的基准测试中都得到了出色的成绩。如果新的机制能在</a:t>
            </a:r>
            <a:r>
              <a:rPr lang="en-US" altLang="zh-CN" dirty="0" smtClean="0"/>
              <a:t>Java 9</a:t>
            </a:r>
            <a:r>
              <a:rPr lang="zh-CN" altLang="en-US" dirty="0" smtClean="0"/>
              <a:t>中得到应用的话</a:t>
            </a:r>
            <a:r>
              <a:rPr lang="en-US" altLang="zh-CN" dirty="0" smtClean="0"/>
              <a:t>, </a:t>
            </a:r>
            <a:r>
              <a:rPr lang="zh-CN" altLang="en-US" dirty="0" smtClean="0"/>
              <a:t>应用程序的性能将会大大提升。更多相关信息参见</a:t>
            </a:r>
            <a:r>
              <a:rPr lang="en-US" altLang="zh-CN" dirty="0" smtClean="0">
                <a:hlinkClick r:id="rId6"/>
              </a:rPr>
              <a:t>JEP143</a:t>
            </a:r>
            <a:r>
              <a:rPr lang="zh-CN" altLang="en-US" dirty="0" smtClean="0"/>
              <a:t>。</a:t>
            </a:r>
          </a:p>
          <a:p>
            <a:r>
              <a:rPr lang="en-US" altLang="zh-CN" b="1" dirty="0" smtClean="0"/>
              <a:t>6</a:t>
            </a:r>
            <a:r>
              <a:rPr lang="zh-CN" altLang="en-US" b="1" dirty="0" smtClean="0"/>
              <a:t>、代码分段缓存</a:t>
            </a:r>
            <a:endParaRPr lang="zh-CN" altLang="en-US" dirty="0" smtClean="0"/>
          </a:p>
          <a:p>
            <a:r>
              <a:rPr lang="en-US" altLang="zh-CN" dirty="0" smtClean="0"/>
              <a:t>Java 9</a:t>
            </a:r>
            <a:r>
              <a:rPr lang="zh-CN" altLang="en-US" dirty="0" smtClean="0"/>
              <a:t>的另一个性能提升来自于</a:t>
            </a:r>
            <a:r>
              <a:rPr lang="en-US" altLang="zh-CN" dirty="0" smtClean="0"/>
              <a:t>JIT(Just-in-time)</a:t>
            </a:r>
            <a:r>
              <a:rPr lang="zh-CN" altLang="en-US" dirty="0" smtClean="0"/>
              <a:t>编译器。当某段代码被大量重复执行的时候</a:t>
            </a:r>
            <a:r>
              <a:rPr lang="en-US" altLang="zh-CN" dirty="0" smtClean="0"/>
              <a:t>, </a:t>
            </a:r>
            <a:r>
              <a:rPr lang="zh-CN" altLang="en-US" dirty="0" smtClean="0"/>
              <a:t>虚拟机会把这段代码编译成机器码</a:t>
            </a:r>
            <a:r>
              <a:rPr lang="en-US" altLang="zh-CN" dirty="0" smtClean="0"/>
              <a:t>(native code)</a:t>
            </a:r>
            <a:r>
              <a:rPr lang="zh-CN" altLang="en-US" dirty="0" smtClean="0"/>
              <a:t>并储存在代码缓存里面</a:t>
            </a:r>
            <a:r>
              <a:rPr lang="en-US" altLang="zh-CN" dirty="0" smtClean="0"/>
              <a:t>, </a:t>
            </a:r>
            <a:r>
              <a:rPr lang="zh-CN" altLang="en-US" dirty="0" smtClean="0"/>
              <a:t>继而通过访问缓存中不同分段的代码来提升编译器的效率。代码分段缓存机制将会提升许多方面的性能，如当</a:t>
            </a:r>
            <a:r>
              <a:rPr lang="en-US" altLang="zh-CN" dirty="0" smtClean="0"/>
              <a:t>JVM</a:t>
            </a:r>
            <a:r>
              <a:rPr lang="zh-CN" altLang="en-US" dirty="0" smtClean="0"/>
              <a:t>进行垃圾回收扫描的时候，就可以直接跳过永驻代码</a:t>
            </a:r>
            <a:r>
              <a:rPr lang="en-US" altLang="zh-CN" dirty="0" smtClean="0"/>
              <a:t>,</a:t>
            </a:r>
            <a:r>
              <a:rPr lang="zh-CN" altLang="en-US" dirty="0" smtClean="0"/>
              <a:t>从而提升效率。更多相关信息参见</a:t>
            </a:r>
            <a:r>
              <a:rPr lang="en-US" altLang="zh-CN" dirty="0" smtClean="0">
                <a:hlinkClick r:id="rId7"/>
              </a:rPr>
              <a:t>JEP197</a:t>
            </a:r>
            <a:r>
              <a:rPr lang="zh-CN" altLang="en-US" dirty="0" smtClean="0"/>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4282" y="214290"/>
            <a:ext cx="8643998" cy="3693319"/>
          </a:xfrm>
          <a:prstGeom prst="rect">
            <a:avLst/>
          </a:prstGeom>
        </p:spPr>
        <p:txBody>
          <a:bodyPr wrap="square">
            <a:spAutoFit/>
          </a:bodyPr>
          <a:lstStyle/>
          <a:p>
            <a:r>
              <a:rPr lang="en-US" altLang="zh-CN" b="1" dirty="0" smtClean="0"/>
              <a:t>7</a:t>
            </a:r>
            <a:r>
              <a:rPr lang="zh-CN" altLang="en-US" b="1" dirty="0" smtClean="0"/>
              <a:t>、智能</a:t>
            </a:r>
            <a:r>
              <a:rPr lang="en-US" altLang="zh-CN" b="1" dirty="0" smtClean="0"/>
              <a:t>Java</a:t>
            </a:r>
            <a:r>
              <a:rPr lang="zh-CN" altLang="en-US" b="1" dirty="0" smtClean="0"/>
              <a:t>编译工具</a:t>
            </a:r>
            <a:endParaRPr lang="zh-CN" altLang="en-US" dirty="0" smtClean="0"/>
          </a:p>
          <a:p>
            <a:r>
              <a:rPr lang="zh-CN" altLang="en-US" dirty="0" smtClean="0"/>
              <a:t>智能</a:t>
            </a:r>
            <a:r>
              <a:rPr lang="en-US" altLang="zh-CN" dirty="0" smtClean="0"/>
              <a:t>Java</a:t>
            </a:r>
            <a:r>
              <a:rPr lang="zh-CN" altLang="en-US" dirty="0" smtClean="0"/>
              <a:t>编译工具（</a:t>
            </a:r>
            <a:r>
              <a:rPr lang="en-US" altLang="zh-CN" dirty="0" err="1" smtClean="0"/>
              <a:t>sjavac</a:t>
            </a:r>
            <a:r>
              <a:rPr lang="zh-CN" altLang="en-US" dirty="0" smtClean="0"/>
              <a:t>）的第一阶段始于</a:t>
            </a:r>
            <a:r>
              <a:rPr lang="en-US" altLang="zh-CN" dirty="0" smtClean="0">
                <a:hlinkClick r:id="rId2"/>
              </a:rPr>
              <a:t>JEP139</a:t>
            </a:r>
            <a:r>
              <a:rPr lang="zh-CN" altLang="en-US" dirty="0" smtClean="0"/>
              <a:t>这个项目</a:t>
            </a:r>
            <a:r>
              <a:rPr lang="en-US" altLang="zh-CN" dirty="0" smtClean="0"/>
              <a:t>, </a:t>
            </a:r>
            <a:r>
              <a:rPr lang="zh-CN" altLang="en-US" dirty="0" smtClean="0"/>
              <a:t>用于在多核处理器情况下提升</a:t>
            </a:r>
            <a:r>
              <a:rPr lang="en-US" altLang="zh-CN" dirty="0" smtClean="0"/>
              <a:t>JDK</a:t>
            </a:r>
            <a:r>
              <a:rPr lang="zh-CN" altLang="en-US" dirty="0" smtClean="0"/>
              <a:t>的编译速度。如今，这个项目已经进入第二阶段即</a:t>
            </a:r>
            <a:r>
              <a:rPr lang="en-US" altLang="zh-CN" dirty="0" smtClean="0">
                <a:hlinkClick r:id="rId3"/>
              </a:rPr>
              <a:t>JEP199</a:t>
            </a:r>
            <a:r>
              <a:rPr lang="en-US" altLang="zh-CN" dirty="0" smtClean="0"/>
              <a:t>, </a:t>
            </a:r>
            <a:r>
              <a:rPr lang="zh-CN" altLang="en-US" dirty="0" smtClean="0"/>
              <a:t>其目的是改进</a:t>
            </a:r>
            <a:r>
              <a:rPr lang="en-US" altLang="zh-CN" dirty="0" smtClean="0"/>
              <a:t>Java</a:t>
            </a:r>
            <a:r>
              <a:rPr lang="zh-CN" altLang="en-US" dirty="0" smtClean="0"/>
              <a:t>编译工具，并取代目前</a:t>
            </a:r>
            <a:r>
              <a:rPr lang="en-US" altLang="zh-CN" dirty="0" smtClean="0"/>
              <a:t>JDK</a:t>
            </a:r>
            <a:r>
              <a:rPr lang="zh-CN" altLang="en-US" dirty="0" smtClean="0"/>
              <a:t>编译工具</a:t>
            </a:r>
            <a:r>
              <a:rPr lang="en-US" altLang="zh-CN" dirty="0" err="1" smtClean="0"/>
              <a:t>javac</a:t>
            </a:r>
            <a:r>
              <a:rPr lang="zh-CN" altLang="en-US" dirty="0" smtClean="0"/>
              <a:t>，继而成为</a:t>
            </a:r>
            <a:r>
              <a:rPr lang="en-US" altLang="zh-CN" dirty="0" smtClean="0"/>
              <a:t>Java</a:t>
            </a:r>
            <a:r>
              <a:rPr lang="zh-CN" altLang="en-US" dirty="0" smtClean="0"/>
              <a:t>环境默认的通用的智能编译工具。更多相关信息参见</a:t>
            </a:r>
            <a:r>
              <a:rPr lang="en-US" altLang="zh-CN" dirty="0" smtClean="0"/>
              <a:t>JEP199</a:t>
            </a:r>
            <a:r>
              <a:rPr lang="zh-CN" altLang="en-US" dirty="0" smtClean="0"/>
              <a:t>。</a:t>
            </a:r>
          </a:p>
          <a:p>
            <a:r>
              <a:rPr lang="zh-CN" altLang="en-US" b="1" dirty="0" smtClean="0"/>
              <a:t>期待但未确定的特性</a:t>
            </a:r>
          </a:p>
          <a:p>
            <a:r>
              <a:rPr lang="en-US" altLang="zh-CN" b="1" dirty="0" smtClean="0"/>
              <a:t>1. HTTP 2.0</a:t>
            </a:r>
            <a:r>
              <a:rPr lang="zh-CN" altLang="en-US" b="1" dirty="0" smtClean="0"/>
              <a:t>客户端</a:t>
            </a:r>
            <a:endParaRPr lang="zh-CN" altLang="en-US" dirty="0" smtClean="0"/>
          </a:p>
          <a:p>
            <a:r>
              <a:rPr lang="zh-CN" altLang="en-US" dirty="0" smtClean="0"/>
              <a:t>虽然</a:t>
            </a:r>
            <a:r>
              <a:rPr lang="en-US" altLang="zh-CN" dirty="0" smtClean="0"/>
              <a:t>HTTP 2.0</a:t>
            </a:r>
            <a:r>
              <a:rPr lang="zh-CN" altLang="en-US" dirty="0" smtClean="0"/>
              <a:t>标准还没正式发布</a:t>
            </a:r>
            <a:r>
              <a:rPr lang="en-US" altLang="zh-CN" dirty="0" smtClean="0"/>
              <a:t>, </a:t>
            </a:r>
            <a:r>
              <a:rPr lang="zh-CN" altLang="en-US" dirty="0" smtClean="0"/>
              <a:t>但是它已经进入了最终审查阶段</a:t>
            </a:r>
            <a:r>
              <a:rPr lang="en-US" altLang="zh-CN" dirty="0" smtClean="0"/>
              <a:t>,</a:t>
            </a:r>
            <a:r>
              <a:rPr lang="zh-CN" altLang="en-US" dirty="0" smtClean="0"/>
              <a:t>并预计将在</a:t>
            </a:r>
            <a:r>
              <a:rPr lang="en-US" altLang="zh-CN" dirty="0" smtClean="0"/>
              <a:t>Java 9</a:t>
            </a:r>
            <a:r>
              <a:rPr lang="zh-CN" altLang="en-US" dirty="0" smtClean="0"/>
              <a:t>发布之前审查完毕。</a:t>
            </a:r>
            <a:r>
              <a:rPr lang="en-US" altLang="zh-CN" dirty="0" smtClean="0"/>
              <a:t>HTTP 2.0</a:t>
            </a:r>
            <a:r>
              <a:rPr lang="zh-CN" altLang="en-US" dirty="0" smtClean="0"/>
              <a:t>客户端即</a:t>
            </a:r>
            <a:r>
              <a:rPr lang="en-US" altLang="zh-CN" dirty="0" smtClean="0">
                <a:hlinkClick r:id="rId4"/>
              </a:rPr>
              <a:t>JEP110</a:t>
            </a:r>
            <a:r>
              <a:rPr lang="zh-CN" altLang="en-US" dirty="0" smtClean="0"/>
              <a:t>将重新定义并实现一个全新的</a:t>
            </a:r>
            <a:r>
              <a:rPr lang="en-US" altLang="zh-CN" dirty="0" smtClean="0"/>
              <a:t>Java HTTP</a:t>
            </a:r>
            <a:r>
              <a:rPr lang="zh-CN" altLang="en-US" dirty="0" smtClean="0"/>
              <a:t>客户端</a:t>
            </a:r>
            <a:r>
              <a:rPr lang="en-US" altLang="zh-CN" dirty="0" smtClean="0"/>
              <a:t>, </a:t>
            </a:r>
            <a:r>
              <a:rPr lang="zh-CN" altLang="en-US" dirty="0" smtClean="0"/>
              <a:t>用来取代现在的</a:t>
            </a:r>
            <a:r>
              <a:rPr lang="en-US" altLang="zh-CN" dirty="0" err="1" smtClean="0"/>
              <a:t>HttpURLConnection</a:t>
            </a:r>
            <a:r>
              <a:rPr lang="en-US" altLang="zh-CN" dirty="0" smtClean="0"/>
              <a:t>, </a:t>
            </a:r>
            <a:r>
              <a:rPr lang="zh-CN" altLang="en-US" dirty="0" smtClean="0"/>
              <a:t>同时还会实现</a:t>
            </a:r>
            <a:r>
              <a:rPr lang="en-US" altLang="zh-CN" dirty="0" smtClean="0"/>
              <a:t>HTTP 2.0</a:t>
            </a:r>
            <a:r>
              <a:rPr lang="zh-CN" altLang="en-US" dirty="0" smtClean="0"/>
              <a:t>和</a:t>
            </a:r>
            <a:r>
              <a:rPr lang="en-US" altLang="zh-CN" dirty="0" err="1" smtClean="0"/>
              <a:t>WebSockets</a:t>
            </a:r>
            <a:r>
              <a:rPr lang="zh-CN" altLang="en-US" dirty="0" smtClean="0"/>
              <a:t>等接口。另外，官方的</a:t>
            </a:r>
            <a:r>
              <a:rPr lang="en-US" altLang="zh-CN" dirty="0" smtClean="0"/>
              <a:t>HTTP 2.0 RFC</a:t>
            </a:r>
            <a:r>
              <a:rPr lang="zh-CN" altLang="en-US" dirty="0" smtClean="0"/>
              <a:t>预计于</a:t>
            </a:r>
            <a:r>
              <a:rPr lang="en-US" altLang="zh-CN" dirty="0" smtClean="0"/>
              <a:t>2015</a:t>
            </a:r>
            <a:r>
              <a:rPr lang="zh-CN" altLang="en-US" dirty="0" smtClean="0"/>
              <a:t>年</a:t>
            </a:r>
            <a:r>
              <a:rPr lang="en-US" altLang="zh-CN" dirty="0" smtClean="0"/>
              <a:t>2</a:t>
            </a:r>
            <a:r>
              <a:rPr lang="zh-CN" altLang="en-US" dirty="0" smtClean="0"/>
              <a:t>月发布</a:t>
            </a:r>
            <a:r>
              <a:rPr lang="en-US" altLang="zh-CN" dirty="0" smtClean="0"/>
              <a:t>, </a:t>
            </a:r>
            <a:r>
              <a:rPr lang="zh-CN" altLang="en-US" dirty="0" smtClean="0"/>
              <a:t>它基于</a:t>
            </a:r>
            <a:r>
              <a:rPr lang="en-US" altLang="zh-CN" dirty="0" smtClean="0"/>
              <a:t>Google</a:t>
            </a:r>
            <a:r>
              <a:rPr lang="zh-CN" altLang="en-US" dirty="0" smtClean="0"/>
              <a:t>的</a:t>
            </a:r>
            <a:r>
              <a:rPr lang="en-US" altLang="zh-CN" dirty="0" smtClean="0">
                <a:hlinkClick r:id="rId5"/>
              </a:rPr>
              <a:t>SPDY</a:t>
            </a:r>
            <a:r>
              <a:rPr lang="zh-CN" altLang="en-US" dirty="0" smtClean="0">
                <a:hlinkClick r:id="rId5"/>
              </a:rPr>
              <a:t>协议</a:t>
            </a:r>
            <a:r>
              <a:rPr lang="zh-CN" altLang="en-US" dirty="0" smtClean="0"/>
              <a:t>。基于</a:t>
            </a:r>
            <a:r>
              <a:rPr lang="en-US" altLang="zh-CN" dirty="0" smtClean="0"/>
              <a:t>SPDY</a:t>
            </a:r>
            <a:r>
              <a:rPr lang="zh-CN" altLang="en-US" dirty="0" smtClean="0"/>
              <a:t>协议的网络相对于基于</a:t>
            </a:r>
            <a:r>
              <a:rPr lang="en-US" altLang="zh-CN" dirty="0" smtClean="0"/>
              <a:t>HTTP 1.1</a:t>
            </a:r>
            <a:r>
              <a:rPr lang="zh-CN" altLang="en-US" dirty="0" smtClean="0"/>
              <a:t>协议的网络有</a:t>
            </a:r>
            <a:r>
              <a:rPr lang="en-US" altLang="zh-CN" dirty="0" smtClean="0"/>
              <a:t>11.81%</a:t>
            </a:r>
            <a:r>
              <a:rPr lang="zh-CN" altLang="en-US" dirty="0" smtClean="0"/>
              <a:t>到</a:t>
            </a:r>
            <a:r>
              <a:rPr lang="en-US" altLang="zh-CN" dirty="0" smtClean="0"/>
              <a:t>47.7%</a:t>
            </a:r>
            <a:r>
              <a:rPr lang="zh-CN" altLang="en-US" dirty="0" smtClean="0"/>
              <a:t>的显著提速。更多相关信息参见</a:t>
            </a:r>
            <a:r>
              <a:rPr lang="en-US" altLang="zh-CN" dirty="0" smtClean="0"/>
              <a:t>JEP110</a:t>
            </a:r>
            <a:r>
              <a:rPr lang="zh-CN" altLang="en-US" dirty="0" smtClean="0"/>
              <a:t>。</a:t>
            </a:r>
            <a:endParaRPr lang="zh-CN" altLang="en-US" dirty="0"/>
          </a:p>
        </p:txBody>
      </p:sp>
      <p:sp>
        <p:nvSpPr>
          <p:cNvPr id="7" name="矩形 6"/>
          <p:cNvSpPr/>
          <p:nvPr/>
        </p:nvSpPr>
        <p:spPr>
          <a:xfrm>
            <a:off x="214282" y="3786190"/>
            <a:ext cx="8429684" cy="1754326"/>
          </a:xfrm>
          <a:prstGeom prst="rect">
            <a:avLst/>
          </a:prstGeom>
        </p:spPr>
        <p:txBody>
          <a:bodyPr wrap="square">
            <a:spAutoFit/>
          </a:bodyPr>
          <a:lstStyle/>
          <a:p>
            <a:r>
              <a:rPr lang="en-US" altLang="zh-CN" b="1" dirty="0" smtClean="0"/>
              <a:t>2. </a:t>
            </a:r>
            <a:r>
              <a:rPr lang="en-US" altLang="zh-CN" b="1" dirty="0" err="1" smtClean="0"/>
              <a:t>Kulla</a:t>
            </a:r>
            <a:r>
              <a:rPr lang="zh-CN" altLang="en-US" b="1" dirty="0" smtClean="0"/>
              <a:t>项目</a:t>
            </a:r>
            <a:r>
              <a:rPr lang="en-US" altLang="zh-CN" b="1" dirty="0" smtClean="0"/>
              <a:t>: Java</a:t>
            </a:r>
            <a:r>
              <a:rPr lang="zh-CN" altLang="en-US" b="1" dirty="0" smtClean="0"/>
              <a:t>的</a:t>
            </a:r>
            <a:r>
              <a:rPr lang="en-US" altLang="zh-CN" b="1" dirty="0" smtClean="0"/>
              <a:t>REPL</a:t>
            </a:r>
            <a:r>
              <a:rPr lang="zh-CN" altLang="en-US" b="1" dirty="0" smtClean="0"/>
              <a:t>实现</a:t>
            </a:r>
            <a:endParaRPr lang="zh-CN" altLang="en-US" dirty="0" smtClean="0"/>
          </a:p>
          <a:p>
            <a:r>
              <a:rPr lang="zh-CN" altLang="en-US" dirty="0" smtClean="0"/>
              <a:t>现在，</a:t>
            </a:r>
            <a:r>
              <a:rPr lang="en-US" altLang="zh-CN" dirty="0" smtClean="0"/>
              <a:t>Java</a:t>
            </a:r>
            <a:r>
              <a:rPr lang="zh-CN" altLang="en-US" dirty="0" smtClean="0"/>
              <a:t>官方并没有提供</a:t>
            </a:r>
            <a:r>
              <a:rPr lang="en-US" altLang="zh-CN" dirty="0" smtClean="0"/>
              <a:t>REPL(</a:t>
            </a:r>
            <a:r>
              <a:rPr lang="zh-CN" altLang="en-US" dirty="0" smtClean="0"/>
              <a:t>读取</a:t>
            </a:r>
            <a:r>
              <a:rPr lang="en-US" altLang="zh-CN" dirty="0" smtClean="0"/>
              <a:t>-</a:t>
            </a:r>
            <a:r>
              <a:rPr lang="zh-CN" altLang="en-US" dirty="0" smtClean="0"/>
              <a:t>求值</a:t>
            </a:r>
            <a:r>
              <a:rPr lang="en-US" altLang="zh-CN" dirty="0" smtClean="0"/>
              <a:t>-</a:t>
            </a:r>
            <a:r>
              <a:rPr lang="zh-CN" altLang="en-US" dirty="0" smtClean="0"/>
              <a:t>打印</a:t>
            </a:r>
            <a:r>
              <a:rPr lang="en-US" altLang="zh-CN" dirty="0" smtClean="0"/>
              <a:t>-</a:t>
            </a:r>
            <a:r>
              <a:rPr lang="zh-CN" altLang="en-US" dirty="0" smtClean="0"/>
              <a:t>循环</a:t>
            </a:r>
            <a:r>
              <a:rPr lang="en-US" altLang="zh-CN" dirty="0" smtClean="0"/>
              <a:t>)</a:t>
            </a:r>
            <a:r>
              <a:rPr lang="zh-CN" altLang="en-US" dirty="0" smtClean="0"/>
              <a:t>的实现。当我们需要运行几行</a:t>
            </a:r>
            <a:r>
              <a:rPr lang="en-US" altLang="zh-CN" dirty="0" smtClean="0"/>
              <a:t>Java</a:t>
            </a:r>
            <a:r>
              <a:rPr lang="zh-CN" altLang="en-US" dirty="0" smtClean="0"/>
              <a:t>代码做一个快速测试时</a:t>
            </a:r>
            <a:r>
              <a:rPr lang="en-US" altLang="zh-CN" dirty="0" smtClean="0"/>
              <a:t>, </a:t>
            </a:r>
            <a:r>
              <a:rPr lang="zh-CN" altLang="en-US" dirty="0" smtClean="0"/>
              <a:t>我们不得不把这几行代码封装在项目或者方法里，才可以完成测试，而</a:t>
            </a:r>
            <a:r>
              <a:rPr lang="en-US" altLang="zh-CN" dirty="0" err="1" smtClean="0"/>
              <a:t>Kulla</a:t>
            </a:r>
            <a:r>
              <a:rPr lang="zh-CN" altLang="en-US" dirty="0" smtClean="0"/>
              <a:t>弥补了这些不足。</a:t>
            </a:r>
            <a:r>
              <a:rPr lang="en-US" altLang="zh-CN" dirty="0" err="1" smtClean="0"/>
              <a:t>Kulla</a:t>
            </a:r>
            <a:r>
              <a:rPr lang="zh-CN" altLang="en-US" dirty="0" smtClean="0"/>
              <a:t>将于</a:t>
            </a:r>
            <a:r>
              <a:rPr lang="en-US" altLang="zh-CN" dirty="0" smtClean="0"/>
              <a:t>2015</a:t>
            </a:r>
            <a:r>
              <a:rPr lang="zh-CN" altLang="en-US" dirty="0" smtClean="0"/>
              <a:t>年</a:t>
            </a:r>
            <a:r>
              <a:rPr lang="en-US" altLang="zh-CN" dirty="0" smtClean="0"/>
              <a:t>4</a:t>
            </a:r>
            <a:r>
              <a:rPr lang="zh-CN" altLang="en-US" dirty="0" smtClean="0"/>
              <a:t>月进行整合测试，如果</a:t>
            </a:r>
            <a:r>
              <a:rPr lang="en-US" altLang="zh-CN" dirty="0" err="1" smtClean="0"/>
              <a:t>Kulla</a:t>
            </a:r>
            <a:r>
              <a:rPr lang="zh-CN" altLang="en-US" dirty="0" smtClean="0"/>
              <a:t>进度比较快的话，或许能够加入到</a:t>
            </a:r>
            <a:r>
              <a:rPr lang="en-US" altLang="zh-CN" dirty="0" smtClean="0"/>
              <a:t>Java 9</a:t>
            </a:r>
            <a:r>
              <a:rPr lang="zh-CN" altLang="en-US" dirty="0" smtClean="0"/>
              <a:t>中，就有希望成为</a:t>
            </a:r>
            <a:r>
              <a:rPr lang="en-US" altLang="zh-CN" dirty="0" smtClean="0"/>
              <a:t>Java</a:t>
            </a:r>
            <a:r>
              <a:rPr lang="zh-CN" altLang="en-US" dirty="0" smtClean="0"/>
              <a:t>官方发布的</a:t>
            </a:r>
            <a:r>
              <a:rPr lang="en-US" altLang="zh-CN" dirty="0" smtClean="0"/>
              <a:t>REPL</a:t>
            </a:r>
            <a:r>
              <a:rPr lang="zh-CN" altLang="en-US" dirty="0" smtClean="0"/>
              <a:t>解决方案。更多关于</a:t>
            </a:r>
            <a:r>
              <a:rPr lang="en-US" altLang="zh-CN" dirty="0" err="1" smtClean="0"/>
              <a:t>Kulla</a:t>
            </a:r>
            <a:r>
              <a:rPr lang="zh-CN" altLang="en-US" dirty="0" smtClean="0"/>
              <a:t>的相关信息参见于</a:t>
            </a:r>
            <a:r>
              <a:rPr lang="en-US" altLang="zh-CN" dirty="0" err="1" smtClean="0">
                <a:hlinkClick r:id="rId6"/>
              </a:rPr>
              <a:t>Kulla</a:t>
            </a:r>
            <a:r>
              <a:rPr lang="zh-CN" altLang="en-US" dirty="0" smtClean="0">
                <a:hlinkClick r:id="rId6"/>
              </a:rPr>
              <a:t>的计划</a:t>
            </a:r>
            <a:r>
              <a:rPr lang="zh-CN" altLang="en-US" dirty="0" smtClean="0"/>
              <a:t>安排</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8596" y="428604"/>
            <a:ext cx="8429684" cy="3785652"/>
          </a:xfrm>
          <a:prstGeom prst="rect">
            <a:avLst/>
          </a:prstGeom>
        </p:spPr>
        <p:txBody>
          <a:bodyPr wrap="square">
            <a:spAutoFit/>
          </a:bodyPr>
          <a:lstStyle/>
          <a:p>
            <a:r>
              <a:rPr lang="zh-CN" altLang="en-US" sz="2400" b="1" dirty="0" smtClean="0"/>
              <a:t>这些新功能出自何处</a:t>
            </a:r>
            <a:r>
              <a:rPr lang="en-US" altLang="zh-CN" sz="2400" b="1" dirty="0" smtClean="0"/>
              <a:t>?</a:t>
            </a:r>
          </a:p>
          <a:p>
            <a:endParaRPr lang="en-US" altLang="zh-CN" b="1" dirty="0" smtClean="0"/>
          </a:p>
          <a:p>
            <a:endParaRPr lang="en-US" altLang="zh-CN" b="1" dirty="0" smtClean="0"/>
          </a:p>
          <a:p>
            <a:r>
              <a:rPr lang="en-US" altLang="zh-CN" dirty="0" smtClean="0"/>
              <a:t>JEP</a:t>
            </a:r>
            <a:r>
              <a:rPr lang="zh-CN" altLang="en-US" dirty="0" smtClean="0"/>
              <a:t>和</a:t>
            </a:r>
            <a:r>
              <a:rPr lang="en-US" altLang="zh-CN" dirty="0" smtClean="0"/>
              <a:t>JSR</a:t>
            </a:r>
            <a:r>
              <a:rPr lang="zh-CN" altLang="en-US" dirty="0" smtClean="0"/>
              <a:t>并不是无中生有</a:t>
            </a:r>
            <a:r>
              <a:rPr lang="en-US" altLang="zh-CN" dirty="0" smtClean="0"/>
              <a:t>, </a:t>
            </a:r>
            <a:r>
              <a:rPr lang="zh-CN" altLang="en-US" dirty="0" smtClean="0"/>
              <a:t>下面就介绍一下</a:t>
            </a:r>
            <a:r>
              <a:rPr lang="en-US" altLang="zh-CN" dirty="0" smtClean="0"/>
              <a:t>Java</a:t>
            </a:r>
            <a:r>
              <a:rPr lang="zh-CN" altLang="en-US" dirty="0" smtClean="0"/>
              <a:t>发展的生态环境</a:t>
            </a:r>
            <a:r>
              <a:rPr lang="en-US" altLang="zh-CN" dirty="0" smtClean="0"/>
              <a:t>:</a:t>
            </a:r>
          </a:p>
          <a:p>
            <a:r>
              <a:rPr lang="zh-CN" altLang="en-US" b="1" dirty="0" smtClean="0"/>
              <a:t>小组</a:t>
            </a:r>
            <a:r>
              <a:rPr lang="zh-CN" altLang="en-US" dirty="0" smtClean="0"/>
              <a:t> </a:t>
            </a:r>
            <a:r>
              <a:rPr lang="en-US" altLang="zh-CN" dirty="0" smtClean="0"/>
              <a:t>- </a:t>
            </a:r>
            <a:r>
              <a:rPr lang="zh-CN" altLang="en-US" dirty="0" smtClean="0"/>
              <a:t>对特定技术内容</a:t>
            </a:r>
            <a:r>
              <a:rPr lang="en-US" altLang="zh-CN" dirty="0" smtClean="0"/>
              <a:t>, </a:t>
            </a:r>
            <a:r>
              <a:rPr lang="zh-CN" altLang="en-US" dirty="0" smtClean="0"/>
              <a:t>比如安全</a:t>
            </a:r>
            <a:r>
              <a:rPr lang="en-US" altLang="zh-CN" dirty="0" smtClean="0"/>
              <a:t>, </a:t>
            </a:r>
            <a:r>
              <a:rPr lang="zh-CN" altLang="en-US" dirty="0" smtClean="0"/>
              <a:t>网络</a:t>
            </a:r>
            <a:r>
              <a:rPr lang="en-US" altLang="zh-CN" dirty="0" smtClean="0"/>
              <a:t>, Swing, </a:t>
            </a:r>
            <a:r>
              <a:rPr lang="en-US" altLang="zh-CN" dirty="0" err="1" smtClean="0"/>
              <a:t>HotSpot</a:t>
            </a:r>
            <a:r>
              <a:rPr lang="en-US" altLang="zh-CN" dirty="0" smtClean="0"/>
              <a:t>, </a:t>
            </a:r>
            <a:r>
              <a:rPr lang="zh-CN" altLang="en-US" dirty="0" smtClean="0"/>
              <a:t>有共同兴趣的组织和个人</a:t>
            </a:r>
          </a:p>
          <a:p>
            <a:r>
              <a:rPr lang="zh-CN" altLang="en-US" b="1" dirty="0" smtClean="0"/>
              <a:t>项目</a:t>
            </a:r>
            <a:r>
              <a:rPr lang="zh-CN" altLang="en-US" dirty="0" smtClean="0"/>
              <a:t> </a:t>
            </a:r>
            <a:r>
              <a:rPr lang="en-US" altLang="zh-CN" dirty="0" smtClean="0"/>
              <a:t>- </a:t>
            </a:r>
            <a:r>
              <a:rPr lang="zh-CN" altLang="en-US" dirty="0" smtClean="0"/>
              <a:t>编写代码</a:t>
            </a:r>
            <a:r>
              <a:rPr lang="en-US" altLang="zh-CN" dirty="0" smtClean="0"/>
              <a:t>, </a:t>
            </a:r>
            <a:r>
              <a:rPr lang="zh-CN" altLang="en-US" dirty="0" smtClean="0"/>
              <a:t>文档以及其他工作</a:t>
            </a:r>
            <a:r>
              <a:rPr lang="en-US" altLang="zh-CN" dirty="0" smtClean="0"/>
              <a:t>, </a:t>
            </a:r>
            <a:r>
              <a:rPr lang="zh-CN" altLang="en-US" dirty="0" smtClean="0"/>
              <a:t>至少由一个小组赞助和支持</a:t>
            </a:r>
            <a:r>
              <a:rPr lang="en-US" altLang="zh-CN" dirty="0" smtClean="0"/>
              <a:t>, </a:t>
            </a:r>
            <a:r>
              <a:rPr lang="zh-CN" altLang="en-US" dirty="0" smtClean="0"/>
              <a:t>比如最近的</a:t>
            </a:r>
            <a:r>
              <a:rPr lang="en-US" altLang="zh-CN" dirty="0" smtClean="0"/>
              <a:t>Lambda</a:t>
            </a:r>
            <a:r>
              <a:rPr lang="zh-CN" altLang="en-US" dirty="0" smtClean="0"/>
              <a:t>计划</a:t>
            </a:r>
            <a:r>
              <a:rPr lang="en-US" altLang="zh-CN" dirty="0" smtClean="0"/>
              <a:t>, Jigsaw</a:t>
            </a:r>
            <a:r>
              <a:rPr lang="zh-CN" altLang="en-US" dirty="0" smtClean="0"/>
              <a:t>计划和</a:t>
            </a:r>
            <a:r>
              <a:rPr lang="en-US" altLang="zh-CN" dirty="0" smtClean="0"/>
              <a:t>Sumatra</a:t>
            </a:r>
            <a:r>
              <a:rPr lang="zh-CN" altLang="en-US" dirty="0" smtClean="0"/>
              <a:t>计划</a:t>
            </a:r>
            <a:r>
              <a:rPr lang="en-US" altLang="zh-CN" dirty="0" smtClean="0"/>
              <a:t>.</a:t>
            </a:r>
          </a:p>
          <a:p>
            <a:r>
              <a:rPr lang="en-US" altLang="zh-CN" b="1" dirty="0" smtClean="0"/>
              <a:t>JDK</a:t>
            </a:r>
            <a:r>
              <a:rPr lang="zh-CN" altLang="en-US" b="1" dirty="0" smtClean="0"/>
              <a:t>改进提案</a:t>
            </a:r>
            <a:r>
              <a:rPr lang="en-US" altLang="zh-CN" b="1" dirty="0" smtClean="0"/>
              <a:t>(JEP)</a:t>
            </a:r>
            <a:r>
              <a:rPr lang="zh-CN" altLang="en-US" dirty="0" smtClean="0"/>
              <a:t> </a:t>
            </a:r>
            <a:r>
              <a:rPr lang="en-US" altLang="zh-CN" dirty="0" smtClean="0"/>
              <a:t>- </a:t>
            </a:r>
            <a:r>
              <a:rPr lang="zh-CN" altLang="en-US" dirty="0" smtClean="0"/>
              <a:t>每当需要有新的尝试的时候</a:t>
            </a:r>
            <a:r>
              <a:rPr lang="en-US" altLang="zh-CN" dirty="0" smtClean="0"/>
              <a:t>, JEP</a:t>
            </a:r>
            <a:r>
              <a:rPr lang="zh-CN" altLang="en-US" dirty="0" smtClean="0"/>
              <a:t>可以在</a:t>
            </a:r>
            <a:r>
              <a:rPr lang="en-US" altLang="zh-CN" dirty="0" smtClean="0"/>
              <a:t>JCP(Java Community Process)</a:t>
            </a:r>
            <a:r>
              <a:rPr lang="zh-CN" altLang="en-US" dirty="0" smtClean="0"/>
              <a:t>之前或者同时提出非正式的规范</a:t>
            </a:r>
            <a:r>
              <a:rPr lang="en-US" altLang="zh-CN" dirty="0" smtClean="0"/>
              <a:t>(specification). </a:t>
            </a:r>
            <a:r>
              <a:rPr lang="zh-CN" altLang="en-US" dirty="0" smtClean="0"/>
              <a:t>被正式认可的</a:t>
            </a:r>
            <a:r>
              <a:rPr lang="en-US" altLang="zh-CN" dirty="0" smtClean="0"/>
              <a:t>JEP</a:t>
            </a:r>
            <a:r>
              <a:rPr lang="zh-CN" altLang="en-US" dirty="0" smtClean="0"/>
              <a:t>正式写进</a:t>
            </a:r>
            <a:r>
              <a:rPr lang="en-US" altLang="zh-CN" dirty="0" smtClean="0"/>
              <a:t>JDK</a:t>
            </a:r>
            <a:r>
              <a:rPr lang="zh-CN" altLang="en-US" dirty="0" smtClean="0"/>
              <a:t>的发展路线图并分配版本号</a:t>
            </a:r>
            <a:r>
              <a:rPr lang="en-US" altLang="zh-CN" dirty="0" smtClean="0"/>
              <a:t>.</a:t>
            </a:r>
          </a:p>
          <a:p>
            <a:r>
              <a:rPr lang="en-US" altLang="zh-CN" b="1" dirty="0" smtClean="0"/>
              <a:t>Java</a:t>
            </a:r>
            <a:r>
              <a:rPr lang="zh-CN" altLang="en-US" b="1" dirty="0" smtClean="0"/>
              <a:t>规范提案</a:t>
            </a:r>
            <a:r>
              <a:rPr lang="en-US" altLang="zh-CN" b="1" dirty="0" smtClean="0"/>
              <a:t>(JSR)</a:t>
            </a:r>
            <a:r>
              <a:rPr lang="zh-CN" altLang="en-US" dirty="0" smtClean="0"/>
              <a:t> </a:t>
            </a:r>
            <a:r>
              <a:rPr lang="en-US" altLang="zh-CN" dirty="0" smtClean="0"/>
              <a:t>- </a:t>
            </a:r>
            <a:r>
              <a:rPr lang="zh-CN" altLang="en-US" dirty="0" smtClean="0"/>
              <a:t>新特性的规范出现在这一个阶段</a:t>
            </a:r>
            <a:r>
              <a:rPr lang="en-US" altLang="zh-CN" dirty="0" smtClean="0"/>
              <a:t>, </a:t>
            </a:r>
            <a:r>
              <a:rPr lang="zh-CN" altLang="en-US" dirty="0" smtClean="0"/>
              <a:t>可以来自于小组 </a:t>
            </a:r>
            <a:r>
              <a:rPr lang="en-US" altLang="zh-CN" dirty="0" smtClean="0"/>
              <a:t>/ </a:t>
            </a:r>
            <a:r>
              <a:rPr lang="zh-CN" altLang="en-US" dirty="0" smtClean="0"/>
              <a:t>项目</a:t>
            </a:r>
            <a:r>
              <a:rPr lang="en-US" altLang="zh-CN" dirty="0" smtClean="0"/>
              <a:t>, JEP, JCP</a:t>
            </a:r>
            <a:r>
              <a:rPr lang="zh-CN" altLang="en-US" dirty="0" smtClean="0"/>
              <a:t>成员或者</a:t>
            </a:r>
            <a:r>
              <a:rPr lang="en-US" altLang="zh-CN" dirty="0" smtClean="0"/>
              <a:t>Java</a:t>
            </a:r>
            <a:r>
              <a:rPr lang="zh-CN" altLang="en-US" dirty="0" smtClean="0"/>
              <a:t>社区</a:t>
            </a:r>
            <a:r>
              <a:rPr lang="en-US" altLang="zh-CN" dirty="0" smtClean="0"/>
              <a:t>(community)</a:t>
            </a:r>
            <a:r>
              <a:rPr lang="zh-CN" altLang="en-US" dirty="0" smtClean="0"/>
              <a:t>成员的提案</a:t>
            </a:r>
            <a:r>
              <a:rPr lang="en-US" altLang="zh-CN" dirty="0" smtClean="0"/>
              <a:t>. </a:t>
            </a:r>
            <a:r>
              <a:rPr lang="zh-CN" altLang="en-US" dirty="0" smtClean="0"/>
              <a:t>每个</a:t>
            </a:r>
            <a:r>
              <a:rPr lang="en-US" altLang="zh-CN" dirty="0" smtClean="0"/>
              <a:t>Java</a:t>
            </a:r>
            <a:r>
              <a:rPr lang="zh-CN" altLang="en-US" dirty="0" smtClean="0"/>
              <a:t>版本都由相应的</a:t>
            </a:r>
            <a:r>
              <a:rPr lang="en-US" altLang="zh-CN" dirty="0" smtClean="0"/>
              <a:t>JSR</a:t>
            </a:r>
            <a:r>
              <a:rPr lang="zh-CN" altLang="en-US" dirty="0" smtClean="0"/>
              <a:t>支持</a:t>
            </a:r>
            <a:r>
              <a:rPr lang="en-US" altLang="zh-CN" dirty="0" smtClean="0"/>
              <a:t>, Java 9</a:t>
            </a:r>
            <a:r>
              <a:rPr lang="zh-CN" altLang="en-US" dirty="0" smtClean="0"/>
              <a:t>暂时还没有</a:t>
            </a:r>
            <a:r>
              <a:rPr lang="en-US" altLang="zh-CN" dirty="0" smtClean="0"/>
              <a:t>.</a:t>
            </a:r>
            <a:endParaRPr lang="en-US" altLang="zh-CN" dirty="0"/>
          </a:p>
        </p:txBody>
      </p:sp>
      <p:sp>
        <p:nvSpPr>
          <p:cNvPr id="3" name="矩形 2"/>
          <p:cNvSpPr/>
          <p:nvPr/>
        </p:nvSpPr>
        <p:spPr>
          <a:xfrm>
            <a:off x="500034" y="4572008"/>
            <a:ext cx="6072230" cy="1754326"/>
          </a:xfrm>
          <a:prstGeom prst="rect">
            <a:avLst/>
          </a:prstGeom>
        </p:spPr>
        <p:txBody>
          <a:bodyPr wrap="square">
            <a:spAutoFit/>
          </a:bodyPr>
          <a:lstStyle/>
          <a:p>
            <a:r>
              <a:rPr lang="en-US" altLang="zh-CN" dirty="0" err="1" smtClean="0"/>
              <a:t>Jsr</a:t>
            </a:r>
            <a:r>
              <a:rPr lang="zh-CN" altLang="en-US" dirty="0" smtClean="0"/>
              <a:t>一览</a:t>
            </a:r>
            <a:r>
              <a:rPr lang="en-US" altLang="zh-CN" dirty="0" smtClean="0"/>
              <a:t>:</a:t>
            </a:r>
          </a:p>
          <a:p>
            <a:r>
              <a:rPr lang="en-US" altLang="zh-CN" dirty="0" smtClean="0">
                <a:hlinkClick r:id="rId2"/>
              </a:rPr>
              <a:t>https://jcp.org/en/jsr/all</a:t>
            </a:r>
            <a:endParaRPr lang="en-US" altLang="zh-CN" dirty="0" smtClean="0"/>
          </a:p>
          <a:p>
            <a:endParaRPr lang="en-US" altLang="zh-CN" dirty="0" smtClean="0"/>
          </a:p>
          <a:p>
            <a:r>
              <a:rPr lang="en-US" altLang="zh-CN" dirty="0" err="1" smtClean="0"/>
              <a:t>Jep</a:t>
            </a:r>
            <a:r>
              <a:rPr lang="zh-CN" altLang="en-US" dirty="0" smtClean="0"/>
              <a:t>一览</a:t>
            </a:r>
            <a:r>
              <a:rPr lang="en-US" altLang="zh-CN" dirty="0" smtClean="0"/>
              <a:t>:</a:t>
            </a:r>
          </a:p>
          <a:p>
            <a:r>
              <a:rPr lang="en-US" altLang="zh-CN" dirty="0" smtClean="0">
                <a:hlinkClick r:id="rId3"/>
              </a:rPr>
              <a:t>http://openjdk.java.net/jeps/</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4282" y="214291"/>
            <a:ext cx="8501122" cy="6463308"/>
          </a:xfrm>
          <a:prstGeom prst="rect">
            <a:avLst/>
          </a:prstGeom>
        </p:spPr>
        <p:txBody>
          <a:bodyPr wrap="square">
            <a:spAutoFit/>
          </a:bodyPr>
          <a:lstStyle/>
          <a:p>
            <a:r>
              <a:rPr lang="en-US" altLang="zh-CN" b="1" dirty="0" smtClean="0"/>
              <a:t>JAVA</a:t>
            </a:r>
            <a:r>
              <a:rPr lang="zh-CN" altLang="en-US" b="1" dirty="0" smtClean="0"/>
              <a:t>历史大事记</a:t>
            </a:r>
            <a:endParaRPr lang="en-US" altLang="zh-CN" b="1" dirty="0" smtClean="0"/>
          </a:p>
          <a:p>
            <a:r>
              <a:rPr lang="en-US" altLang="zh-CN" dirty="0" smtClean="0"/>
              <a:t>1995</a:t>
            </a:r>
            <a:r>
              <a:rPr lang="zh-CN" altLang="en-US" dirty="0" smtClean="0"/>
              <a:t>年</a:t>
            </a:r>
            <a:r>
              <a:rPr lang="en-US" altLang="zh-CN" dirty="0" smtClean="0"/>
              <a:t>5</a:t>
            </a:r>
            <a:r>
              <a:rPr lang="zh-CN" altLang="en-US" dirty="0" smtClean="0"/>
              <a:t>月</a:t>
            </a:r>
            <a:r>
              <a:rPr lang="en-US" altLang="zh-CN" dirty="0" smtClean="0"/>
              <a:t>23</a:t>
            </a:r>
            <a:r>
              <a:rPr lang="zh-CN" altLang="en-US" dirty="0" smtClean="0"/>
              <a:t>日，</a:t>
            </a:r>
            <a:r>
              <a:rPr lang="en-US" altLang="zh-CN" dirty="0" smtClean="0"/>
              <a:t>Java</a:t>
            </a:r>
            <a:r>
              <a:rPr lang="zh-CN" altLang="en-US" dirty="0" smtClean="0"/>
              <a:t>语言诞生</a:t>
            </a:r>
            <a:br>
              <a:rPr lang="zh-CN" altLang="en-US" dirty="0" smtClean="0"/>
            </a:br>
            <a:r>
              <a:rPr lang="en-US" altLang="zh-CN" dirty="0" smtClean="0"/>
              <a:t>1996</a:t>
            </a:r>
            <a:r>
              <a:rPr lang="zh-CN" altLang="en-US" dirty="0" smtClean="0"/>
              <a:t>年</a:t>
            </a:r>
            <a:r>
              <a:rPr lang="en-US" altLang="zh-CN" dirty="0" smtClean="0"/>
              <a:t>1</a:t>
            </a:r>
            <a:r>
              <a:rPr lang="zh-CN" altLang="en-US" dirty="0" smtClean="0"/>
              <a:t>月，第一个</a:t>
            </a:r>
            <a:r>
              <a:rPr lang="en-US" altLang="zh-CN" dirty="0" smtClean="0"/>
              <a:t>JDK-JDK1.0</a:t>
            </a:r>
            <a:r>
              <a:rPr lang="zh-CN" altLang="en-US" dirty="0" smtClean="0"/>
              <a:t>诞生</a:t>
            </a:r>
            <a:br>
              <a:rPr lang="zh-CN" altLang="en-US" dirty="0" smtClean="0"/>
            </a:br>
            <a:r>
              <a:rPr lang="en-US" altLang="zh-CN" dirty="0" smtClean="0"/>
              <a:t>1996</a:t>
            </a:r>
            <a:r>
              <a:rPr lang="zh-CN" altLang="en-US" dirty="0" smtClean="0"/>
              <a:t>年</a:t>
            </a:r>
            <a:r>
              <a:rPr lang="en-US" altLang="zh-CN" dirty="0" smtClean="0"/>
              <a:t>4</a:t>
            </a:r>
            <a:r>
              <a:rPr lang="zh-CN" altLang="en-US" dirty="0" smtClean="0"/>
              <a:t>月，</a:t>
            </a:r>
            <a:r>
              <a:rPr lang="en-US" altLang="zh-CN" dirty="0" smtClean="0"/>
              <a:t>10</a:t>
            </a:r>
            <a:r>
              <a:rPr lang="zh-CN" altLang="en-US" dirty="0" smtClean="0"/>
              <a:t>个最主要的操作系统供应商申明将在其产品中嵌入</a:t>
            </a:r>
            <a:r>
              <a:rPr lang="en-US" altLang="zh-CN" dirty="0" smtClean="0"/>
              <a:t>JAVA</a:t>
            </a:r>
            <a:r>
              <a:rPr lang="zh-CN" altLang="en-US" dirty="0" smtClean="0"/>
              <a:t>技术</a:t>
            </a:r>
            <a:br>
              <a:rPr lang="zh-CN" altLang="en-US" dirty="0" smtClean="0"/>
            </a:br>
            <a:r>
              <a:rPr lang="en-US" altLang="zh-CN" dirty="0" smtClean="0"/>
              <a:t>1996</a:t>
            </a:r>
            <a:r>
              <a:rPr lang="zh-CN" altLang="en-US" dirty="0" smtClean="0"/>
              <a:t>年</a:t>
            </a:r>
            <a:r>
              <a:rPr lang="en-US" altLang="zh-CN" dirty="0" smtClean="0"/>
              <a:t>9</a:t>
            </a:r>
            <a:r>
              <a:rPr lang="zh-CN" altLang="en-US" dirty="0" smtClean="0"/>
              <a:t>月，约</a:t>
            </a:r>
            <a:r>
              <a:rPr lang="en-US" altLang="zh-CN" dirty="0" smtClean="0"/>
              <a:t>8.3</a:t>
            </a:r>
            <a:r>
              <a:rPr lang="zh-CN" altLang="en-US" dirty="0" smtClean="0"/>
              <a:t>万个网页应用了</a:t>
            </a:r>
            <a:r>
              <a:rPr lang="en-US" altLang="zh-CN" dirty="0" smtClean="0"/>
              <a:t>JAVA</a:t>
            </a:r>
            <a:r>
              <a:rPr lang="zh-CN" altLang="en-US" dirty="0" smtClean="0"/>
              <a:t>技术来制作</a:t>
            </a:r>
            <a:br>
              <a:rPr lang="zh-CN" altLang="en-US" dirty="0" smtClean="0"/>
            </a:br>
            <a:r>
              <a:rPr lang="en-US" altLang="zh-CN" dirty="0" smtClean="0"/>
              <a:t>1997</a:t>
            </a:r>
            <a:r>
              <a:rPr lang="zh-CN" altLang="en-US" dirty="0" smtClean="0"/>
              <a:t>年</a:t>
            </a:r>
            <a:r>
              <a:rPr lang="en-US" altLang="zh-CN" dirty="0" smtClean="0"/>
              <a:t>2</a:t>
            </a:r>
            <a:r>
              <a:rPr lang="zh-CN" altLang="en-US" dirty="0" smtClean="0"/>
              <a:t>月</a:t>
            </a:r>
            <a:r>
              <a:rPr lang="en-US" altLang="zh-CN" dirty="0" smtClean="0"/>
              <a:t>18</a:t>
            </a:r>
            <a:r>
              <a:rPr lang="zh-CN" altLang="en-US" dirty="0" smtClean="0"/>
              <a:t>日，</a:t>
            </a:r>
            <a:r>
              <a:rPr lang="en-US" altLang="zh-CN" dirty="0" smtClean="0"/>
              <a:t>JDK1.1</a:t>
            </a:r>
            <a:r>
              <a:rPr lang="zh-CN" altLang="en-US" dirty="0" smtClean="0"/>
              <a:t>发布</a:t>
            </a:r>
            <a:br>
              <a:rPr lang="zh-CN" altLang="en-US" dirty="0" smtClean="0"/>
            </a:br>
            <a:r>
              <a:rPr lang="en-US" altLang="zh-CN" dirty="0" smtClean="0"/>
              <a:t>1997</a:t>
            </a:r>
            <a:r>
              <a:rPr lang="zh-CN" altLang="en-US" dirty="0" smtClean="0"/>
              <a:t>年</a:t>
            </a:r>
            <a:r>
              <a:rPr lang="en-US" altLang="zh-CN" dirty="0" smtClean="0"/>
              <a:t>4</a:t>
            </a:r>
            <a:r>
              <a:rPr lang="zh-CN" altLang="en-US" dirty="0" smtClean="0"/>
              <a:t>月</a:t>
            </a:r>
            <a:r>
              <a:rPr lang="en-US" altLang="zh-CN" dirty="0" smtClean="0"/>
              <a:t>2</a:t>
            </a:r>
            <a:r>
              <a:rPr lang="zh-CN" altLang="en-US" dirty="0" smtClean="0"/>
              <a:t>日，</a:t>
            </a:r>
            <a:r>
              <a:rPr lang="en-US" altLang="zh-CN" dirty="0" err="1" smtClean="0"/>
              <a:t>JavaOne</a:t>
            </a:r>
            <a:r>
              <a:rPr lang="zh-CN" altLang="en-US" dirty="0" smtClean="0"/>
              <a:t>会议召开，参与者逾一万人，创当时全球同类会议规模之纪录</a:t>
            </a:r>
            <a:br>
              <a:rPr lang="zh-CN" altLang="en-US" dirty="0" smtClean="0"/>
            </a:br>
            <a:r>
              <a:rPr lang="en-US" altLang="zh-CN" dirty="0" smtClean="0"/>
              <a:t>1997</a:t>
            </a:r>
            <a:r>
              <a:rPr lang="zh-CN" altLang="en-US" dirty="0" smtClean="0"/>
              <a:t>年</a:t>
            </a:r>
            <a:r>
              <a:rPr lang="en-US" altLang="zh-CN" dirty="0" smtClean="0"/>
              <a:t>9</a:t>
            </a:r>
            <a:r>
              <a:rPr lang="zh-CN" altLang="en-US" dirty="0" smtClean="0"/>
              <a:t>月，</a:t>
            </a:r>
            <a:r>
              <a:rPr lang="en-US" altLang="zh-CN" dirty="0" err="1" smtClean="0"/>
              <a:t>JavaDeveloperConnection</a:t>
            </a:r>
            <a:r>
              <a:rPr lang="zh-CN" altLang="en-US" dirty="0" smtClean="0"/>
              <a:t>社区成员超过十万</a:t>
            </a:r>
            <a:br>
              <a:rPr lang="zh-CN" altLang="en-US" dirty="0" smtClean="0"/>
            </a:br>
            <a:r>
              <a:rPr lang="en-US" altLang="zh-CN" dirty="0" smtClean="0"/>
              <a:t>1998</a:t>
            </a:r>
            <a:r>
              <a:rPr lang="zh-CN" altLang="en-US" dirty="0" smtClean="0"/>
              <a:t>年</a:t>
            </a:r>
            <a:r>
              <a:rPr lang="en-US" altLang="zh-CN" dirty="0" smtClean="0"/>
              <a:t>2</a:t>
            </a:r>
            <a:r>
              <a:rPr lang="zh-CN" altLang="en-US" dirty="0" smtClean="0"/>
              <a:t>月，</a:t>
            </a:r>
            <a:r>
              <a:rPr lang="en-US" altLang="zh-CN" dirty="0" smtClean="0"/>
              <a:t>JDK1.1</a:t>
            </a:r>
            <a:r>
              <a:rPr lang="zh-CN" altLang="en-US" dirty="0" smtClean="0"/>
              <a:t>被下载超过</a:t>
            </a:r>
            <a:r>
              <a:rPr lang="en-US" altLang="zh-CN" dirty="0" smtClean="0"/>
              <a:t>2,000,000</a:t>
            </a:r>
            <a:r>
              <a:rPr lang="zh-CN" altLang="en-US" dirty="0" smtClean="0"/>
              <a:t>次</a:t>
            </a:r>
            <a:br>
              <a:rPr lang="zh-CN" altLang="en-US" dirty="0" smtClean="0"/>
            </a:br>
            <a:r>
              <a:rPr lang="en-US" altLang="zh-CN" dirty="0" smtClean="0"/>
              <a:t>1998</a:t>
            </a:r>
            <a:r>
              <a:rPr lang="zh-CN" altLang="en-US" dirty="0" smtClean="0"/>
              <a:t>年</a:t>
            </a:r>
            <a:r>
              <a:rPr lang="en-US" altLang="zh-CN" dirty="0" smtClean="0"/>
              <a:t>12</a:t>
            </a:r>
            <a:r>
              <a:rPr lang="zh-CN" altLang="en-US" dirty="0" smtClean="0"/>
              <a:t>月</a:t>
            </a:r>
            <a:r>
              <a:rPr lang="en-US" altLang="zh-CN" dirty="0" smtClean="0"/>
              <a:t>8</a:t>
            </a:r>
            <a:r>
              <a:rPr lang="zh-CN" altLang="en-US" dirty="0" smtClean="0"/>
              <a:t>日，</a:t>
            </a:r>
            <a:r>
              <a:rPr lang="en-US" altLang="zh-CN" dirty="0" smtClean="0"/>
              <a:t>JAVA2</a:t>
            </a:r>
            <a:r>
              <a:rPr lang="zh-CN" altLang="en-US" dirty="0" smtClean="0"/>
              <a:t>企业平台</a:t>
            </a:r>
            <a:r>
              <a:rPr lang="en-US" altLang="zh-CN" dirty="0" smtClean="0"/>
              <a:t>J2EE</a:t>
            </a:r>
            <a:r>
              <a:rPr lang="zh-CN" altLang="en-US" dirty="0" smtClean="0"/>
              <a:t>发布</a:t>
            </a:r>
            <a:br>
              <a:rPr lang="zh-CN" altLang="en-US" dirty="0" smtClean="0"/>
            </a:br>
            <a:r>
              <a:rPr lang="en-US" altLang="zh-CN" dirty="0" smtClean="0"/>
              <a:t>1999</a:t>
            </a:r>
            <a:r>
              <a:rPr lang="zh-CN" altLang="en-US" dirty="0" smtClean="0"/>
              <a:t>年</a:t>
            </a:r>
            <a:r>
              <a:rPr lang="en-US" altLang="zh-CN" dirty="0" smtClean="0"/>
              <a:t>6</a:t>
            </a:r>
            <a:r>
              <a:rPr lang="zh-CN" altLang="en-US" dirty="0" smtClean="0"/>
              <a:t>月，</a:t>
            </a:r>
            <a:r>
              <a:rPr lang="en-US" altLang="zh-CN" dirty="0" smtClean="0"/>
              <a:t>SUN</a:t>
            </a:r>
            <a:r>
              <a:rPr lang="zh-CN" altLang="en-US" dirty="0" smtClean="0"/>
              <a:t>公司发布</a:t>
            </a:r>
            <a:r>
              <a:rPr lang="en-US" altLang="zh-CN" dirty="0" smtClean="0"/>
              <a:t>Java</a:t>
            </a:r>
            <a:r>
              <a:rPr lang="zh-CN" altLang="en-US" dirty="0" smtClean="0"/>
              <a:t>的三个版本：标准版（</a:t>
            </a:r>
            <a:r>
              <a:rPr lang="en-US" altLang="zh-CN" dirty="0" err="1" smtClean="0"/>
              <a:t>JavaSE</a:t>
            </a:r>
            <a:r>
              <a:rPr lang="en-US" altLang="zh-CN" dirty="0" smtClean="0"/>
              <a:t>,</a:t>
            </a:r>
            <a:r>
              <a:rPr lang="zh-CN" altLang="en-US" dirty="0" smtClean="0"/>
              <a:t>以前是</a:t>
            </a:r>
            <a:r>
              <a:rPr lang="en-US" altLang="zh-CN" dirty="0" smtClean="0"/>
              <a:t>J2SE</a:t>
            </a:r>
            <a:r>
              <a:rPr lang="zh-CN" altLang="en-US" dirty="0" smtClean="0"/>
              <a:t>）、企业版（</a:t>
            </a:r>
            <a:r>
              <a:rPr lang="en-US" altLang="zh-CN" dirty="0" err="1" smtClean="0"/>
              <a:t>JavaEE</a:t>
            </a:r>
            <a:r>
              <a:rPr lang="zh-CN" altLang="en-US" dirty="0" smtClean="0"/>
              <a:t>以前是</a:t>
            </a:r>
            <a:r>
              <a:rPr lang="en-US" altLang="zh-CN" dirty="0" smtClean="0"/>
              <a:t>J2EE</a:t>
            </a:r>
            <a:r>
              <a:rPr lang="zh-CN" altLang="en-US" dirty="0" smtClean="0"/>
              <a:t>）和微型版（</a:t>
            </a:r>
            <a:r>
              <a:rPr lang="en-US" altLang="zh-CN" dirty="0" err="1" smtClean="0"/>
              <a:t>JavaME</a:t>
            </a:r>
            <a:r>
              <a:rPr lang="zh-CN" altLang="en-US" dirty="0" smtClean="0"/>
              <a:t>，以前是</a:t>
            </a:r>
            <a:r>
              <a:rPr lang="en-US" altLang="zh-CN" dirty="0" smtClean="0"/>
              <a:t>J2ME</a:t>
            </a:r>
            <a:r>
              <a:rPr lang="zh-CN" altLang="en-US" dirty="0" smtClean="0"/>
              <a:t>）</a:t>
            </a:r>
            <a:br>
              <a:rPr lang="zh-CN" altLang="en-US" dirty="0" smtClean="0"/>
            </a:br>
            <a:r>
              <a:rPr lang="en-US" altLang="zh-CN" dirty="0" smtClean="0"/>
              <a:t>2000</a:t>
            </a:r>
            <a:r>
              <a:rPr lang="zh-CN" altLang="en-US" dirty="0" smtClean="0"/>
              <a:t>年</a:t>
            </a:r>
            <a:r>
              <a:rPr lang="en-US" altLang="zh-CN" dirty="0" smtClean="0"/>
              <a:t>5</a:t>
            </a:r>
            <a:r>
              <a:rPr lang="zh-CN" altLang="en-US" dirty="0" smtClean="0"/>
              <a:t>月</a:t>
            </a:r>
            <a:r>
              <a:rPr lang="en-US" altLang="zh-CN" dirty="0" smtClean="0"/>
              <a:t>8</a:t>
            </a:r>
            <a:r>
              <a:rPr lang="zh-CN" altLang="en-US" dirty="0" smtClean="0"/>
              <a:t>日，</a:t>
            </a:r>
            <a:r>
              <a:rPr lang="en-US" altLang="zh-CN" dirty="0" smtClean="0"/>
              <a:t>JDK1.3</a:t>
            </a:r>
            <a:r>
              <a:rPr lang="zh-CN" altLang="en-US" dirty="0" smtClean="0"/>
              <a:t>发布</a:t>
            </a:r>
            <a:br>
              <a:rPr lang="zh-CN" altLang="en-US" dirty="0" smtClean="0"/>
            </a:br>
            <a:r>
              <a:rPr lang="en-US" altLang="zh-CN" dirty="0" smtClean="0"/>
              <a:t>2000</a:t>
            </a:r>
            <a:r>
              <a:rPr lang="zh-CN" altLang="en-US" dirty="0" smtClean="0"/>
              <a:t>年</a:t>
            </a:r>
            <a:r>
              <a:rPr lang="en-US" altLang="zh-CN" dirty="0" smtClean="0"/>
              <a:t>5</a:t>
            </a:r>
            <a:r>
              <a:rPr lang="zh-CN" altLang="en-US" dirty="0" smtClean="0"/>
              <a:t>月</a:t>
            </a:r>
            <a:r>
              <a:rPr lang="en-US" altLang="zh-CN" dirty="0" smtClean="0"/>
              <a:t>29</a:t>
            </a:r>
            <a:r>
              <a:rPr lang="zh-CN" altLang="en-US" dirty="0" smtClean="0"/>
              <a:t>日，</a:t>
            </a:r>
            <a:r>
              <a:rPr lang="en-US" altLang="zh-CN" dirty="0" smtClean="0"/>
              <a:t>JDK1.4</a:t>
            </a:r>
            <a:r>
              <a:rPr lang="zh-CN" altLang="en-US" dirty="0" smtClean="0"/>
              <a:t>发布</a:t>
            </a:r>
            <a:br>
              <a:rPr lang="zh-CN" altLang="en-US" dirty="0" smtClean="0"/>
            </a:br>
            <a:r>
              <a:rPr lang="en-US" altLang="zh-CN" dirty="0" smtClean="0"/>
              <a:t>2001</a:t>
            </a:r>
            <a:r>
              <a:rPr lang="zh-CN" altLang="en-US" dirty="0" smtClean="0"/>
              <a:t>年</a:t>
            </a:r>
            <a:r>
              <a:rPr lang="en-US" altLang="zh-CN" dirty="0" smtClean="0"/>
              <a:t>6</a:t>
            </a:r>
            <a:r>
              <a:rPr lang="zh-CN" altLang="en-US" dirty="0" smtClean="0"/>
              <a:t>月</a:t>
            </a:r>
            <a:r>
              <a:rPr lang="en-US" altLang="zh-CN" dirty="0" smtClean="0"/>
              <a:t>5</a:t>
            </a:r>
            <a:r>
              <a:rPr lang="zh-CN" altLang="en-US" dirty="0" smtClean="0"/>
              <a:t>日，</a:t>
            </a:r>
            <a:r>
              <a:rPr lang="en-US" altLang="zh-CN" dirty="0" smtClean="0"/>
              <a:t>NOKIA</a:t>
            </a:r>
            <a:r>
              <a:rPr lang="zh-CN" altLang="en-US" dirty="0" smtClean="0"/>
              <a:t>宣布，到</a:t>
            </a:r>
            <a:r>
              <a:rPr lang="en-US" altLang="zh-CN" dirty="0" smtClean="0"/>
              <a:t>2003</a:t>
            </a:r>
            <a:r>
              <a:rPr lang="zh-CN" altLang="en-US" dirty="0" smtClean="0"/>
              <a:t>年将出售</a:t>
            </a:r>
            <a:r>
              <a:rPr lang="en-US" altLang="zh-CN" dirty="0" smtClean="0"/>
              <a:t>1</a:t>
            </a:r>
            <a:r>
              <a:rPr lang="zh-CN" altLang="en-US" dirty="0" smtClean="0"/>
              <a:t>亿部支持</a:t>
            </a:r>
            <a:r>
              <a:rPr lang="en-US" altLang="zh-CN" dirty="0" smtClean="0"/>
              <a:t>Java</a:t>
            </a:r>
            <a:r>
              <a:rPr lang="zh-CN" altLang="en-US" dirty="0" smtClean="0"/>
              <a:t>的手机</a:t>
            </a:r>
            <a:br>
              <a:rPr lang="zh-CN" altLang="en-US" dirty="0" smtClean="0"/>
            </a:br>
            <a:r>
              <a:rPr lang="en-US" altLang="zh-CN" dirty="0" smtClean="0"/>
              <a:t>2001</a:t>
            </a:r>
            <a:r>
              <a:rPr lang="zh-CN" altLang="en-US" dirty="0" smtClean="0"/>
              <a:t>年</a:t>
            </a:r>
            <a:r>
              <a:rPr lang="en-US" altLang="zh-CN" dirty="0" smtClean="0"/>
              <a:t>9</a:t>
            </a:r>
            <a:r>
              <a:rPr lang="zh-CN" altLang="en-US" dirty="0" smtClean="0"/>
              <a:t>月</a:t>
            </a:r>
            <a:r>
              <a:rPr lang="en-US" altLang="zh-CN" dirty="0" smtClean="0"/>
              <a:t>24</a:t>
            </a:r>
            <a:r>
              <a:rPr lang="zh-CN" altLang="en-US" dirty="0" smtClean="0"/>
              <a:t>日，</a:t>
            </a:r>
            <a:r>
              <a:rPr lang="en-US" altLang="zh-CN" dirty="0" smtClean="0"/>
              <a:t>J2EE1.3</a:t>
            </a:r>
            <a:r>
              <a:rPr lang="zh-CN" altLang="en-US" dirty="0" smtClean="0"/>
              <a:t>发布</a:t>
            </a:r>
            <a:br>
              <a:rPr lang="zh-CN" altLang="en-US" dirty="0" smtClean="0"/>
            </a:br>
            <a:r>
              <a:rPr lang="en-US" altLang="zh-CN" dirty="0" smtClean="0"/>
              <a:t>2002</a:t>
            </a:r>
            <a:r>
              <a:rPr lang="zh-CN" altLang="en-US" dirty="0" smtClean="0"/>
              <a:t>年</a:t>
            </a:r>
            <a:r>
              <a:rPr lang="en-US" altLang="zh-CN" dirty="0" smtClean="0"/>
              <a:t>2</a:t>
            </a:r>
            <a:r>
              <a:rPr lang="zh-CN" altLang="en-US" dirty="0" smtClean="0"/>
              <a:t>月</a:t>
            </a:r>
            <a:r>
              <a:rPr lang="en-US" altLang="zh-CN" dirty="0" smtClean="0"/>
              <a:t>26</a:t>
            </a:r>
            <a:r>
              <a:rPr lang="zh-CN" altLang="en-US" dirty="0" smtClean="0"/>
              <a:t>日，</a:t>
            </a:r>
            <a:r>
              <a:rPr lang="en-US" altLang="zh-CN" dirty="0" smtClean="0"/>
              <a:t>J2SE1.4</a:t>
            </a:r>
            <a:r>
              <a:rPr lang="zh-CN" altLang="en-US" dirty="0" smtClean="0"/>
              <a:t>发布，自此</a:t>
            </a:r>
            <a:r>
              <a:rPr lang="en-US" altLang="zh-CN" dirty="0" smtClean="0"/>
              <a:t>Java</a:t>
            </a:r>
            <a:r>
              <a:rPr lang="zh-CN" altLang="en-US" dirty="0" smtClean="0"/>
              <a:t>的计算能力有了大幅提升</a:t>
            </a:r>
            <a:br>
              <a:rPr lang="zh-CN" altLang="en-US" dirty="0" smtClean="0"/>
            </a:br>
            <a:r>
              <a:rPr lang="en-US" altLang="zh-CN" dirty="0" smtClean="0"/>
              <a:t>2004</a:t>
            </a:r>
            <a:r>
              <a:rPr lang="zh-CN" altLang="en-US" dirty="0" smtClean="0"/>
              <a:t>年</a:t>
            </a:r>
            <a:r>
              <a:rPr lang="en-US" altLang="zh-CN" dirty="0" smtClean="0"/>
              <a:t>9</a:t>
            </a:r>
            <a:r>
              <a:rPr lang="zh-CN" altLang="en-US" dirty="0" smtClean="0"/>
              <a:t>月</a:t>
            </a:r>
            <a:r>
              <a:rPr lang="en-US" altLang="zh-CN" dirty="0" smtClean="0"/>
              <a:t>30</a:t>
            </a:r>
            <a:r>
              <a:rPr lang="zh-CN" altLang="en-US" dirty="0" smtClean="0"/>
              <a:t>日</a:t>
            </a:r>
            <a:r>
              <a:rPr lang="en-US" altLang="zh-CN" dirty="0" smtClean="0"/>
              <a:t>18:00PM</a:t>
            </a:r>
            <a:r>
              <a:rPr lang="zh-CN" altLang="en-US" dirty="0" smtClean="0"/>
              <a:t>，</a:t>
            </a:r>
            <a:r>
              <a:rPr lang="en-US" altLang="zh-CN" dirty="0" smtClean="0"/>
              <a:t>J2SE1.5</a:t>
            </a:r>
            <a:r>
              <a:rPr lang="zh-CN" altLang="en-US" dirty="0" smtClean="0"/>
              <a:t>发布，成为</a:t>
            </a:r>
            <a:r>
              <a:rPr lang="en-US" altLang="zh-CN" dirty="0" smtClean="0"/>
              <a:t>Java</a:t>
            </a:r>
            <a:r>
              <a:rPr lang="zh-CN" altLang="en-US" dirty="0" smtClean="0"/>
              <a:t>语言发展史上的又一里程碑。为了表示该版本的重要性，</a:t>
            </a:r>
            <a:r>
              <a:rPr lang="en-US" altLang="zh-CN" dirty="0" smtClean="0"/>
              <a:t>J2SE1.5</a:t>
            </a:r>
            <a:r>
              <a:rPr lang="zh-CN" altLang="en-US" dirty="0" smtClean="0"/>
              <a:t>更名为</a:t>
            </a:r>
            <a:r>
              <a:rPr lang="en-US" altLang="zh-CN" dirty="0" smtClean="0"/>
              <a:t>JavaSE5.0</a:t>
            </a:r>
            <a:r>
              <a:rPr lang="zh-CN" altLang="en-US" dirty="0" smtClean="0"/>
              <a:t/>
            </a:r>
            <a:br>
              <a:rPr lang="zh-CN" altLang="en-US" dirty="0" smtClean="0"/>
            </a:br>
            <a:r>
              <a:rPr lang="en-US" altLang="zh-CN" dirty="0" smtClean="0"/>
              <a:t>2005</a:t>
            </a:r>
            <a:r>
              <a:rPr lang="zh-CN" altLang="en-US" dirty="0" smtClean="0"/>
              <a:t>年</a:t>
            </a:r>
            <a:r>
              <a:rPr lang="en-US" altLang="zh-CN" dirty="0" smtClean="0"/>
              <a:t>6</a:t>
            </a:r>
            <a:r>
              <a:rPr lang="zh-CN" altLang="en-US" dirty="0" smtClean="0"/>
              <a:t>月，</a:t>
            </a:r>
            <a:r>
              <a:rPr lang="en-US" altLang="zh-CN" dirty="0" err="1" smtClean="0"/>
              <a:t>JavaOne</a:t>
            </a:r>
            <a:r>
              <a:rPr lang="zh-CN" altLang="en-US" dirty="0" smtClean="0"/>
              <a:t>大会召开，</a:t>
            </a:r>
            <a:r>
              <a:rPr lang="en-US" altLang="zh-CN" dirty="0" smtClean="0"/>
              <a:t>SUN</a:t>
            </a:r>
            <a:r>
              <a:rPr lang="zh-CN" altLang="en-US" dirty="0" smtClean="0"/>
              <a:t>公司公开</a:t>
            </a:r>
            <a:r>
              <a:rPr lang="en-US" altLang="zh-CN" dirty="0" smtClean="0"/>
              <a:t>JavaSE6</a:t>
            </a:r>
            <a:r>
              <a:rPr lang="zh-CN" altLang="en-US" dirty="0" smtClean="0"/>
              <a:t>。此时，</a:t>
            </a:r>
            <a:r>
              <a:rPr lang="en-US" altLang="zh-CN" dirty="0" smtClean="0"/>
              <a:t>Java</a:t>
            </a:r>
            <a:r>
              <a:rPr lang="zh-CN" altLang="en-US" dirty="0" smtClean="0"/>
              <a:t>的各种版本已经更名，以取消其中的数字“</a:t>
            </a:r>
            <a:r>
              <a:rPr lang="en-US" altLang="zh-CN" dirty="0" smtClean="0"/>
              <a:t>2”</a:t>
            </a:r>
            <a:r>
              <a:rPr lang="zh-CN" altLang="en-US" dirty="0" smtClean="0"/>
              <a:t>：</a:t>
            </a:r>
            <a:r>
              <a:rPr lang="en-US" altLang="zh-CN" dirty="0" smtClean="0"/>
              <a:t>J2EE</a:t>
            </a:r>
            <a:r>
              <a:rPr lang="zh-CN" altLang="en-US" dirty="0" smtClean="0"/>
              <a:t>更名为</a:t>
            </a:r>
            <a:r>
              <a:rPr lang="en-US" altLang="zh-CN" dirty="0" err="1" smtClean="0"/>
              <a:t>JavaEE</a:t>
            </a:r>
            <a:r>
              <a:rPr lang="zh-CN" altLang="en-US" dirty="0" smtClean="0"/>
              <a:t>，</a:t>
            </a:r>
            <a:r>
              <a:rPr lang="en-US" altLang="zh-CN" dirty="0" smtClean="0"/>
              <a:t>J2SE</a:t>
            </a:r>
            <a:r>
              <a:rPr lang="zh-CN" altLang="en-US" dirty="0" smtClean="0"/>
              <a:t>更名为</a:t>
            </a:r>
            <a:r>
              <a:rPr lang="en-US" altLang="zh-CN" dirty="0" err="1" smtClean="0"/>
              <a:t>JavaSE</a:t>
            </a:r>
            <a:r>
              <a:rPr lang="zh-CN" altLang="en-US" dirty="0" smtClean="0"/>
              <a:t>，</a:t>
            </a:r>
            <a:r>
              <a:rPr lang="en-US" altLang="zh-CN" dirty="0" smtClean="0"/>
              <a:t>J2ME</a:t>
            </a:r>
            <a:r>
              <a:rPr lang="zh-CN" altLang="en-US" dirty="0" smtClean="0"/>
              <a:t>更名为</a:t>
            </a:r>
            <a:r>
              <a:rPr lang="en-US" altLang="zh-CN" dirty="0" err="1" smtClean="0"/>
              <a:t>JavaME</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5720" y="214290"/>
            <a:ext cx="8572560" cy="2031325"/>
          </a:xfrm>
          <a:prstGeom prst="rect">
            <a:avLst/>
          </a:prstGeom>
        </p:spPr>
        <p:txBody>
          <a:bodyPr wrap="square">
            <a:spAutoFit/>
          </a:bodyPr>
          <a:lstStyle/>
          <a:p>
            <a:r>
              <a:rPr lang="en-US" altLang="zh-CN" dirty="0" smtClean="0"/>
              <a:t>2006</a:t>
            </a:r>
            <a:r>
              <a:rPr lang="zh-CN" altLang="en-US" dirty="0" smtClean="0"/>
              <a:t>年</a:t>
            </a:r>
            <a:r>
              <a:rPr lang="en-US" altLang="zh-CN" dirty="0" smtClean="0"/>
              <a:t>12</a:t>
            </a:r>
            <a:r>
              <a:rPr lang="zh-CN" altLang="en-US" dirty="0" smtClean="0"/>
              <a:t>月，</a:t>
            </a:r>
            <a:r>
              <a:rPr lang="en-US" altLang="zh-CN" dirty="0" smtClean="0"/>
              <a:t>SUN</a:t>
            </a:r>
            <a:r>
              <a:rPr lang="zh-CN" altLang="en-US" dirty="0" smtClean="0"/>
              <a:t>公司发布</a:t>
            </a:r>
            <a:r>
              <a:rPr lang="en-US" altLang="zh-CN" dirty="0" smtClean="0"/>
              <a:t>JRE6.0</a:t>
            </a:r>
            <a:r>
              <a:rPr lang="zh-CN" altLang="en-US" dirty="0" smtClean="0"/>
              <a:t/>
            </a:r>
            <a:br>
              <a:rPr lang="zh-CN" altLang="en-US" dirty="0" smtClean="0"/>
            </a:br>
            <a:r>
              <a:rPr lang="en-US" altLang="zh-CN" dirty="0" smtClean="0"/>
              <a:t>2009</a:t>
            </a:r>
            <a:r>
              <a:rPr lang="zh-CN" altLang="en-US" dirty="0" smtClean="0"/>
              <a:t>年</a:t>
            </a:r>
            <a:r>
              <a:rPr lang="en-US" altLang="zh-CN" dirty="0" smtClean="0"/>
              <a:t>4</a:t>
            </a:r>
            <a:r>
              <a:rPr lang="zh-CN" altLang="en-US" dirty="0" smtClean="0"/>
              <a:t>月</a:t>
            </a:r>
            <a:r>
              <a:rPr lang="en-US" altLang="zh-CN" dirty="0" smtClean="0"/>
              <a:t>7</a:t>
            </a:r>
            <a:r>
              <a:rPr lang="zh-CN" altLang="en-US" dirty="0" smtClean="0"/>
              <a:t>日</a:t>
            </a:r>
            <a:r>
              <a:rPr lang="en-US" altLang="zh-CN" dirty="0" err="1" smtClean="0"/>
              <a:t>GoogleAppEngine</a:t>
            </a:r>
            <a:r>
              <a:rPr lang="zh-CN" altLang="en-US" dirty="0" smtClean="0"/>
              <a:t>开始支持</a:t>
            </a:r>
            <a:r>
              <a:rPr lang="en-US" altLang="zh-CN" dirty="0" smtClean="0"/>
              <a:t>Java</a:t>
            </a:r>
            <a:r>
              <a:rPr lang="zh-CN" altLang="en-US" dirty="0" smtClean="0"/>
              <a:t/>
            </a:r>
            <a:br>
              <a:rPr lang="zh-CN" altLang="en-US" dirty="0" smtClean="0"/>
            </a:br>
            <a:r>
              <a:rPr lang="en-US" altLang="zh-CN" dirty="0" smtClean="0"/>
              <a:t>2009</a:t>
            </a:r>
            <a:r>
              <a:rPr lang="zh-CN" altLang="en-US" dirty="0" smtClean="0"/>
              <a:t>年</a:t>
            </a:r>
            <a:r>
              <a:rPr lang="en-US" altLang="zh-CN" dirty="0" smtClean="0"/>
              <a:t>04</a:t>
            </a:r>
            <a:r>
              <a:rPr lang="zh-CN" altLang="en-US" dirty="0" smtClean="0"/>
              <a:t>月</a:t>
            </a:r>
            <a:r>
              <a:rPr lang="en-US" altLang="zh-CN" dirty="0" smtClean="0"/>
              <a:t>20</a:t>
            </a:r>
            <a:r>
              <a:rPr lang="zh-CN" altLang="en-US" dirty="0" smtClean="0"/>
              <a:t>日，甲骨文</a:t>
            </a:r>
            <a:r>
              <a:rPr lang="en-US" altLang="zh-CN" dirty="0" smtClean="0"/>
              <a:t>74</a:t>
            </a:r>
            <a:r>
              <a:rPr lang="zh-CN" altLang="en-US" dirty="0" smtClean="0"/>
              <a:t>亿美元收购</a:t>
            </a:r>
            <a:r>
              <a:rPr lang="en-US" altLang="zh-CN" dirty="0" smtClean="0"/>
              <a:t>Sun</a:t>
            </a:r>
            <a:r>
              <a:rPr lang="zh-CN" altLang="en-US" dirty="0" smtClean="0"/>
              <a:t>。取得</a:t>
            </a:r>
            <a:r>
              <a:rPr lang="en-US" altLang="zh-CN" dirty="0" smtClean="0"/>
              <a:t>java</a:t>
            </a:r>
            <a:r>
              <a:rPr lang="zh-CN" altLang="en-US" dirty="0" smtClean="0"/>
              <a:t>的版权。</a:t>
            </a:r>
            <a:br>
              <a:rPr lang="zh-CN" altLang="en-US" dirty="0" smtClean="0"/>
            </a:br>
            <a:r>
              <a:rPr lang="en-US" altLang="zh-CN" dirty="0" smtClean="0"/>
              <a:t>2010</a:t>
            </a:r>
            <a:r>
              <a:rPr lang="zh-CN" altLang="en-US" dirty="0" smtClean="0"/>
              <a:t>年</a:t>
            </a:r>
            <a:r>
              <a:rPr lang="en-US" altLang="zh-CN" dirty="0" smtClean="0"/>
              <a:t>11</a:t>
            </a:r>
            <a:r>
              <a:rPr lang="zh-CN" altLang="en-US" dirty="0" smtClean="0"/>
              <a:t>月，由于甲骨文对于</a:t>
            </a:r>
            <a:r>
              <a:rPr lang="en-US" altLang="zh-CN" dirty="0" smtClean="0"/>
              <a:t>Java</a:t>
            </a:r>
            <a:r>
              <a:rPr lang="zh-CN" altLang="en-US" dirty="0" smtClean="0"/>
              <a:t>社区的不友善，因此</a:t>
            </a:r>
            <a:r>
              <a:rPr lang="en-US" altLang="zh-CN" dirty="0" smtClean="0"/>
              <a:t>Apache</a:t>
            </a:r>
            <a:r>
              <a:rPr lang="zh-CN" altLang="en-US" dirty="0" smtClean="0"/>
              <a:t>扬言将退出</a:t>
            </a:r>
            <a:r>
              <a:rPr lang="en-US" altLang="zh-CN" dirty="0" smtClean="0"/>
              <a:t>JCP</a:t>
            </a:r>
            <a:r>
              <a:rPr lang="zh-CN" altLang="en-US" dirty="0" smtClean="0"/>
              <a:t>。</a:t>
            </a:r>
            <a:br>
              <a:rPr lang="zh-CN" altLang="en-US" dirty="0" smtClean="0"/>
            </a:br>
            <a:r>
              <a:rPr lang="en-US" altLang="zh-CN" dirty="0" smtClean="0"/>
              <a:t>2011</a:t>
            </a:r>
            <a:r>
              <a:rPr lang="zh-CN" altLang="en-US" dirty="0" smtClean="0"/>
              <a:t>年</a:t>
            </a:r>
            <a:r>
              <a:rPr lang="en-US" altLang="zh-CN" dirty="0" smtClean="0"/>
              <a:t>7</a:t>
            </a:r>
            <a:r>
              <a:rPr lang="zh-CN" altLang="en-US" dirty="0" smtClean="0"/>
              <a:t>月</a:t>
            </a:r>
            <a:r>
              <a:rPr lang="en-US" altLang="zh-CN" dirty="0" smtClean="0"/>
              <a:t>28</a:t>
            </a:r>
            <a:r>
              <a:rPr lang="zh-CN" altLang="en-US" dirty="0" smtClean="0"/>
              <a:t>日，甲骨文发布</a:t>
            </a:r>
            <a:r>
              <a:rPr lang="en-US" altLang="zh-CN" dirty="0" smtClean="0"/>
              <a:t>java7.0</a:t>
            </a:r>
            <a:r>
              <a:rPr lang="zh-CN" altLang="en-US" dirty="0" smtClean="0"/>
              <a:t>的正式版。</a:t>
            </a:r>
            <a:br>
              <a:rPr lang="zh-CN" altLang="en-US" dirty="0" smtClean="0"/>
            </a:br>
            <a:r>
              <a:rPr lang="en-US" altLang="zh-CN" dirty="0" smtClean="0"/>
              <a:t>2014</a:t>
            </a:r>
            <a:r>
              <a:rPr lang="zh-CN" altLang="en-US" dirty="0" smtClean="0"/>
              <a:t>年</a:t>
            </a:r>
            <a:r>
              <a:rPr lang="en-US" altLang="zh-CN" dirty="0" smtClean="0"/>
              <a:t>3</a:t>
            </a:r>
            <a:r>
              <a:rPr lang="zh-CN" altLang="en-US" dirty="0" smtClean="0"/>
              <a:t>月</a:t>
            </a:r>
            <a:r>
              <a:rPr lang="en-US" altLang="zh-CN" dirty="0" smtClean="0"/>
              <a:t>19</a:t>
            </a:r>
            <a:r>
              <a:rPr lang="zh-CN" altLang="en-US" dirty="0" smtClean="0"/>
              <a:t>日，甲骨文公司发布</a:t>
            </a:r>
            <a:r>
              <a:rPr lang="en-US" altLang="zh-CN" dirty="0" smtClean="0"/>
              <a:t>java8.0</a:t>
            </a:r>
            <a:r>
              <a:rPr lang="zh-CN" altLang="en-US" dirty="0" smtClean="0"/>
              <a:t>的正式版。</a:t>
            </a:r>
            <a:endParaRPr lang="en-US" altLang="zh-CN" dirty="0" smtClean="0"/>
          </a:p>
          <a:p>
            <a:r>
              <a:rPr lang="en-US" altLang="zh-CN" dirty="0" smtClean="0"/>
              <a:t>2016</a:t>
            </a:r>
            <a:r>
              <a:rPr lang="zh-CN" altLang="en-US" dirty="0" smtClean="0"/>
              <a:t>年</a:t>
            </a:r>
            <a:r>
              <a:rPr lang="en-US" altLang="zh-CN" dirty="0" smtClean="0"/>
              <a:t>?	Java9.0?</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57554" y="2786058"/>
            <a:ext cx="2857520" cy="1015663"/>
          </a:xfrm>
          <a:prstGeom prst="rect">
            <a:avLst/>
          </a:prstGeom>
          <a:noFill/>
        </p:spPr>
        <p:txBody>
          <a:bodyPr wrap="square" rtlCol="0">
            <a:spAutoFit/>
          </a:bodyPr>
          <a:lstStyle/>
          <a:p>
            <a:r>
              <a:rPr lang="en-US" altLang="zh-CN" sz="6000" dirty="0" smtClean="0"/>
              <a:t>THANKS</a:t>
            </a:r>
            <a:endParaRPr lang="zh-CN" altLang="en-US" sz="6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42910" y="1214422"/>
            <a:ext cx="7715304" cy="1200329"/>
          </a:xfrm>
          <a:prstGeom prst="rect">
            <a:avLst/>
          </a:prstGeom>
        </p:spPr>
        <p:txBody>
          <a:bodyPr wrap="square">
            <a:spAutoFit/>
          </a:bodyPr>
          <a:lstStyle/>
          <a:p>
            <a:r>
              <a:rPr lang="en-US" altLang="zh-CN" b="1" dirty="0" smtClean="0"/>
              <a:t>JDK1.3</a:t>
            </a:r>
            <a:r>
              <a:rPr lang="zh-CN" altLang="en-US" b="1" dirty="0" smtClean="0"/>
              <a:t>版本</a:t>
            </a:r>
            <a:endParaRPr lang="zh-CN" altLang="en-US" dirty="0" smtClean="0"/>
          </a:p>
          <a:p>
            <a:r>
              <a:rPr lang="zh-CN" altLang="en-US" b="1" dirty="0" smtClean="0"/>
              <a:t>   </a:t>
            </a:r>
            <a:endParaRPr lang="zh-CN" altLang="en-US" dirty="0" smtClean="0"/>
          </a:p>
          <a:p>
            <a:r>
              <a:rPr lang="zh-CN" altLang="en-US" b="1" dirty="0" smtClean="0"/>
              <a:t>  </a:t>
            </a:r>
            <a:r>
              <a:rPr lang="en-US" altLang="zh-CN" dirty="0" smtClean="0"/>
              <a:t>2000</a:t>
            </a:r>
            <a:r>
              <a:rPr lang="zh-CN" altLang="en-US" dirty="0" smtClean="0"/>
              <a:t>年</a:t>
            </a:r>
            <a:r>
              <a:rPr lang="en-US" altLang="zh-CN" dirty="0" smtClean="0"/>
              <a:t>5</a:t>
            </a:r>
            <a:r>
              <a:rPr lang="zh-CN" altLang="en-US" dirty="0" smtClean="0"/>
              <a:t>月</a:t>
            </a:r>
            <a:r>
              <a:rPr lang="en-US" altLang="zh-CN" dirty="0" smtClean="0"/>
              <a:t>8</a:t>
            </a:r>
            <a:r>
              <a:rPr lang="zh-CN" altLang="en-US" dirty="0" smtClean="0"/>
              <a:t>日，</a:t>
            </a:r>
            <a:r>
              <a:rPr lang="en-US" altLang="zh-CN" dirty="0" smtClean="0"/>
              <a:t>jdk1.3</a:t>
            </a:r>
            <a:r>
              <a:rPr lang="zh-CN" altLang="en-US" dirty="0" smtClean="0"/>
              <a:t>发布。</a:t>
            </a:r>
            <a:r>
              <a:rPr lang="en-US" altLang="zh-CN" dirty="0" smtClean="0"/>
              <a:t>jdk1.3</a:t>
            </a:r>
            <a:r>
              <a:rPr lang="zh-CN" altLang="en-US" dirty="0" smtClean="0"/>
              <a:t>对于</a:t>
            </a:r>
            <a:r>
              <a:rPr lang="en-US" altLang="zh-CN" dirty="0" smtClean="0"/>
              <a:t>jdk1.2</a:t>
            </a:r>
            <a:r>
              <a:rPr lang="zh-CN" altLang="en-US" dirty="0" smtClean="0"/>
              <a:t>的改进重要在于一些类库，</a:t>
            </a:r>
            <a:r>
              <a:rPr lang="en-US" altLang="zh-CN" dirty="0" smtClean="0"/>
              <a:t>JNDI</a:t>
            </a:r>
            <a:r>
              <a:rPr lang="zh-CN" altLang="en-US" dirty="0" smtClean="0"/>
              <a:t>服务从</a:t>
            </a:r>
            <a:r>
              <a:rPr lang="en-US" altLang="zh-CN" dirty="0" smtClean="0"/>
              <a:t>jdk1.3</a:t>
            </a:r>
            <a:r>
              <a:rPr lang="zh-CN" altLang="en-US" dirty="0" smtClean="0"/>
              <a:t>开始被作为一项平台级服务提供。</a:t>
            </a:r>
            <a:endParaRPr lang="zh-CN" altLang="en-US" dirty="0"/>
          </a:p>
        </p:txBody>
      </p:sp>
      <p:sp>
        <p:nvSpPr>
          <p:cNvPr id="5" name="矩形 4"/>
          <p:cNvSpPr/>
          <p:nvPr/>
        </p:nvSpPr>
        <p:spPr>
          <a:xfrm>
            <a:off x="571472" y="3214686"/>
            <a:ext cx="8001056" cy="1200329"/>
          </a:xfrm>
          <a:prstGeom prst="rect">
            <a:avLst/>
          </a:prstGeom>
        </p:spPr>
        <p:txBody>
          <a:bodyPr wrap="square">
            <a:spAutoFit/>
          </a:bodyPr>
          <a:lstStyle/>
          <a:p>
            <a:r>
              <a:rPr lang="en-US" altLang="zh-CN" b="1" dirty="0" smtClean="0"/>
              <a:t>JDK1.4</a:t>
            </a:r>
            <a:r>
              <a:rPr lang="zh-CN" altLang="en-US" b="1" dirty="0" smtClean="0"/>
              <a:t>版本</a:t>
            </a:r>
            <a:endParaRPr lang="zh-CN" altLang="en-US" dirty="0" smtClean="0"/>
          </a:p>
          <a:p>
            <a:r>
              <a:rPr lang="zh-CN" altLang="en-US" dirty="0" smtClean="0"/>
              <a:t>  </a:t>
            </a:r>
            <a:r>
              <a:rPr lang="en-US" altLang="zh-CN" dirty="0" smtClean="0"/>
              <a:t>2002</a:t>
            </a:r>
            <a:r>
              <a:rPr lang="zh-CN" altLang="en-US" dirty="0" smtClean="0"/>
              <a:t>年</a:t>
            </a:r>
            <a:r>
              <a:rPr lang="en-US" altLang="zh-CN" dirty="0" smtClean="0"/>
              <a:t>2</a:t>
            </a:r>
            <a:r>
              <a:rPr lang="zh-CN" altLang="en-US" dirty="0" smtClean="0"/>
              <a:t>月</a:t>
            </a:r>
            <a:r>
              <a:rPr lang="en-US" altLang="zh-CN" dirty="0" smtClean="0"/>
              <a:t>13</a:t>
            </a:r>
            <a:r>
              <a:rPr lang="zh-CN" altLang="en-US" dirty="0" smtClean="0"/>
              <a:t>日，</a:t>
            </a:r>
            <a:r>
              <a:rPr lang="en-US" altLang="zh-CN" dirty="0" smtClean="0"/>
              <a:t>jdk1.4</a:t>
            </a:r>
            <a:r>
              <a:rPr lang="zh-CN" altLang="en-US" dirty="0" smtClean="0"/>
              <a:t>发布。该版本是</a:t>
            </a:r>
            <a:r>
              <a:rPr lang="en-US" altLang="zh-CN" dirty="0" smtClean="0"/>
              <a:t>Java</a:t>
            </a:r>
            <a:r>
              <a:rPr lang="zh-CN" altLang="en-US" dirty="0" smtClean="0"/>
              <a:t>走向成熟的一个版本，许多著名的公司都有参与甚至实现自己独立的</a:t>
            </a:r>
            <a:r>
              <a:rPr lang="en-US" altLang="zh-CN" dirty="0" smtClean="0"/>
              <a:t>jdk1.4</a:t>
            </a:r>
            <a:r>
              <a:rPr lang="zh-CN" altLang="en-US" dirty="0" smtClean="0"/>
              <a:t>，许多主流应用</a:t>
            </a:r>
            <a:r>
              <a:rPr lang="en-US" altLang="zh-CN" dirty="0" smtClean="0"/>
              <a:t>(SSH)</a:t>
            </a:r>
            <a:r>
              <a:rPr lang="zh-CN" altLang="en-US" dirty="0" smtClean="0"/>
              <a:t>都能直接运行在</a:t>
            </a:r>
            <a:r>
              <a:rPr lang="en-US" altLang="zh-CN" dirty="0" smtClean="0"/>
              <a:t>jdk1.4</a:t>
            </a:r>
            <a:r>
              <a:rPr lang="zh-CN" altLang="en-US" dirty="0" smtClean="0"/>
              <a:t>至上。代表技术：正则表达式，异常链，</a:t>
            </a:r>
            <a:r>
              <a:rPr lang="en-US" altLang="zh-CN" dirty="0" smtClean="0"/>
              <a:t>NIO</a:t>
            </a:r>
            <a:r>
              <a:rPr lang="zh-CN" altLang="en-US" dirty="0" smtClean="0"/>
              <a:t>，日志类，</a:t>
            </a:r>
            <a:r>
              <a:rPr lang="en-US" altLang="zh-CN" dirty="0" smtClean="0"/>
              <a:t>XML</a:t>
            </a:r>
            <a:r>
              <a:rPr lang="zh-CN" altLang="en-US" dirty="0" smtClean="0"/>
              <a:t>解析器等。</a:t>
            </a:r>
            <a:endParaRPr lang="zh-CN" altLang="en-US" dirty="0"/>
          </a:p>
        </p:txBody>
      </p:sp>
      <p:sp>
        <p:nvSpPr>
          <p:cNvPr id="4" name="矩形 3"/>
          <p:cNvSpPr/>
          <p:nvPr/>
        </p:nvSpPr>
        <p:spPr>
          <a:xfrm>
            <a:off x="571472" y="5143512"/>
            <a:ext cx="8143932" cy="1200329"/>
          </a:xfrm>
          <a:prstGeom prst="rect">
            <a:avLst/>
          </a:prstGeom>
        </p:spPr>
        <p:txBody>
          <a:bodyPr wrap="square">
            <a:spAutoFit/>
          </a:bodyPr>
          <a:lstStyle/>
          <a:p>
            <a:r>
              <a:rPr lang="en-US" altLang="zh-CN" dirty="0" smtClean="0"/>
              <a:t>2002</a:t>
            </a:r>
            <a:r>
              <a:rPr lang="zh-CN" altLang="en-US" dirty="0" smtClean="0"/>
              <a:t>年前后还发生了一件与</a:t>
            </a:r>
            <a:r>
              <a:rPr lang="en-US" altLang="zh-CN" dirty="0" smtClean="0"/>
              <a:t>Java</a:t>
            </a:r>
            <a:r>
              <a:rPr lang="zh-CN" altLang="en-US" dirty="0" smtClean="0"/>
              <a:t>没有直接关系，但事实上对</a:t>
            </a:r>
            <a:r>
              <a:rPr lang="en-US" altLang="zh-CN" dirty="0" smtClean="0"/>
              <a:t>Java</a:t>
            </a:r>
            <a:r>
              <a:rPr lang="zh-CN" altLang="en-US" dirty="0" smtClean="0"/>
              <a:t>的发展进程影响很大的事件，即微软的</a:t>
            </a:r>
            <a:r>
              <a:rPr lang="en-US" altLang="zh-CN" dirty="0" smtClean="0"/>
              <a:t>.NET Framework</a:t>
            </a:r>
            <a:r>
              <a:rPr lang="zh-CN" altLang="en-US" dirty="0" smtClean="0"/>
              <a:t>发布。这个无论是技术实现还是目标用户上都与</a:t>
            </a:r>
            <a:r>
              <a:rPr lang="en-US" altLang="zh-CN" dirty="0" smtClean="0"/>
              <a:t>Java</a:t>
            </a:r>
            <a:r>
              <a:rPr lang="zh-CN" altLang="en-US" dirty="0" smtClean="0"/>
              <a:t>有很多相近之处的技术平台给</a:t>
            </a:r>
            <a:r>
              <a:rPr lang="en-US" altLang="zh-CN" dirty="0" smtClean="0"/>
              <a:t>Java</a:t>
            </a:r>
            <a:r>
              <a:rPr lang="zh-CN" altLang="en-US" dirty="0" smtClean="0"/>
              <a:t>带来了很多讨论、比较和竞争，</a:t>
            </a:r>
            <a:r>
              <a:rPr lang="en-US" altLang="zh-CN" dirty="0" smtClean="0"/>
              <a:t>.NET</a:t>
            </a:r>
            <a:r>
              <a:rPr lang="zh-CN" altLang="en-US" dirty="0" smtClean="0"/>
              <a:t>平台和</a:t>
            </a:r>
            <a:r>
              <a:rPr lang="en-US" altLang="zh-CN" dirty="0" smtClean="0"/>
              <a:t>Java</a:t>
            </a:r>
            <a:r>
              <a:rPr lang="zh-CN" altLang="en-US" dirty="0" smtClean="0"/>
              <a:t>平台之间声势浩大的孰优孰劣的论战到今天为止仍然在继续。</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357166"/>
            <a:ext cx="2571768" cy="523220"/>
          </a:xfrm>
          <a:prstGeom prst="rect">
            <a:avLst/>
          </a:prstGeom>
          <a:noFill/>
        </p:spPr>
        <p:txBody>
          <a:bodyPr wrap="square" rtlCol="0">
            <a:spAutoFit/>
          </a:bodyPr>
          <a:lstStyle/>
          <a:p>
            <a:r>
              <a:rPr lang="en-US" altLang="zh-CN" sz="2800" b="1" dirty="0" smtClean="0"/>
              <a:t>JDK1.5</a:t>
            </a:r>
            <a:endParaRPr lang="zh-CN" altLang="en-US" sz="2800" b="1" dirty="0"/>
          </a:p>
        </p:txBody>
      </p:sp>
      <p:sp>
        <p:nvSpPr>
          <p:cNvPr id="5" name="矩形 4"/>
          <p:cNvSpPr/>
          <p:nvPr/>
        </p:nvSpPr>
        <p:spPr>
          <a:xfrm>
            <a:off x="428596" y="1000108"/>
            <a:ext cx="8215370" cy="2031325"/>
          </a:xfrm>
          <a:prstGeom prst="rect">
            <a:avLst/>
          </a:prstGeom>
        </p:spPr>
        <p:txBody>
          <a:bodyPr wrap="square">
            <a:spAutoFit/>
          </a:bodyPr>
          <a:lstStyle/>
          <a:p>
            <a:r>
              <a:rPr lang="en-US" altLang="zh-CN" dirty="0" smtClean="0"/>
              <a:t>2004</a:t>
            </a:r>
            <a:r>
              <a:rPr lang="zh-CN" altLang="en-US" dirty="0" smtClean="0"/>
              <a:t>年</a:t>
            </a:r>
            <a:r>
              <a:rPr lang="en-US" altLang="zh-CN" dirty="0" smtClean="0"/>
              <a:t>9</a:t>
            </a:r>
            <a:r>
              <a:rPr lang="zh-CN" altLang="en-US" dirty="0" smtClean="0"/>
              <a:t>月</a:t>
            </a:r>
            <a:r>
              <a:rPr lang="en-US" altLang="zh-CN" dirty="0" smtClean="0"/>
              <a:t>30</a:t>
            </a:r>
            <a:r>
              <a:rPr lang="zh-CN" altLang="en-US" dirty="0" smtClean="0"/>
              <a:t>日，</a:t>
            </a:r>
            <a:r>
              <a:rPr lang="en-US" altLang="zh-CN" dirty="0" smtClean="0"/>
              <a:t>JDK 1.5</a:t>
            </a:r>
            <a:r>
              <a:rPr lang="zh-CN" altLang="en-US" dirty="0" smtClean="0"/>
              <a:t>发布，工程代号为</a:t>
            </a:r>
            <a:r>
              <a:rPr lang="en-US" altLang="zh-CN" dirty="0" smtClean="0"/>
              <a:t>Tiger</a:t>
            </a:r>
            <a:r>
              <a:rPr lang="zh-CN" altLang="en-US" dirty="0" smtClean="0"/>
              <a:t>（老虎）。从</a:t>
            </a:r>
            <a:r>
              <a:rPr lang="en-US" altLang="zh-CN" dirty="0" smtClean="0"/>
              <a:t>JDK 1.2</a:t>
            </a:r>
            <a:r>
              <a:rPr lang="zh-CN" altLang="en-US" dirty="0" smtClean="0"/>
              <a:t>以来，</a:t>
            </a:r>
            <a:r>
              <a:rPr lang="en-US" altLang="zh-CN" dirty="0" smtClean="0"/>
              <a:t>Java</a:t>
            </a:r>
            <a:r>
              <a:rPr lang="zh-CN" altLang="en-US" dirty="0" smtClean="0"/>
              <a:t>在语法层面上的变化一直很小，而</a:t>
            </a:r>
            <a:r>
              <a:rPr lang="en-US" altLang="zh-CN" dirty="0" smtClean="0"/>
              <a:t>JDK 1.5</a:t>
            </a:r>
            <a:r>
              <a:rPr lang="zh-CN" altLang="en-US" dirty="0" smtClean="0"/>
              <a:t>在</a:t>
            </a:r>
            <a:r>
              <a:rPr lang="en-US" altLang="zh-CN" dirty="0" smtClean="0"/>
              <a:t>Java</a:t>
            </a:r>
            <a:r>
              <a:rPr lang="zh-CN" altLang="en-US" dirty="0" smtClean="0"/>
              <a:t>语法易用性上做出了非常大的改进。自动装箱、泛型、动态注解、枚举、可变长参数、遍历循环（</a:t>
            </a:r>
            <a:r>
              <a:rPr lang="en-US" altLang="zh-CN" dirty="0" err="1" smtClean="0"/>
              <a:t>foreach</a:t>
            </a:r>
            <a:r>
              <a:rPr lang="zh-CN" altLang="en-US" dirty="0" smtClean="0"/>
              <a:t>循环）等语法特性都是在</a:t>
            </a:r>
            <a:r>
              <a:rPr lang="en-US" altLang="zh-CN" dirty="0" smtClean="0"/>
              <a:t>JDK 1.5</a:t>
            </a:r>
            <a:r>
              <a:rPr lang="zh-CN" altLang="en-US" dirty="0" smtClean="0"/>
              <a:t>中加入的。在虚拟机和</a:t>
            </a:r>
            <a:r>
              <a:rPr lang="en-US" altLang="zh-CN" dirty="0" smtClean="0"/>
              <a:t>API</a:t>
            </a:r>
            <a:r>
              <a:rPr lang="zh-CN" altLang="en-US" dirty="0" smtClean="0"/>
              <a:t>层面上，这个版本改进了</a:t>
            </a:r>
            <a:r>
              <a:rPr lang="en-US" altLang="zh-CN" dirty="0" smtClean="0"/>
              <a:t>Java</a:t>
            </a:r>
            <a:r>
              <a:rPr lang="zh-CN" altLang="en-US" dirty="0" smtClean="0"/>
              <a:t>的内存模型（</a:t>
            </a:r>
            <a:r>
              <a:rPr lang="en-US" altLang="zh-CN" dirty="0" smtClean="0"/>
              <a:t>Java Memory Model</a:t>
            </a:r>
            <a:r>
              <a:rPr lang="zh-CN" altLang="en-US" dirty="0" smtClean="0"/>
              <a:t>，</a:t>
            </a:r>
            <a:r>
              <a:rPr lang="en-US" altLang="zh-CN" dirty="0" smtClean="0"/>
              <a:t>JMM</a:t>
            </a:r>
            <a:r>
              <a:rPr lang="zh-CN" altLang="en-US" dirty="0" smtClean="0"/>
              <a:t>）、提供了</a:t>
            </a:r>
            <a:r>
              <a:rPr lang="en-US" altLang="zh-CN" dirty="0" err="1" smtClean="0"/>
              <a:t>java.util.concurrent</a:t>
            </a:r>
            <a:r>
              <a:rPr lang="zh-CN" altLang="en-US" dirty="0" smtClean="0"/>
              <a:t>并发包等。另外，</a:t>
            </a:r>
            <a:r>
              <a:rPr lang="en-US" altLang="zh-CN" dirty="0" smtClean="0"/>
              <a:t>JDK 1.5</a:t>
            </a:r>
            <a:r>
              <a:rPr lang="zh-CN" altLang="en-US" dirty="0" smtClean="0"/>
              <a:t>是官方声明可以支持</a:t>
            </a:r>
            <a:r>
              <a:rPr lang="en-US" altLang="zh-CN" dirty="0" smtClean="0"/>
              <a:t>Windows 9x</a:t>
            </a:r>
            <a:r>
              <a:rPr lang="zh-CN" altLang="en-US" dirty="0" smtClean="0"/>
              <a:t>平台的最后一个</a:t>
            </a:r>
            <a:r>
              <a:rPr lang="en-US" altLang="zh-CN" dirty="0" smtClean="0"/>
              <a:t>JDK</a:t>
            </a:r>
            <a:r>
              <a:rPr lang="zh-CN" altLang="en-US" dirty="0" smtClean="0"/>
              <a:t>版本。</a:t>
            </a:r>
            <a:endParaRPr lang="en-US" altLang="zh-CN" dirty="0" smtClean="0"/>
          </a:p>
          <a:p>
            <a:r>
              <a:rPr lang="zh-CN" altLang="en-US" dirty="0" smtClean="0"/>
              <a:t>为了表示该版本的重要性，</a:t>
            </a:r>
            <a:r>
              <a:rPr lang="en-US" dirty="0" smtClean="0"/>
              <a:t>J2SE1.5</a:t>
            </a:r>
            <a:r>
              <a:rPr lang="zh-CN" altLang="en-US" dirty="0" smtClean="0"/>
              <a:t>更名为</a:t>
            </a:r>
            <a:r>
              <a:rPr lang="en-US" dirty="0" smtClean="0"/>
              <a:t>Java SE 5.0</a:t>
            </a:r>
            <a:endParaRPr lang="zh-CN" altLang="en-US" dirty="0"/>
          </a:p>
        </p:txBody>
      </p:sp>
      <p:sp>
        <p:nvSpPr>
          <p:cNvPr id="6" name="矩形 5"/>
          <p:cNvSpPr/>
          <p:nvPr/>
        </p:nvSpPr>
        <p:spPr>
          <a:xfrm>
            <a:off x="500034" y="3286124"/>
            <a:ext cx="7715304" cy="2585323"/>
          </a:xfrm>
          <a:prstGeom prst="rect">
            <a:avLst/>
          </a:prstGeom>
        </p:spPr>
        <p:txBody>
          <a:bodyPr wrap="square">
            <a:spAutoFit/>
          </a:bodyPr>
          <a:lstStyle/>
          <a:p>
            <a:r>
              <a:rPr lang="en-US" altLang="zh-CN" b="1" dirty="0" smtClean="0"/>
              <a:t>1.</a:t>
            </a:r>
            <a:r>
              <a:rPr lang="zh-CN" altLang="en-US" b="1" dirty="0" smtClean="0"/>
              <a:t>自动装箱与拆箱：</a:t>
            </a:r>
          </a:p>
          <a:p>
            <a:r>
              <a:rPr lang="zh-CN" altLang="en-US" dirty="0" smtClean="0"/>
              <a:t>自动装箱的过程：每当需要一种类型的对象时，这种基本类型就自动地封装到与它相同类型的包装中。</a:t>
            </a:r>
          </a:p>
          <a:p>
            <a:r>
              <a:rPr lang="zh-CN" altLang="en-US" dirty="0" smtClean="0"/>
              <a:t>自动拆箱的过程：每当需要一个值时，被装箱对象中的值就被自动地提取出来，没必要再去调用</a:t>
            </a:r>
            <a:r>
              <a:rPr lang="en-US" altLang="zh-CN" dirty="0" err="1" smtClean="0"/>
              <a:t>intValue</a:t>
            </a:r>
            <a:r>
              <a:rPr lang="en-US" altLang="zh-CN" dirty="0" smtClean="0"/>
              <a:t>()</a:t>
            </a:r>
            <a:r>
              <a:rPr lang="zh-CN" altLang="en-US" dirty="0" smtClean="0"/>
              <a:t>和</a:t>
            </a:r>
            <a:r>
              <a:rPr lang="en-US" altLang="zh-CN" dirty="0" err="1" smtClean="0"/>
              <a:t>doubleValue</a:t>
            </a:r>
            <a:r>
              <a:rPr lang="en-US" altLang="zh-CN" dirty="0" smtClean="0"/>
              <a:t>()</a:t>
            </a:r>
            <a:r>
              <a:rPr lang="zh-CN" altLang="en-US" dirty="0" smtClean="0"/>
              <a:t>方法。</a:t>
            </a:r>
          </a:p>
          <a:p>
            <a:r>
              <a:rPr lang="zh-CN" altLang="en-US" dirty="0" smtClean="0"/>
              <a:t>自动装箱，只需将该值赋给一个类型包装器引用，</a:t>
            </a:r>
            <a:r>
              <a:rPr lang="en-US" altLang="zh-CN" dirty="0" smtClean="0"/>
              <a:t>java</a:t>
            </a:r>
            <a:r>
              <a:rPr lang="zh-CN" altLang="en-US" dirty="0" smtClean="0"/>
              <a:t>会自动创建一个对象。</a:t>
            </a:r>
          </a:p>
          <a:p>
            <a:r>
              <a:rPr lang="zh-CN" altLang="en-US" dirty="0" smtClean="0"/>
              <a:t>自动拆箱，只需将该对象值赋给一个基本类型即可。</a:t>
            </a:r>
          </a:p>
          <a:p>
            <a:r>
              <a:rPr lang="en-US" altLang="zh-CN" dirty="0" smtClean="0"/>
              <a:t>java——</a:t>
            </a:r>
            <a:r>
              <a:rPr lang="zh-CN" altLang="en-US" dirty="0" smtClean="0"/>
              <a:t>类的包装器</a:t>
            </a:r>
          </a:p>
          <a:p>
            <a:r>
              <a:rPr lang="zh-CN" altLang="en-US" dirty="0" smtClean="0"/>
              <a:t>类型包装器有：</a:t>
            </a:r>
            <a:r>
              <a:rPr lang="en-US" altLang="zh-CN" dirty="0" err="1" smtClean="0"/>
              <a:t>Double,Float,Long,Integer,Short,Character</a:t>
            </a:r>
            <a:r>
              <a:rPr lang="zh-CN" altLang="en-US" dirty="0" smtClean="0"/>
              <a:t>和</a:t>
            </a:r>
            <a:r>
              <a:rPr lang="en-US" altLang="zh-CN" dirty="0" smtClean="0"/>
              <a:t>Boolean</a:t>
            </a:r>
            <a:endParaRPr lang="en-US" alt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4282" y="214290"/>
            <a:ext cx="8572560" cy="2308324"/>
          </a:xfrm>
          <a:prstGeom prst="rect">
            <a:avLst/>
          </a:prstGeom>
        </p:spPr>
        <p:txBody>
          <a:bodyPr wrap="square">
            <a:spAutoFit/>
          </a:bodyPr>
          <a:lstStyle/>
          <a:p>
            <a:r>
              <a:rPr lang="en-US" altLang="zh-CN" b="1" dirty="0" smtClean="0"/>
              <a:t>2.</a:t>
            </a:r>
            <a:r>
              <a:rPr lang="zh-CN" altLang="en-US" b="1" dirty="0" smtClean="0"/>
              <a:t>枚举</a:t>
            </a:r>
          </a:p>
          <a:p>
            <a:r>
              <a:rPr lang="zh-CN" altLang="en-US" dirty="0" smtClean="0"/>
              <a:t>把集合里的对象元素一个一个提取出来。枚举类型使代码更具可读性，理解清晰，易于维护。枚举类型是强类型的，从而保证了系统安全性。而以类的静态字段实现的类似替代模型，不具有枚举的简单性和类型安全性。</a:t>
            </a:r>
          </a:p>
          <a:p>
            <a:r>
              <a:rPr lang="zh-CN" altLang="en-US" dirty="0" smtClean="0"/>
              <a:t>简单的用法：</a:t>
            </a:r>
            <a:r>
              <a:rPr lang="en-US" altLang="zh-CN" dirty="0" err="1" smtClean="0"/>
              <a:t>JavaEnum</a:t>
            </a:r>
            <a:r>
              <a:rPr lang="zh-CN" altLang="en-US" dirty="0" smtClean="0"/>
              <a:t>简单的用法一般用于代表一组常用常量，可用来代表一类相同类型的常量值。</a:t>
            </a:r>
          </a:p>
          <a:p>
            <a:r>
              <a:rPr lang="zh-CN" altLang="en-US" dirty="0" smtClean="0"/>
              <a:t>复杂用法：</a:t>
            </a:r>
            <a:r>
              <a:rPr lang="en-US" altLang="zh-CN" dirty="0" smtClean="0"/>
              <a:t>Java</a:t>
            </a:r>
            <a:r>
              <a:rPr lang="zh-CN" altLang="en-US" dirty="0" smtClean="0"/>
              <a:t>为枚举类型提供了一些内置的方法，同事枚举常量还可以有自己的方法。可以很方便的遍历枚举对象。</a:t>
            </a:r>
            <a:endParaRPr lang="zh-CN" altLang="en-US" dirty="0"/>
          </a:p>
        </p:txBody>
      </p:sp>
      <p:sp>
        <p:nvSpPr>
          <p:cNvPr id="5" name="矩形 4"/>
          <p:cNvSpPr/>
          <p:nvPr/>
        </p:nvSpPr>
        <p:spPr>
          <a:xfrm>
            <a:off x="285720" y="2714620"/>
            <a:ext cx="8358246" cy="1477328"/>
          </a:xfrm>
          <a:prstGeom prst="rect">
            <a:avLst/>
          </a:prstGeom>
        </p:spPr>
        <p:txBody>
          <a:bodyPr wrap="square">
            <a:spAutoFit/>
          </a:bodyPr>
          <a:lstStyle/>
          <a:p>
            <a:r>
              <a:rPr lang="en-US" altLang="zh-CN" b="1" dirty="0" smtClean="0"/>
              <a:t>3.</a:t>
            </a:r>
            <a:r>
              <a:rPr lang="zh-CN" altLang="en-US" b="1" dirty="0" smtClean="0"/>
              <a:t>静态导入</a:t>
            </a:r>
          </a:p>
          <a:p>
            <a:r>
              <a:rPr lang="zh-CN" altLang="en-US" dirty="0" smtClean="0"/>
              <a:t>通过使用 </a:t>
            </a:r>
            <a:r>
              <a:rPr lang="en-US" dirty="0" smtClean="0"/>
              <a:t>import static，</a:t>
            </a:r>
            <a:r>
              <a:rPr lang="zh-CN" altLang="en-US" dirty="0" smtClean="0"/>
              <a:t>就可以不用指定 </a:t>
            </a:r>
            <a:r>
              <a:rPr lang="en-US" dirty="0" smtClean="0"/>
              <a:t>Constants </a:t>
            </a:r>
            <a:r>
              <a:rPr lang="zh-CN" altLang="en-US" dirty="0" smtClean="0"/>
              <a:t>类名而直接使用静态成员，包括静态方法。</a:t>
            </a:r>
          </a:p>
          <a:p>
            <a:r>
              <a:rPr lang="en-US" dirty="0" smtClean="0"/>
              <a:t>import </a:t>
            </a:r>
            <a:r>
              <a:rPr lang="en-US" dirty="0" err="1" smtClean="0"/>
              <a:t>xxxx</a:t>
            </a:r>
            <a:r>
              <a:rPr lang="en-US" dirty="0" smtClean="0"/>
              <a:t> </a:t>
            </a:r>
            <a:r>
              <a:rPr lang="zh-CN" altLang="en-US" dirty="0" smtClean="0"/>
              <a:t>和 </a:t>
            </a:r>
            <a:r>
              <a:rPr lang="en-US" dirty="0" smtClean="0"/>
              <a:t>import static </a:t>
            </a:r>
            <a:r>
              <a:rPr lang="en-US" dirty="0" err="1" smtClean="0"/>
              <a:t>xxxx</a:t>
            </a:r>
            <a:r>
              <a:rPr lang="zh-CN" altLang="en-US" dirty="0" smtClean="0"/>
              <a:t>的区别是前者一般导入的是类文件如</a:t>
            </a:r>
            <a:r>
              <a:rPr lang="en-US" dirty="0" smtClean="0"/>
              <a:t>import </a:t>
            </a:r>
            <a:r>
              <a:rPr lang="en-US" dirty="0" err="1" smtClean="0"/>
              <a:t>java.util.Scanner</a:t>
            </a:r>
            <a:r>
              <a:rPr lang="en-US" dirty="0" smtClean="0"/>
              <a:t>;</a:t>
            </a:r>
            <a:r>
              <a:rPr lang="zh-CN" altLang="en-US" dirty="0" smtClean="0"/>
              <a:t>后者一般是导入静态的方法，</a:t>
            </a:r>
            <a:r>
              <a:rPr lang="en-US" dirty="0" smtClean="0"/>
              <a:t>import static </a:t>
            </a:r>
            <a:r>
              <a:rPr lang="en-US" dirty="0" err="1" smtClean="0"/>
              <a:t>java.lang.System.out</a:t>
            </a:r>
            <a:r>
              <a:rPr lang="en-US" dirty="0" smtClean="0"/>
              <a:t>。</a:t>
            </a:r>
            <a:endParaRPr lang="en-US" dirty="0"/>
          </a:p>
        </p:txBody>
      </p:sp>
      <p:sp>
        <p:nvSpPr>
          <p:cNvPr id="6" name="矩形 5"/>
          <p:cNvSpPr/>
          <p:nvPr/>
        </p:nvSpPr>
        <p:spPr>
          <a:xfrm>
            <a:off x="357158" y="4643446"/>
            <a:ext cx="8143932" cy="1200329"/>
          </a:xfrm>
          <a:prstGeom prst="rect">
            <a:avLst/>
          </a:prstGeom>
        </p:spPr>
        <p:txBody>
          <a:bodyPr wrap="square">
            <a:spAutoFit/>
          </a:bodyPr>
          <a:lstStyle/>
          <a:p>
            <a:r>
              <a:rPr lang="en-US" altLang="zh-CN" b="1" dirty="0" smtClean="0"/>
              <a:t>4.</a:t>
            </a:r>
            <a:r>
              <a:rPr lang="zh-CN" altLang="en-US" b="1" dirty="0" smtClean="0"/>
              <a:t>可变参数（</a:t>
            </a:r>
            <a:r>
              <a:rPr lang="en-US" b="1" dirty="0" err="1" smtClean="0"/>
              <a:t>Varargs</a:t>
            </a:r>
            <a:r>
              <a:rPr lang="en-US" b="1" dirty="0" smtClean="0"/>
              <a:t>）</a:t>
            </a:r>
          </a:p>
          <a:p>
            <a:r>
              <a:rPr lang="en-US" dirty="0" smtClean="0"/>
              <a:t> </a:t>
            </a:r>
          </a:p>
          <a:p>
            <a:r>
              <a:rPr lang="zh-CN" altLang="en-US" dirty="0" smtClean="0"/>
              <a:t>可变参数的简单语法格式为：</a:t>
            </a:r>
          </a:p>
          <a:p>
            <a:r>
              <a:rPr lang="en-US" dirty="0" err="1" smtClean="0"/>
              <a:t>methodName</a:t>
            </a:r>
            <a:r>
              <a:rPr lang="en-US" dirty="0" smtClean="0"/>
              <a:t>([</a:t>
            </a:r>
            <a:r>
              <a:rPr lang="en-US" dirty="0" err="1" smtClean="0"/>
              <a:t>argumentList</a:t>
            </a:r>
            <a:r>
              <a:rPr lang="en-US" dirty="0" smtClean="0"/>
              <a:t>], </a:t>
            </a:r>
            <a:r>
              <a:rPr lang="en-US" dirty="0" err="1" smtClean="0"/>
              <a:t>dataType</a:t>
            </a:r>
            <a:r>
              <a:rPr lang="en-US" dirty="0" smtClean="0"/>
              <a:t>...</a:t>
            </a:r>
            <a:r>
              <a:rPr lang="en-US" dirty="0" err="1" smtClean="0"/>
              <a:t>argumentName</a:t>
            </a:r>
            <a:r>
              <a:rPr lang="en-US" dirty="0" smtClean="0"/>
              <a: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4282" y="357166"/>
            <a:ext cx="8643998" cy="2862322"/>
          </a:xfrm>
          <a:prstGeom prst="rect">
            <a:avLst/>
          </a:prstGeom>
        </p:spPr>
        <p:txBody>
          <a:bodyPr wrap="square">
            <a:spAutoFit/>
          </a:bodyPr>
          <a:lstStyle/>
          <a:p>
            <a:r>
              <a:rPr lang="en-US" altLang="zh-CN" b="1" dirty="0" smtClean="0"/>
              <a:t>5.</a:t>
            </a:r>
            <a:r>
              <a:rPr lang="zh-CN" altLang="en-US" b="1" dirty="0" smtClean="0"/>
              <a:t>内省（</a:t>
            </a:r>
            <a:r>
              <a:rPr lang="en-US" altLang="zh-CN" b="1" dirty="0" err="1" smtClean="0"/>
              <a:t>Introspector</a:t>
            </a:r>
            <a:r>
              <a:rPr lang="zh-CN" altLang="en-US" b="1" dirty="0" smtClean="0"/>
              <a:t>）</a:t>
            </a:r>
          </a:p>
          <a:p>
            <a:r>
              <a:rPr lang="zh-CN" altLang="en-US" dirty="0" smtClean="0"/>
              <a:t> </a:t>
            </a:r>
          </a:p>
          <a:p>
            <a:r>
              <a:rPr lang="zh-CN" altLang="en-US" dirty="0" smtClean="0"/>
              <a:t>是 </a:t>
            </a:r>
            <a:r>
              <a:rPr lang="en-US" altLang="zh-CN" dirty="0" smtClean="0"/>
              <a:t>Java</a:t>
            </a:r>
            <a:r>
              <a:rPr lang="zh-CN" altLang="en-US" dirty="0" smtClean="0"/>
              <a:t>语言对</a:t>
            </a:r>
            <a:r>
              <a:rPr lang="en-US" altLang="zh-CN" dirty="0" smtClean="0"/>
              <a:t>Bean</a:t>
            </a:r>
            <a:r>
              <a:rPr lang="zh-CN" altLang="en-US" dirty="0" smtClean="0"/>
              <a:t>类属性、事件的一种缺省处理方法。例如类</a:t>
            </a:r>
            <a:r>
              <a:rPr lang="en-US" altLang="zh-CN" dirty="0" smtClean="0"/>
              <a:t>A</a:t>
            </a:r>
            <a:r>
              <a:rPr lang="zh-CN" altLang="en-US" dirty="0" smtClean="0"/>
              <a:t>中有属性</a:t>
            </a:r>
            <a:r>
              <a:rPr lang="en-US" altLang="zh-CN" dirty="0" smtClean="0"/>
              <a:t>name,</a:t>
            </a:r>
            <a:r>
              <a:rPr lang="zh-CN" altLang="en-US" dirty="0" smtClean="0"/>
              <a:t>那我们可以通过</a:t>
            </a:r>
            <a:r>
              <a:rPr lang="en-US" altLang="zh-CN" dirty="0" err="1" smtClean="0"/>
              <a:t>getName,setName</a:t>
            </a:r>
            <a:r>
              <a:rPr lang="zh-CN" altLang="en-US" dirty="0" smtClean="0"/>
              <a:t>来得到其值或者设置新 的值。通过</a:t>
            </a:r>
            <a:r>
              <a:rPr lang="en-US" altLang="zh-CN" dirty="0" err="1" smtClean="0"/>
              <a:t>getName</a:t>
            </a:r>
            <a:r>
              <a:rPr lang="en-US" altLang="zh-CN" dirty="0" smtClean="0"/>
              <a:t>/</a:t>
            </a:r>
            <a:r>
              <a:rPr lang="en-US" altLang="zh-CN" dirty="0" err="1" smtClean="0"/>
              <a:t>setName</a:t>
            </a:r>
            <a:r>
              <a:rPr lang="zh-CN" altLang="en-US" dirty="0" smtClean="0"/>
              <a:t>来访问</a:t>
            </a:r>
            <a:r>
              <a:rPr lang="en-US" altLang="zh-CN" dirty="0" smtClean="0"/>
              <a:t>name</a:t>
            </a:r>
            <a:r>
              <a:rPr lang="zh-CN" altLang="en-US" dirty="0" smtClean="0"/>
              <a:t>属性，这就是默认的规则。</a:t>
            </a:r>
            <a:r>
              <a:rPr lang="en-US" altLang="zh-CN" dirty="0" smtClean="0"/>
              <a:t>Java</a:t>
            </a:r>
            <a:r>
              <a:rPr lang="zh-CN" altLang="en-US" dirty="0" smtClean="0"/>
              <a:t>中提供了一套</a:t>
            </a:r>
            <a:r>
              <a:rPr lang="en-US" altLang="zh-CN" dirty="0" smtClean="0"/>
              <a:t>API</a:t>
            </a:r>
            <a:r>
              <a:rPr lang="zh-CN" altLang="en-US" dirty="0" smtClean="0"/>
              <a:t>用来访问某个属性的</a:t>
            </a:r>
            <a:r>
              <a:rPr lang="en-US" altLang="zh-CN" dirty="0" smtClean="0"/>
              <a:t>getter /setter</a:t>
            </a:r>
            <a:r>
              <a:rPr lang="zh-CN" altLang="en-US" dirty="0" smtClean="0"/>
              <a:t>方法，通过这些</a:t>
            </a:r>
            <a:r>
              <a:rPr lang="en-US" altLang="zh-CN" dirty="0" smtClean="0"/>
              <a:t>API</a:t>
            </a:r>
            <a:r>
              <a:rPr lang="zh-CN" altLang="en-US" dirty="0" smtClean="0"/>
              <a:t>可以使你不需要了解这个规则（但你最好还是要搞清楚），这些</a:t>
            </a:r>
            <a:r>
              <a:rPr lang="en-US" altLang="zh-CN" dirty="0" smtClean="0"/>
              <a:t>API</a:t>
            </a:r>
            <a:r>
              <a:rPr lang="zh-CN" altLang="en-US" dirty="0" smtClean="0"/>
              <a:t>存放于包</a:t>
            </a:r>
            <a:r>
              <a:rPr lang="en-US" altLang="zh-CN" dirty="0" err="1" smtClean="0"/>
              <a:t>java.beans</a:t>
            </a:r>
            <a:r>
              <a:rPr lang="zh-CN" altLang="en-US" dirty="0" smtClean="0"/>
              <a:t>中。</a:t>
            </a:r>
          </a:p>
          <a:p>
            <a:r>
              <a:rPr lang="zh-CN" altLang="en-US" dirty="0" smtClean="0"/>
              <a:t>一 般的做法是通过类</a:t>
            </a:r>
            <a:r>
              <a:rPr lang="en-US" altLang="zh-CN" dirty="0" err="1" smtClean="0"/>
              <a:t>Introspector</a:t>
            </a:r>
            <a:r>
              <a:rPr lang="zh-CN" altLang="en-US" dirty="0" smtClean="0"/>
              <a:t>来获取某个对象的</a:t>
            </a:r>
            <a:r>
              <a:rPr lang="en-US" altLang="zh-CN" dirty="0" err="1" smtClean="0"/>
              <a:t>BeanInfo</a:t>
            </a:r>
            <a:r>
              <a:rPr lang="zh-CN" altLang="en-US" dirty="0" smtClean="0"/>
              <a:t>信息，然后通过</a:t>
            </a:r>
            <a:r>
              <a:rPr lang="en-US" altLang="zh-CN" dirty="0" err="1" smtClean="0"/>
              <a:t>BeanInfo</a:t>
            </a:r>
            <a:r>
              <a:rPr lang="zh-CN" altLang="en-US" dirty="0" smtClean="0"/>
              <a:t>来获取属性的描述器 （</a:t>
            </a:r>
            <a:r>
              <a:rPr lang="en-US" altLang="zh-CN" dirty="0" err="1" smtClean="0"/>
              <a:t>PropertyDescriptor</a:t>
            </a:r>
            <a:r>
              <a:rPr lang="zh-CN" altLang="en-US" dirty="0" smtClean="0"/>
              <a:t>），通过这个属性描述器就可以获取某个属性对应的</a:t>
            </a:r>
            <a:r>
              <a:rPr lang="en-US" altLang="zh-CN" dirty="0" smtClean="0"/>
              <a:t>getter/setter</a:t>
            </a:r>
            <a:r>
              <a:rPr lang="zh-CN" altLang="en-US" dirty="0" smtClean="0"/>
              <a:t>方法，然后我们就可以通过反射机制来 调用这些方法。</a:t>
            </a:r>
            <a:endParaRPr lang="zh-CN" altLang="en-US" dirty="0"/>
          </a:p>
        </p:txBody>
      </p:sp>
      <p:sp>
        <p:nvSpPr>
          <p:cNvPr id="3" name="矩形 2"/>
          <p:cNvSpPr/>
          <p:nvPr/>
        </p:nvSpPr>
        <p:spPr>
          <a:xfrm>
            <a:off x="285720" y="3571876"/>
            <a:ext cx="8501122" cy="1754326"/>
          </a:xfrm>
          <a:prstGeom prst="rect">
            <a:avLst/>
          </a:prstGeom>
        </p:spPr>
        <p:txBody>
          <a:bodyPr wrap="square">
            <a:spAutoFit/>
          </a:bodyPr>
          <a:lstStyle/>
          <a:p>
            <a:r>
              <a:rPr lang="en-US" altLang="zh-CN" b="1" dirty="0" smtClean="0"/>
              <a:t>6.</a:t>
            </a:r>
            <a:r>
              <a:rPr lang="zh-CN" altLang="en-US" b="1" dirty="0" smtClean="0"/>
              <a:t>泛型</a:t>
            </a:r>
            <a:r>
              <a:rPr lang="en-US" altLang="zh-CN" b="1" dirty="0" smtClean="0"/>
              <a:t>(Generic) </a:t>
            </a:r>
            <a:endParaRPr lang="zh-CN" altLang="en-US" b="1" dirty="0" smtClean="0"/>
          </a:p>
          <a:p>
            <a:r>
              <a:rPr lang="zh-CN" altLang="en-US" dirty="0" smtClean="0"/>
              <a:t> </a:t>
            </a:r>
          </a:p>
          <a:p>
            <a:r>
              <a:rPr lang="en-US" altLang="zh-CN" dirty="0" smtClean="0"/>
              <a:t>C++ </a:t>
            </a:r>
            <a:r>
              <a:rPr lang="zh-CN" altLang="en-US" dirty="0" smtClean="0"/>
              <a:t>通过模板技术可以指定集合的元素类型，而</a:t>
            </a:r>
            <a:r>
              <a:rPr lang="en-US" altLang="zh-CN" dirty="0" smtClean="0"/>
              <a:t>Java</a:t>
            </a:r>
            <a:r>
              <a:rPr lang="zh-CN" altLang="en-US" dirty="0" smtClean="0"/>
              <a:t>在</a:t>
            </a:r>
            <a:r>
              <a:rPr lang="en-US" altLang="zh-CN" dirty="0" smtClean="0"/>
              <a:t>1.5</a:t>
            </a:r>
            <a:r>
              <a:rPr lang="zh-CN" altLang="en-US" dirty="0" smtClean="0"/>
              <a:t>之前一直没有相对应的功能。一个集合可以放任何类型的对象，相应地从集合里面拿对象的时候我们也 不得不对他们进行强制得类型转换。猛虎引入了泛型，它允许指定集合里元素的类型，这样你可以得到强类型在编译时刻进行类型检查的好处。</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5720" y="428604"/>
            <a:ext cx="8643998" cy="1200329"/>
          </a:xfrm>
          <a:prstGeom prst="rect">
            <a:avLst/>
          </a:prstGeom>
        </p:spPr>
        <p:txBody>
          <a:bodyPr wrap="square">
            <a:spAutoFit/>
          </a:bodyPr>
          <a:lstStyle/>
          <a:p>
            <a:r>
              <a:rPr lang="en-US" altLang="zh-CN" b="1" dirty="0" smtClean="0"/>
              <a:t>7.For-Each</a:t>
            </a:r>
            <a:r>
              <a:rPr lang="zh-CN" altLang="en-US" b="1" dirty="0" smtClean="0"/>
              <a:t>循环 </a:t>
            </a:r>
          </a:p>
          <a:p>
            <a:r>
              <a:rPr lang="zh-CN" altLang="en-US" dirty="0" smtClean="0"/>
              <a:t> </a:t>
            </a:r>
          </a:p>
          <a:p>
            <a:r>
              <a:rPr lang="en-US" altLang="zh-CN" dirty="0" smtClean="0"/>
              <a:t>For-Each</a:t>
            </a:r>
            <a:r>
              <a:rPr lang="zh-CN" altLang="en-US" dirty="0" smtClean="0"/>
              <a:t>循环得加入简化了集合的遍历。假设我们要遍历一个集合对其中的元素进行一些处理。</a:t>
            </a:r>
            <a:endParaRPr lang="zh-CN" altLang="en-US" dirty="0"/>
          </a:p>
        </p:txBody>
      </p:sp>
      <p:sp>
        <p:nvSpPr>
          <p:cNvPr id="3" name="矩形 2"/>
          <p:cNvSpPr/>
          <p:nvPr/>
        </p:nvSpPr>
        <p:spPr>
          <a:xfrm>
            <a:off x="357158" y="2714620"/>
            <a:ext cx="8429684" cy="2031325"/>
          </a:xfrm>
          <a:prstGeom prst="rect">
            <a:avLst/>
          </a:prstGeom>
        </p:spPr>
        <p:txBody>
          <a:bodyPr wrap="square">
            <a:spAutoFit/>
          </a:bodyPr>
          <a:lstStyle/>
          <a:p>
            <a:r>
              <a:rPr lang="en-US" altLang="zh-CN" b="1" dirty="0" smtClean="0"/>
              <a:t>8.Annotation</a:t>
            </a:r>
            <a:r>
              <a:rPr lang="zh-CN" altLang="en-US" b="1" dirty="0" smtClean="0"/>
              <a:t>注解</a:t>
            </a:r>
          </a:p>
          <a:p>
            <a:endParaRPr lang="en-US" altLang="zh-CN" dirty="0" smtClean="0"/>
          </a:p>
          <a:p>
            <a:r>
              <a:rPr lang="zh-CN" altLang="en-US" dirty="0" smtClean="0"/>
              <a:t>注解</a:t>
            </a:r>
            <a:r>
              <a:rPr lang="en-US" altLang="zh-CN" dirty="0" smtClean="0"/>
              <a:t>:</a:t>
            </a:r>
            <a:r>
              <a:rPr lang="zh-CN" altLang="en-US" dirty="0" smtClean="0"/>
              <a:t>相当于一种标记，加了注解就等于打上了某中标记，没加，则等于没有某种标记，以后，  </a:t>
            </a:r>
            <a:r>
              <a:rPr lang="en-US" altLang="zh-CN" dirty="0" err="1" smtClean="0"/>
              <a:t>javac</a:t>
            </a:r>
            <a:r>
              <a:rPr lang="zh-CN" altLang="en-US" dirty="0" smtClean="0"/>
              <a:t>编译器，开发工具和其他程序可以用反射来了解你的类及各种元素上有无何种标记，看你  有何种标记，就去干相应的事。标记可以加在包，类，字段，方法，方法的参数以及局部变量 上。</a:t>
            </a:r>
            <a:br>
              <a:rPr lang="zh-CN" altLang="en-US" dirty="0" smtClean="0"/>
            </a:br>
            <a:endParaRPr lang="zh-CN" altLang="en-US" dirty="0"/>
          </a:p>
        </p:txBody>
      </p:sp>
      <p:sp>
        <p:nvSpPr>
          <p:cNvPr id="4" name="矩形 3"/>
          <p:cNvSpPr/>
          <p:nvPr/>
        </p:nvSpPr>
        <p:spPr>
          <a:xfrm>
            <a:off x="357158" y="4826675"/>
            <a:ext cx="8429684" cy="954107"/>
          </a:xfrm>
          <a:prstGeom prst="rect">
            <a:avLst/>
          </a:prstGeom>
        </p:spPr>
        <p:txBody>
          <a:bodyPr wrap="square">
            <a:spAutoFit/>
          </a:bodyPr>
          <a:lstStyle/>
          <a:p>
            <a:r>
              <a:rPr lang="en-US" altLang="zh-CN" sz="2000" b="1" dirty="0" smtClean="0"/>
              <a:t>9.java.util.concurrent</a:t>
            </a:r>
            <a:endParaRPr lang="zh-CN" altLang="en-US" sz="2000" b="1" dirty="0" smtClean="0"/>
          </a:p>
          <a:p>
            <a:r>
              <a:rPr lang="zh-CN" altLang="en-US" dirty="0" smtClean="0"/>
              <a:t/>
            </a:r>
            <a:br>
              <a:rPr lang="zh-CN" altLang="en-US" dirty="0" smtClean="0"/>
            </a:b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4282" y="428604"/>
            <a:ext cx="8501122" cy="6186309"/>
          </a:xfrm>
          <a:prstGeom prst="rect">
            <a:avLst/>
          </a:prstGeom>
        </p:spPr>
        <p:txBody>
          <a:bodyPr wrap="square">
            <a:spAutoFit/>
          </a:bodyPr>
          <a:lstStyle/>
          <a:p>
            <a:r>
              <a:rPr lang="en-US" altLang="zh-CN" dirty="0" err="1" smtClean="0"/>
              <a:t>java.util.concurrent</a:t>
            </a:r>
            <a:r>
              <a:rPr lang="en-US" altLang="zh-CN" dirty="0" smtClean="0"/>
              <a:t> </a:t>
            </a:r>
            <a:r>
              <a:rPr lang="zh-CN" altLang="en-US" dirty="0" smtClean="0"/>
              <a:t>包含许多线程安全、测试良好、高性能的并发构建块。不客气地说，创建 </a:t>
            </a:r>
            <a:r>
              <a:rPr lang="en-US" altLang="zh-CN" dirty="0" err="1" smtClean="0"/>
              <a:t>java.util.concurrent</a:t>
            </a:r>
            <a:r>
              <a:rPr lang="en-US" altLang="zh-CN" dirty="0" smtClean="0"/>
              <a:t> </a:t>
            </a:r>
            <a:r>
              <a:rPr lang="zh-CN" altLang="en-US" dirty="0" smtClean="0"/>
              <a:t>的目的就是要实现 </a:t>
            </a:r>
            <a:r>
              <a:rPr lang="en-US" altLang="zh-CN" dirty="0" smtClean="0"/>
              <a:t>Collection </a:t>
            </a:r>
            <a:r>
              <a:rPr lang="zh-CN" altLang="en-US" dirty="0" smtClean="0"/>
              <a:t>框架对数据结构所执行的并发操作。通过提供一组可靠的、高性能并发构建块，开发人员可以提高并发类的线程安全、可伸缩性、性能、可读性和可靠性。</a:t>
            </a:r>
          </a:p>
          <a:p>
            <a:r>
              <a:rPr lang="zh-CN" altLang="en-US" dirty="0" smtClean="0"/>
              <a:t>如果一些类名看起来相似，可能是因为 </a:t>
            </a:r>
            <a:r>
              <a:rPr lang="en-US" altLang="zh-CN" dirty="0" err="1" smtClean="0"/>
              <a:t>java.util.concurrent</a:t>
            </a:r>
            <a:r>
              <a:rPr lang="en-US" altLang="zh-CN" dirty="0" smtClean="0"/>
              <a:t> </a:t>
            </a:r>
            <a:r>
              <a:rPr lang="zh-CN" altLang="en-US" dirty="0" smtClean="0"/>
              <a:t>中的许多概念源自 </a:t>
            </a:r>
            <a:r>
              <a:rPr lang="en-US" altLang="zh-CN" dirty="0" smtClean="0"/>
              <a:t>Doug Lea </a:t>
            </a:r>
            <a:r>
              <a:rPr lang="zh-CN" altLang="en-US" dirty="0" smtClean="0"/>
              <a:t>的 </a:t>
            </a:r>
            <a:r>
              <a:rPr lang="en-US" altLang="zh-CN" dirty="0" err="1" smtClean="0"/>
              <a:t>util.concurrent</a:t>
            </a:r>
            <a:r>
              <a:rPr lang="en-US" altLang="zh-CN" dirty="0" smtClean="0"/>
              <a:t> </a:t>
            </a:r>
            <a:r>
              <a:rPr lang="zh-CN" altLang="en-US" dirty="0" smtClean="0"/>
              <a:t>库（请参阅 参考资料）。</a:t>
            </a:r>
          </a:p>
          <a:p>
            <a:r>
              <a:rPr lang="en-US" altLang="zh-CN" dirty="0" smtClean="0"/>
              <a:t>JDK 5.0 </a:t>
            </a:r>
            <a:r>
              <a:rPr lang="zh-CN" altLang="en-US" dirty="0" smtClean="0"/>
              <a:t>中的并发改进可以分为三组：</a:t>
            </a:r>
          </a:p>
          <a:p>
            <a:r>
              <a:rPr lang="zh-CN" altLang="en-US" dirty="0" smtClean="0"/>
              <a:t>    </a:t>
            </a:r>
            <a:r>
              <a:rPr lang="en-US" altLang="zh-CN" dirty="0" smtClean="0"/>
              <a:t>• JVM </a:t>
            </a:r>
            <a:r>
              <a:rPr lang="zh-CN" altLang="en-US" dirty="0" smtClean="0"/>
              <a:t>级别更改。大多数现代处理器对并发对某一硬件级别提供支持，通常以 </a:t>
            </a:r>
            <a:r>
              <a:rPr lang="en-US" altLang="zh-CN" dirty="0" smtClean="0"/>
              <a:t>compare-and-swap </a:t>
            </a:r>
            <a:r>
              <a:rPr lang="zh-CN" altLang="en-US" dirty="0" smtClean="0"/>
              <a:t>（</a:t>
            </a:r>
            <a:r>
              <a:rPr lang="en-US" altLang="zh-CN" dirty="0" smtClean="0"/>
              <a:t>CAS</a:t>
            </a:r>
            <a:r>
              <a:rPr lang="zh-CN" altLang="en-US" dirty="0" smtClean="0"/>
              <a:t>）指令形式。</a:t>
            </a:r>
            <a:r>
              <a:rPr lang="en-US" altLang="zh-CN" dirty="0" smtClean="0"/>
              <a:t>CAS </a:t>
            </a:r>
            <a:r>
              <a:rPr lang="zh-CN" altLang="en-US" dirty="0" smtClean="0"/>
              <a:t>是一种低级别的、细粒度的技术，它允许多个线程更新一个内存位置，同时能够检测其他线程的冲突并进行恢复。它是许多高性能并发算法的基础。在 </a:t>
            </a:r>
            <a:r>
              <a:rPr lang="en-US" altLang="zh-CN" dirty="0" smtClean="0"/>
              <a:t>JDK 5.0 </a:t>
            </a:r>
            <a:r>
              <a:rPr lang="zh-CN" altLang="en-US" dirty="0" smtClean="0"/>
              <a:t>之前，</a:t>
            </a:r>
            <a:r>
              <a:rPr lang="en-US" altLang="zh-CN" dirty="0" smtClean="0"/>
              <a:t>Java </a:t>
            </a:r>
            <a:r>
              <a:rPr lang="zh-CN" altLang="en-US" dirty="0" smtClean="0"/>
              <a:t>语言中用于协调线程之间的访问的惟一原语是同步，同步是更重量级和粗粒度的。公开 </a:t>
            </a:r>
            <a:r>
              <a:rPr lang="en-US" altLang="zh-CN" dirty="0" smtClean="0"/>
              <a:t>CAS </a:t>
            </a:r>
            <a:r>
              <a:rPr lang="zh-CN" altLang="en-US" dirty="0" smtClean="0"/>
              <a:t>可以开发高度可伸缩的并发 </a:t>
            </a:r>
            <a:r>
              <a:rPr lang="en-US" altLang="zh-CN" dirty="0" smtClean="0"/>
              <a:t>Java </a:t>
            </a:r>
            <a:r>
              <a:rPr lang="zh-CN" altLang="en-US" dirty="0" smtClean="0"/>
              <a:t>类。这些更改主要由 </a:t>
            </a:r>
            <a:r>
              <a:rPr lang="en-US" altLang="zh-CN" dirty="0" smtClean="0"/>
              <a:t>JDK </a:t>
            </a:r>
            <a:r>
              <a:rPr lang="zh-CN" altLang="en-US" dirty="0" smtClean="0"/>
              <a:t>库类使用，而不是由开发人员使用。</a:t>
            </a:r>
          </a:p>
          <a:p>
            <a:r>
              <a:rPr lang="zh-CN" altLang="en-US" dirty="0" smtClean="0"/>
              <a:t>    </a:t>
            </a:r>
            <a:r>
              <a:rPr lang="en-US" altLang="zh-CN" dirty="0" smtClean="0"/>
              <a:t>• </a:t>
            </a:r>
            <a:r>
              <a:rPr lang="zh-CN" altLang="en-US" dirty="0" smtClean="0"/>
              <a:t>低级实用程序类 </a:t>
            </a:r>
            <a:r>
              <a:rPr lang="en-US" altLang="zh-CN" dirty="0" smtClean="0"/>
              <a:t>-- </a:t>
            </a:r>
            <a:r>
              <a:rPr lang="zh-CN" altLang="en-US" dirty="0" smtClean="0"/>
              <a:t>锁定和原子类。使用 </a:t>
            </a:r>
            <a:r>
              <a:rPr lang="en-US" altLang="zh-CN" dirty="0" smtClean="0"/>
              <a:t>CAS </a:t>
            </a:r>
            <a:r>
              <a:rPr lang="zh-CN" altLang="en-US" dirty="0" smtClean="0"/>
              <a:t>作为并发原语，</a:t>
            </a:r>
            <a:r>
              <a:rPr lang="en-US" altLang="zh-CN" dirty="0" err="1" smtClean="0"/>
              <a:t>ReentrantLock</a:t>
            </a:r>
            <a:r>
              <a:rPr lang="en-US" altLang="zh-CN" dirty="0" smtClean="0"/>
              <a:t> </a:t>
            </a:r>
            <a:r>
              <a:rPr lang="zh-CN" altLang="en-US" dirty="0" smtClean="0"/>
              <a:t>类提供与 </a:t>
            </a:r>
            <a:r>
              <a:rPr lang="en-US" altLang="zh-CN" dirty="0" smtClean="0"/>
              <a:t>synchronized </a:t>
            </a:r>
            <a:r>
              <a:rPr lang="zh-CN" altLang="en-US" dirty="0" smtClean="0"/>
              <a:t>原语相同的锁定和内存语义，然而这样可以更好地控制锁定（如计时的锁定等待、锁定轮询和可中断的锁定等待）和提供更好的可伸缩性（竞争时的高性能）。大多数开发人员将不再直接使用 </a:t>
            </a:r>
            <a:r>
              <a:rPr lang="en-US" altLang="zh-CN" dirty="0" err="1" smtClean="0"/>
              <a:t>ReentrantLock</a:t>
            </a:r>
            <a:r>
              <a:rPr lang="en-US" altLang="zh-CN" dirty="0" smtClean="0"/>
              <a:t> </a:t>
            </a:r>
            <a:r>
              <a:rPr lang="zh-CN" altLang="en-US" dirty="0" smtClean="0"/>
              <a:t>类，而是使用在 </a:t>
            </a:r>
            <a:r>
              <a:rPr lang="en-US" altLang="zh-CN" dirty="0" err="1" smtClean="0"/>
              <a:t>ReentrantLock</a:t>
            </a:r>
            <a:r>
              <a:rPr lang="en-US" altLang="zh-CN" dirty="0" smtClean="0"/>
              <a:t> </a:t>
            </a:r>
            <a:r>
              <a:rPr lang="zh-CN" altLang="en-US" dirty="0" smtClean="0"/>
              <a:t>类上构建的高级类。</a:t>
            </a:r>
          </a:p>
          <a:p>
            <a:r>
              <a:rPr lang="zh-CN" altLang="en-US" dirty="0" smtClean="0"/>
              <a:t>    </a:t>
            </a:r>
            <a:r>
              <a:rPr lang="en-US" altLang="zh-CN" dirty="0" smtClean="0"/>
              <a:t>• </a:t>
            </a:r>
            <a:r>
              <a:rPr lang="zh-CN" altLang="en-US" dirty="0" smtClean="0"/>
              <a:t>高级实用程序类。这些类实现并发构建块，每个计算机科学文本中都会讲述这些类 </a:t>
            </a:r>
            <a:r>
              <a:rPr lang="en-US" altLang="zh-CN" dirty="0" smtClean="0"/>
              <a:t>-- </a:t>
            </a:r>
            <a:r>
              <a:rPr lang="zh-CN" altLang="en-US" dirty="0" smtClean="0"/>
              <a:t>信号、互斥、闩锁、屏障、交换程序、线程池和线程安全集合类等。大部分开发人员都可以在应用程序中用这些类，来替换许多（如果不是全部）同步、</a:t>
            </a:r>
            <a:r>
              <a:rPr lang="en-US" altLang="zh-CN" dirty="0" smtClean="0"/>
              <a:t>wait() </a:t>
            </a:r>
            <a:r>
              <a:rPr lang="zh-CN" altLang="en-US" dirty="0" smtClean="0"/>
              <a:t>和 </a:t>
            </a:r>
            <a:r>
              <a:rPr lang="en-US" altLang="zh-CN" dirty="0" smtClean="0"/>
              <a:t>notify() </a:t>
            </a:r>
            <a:r>
              <a:rPr lang="zh-CN" altLang="en-US" dirty="0" smtClean="0"/>
              <a:t>的使用，从而提高性能、可读性和正确性。</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928662" y="714356"/>
            <a:ext cx="7020157" cy="57150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679</TotalTime>
  <Words>2992</Words>
  <PresentationFormat>全屏显示(4:3)</PresentationFormat>
  <Paragraphs>184</Paragraphs>
  <Slides>33</Slides>
  <Notes>1</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fucheng</dc:creator>
  <cp:lastModifiedBy>fucheng</cp:lastModifiedBy>
  <cp:revision>115</cp:revision>
  <dcterms:created xsi:type="dcterms:W3CDTF">2015-06-05T06:04:39Z</dcterms:created>
  <dcterms:modified xsi:type="dcterms:W3CDTF">2015-07-06T07:10:37Z</dcterms:modified>
</cp:coreProperties>
</file>