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1"/>
  </p:notesMasterIdLst>
  <p:sldIdLst>
    <p:sldId id="256" r:id="rId4"/>
    <p:sldId id="269" r:id="rId5"/>
    <p:sldId id="262" r:id="rId6"/>
    <p:sldId id="275" r:id="rId7"/>
    <p:sldId id="274" r:id="rId8"/>
    <p:sldId id="276" r:id="rId9"/>
    <p:sldId id="263" r:id="rId10"/>
    <p:sldId id="270" r:id="rId11"/>
    <p:sldId id="264" r:id="rId12"/>
    <p:sldId id="265" r:id="rId13"/>
    <p:sldId id="271" r:id="rId14"/>
    <p:sldId id="266" r:id="rId15"/>
    <p:sldId id="267" r:id="rId16"/>
    <p:sldId id="268" r:id="rId17"/>
    <p:sldId id="272" r:id="rId18"/>
    <p:sldId id="273" r:id="rId19"/>
    <p:sldId id="2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24" autoAdjust="0"/>
  </p:normalViewPr>
  <p:slideViewPr>
    <p:cSldViewPr>
      <p:cViewPr varScale="1">
        <p:scale>
          <a:sx n="74" d="100"/>
          <a:sy n="74" d="100"/>
        </p:scale>
        <p:origin x="552" y="72"/>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A79D7-4A9E-44A2-938D-96DD55A0451F}" type="datetimeFigureOut">
              <a:rPr lang="zh-CN" altLang="en-US" smtClean="0"/>
              <a:t>2015/9/15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46989-7499-4ACB-8901-26D27B7A4262}" type="slidenum">
              <a:rPr lang="zh-CN" altLang="en-US" smtClean="0"/>
              <a:t>‹#›</a:t>
            </a:fld>
            <a:endParaRPr lang="zh-CN" altLang="en-US"/>
          </a:p>
        </p:txBody>
      </p:sp>
    </p:spTree>
    <p:extLst>
      <p:ext uri="{BB962C8B-B14F-4D97-AF65-F5344CB8AC3E}">
        <p14:creationId xmlns:p14="http://schemas.microsoft.com/office/powerpoint/2010/main" val="217141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hadoop.apache.org/zookeeper/docs/r3.2.2/api/org/apache/zookeeper/ZooKeeper.html#getChildren%28java.lang.String,%20boolean%2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java.sun.com/javase/6/docs/api/java/lang/String.html?is-external=tru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adoop.apache.org/zookeeper/docs/r3.2.2/api/org/apache/zookeeper/ZooKeeper.html#getChildren%28java.lang.String,%20boolean%29"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java.sun.com/javase/6/docs/api/java/lang/String.html?is-external=true" TargetMode="External"/><Relationship Id="rId4" Type="http://schemas.openxmlformats.org/officeDocument/2006/relationships/hyperlink" Target="http://hadoop.apache.org/zookeeper/docs/r3.2.2/api/org/apache/zookeeper/ZooKeeper.html#exists%28java.lang.String,%20boolean%2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我把他想复杂了，也想简单了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http://macrochen.iteye.com/blog/1366136</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2</a:t>
            </a:fld>
            <a:endParaRPr lang="zh-CN" altLang="en-US"/>
          </a:p>
        </p:txBody>
      </p:sp>
    </p:spTree>
    <p:extLst>
      <p:ext uri="{BB962C8B-B14F-4D97-AF65-F5344CB8AC3E}">
        <p14:creationId xmlns:p14="http://schemas.microsoft.com/office/powerpoint/2010/main" val="319569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18446989-7499-4ACB-8901-26D27B7A4262}" type="slidenum">
              <a:rPr lang="zh-CN" altLang="en-US" smtClean="0"/>
              <a:t>3</a:t>
            </a:fld>
            <a:endParaRPr lang="zh-CN" altLang="en-US"/>
          </a:p>
        </p:txBody>
      </p:sp>
    </p:spTree>
    <p:extLst>
      <p:ext uri="{BB962C8B-B14F-4D97-AF65-F5344CB8AC3E}">
        <p14:creationId xmlns:p14="http://schemas.microsoft.com/office/powerpoint/2010/main" val="229078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它们的实现方式都是在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Zookeeper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上创建一个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类型的目录节点，然后每个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在它们创建目录节点的父目录节点上</a:t>
            </a:r>
            <a:r>
              <a:rPr lang="zh-CN" altLang="en-US" dirty="0" smtClean="0"/>
              <a:t>调用 </a:t>
            </a:r>
            <a:r>
              <a:rPr lang="en-US" altLang="zh-CN" dirty="0" err="1" smtClean="0">
                <a:hlinkClick r:id="rId3"/>
              </a:rPr>
              <a:t>getChildren</a:t>
            </a:r>
            <a:r>
              <a:rPr lang="en-US" altLang="zh-CN" dirty="0" smtClean="0"/>
              <a:t>(</a:t>
            </a:r>
            <a:r>
              <a:rPr lang="en-US" altLang="zh-CN" dirty="0" smtClean="0">
                <a:hlinkClick r:id="rId4"/>
              </a:rPr>
              <a:t>String</a:t>
            </a:r>
            <a:r>
              <a:rPr lang="en-US" altLang="zh-CN" dirty="0" smtClean="0"/>
              <a:t> 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rPr>
              <a:t>boolean</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 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方法并设置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为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true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，由于是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目录节点，当创建它的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死去，这个目录节点也随之被删除，所以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Children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将会变化，这时</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hlinkClick r:id="rId3"/>
              </a:rPr>
              <a:t>getChildren</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上的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将会被调用，所以其它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就知道已经有某台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死去了。新增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也是同样的原理。</a:t>
            </a:r>
          </a:p>
          <a:p>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Zookeeper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如何实现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Leader Election</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，也就是选出一个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 Server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。和前面的一样每台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创建一个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目录节点，不同的是它还是一个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目录节点，所以它是个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EPHEMERAL_SEQUENTIAL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目录节点。之所以它是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EPHEMERAL_SEQUENTIAL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目录节点，是因为我们可以给每台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编号，我们可以选择当前是最小编号的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为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，假如这个最小编号的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死去，由于是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节点，死去的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对应的节点也被删除，所以当前的节点列表中又出现一个最小编号的节点，我们就选择这个节点为当前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。这样就实现了动态选择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，避免了传统意义上单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容易出现单点故障的问题。</a:t>
            </a:r>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9</a:t>
            </a:fld>
            <a:endParaRPr lang="zh-CN" altLang="en-US"/>
          </a:p>
        </p:txBody>
      </p:sp>
    </p:spTree>
    <p:extLst>
      <p:ext uri="{BB962C8B-B14F-4D97-AF65-F5344CB8AC3E}">
        <p14:creationId xmlns:p14="http://schemas.microsoft.com/office/powerpoint/2010/main" val="388375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实现方式也是需要获得锁的 </a:t>
            </a:r>
            <a:r>
              <a:rPr lang="en-US" altLang="zh-CN" dirty="0" smtClean="0"/>
              <a:t>Server </a:t>
            </a:r>
            <a:r>
              <a:rPr lang="zh-CN" altLang="en-US" dirty="0" smtClean="0"/>
              <a:t>创建一个 </a:t>
            </a:r>
            <a:r>
              <a:rPr lang="en-US" altLang="zh-CN" dirty="0" smtClean="0"/>
              <a:t>EPHEMERAL_SEQUENTIAL </a:t>
            </a:r>
            <a:r>
              <a:rPr lang="zh-CN" altLang="en-US" dirty="0" smtClean="0"/>
              <a:t>目录节点，然后调用 </a:t>
            </a:r>
            <a:r>
              <a:rPr lang="en-US" altLang="zh-CN" dirty="0" err="1" smtClean="0">
                <a:hlinkClick r:id="rId3"/>
              </a:rPr>
              <a:t>getChildren</a:t>
            </a:r>
            <a:r>
              <a:rPr lang="zh-CN" altLang="en-US" dirty="0" smtClean="0"/>
              <a:t>方法获取当前的目录节点列表中最小的目录节点是不是就是自己创建的目录节点，如果正是自己创建的，那么它就获得了这个锁，如果不是那么它就调用 </a:t>
            </a:r>
            <a:r>
              <a:rPr lang="en-US" altLang="zh-CN" dirty="0" smtClean="0">
                <a:hlinkClick r:id="rId4"/>
              </a:rPr>
              <a:t>exists</a:t>
            </a:r>
            <a:r>
              <a:rPr lang="en-US" altLang="zh-CN" dirty="0" smtClean="0"/>
              <a:t>(</a:t>
            </a:r>
            <a:r>
              <a:rPr lang="en-US" altLang="zh-CN" dirty="0" smtClean="0">
                <a:hlinkClick r:id="rId5"/>
              </a:rPr>
              <a:t>String</a:t>
            </a:r>
            <a:r>
              <a:rPr lang="zh-CN" altLang="en-US" dirty="0" smtClean="0"/>
              <a:t> </a:t>
            </a:r>
            <a:r>
              <a:rPr lang="en-US" altLang="zh-CN" dirty="0" smtClean="0"/>
              <a:t>path, </a:t>
            </a:r>
            <a:r>
              <a:rPr lang="en-US" altLang="zh-CN" dirty="0" err="1" smtClean="0"/>
              <a:t>boolean</a:t>
            </a:r>
            <a:r>
              <a:rPr lang="en-US" altLang="zh-CN" dirty="0" smtClean="0"/>
              <a:t> watch) </a:t>
            </a:r>
            <a:r>
              <a:rPr lang="zh-CN" altLang="en-US" dirty="0" smtClean="0"/>
              <a:t>方法并监控 </a:t>
            </a:r>
            <a:r>
              <a:rPr lang="en-US" altLang="zh-CN" dirty="0" smtClean="0"/>
              <a:t>Zookeeper </a:t>
            </a:r>
            <a:r>
              <a:rPr lang="zh-CN" altLang="en-US" dirty="0" smtClean="0"/>
              <a:t>上目录节点列表的变化，一直到自己创建的节点是列表中最小编号的目录节点，从而获得锁，释放锁很简单，只要删除前面它自己所创建的目录节点就行了。</a:t>
            </a:r>
          </a:p>
          <a:p>
            <a:r>
              <a:rPr lang="zh-CN" altLang="en-US" dirty="0" smtClean="0"/>
              <a:t>队列管理</a:t>
            </a:r>
          </a:p>
          <a:p>
            <a:endParaRPr lang="en-US" altLang="zh-CN" dirty="0" smtClean="0"/>
          </a:p>
          <a:p>
            <a:r>
              <a:rPr lang="zh-CN" altLang="en-US" sz="1200" dirty="0" smtClean="0">
                <a:latin typeface="微软雅黑" panose="020B0503020204020204" pitchFamily="34" charset="-122"/>
                <a:ea typeface="微软雅黑" panose="020B0503020204020204" pitchFamily="34" charset="-122"/>
              </a:rPr>
              <a:t>同步队列用 </a:t>
            </a:r>
            <a:r>
              <a:rPr lang="en-US" altLang="zh-CN" sz="1200" dirty="0" smtClean="0">
                <a:latin typeface="微软雅黑" panose="020B0503020204020204" pitchFamily="34" charset="-122"/>
                <a:ea typeface="微软雅黑" panose="020B0503020204020204" pitchFamily="34" charset="-122"/>
              </a:rPr>
              <a:t>Zookeeper </a:t>
            </a:r>
            <a:r>
              <a:rPr lang="zh-CN" altLang="en-US" sz="1200" dirty="0" smtClean="0">
                <a:latin typeface="微软雅黑" panose="020B0503020204020204" pitchFamily="34" charset="-122"/>
                <a:ea typeface="微软雅黑" panose="020B0503020204020204" pitchFamily="34" charset="-122"/>
              </a:rPr>
              <a:t>实现的实现思路如下：</a:t>
            </a:r>
          </a:p>
          <a:p>
            <a:r>
              <a:rPr lang="zh-CN" altLang="en-US" sz="1200" dirty="0" smtClean="0">
                <a:latin typeface="微软雅黑" panose="020B0503020204020204" pitchFamily="34" charset="-122"/>
                <a:ea typeface="微软雅黑" panose="020B0503020204020204" pitchFamily="34" charset="-122"/>
              </a:rPr>
              <a:t>创建一个父目录 </a:t>
            </a:r>
            <a:r>
              <a:rPr lang="en-US" altLang="zh-CN" sz="1200" dirty="0" smtClean="0">
                <a:latin typeface="微软雅黑" panose="020B0503020204020204" pitchFamily="34" charset="-122"/>
                <a:ea typeface="微软雅黑" panose="020B0503020204020204" pitchFamily="34" charset="-122"/>
              </a:rPr>
              <a:t>/synchronizing</a:t>
            </a:r>
            <a:r>
              <a:rPr lang="zh-CN" altLang="en-US" sz="1200" dirty="0" smtClean="0">
                <a:latin typeface="微软雅黑" panose="020B0503020204020204" pitchFamily="34" charset="-122"/>
                <a:ea typeface="微软雅黑" panose="020B0503020204020204" pitchFamily="34" charset="-122"/>
              </a:rPr>
              <a:t>，每个成员都监控标志（</a:t>
            </a:r>
            <a:r>
              <a:rPr lang="en-US" altLang="zh-CN" sz="1200" dirty="0" smtClean="0">
                <a:latin typeface="微软雅黑" panose="020B0503020204020204" pitchFamily="34" charset="-122"/>
                <a:ea typeface="微软雅黑" panose="020B0503020204020204" pitchFamily="34" charset="-122"/>
              </a:rPr>
              <a:t>Set Watch</a:t>
            </a:r>
            <a:r>
              <a:rPr lang="zh-CN" altLang="en-US" sz="1200" dirty="0" smtClean="0">
                <a:latin typeface="微软雅黑" panose="020B0503020204020204" pitchFamily="34" charset="-122"/>
                <a:ea typeface="微软雅黑" panose="020B0503020204020204" pitchFamily="34" charset="-122"/>
              </a:rPr>
              <a:t>）位目录 </a:t>
            </a:r>
            <a:r>
              <a:rPr lang="en-US" altLang="zh-CN" sz="1200" dirty="0" smtClean="0">
                <a:latin typeface="微软雅黑" panose="020B0503020204020204" pitchFamily="34" charset="-122"/>
                <a:ea typeface="微软雅黑" panose="020B0503020204020204" pitchFamily="34" charset="-122"/>
              </a:rPr>
              <a:t>/synchronizing/start </a:t>
            </a:r>
            <a:r>
              <a:rPr lang="zh-CN" altLang="en-US" sz="1200" dirty="0" smtClean="0">
                <a:latin typeface="微软雅黑" panose="020B0503020204020204" pitchFamily="34" charset="-122"/>
                <a:ea typeface="微软雅黑" panose="020B0503020204020204" pitchFamily="34" charset="-122"/>
              </a:rPr>
              <a:t>是否存在，然后每个成员都加入这个队列，加入队列的方式就是创建 </a:t>
            </a:r>
            <a:r>
              <a:rPr lang="en-US" altLang="zh-CN" sz="1200" dirty="0" smtClean="0">
                <a:latin typeface="微软雅黑" panose="020B0503020204020204" pitchFamily="34" charset="-122"/>
                <a:ea typeface="微软雅黑" panose="020B0503020204020204" pitchFamily="34" charset="-122"/>
              </a:rPr>
              <a:t>/synchronizing/</a:t>
            </a:r>
            <a:r>
              <a:rPr lang="en-US" altLang="zh-CN" sz="1200" dirty="0" err="1" smtClean="0">
                <a:latin typeface="微软雅黑" panose="020B0503020204020204" pitchFamily="34" charset="-122"/>
                <a:ea typeface="微软雅黑" panose="020B0503020204020204" pitchFamily="34" charset="-122"/>
              </a:rPr>
              <a:t>member_i</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的临时目录节点，然后每个成员获取 </a:t>
            </a:r>
            <a:r>
              <a:rPr lang="en-US" altLang="zh-CN" sz="1200" dirty="0" smtClean="0">
                <a:latin typeface="微软雅黑" panose="020B0503020204020204" pitchFamily="34" charset="-122"/>
                <a:ea typeface="微软雅黑" panose="020B0503020204020204" pitchFamily="34" charset="-122"/>
              </a:rPr>
              <a:t>/ synchronizing </a:t>
            </a:r>
            <a:r>
              <a:rPr lang="zh-CN" altLang="en-US" sz="1200" dirty="0" smtClean="0">
                <a:latin typeface="微软雅黑" panose="020B0503020204020204" pitchFamily="34" charset="-122"/>
                <a:ea typeface="微软雅黑" panose="020B0503020204020204" pitchFamily="34" charset="-122"/>
              </a:rPr>
              <a:t>目录的所有目录节点，也就是 </a:t>
            </a:r>
            <a:r>
              <a:rPr lang="en-US" altLang="zh-CN" sz="1200" dirty="0" err="1" smtClean="0">
                <a:latin typeface="微软雅黑" panose="020B0503020204020204" pitchFamily="34" charset="-122"/>
                <a:ea typeface="微软雅黑" panose="020B0503020204020204" pitchFamily="34" charset="-122"/>
              </a:rPr>
              <a:t>member_i</a:t>
            </a:r>
            <a:r>
              <a:rPr lang="zh-CN" altLang="en-US" sz="1200" dirty="0" smtClean="0">
                <a:latin typeface="微软雅黑" panose="020B0503020204020204" pitchFamily="34" charset="-122"/>
                <a:ea typeface="微软雅黑" panose="020B0503020204020204" pitchFamily="34" charset="-122"/>
              </a:rPr>
              <a:t>。判断 </a:t>
            </a:r>
            <a:r>
              <a:rPr lang="en-US" altLang="zh-CN" sz="1200" dirty="0" err="1" smtClean="0">
                <a:latin typeface="微软雅黑" panose="020B0503020204020204" pitchFamily="34" charset="-122"/>
                <a:ea typeface="微软雅黑" panose="020B0503020204020204" pitchFamily="34" charset="-122"/>
              </a:rPr>
              <a:t>i</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的值是否已经是成员的个数，如果小于成员个数等待 </a:t>
            </a:r>
            <a:r>
              <a:rPr lang="en-US" altLang="zh-CN" sz="1200" dirty="0" smtClean="0">
                <a:latin typeface="微软雅黑" panose="020B0503020204020204" pitchFamily="34" charset="-122"/>
                <a:ea typeface="微软雅黑" panose="020B0503020204020204" pitchFamily="34" charset="-122"/>
              </a:rPr>
              <a:t>/synchronizing/start </a:t>
            </a:r>
            <a:r>
              <a:rPr lang="zh-CN" altLang="en-US" sz="1200" dirty="0" smtClean="0">
                <a:latin typeface="微软雅黑" panose="020B0503020204020204" pitchFamily="34" charset="-122"/>
                <a:ea typeface="微软雅黑" panose="020B0503020204020204" pitchFamily="34" charset="-122"/>
              </a:rPr>
              <a:t>的出现，如果已经相等就创建 </a:t>
            </a:r>
            <a:r>
              <a:rPr lang="en-US" altLang="zh-CN" sz="1200" dirty="0" smtClean="0">
                <a:latin typeface="微软雅黑" panose="020B0503020204020204" pitchFamily="34" charset="-122"/>
                <a:ea typeface="微软雅黑" panose="020B0503020204020204" pitchFamily="34" charset="-122"/>
              </a:rPr>
              <a:t>/synchronizing/start</a:t>
            </a:r>
            <a:r>
              <a:rPr lang="zh-CN" altLang="en-US" sz="1200" dirty="0" smtClean="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10</a:t>
            </a:fld>
            <a:endParaRPr lang="zh-CN" altLang="en-US"/>
          </a:p>
        </p:txBody>
      </p:sp>
    </p:spTree>
    <p:extLst>
      <p:ext uri="{BB962C8B-B14F-4D97-AF65-F5344CB8AC3E}">
        <p14:creationId xmlns:p14="http://schemas.microsoft.com/office/powerpoint/2010/main" val="56525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2015/9/15</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2015/9/15</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userDrawn="1"/>
        </p:nvPicPr>
        <p:blipFill>
          <a:blip r:embed="rId13" cstate="print"/>
          <a:srcRect/>
          <a:stretch>
            <a:fillRect/>
          </a:stretch>
        </p:blipFill>
        <p:spPr bwMode="auto">
          <a:xfrm>
            <a:off x="2" y="0"/>
            <a:ext cx="12192001" cy="6858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userDrawn="1"/>
        </p:nvPicPr>
        <p:blipFill>
          <a:blip r:embed="rId13" cstate="print"/>
          <a:srcRect/>
          <a:stretch>
            <a:fillRect/>
          </a:stretch>
        </p:blipFill>
        <p:spPr bwMode="auto">
          <a:xfrm>
            <a:off x="3" y="1"/>
            <a:ext cx="12191999"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userDrawn="1"/>
        </p:nvPicPr>
        <p:blipFill>
          <a:blip r:embed="rId13" cstate="print"/>
          <a:srcRec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35360" y="980728"/>
            <a:ext cx="9889099" cy="914400"/>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zh-CN" altLang="en-US" sz="7200" b="1" dirty="0" smtClean="0">
                <a:latin typeface="微软雅黑" panose="020B0503020204020204" pitchFamily="34" charset="-122"/>
                <a:ea typeface="微软雅黑" panose="020B0503020204020204" pitchFamily="34" charset="-122"/>
              </a:rPr>
              <a:t>动物园的</a:t>
            </a:r>
            <a:endParaRPr lang="en-US" altLang="zh-CN" sz="7200" b="1" dirty="0" smtClean="0">
              <a:latin typeface="微软雅黑" panose="020B0503020204020204" pitchFamily="34" charset="-122"/>
              <a:ea typeface="微软雅黑" panose="020B0503020204020204" pitchFamily="34" charset="-122"/>
            </a:endParaRPr>
          </a:p>
          <a:p>
            <a:pPr eaLnBrk="0" hangingPunct="0">
              <a:defRPr/>
            </a:pPr>
            <a:r>
              <a:rPr lang="zh-CN" altLang="en-US" sz="7200" b="1" dirty="0" smtClean="0">
                <a:latin typeface="微软雅黑" panose="020B0503020204020204" pitchFamily="34" charset="-122"/>
                <a:ea typeface="微软雅黑" panose="020B0503020204020204" pitchFamily="34" charset="-122"/>
              </a:rPr>
              <a:t>饲养员</a:t>
            </a:r>
            <a:endParaRPr lang="en-US" altLang="zh-CN" sz="7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64704"/>
            <a:ext cx="9865096" cy="209288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共享锁（</a:t>
            </a:r>
            <a:r>
              <a:rPr lang="en-US" altLang="zh-CN" sz="2400" b="1" dirty="0">
                <a:latin typeface="微软雅黑" panose="020B0503020204020204" pitchFamily="34" charset="-122"/>
                <a:ea typeface="微软雅黑" panose="020B0503020204020204" pitchFamily="34" charset="-122"/>
              </a:rPr>
              <a:t>Locks</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共享锁在同一个进程中很容易实现，但是在跨进程或者在不同 </a:t>
            </a:r>
            <a:r>
              <a:rPr lang="en-US" altLang="zh-CN" sz="2000" dirty="0">
                <a:latin typeface="微软雅黑" panose="020B0503020204020204" pitchFamily="34" charset="-122"/>
                <a:ea typeface="微软雅黑" panose="020B0503020204020204" pitchFamily="34" charset="-122"/>
              </a:rPr>
              <a:t>Server </a:t>
            </a:r>
            <a:r>
              <a:rPr lang="zh-CN" altLang="en-US" sz="2000" dirty="0">
                <a:latin typeface="微软雅黑" panose="020B0503020204020204" pitchFamily="34" charset="-122"/>
                <a:ea typeface="微软雅黑" panose="020B0503020204020204" pitchFamily="34" charset="-122"/>
              </a:rPr>
              <a:t>之间就不好实现了。</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却很容易实现这个</a:t>
            </a: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535279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64704"/>
            <a:ext cx="9865096" cy="2339102"/>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队列管理</a:t>
            </a:r>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可以处理两种类型的队列：</a:t>
            </a: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当一个队列的成员都聚齐时，这个队列才可用，否则一直等待所有成员到达，这种是同步队列。</a:t>
            </a: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队列按照 </a:t>
            </a:r>
            <a:r>
              <a:rPr lang="en-US" altLang="zh-CN" sz="2000" dirty="0">
                <a:latin typeface="微软雅黑" panose="020B0503020204020204" pitchFamily="34" charset="-122"/>
                <a:ea typeface="微软雅黑" panose="020B0503020204020204" pitchFamily="34" charset="-122"/>
              </a:rPr>
              <a:t>FIFO </a:t>
            </a:r>
            <a:r>
              <a:rPr lang="zh-CN" altLang="en-US" sz="2000" dirty="0">
                <a:latin typeface="微软雅黑" panose="020B0503020204020204" pitchFamily="34" charset="-122"/>
                <a:ea typeface="微软雅黑" panose="020B0503020204020204" pitchFamily="34" charset="-122"/>
              </a:rPr>
              <a:t>方式进行入队和出队操作，例如实现生产者和消费者模型。</a:t>
            </a:r>
          </a:p>
          <a:p>
            <a:endParaRPr lang="zh-CN" altLang="en-US" dirty="0"/>
          </a:p>
        </p:txBody>
      </p:sp>
    </p:spTree>
    <p:extLst>
      <p:ext uri="{BB962C8B-B14F-4D97-AF65-F5344CB8AC3E}">
        <p14:creationId xmlns:p14="http://schemas.microsoft.com/office/powerpoint/2010/main" val="317738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71599898"/>
              </p:ext>
            </p:extLst>
          </p:nvPr>
        </p:nvGraphicFramePr>
        <p:xfrm>
          <a:off x="1559496" y="1124744"/>
          <a:ext cx="9649072" cy="4479642"/>
        </p:xfrm>
        <a:graphic>
          <a:graphicData uri="http://schemas.openxmlformats.org/drawingml/2006/table">
            <a:tbl>
              <a:tblPr>
                <a:tableStyleId>{8799B23B-EC83-4686-B30A-512413B5E67A}</a:tableStyleId>
              </a:tblPr>
              <a:tblGrid>
                <a:gridCol w="2592148"/>
                <a:gridCol w="3600540"/>
                <a:gridCol w="3456384"/>
              </a:tblGrid>
              <a:tr h="649760">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
                      </a:r>
                      <a:b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b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altLang="zh-CN" sz="1600" dirty="0" smtClean="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event For “/path”</a:t>
                      </a:r>
                      <a:endParaRPr lang="en-US" sz="16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event For “/path/child”</a:t>
                      </a:r>
                    </a:p>
                  </a:txBody>
                  <a:tcPr marL="54138" marR="54138" marT="27069" marB="27069" anchor="b"/>
                </a:tc>
              </a:tr>
              <a:tr h="574376">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create(“/path”)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34537">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delete(“/path”)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94698">
                <a:tc>
                  <a:txBody>
                    <a:bodyPr/>
                    <a:lstStyle/>
                    <a:p>
                      <a:pPr algn="l"/>
                      <a:r>
                        <a:rPr lang="en-US" sz="1600" dirty="0" err="1">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48072">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create(“/path/child”)</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r h="628439">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delete(“/path/child”)</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r h="649760">
                <a:tc>
                  <a:txBody>
                    <a:bodyPr/>
                    <a:lstStyle/>
                    <a:p>
                      <a:pPr algn="l"/>
                      <a:r>
                        <a:rPr lang="en-US" sz="1600" dirty="0" err="1">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bl>
          </a:graphicData>
        </a:graphic>
      </p:graphicFrame>
      <p:sp>
        <p:nvSpPr>
          <p:cNvPr id="5" name="文本框 4"/>
          <p:cNvSpPr txBox="1"/>
          <p:nvPr/>
        </p:nvSpPr>
        <p:spPr>
          <a:xfrm>
            <a:off x="407368" y="188640"/>
            <a:ext cx="60486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操作与</a:t>
            </a:r>
            <a:r>
              <a:rPr lang="en-US" altLang="zh-CN" sz="2400" b="1" dirty="0">
                <a:latin typeface="微软雅黑" panose="020B0503020204020204" pitchFamily="34" charset="-122"/>
                <a:ea typeface="微软雅黑" panose="020B0503020204020204" pitchFamily="34" charset="-122"/>
              </a:rPr>
              <a:t>ZK</a:t>
            </a:r>
            <a:r>
              <a:rPr lang="zh-CN" altLang="en-US" sz="2400" b="1" dirty="0">
                <a:latin typeface="微软雅黑" panose="020B0503020204020204" pitchFamily="34" charset="-122"/>
                <a:ea typeface="微软雅黑" panose="020B0503020204020204" pitchFamily="34" charset="-122"/>
              </a:rPr>
              <a:t>内部产生的事件的对应关系：</a:t>
            </a:r>
          </a:p>
        </p:txBody>
      </p:sp>
    </p:spTree>
    <p:extLst>
      <p:ext uri="{BB962C8B-B14F-4D97-AF65-F5344CB8AC3E}">
        <p14:creationId xmlns:p14="http://schemas.microsoft.com/office/powerpoint/2010/main" val="4379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00610549"/>
              </p:ext>
            </p:extLst>
          </p:nvPr>
        </p:nvGraphicFramePr>
        <p:xfrm>
          <a:off x="1055441" y="1556792"/>
          <a:ext cx="9433048" cy="3399092"/>
        </p:xfrm>
        <a:graphic>
          <a:graphicData uri="http://schemas.openxmlformats.org/drawingml/2006/table">
            <a:tbl>
              <a:tblPr>
                <a:tableStyleId>{8799B23B-EC83-4686-B30A-512413B5E67A}</a:tableStyleId>
              </a:tblPr>
              <a:tblGrid>
                <a:gridCol w="3744415"/>
                <a:gridCol w="1728192"/>
                <a:gridCol w="1152128"/>
                <a:gridCol w="1224136"/>
                <a:gridCol w="1584177"/>
              </a:tblGrid>
              <a:tr h="674756">
                <a:tc>
                  <a:txBody>
                    <a:bodyPr/>
                    <a:lstStyle/>
                    <a:p>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event For “/path”</a:t>
                      </a:r>
                    </a:p>
                  </a:txBody>
                  <a:tcPr marL="18952" marR="18952" marT="18952" marB="18952"/>
                </a:tc>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defaultWatcher</a:t>
                      </a:r>
                      <a:endPar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exists</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r>
              <a:tr h="52307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EventType.None</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r>
              <a:tr h="523070">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2307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不正常</a:t>
                      </a:r>
                      <a:r>
                        <a:rPr lang="en-US" altLang="zh-CN" sz="1800">
                          <a:effectLst/>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64346">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9078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r>
            </a:tbl>
          </a:graphicData>
        </a:graphic>
      </p:graphicFrame>
      <p:sp>
        <p:nvSpPr>
          <p:cNvPr id="3" name="文本框 2"/>
          <p:cNvSpPr txBox="1"/>
          <p:nvPr/>
        </p:nvSpPr>
        <p:spPr>
          <a:xfrm>
            <a:off x="335360" y="260648"/>
            <a:ext cx="871296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而</a:t>
            </a:r>
            <a:r>
              <a:rPr lang="en-US" altLang="zh-CN" dirty="0"/>
              <a:t>ZK</a:t>
            </a:r>
            <a:r>
              <a:rPr lang="zh-CN" altLang="en-US" dirty="0"/>
              <a:t>内部的写事件与所触发的</a:t>
            </a:r>
            <a:r>
              <a:rPr lang="en-US" altLang="zh-CN" dirty="0"/>
              <a:t>watcher</a:t>
            </a:r>
            <a:r>
              <a:rPr lang="zh-CN" altLang="en-US" dirty="0"/>
              <a:t>的对应关系如下：</a:t>
            </a:r>
          </a:p>
        </p:txBody>
      </p:sp>
    </p:spTree>
    <p:extLst>
      <p:ext uri="{BB962C8B-B14F-4D97-AF65-F5344CB8AC3E}">
        <p14:creationId xmlns:p14="http://schemas.microsoft.com/office/powerpoint/2010/main" val="3436898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09902743"/>
              </p:ext>
            </p:extLst>
          </p:nvPr>
        </p:nvGraphicFramePr>
        <p:xfrm>
          <a:off x="1487488" y="620688"/>
          <a:ext cx="8784976" cy="4544642"/>
        </p:xfrm>
        <a:graphic>
          <a:graphicData uri="http://schemas.openxmlformats.org/drawingml/2006/table">
            <a:tbl>
              <a:tblPr>
                <a:tableStyleId>{8799B23B-EC83-4686-B30A-512413B5E67A}</a:tableStyleId>
              </a:tblPr>
              <a:tblGrid>
                <a:gridCol w="2376264"/>
                <a:gridCol w="864096"/>
                <a:gridCol w="1008112"/>
                <a:gridCol w="1224136"/>
                <a:gridCol w="936104"/>
                <a:gridCol w="1008112"/>
                <a:gridCol w="1368152"/>
              </a:tblGrid>
              <a:tr h="421689">
                <a:tc gridSpan="4">
                  <a:txBody>
                    <a:bodyPr/>
                    <a:lstStyle/>
                    <a:p>
                      <a:pPr algn="r"/>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r>
                      <a:b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5279" marR="15279" marT="15279" marB="15279"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5279" marR="15279" marT="15279" marB="15279" anchor="b"/>
                </a:tc>
                <a:tc hMerge="1">
                  <a:txBody>
                    <a:bodyPr/>
                    <a:lstStyle/>
                    <a:p>
                      <a:endParaRPr lang="zh-CN" altLang="en-US"/>
                    </a:p>
                  </a:txBody>
                  <a:tcPr/>
                </a:tc>
                <a:tc hMerge="1">
                  <a:txBody>
                    <a:bodyPr/>
                    <a:lstStyle/>
                    <a:p>
                      <a:endParaRPr lang="zh-CN" altLang="en-US"/>
                    </a:p>
                  </a:txBody>
                  <a:tcPr/>
                </a:tc>
              </a:tr>
              <a:tr h="1203952">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exists</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exists</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p>
                  </a:txBody>
                  <a:tcPr marL="15279" marR="15279" marT="15279" marB="15279"/>
                </a:tc>
              </a:tr>
              <a:tr h="457482">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create(“/path”)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delete(“/path”)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setData(“/path”)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create(“/path/child”)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delete(“/path/child”)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r>
              <a:tr h="617254">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bl>
          </a:graphicData>
        </a:graphic>
      </p:graphicFrame>
    </p:spTree>
    <p:extLst>
      <p:ext uri="{BB962C8B-B14F-4D97-AF65-F5344CB8AC3E}">
        <p14:creationId xmlns:p14="http://schemas.microsoft.com/office/powerpoint/2010/main" val="3567959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1628800"/>
            <a:ext cx="10009112" cy="5170646"/>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ZAB</a:t>
            </a:r>
            <a:r>
              <a:rPr lang="zh-CN" altLang="en-US" sz="2400" dirty="0" smtClean="0">
                <a:latin typeface="微软雅黑" panose="020B0503020204020204" pitchFamily="34" charset="-122"/>
                <a:ea typeface="微软雅黑" panose="020B0503020204020204" pitchFamily="34" charset="-122"/>
              </a:rPr>
              <a:t>协议</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领导者选举</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非常快，</a:t>
            </a:r>
            <a:r>
              <a:rPr lang="en-US" altLang="zh-CN" dirty="0" smtClean="0">
                <a:latin typeface="微软雅黑" panose="020B0503020204020204" pitchFamily="34" charset="-122"/>
                <a:ea typeface="微软雅黑" panose="020B0503020204020204" pitchFamily="34" charset="-122"/>
              </a:rPr>
              <a:t>200ms</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原子广播</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所有的写请求都转发给领导者，再由领导者将信息广播给</a:t>
            </a:r>
            <a:r>
              <a:rPr lang="en-US" altLang="zh-CN" dirty="0" smtClean="0">
                <a:latin typeface="微软雅黑" panose="020B0503020204020204" pitchFamily="34" charset="-122"/>
                <a:ea typeface="微软雅黑" panose="020B0503020204020204" pitchFamily="34" charset="-122"/>
              </a:rPr>
              <a:t>follower</a:t>
            </a:r>
            <a:r>
              <a:rPr lang="zh-CN" altLang="en-US" dirty="0" smtClean="0">
                <a:latin typeface="微软雅黑" panose="020B0503020204020204" pitchFamily="34" charset="-122"/>
                <a:ea typeface="微软雅黑" panose="020B0503020204020204" pitchFamily="34" charset="-122"/>
              </a:rPr>
              <a:t>。当半数以上的跟随者已经修改并持久化后，</a:t>
            </a:r>
            <a:r>
              <a:rPr lang="en-US" altLang="zh-CN" dirty="0" smtClean="0">
                <a:latin typeface="微软雅黑" panose="020B0503020204020204" pitchFamily="34" charset="-122"/>
                <a:ea typeface="微软雅黑" panose="020B0503020204020204" pitchFamily="34" charset="-122"/>
              </a:rPr>
              <a:t>leader</a:t>
            </a:r>
            <a:r>
              <a:rPr lang="zh-CN" altLang="en-US" dirty="0" smtClean="0">
                <a:latin typeface="微软雅黑" panose="020B0503020204020204" pitchFamily="34" charset="-122"/>
                <a:ea typeface="微软雅黑" panose="020B0503020204020204" pitchFamily="34" charset="-122"/>
              </a:rPr>
              <a:t>才会提交这个更新，然后客户端会收到成功的响应。这个用来达成共识的协议被设计成具有原子性，每个修改要么成功要么失败，类似于数据库中的两阶段提交。</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982311" y="476672"/>
            <a:ext cx="9865096"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Zookeeper</a:t>
            </a:r>
            <a:r>
              <a:rPr lang="zh-CN" altLang="en-US" dirty="0" smtClean="0">
                <a:latin typeface="微软雅黑" panose="020B0503020204020204" pitchFamily="34" charset="-122"/>
                <a:ea typeface="微软雅黑" panose="020B0503020204020204" pitchFamily="34" charset="-122"/>
              </a:rPr>
              <a:t>集群的机器应该是单数，当未超过半数的机器</a:t>
            </a:r>
            <a:r>
              <a:rPr lang="en-US" altLang="zh-CN" dirty="0" smtClean="0">
                <a:latin typeface="微软雅黑" panose="020B0503020204020204" pitchFamily="34" charset="-122"/>
                <a:ea typeface="微软雅黑" panose="020B0503020204020204" pitchFamily="34" charset="-122"/>
              </a:rPr>
              <a:t>DOWN</a:t>
            </a:r>
            <a:r>
              <a:rPr lang="zh-CN" altLang="en-US" dirty="0" smtClean="0">
                <a:latin typeface="微软雅黑" panose="020B0503020204020204" pitchFamily="34" charset="-122"/>
                <a:ea typeface="微软雅黑" panose="020B0503020204020204" pitchFamily="34" charset="-122"/>
              </a:rPr>
              <a:t>掉后，集群依然可用，所以部署两台</a:t>
            </a:r>
            <a:r>
              <a:rPr lang="en-US" altLang="zh-CN" dirty="0" smtClean="0">
                <a:latin typeface="微软雅黑" panose="020B0503020204020204" pitchFamily="34" charset="-122"/>
                <a:ea typeface="微软雅黑" panose="020B0503020204020204" pitchFamily="34" charset="-122"/>
              </a:rPr>
              <a:t>Zookeeper</a:t>
            </a:r>
            <a:r>
              <a:rPr lang="zh-CN" altLang="en-US" dirty="0" smtClean="0">
                <a:latin typeface="微软雅黑" panose="020B0503020204020204" pitchFamily="34" charset="-122"/>
                <a:ea typeface="微软雅黑" panose="020B0503020204020204" pitchFamily="34" charset="-122"/>
              </a:rPr>
              <a:t>是非常弱智的，起不到任何高可用的效果。</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72816"/>
            <a:ext cx="5457825" cy="2447925"/>
          </a:xfrm>
          <a:prstGeom prst="rect">
            <a:avLst/>
          </a:prstGeom>
        </p:spPr>
      </p:pic>
    </p:spTree>
    <p:extLst>
      <p:ext uri="{BB962C8B-B14F-4D97-AF65-F5344CB8AC3E}">
        <p14:creationId xmlns:p14="http://schemas.microsoft.com/office/powerpoint/2010/main" val="3720898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1464" y="1124744"/>
            <a:ext cx="885698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分布式锁的羊群效应。</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651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0"/>
          <p:cNvSpPr>
            <a:spLocks/>
          </p:cNvSpPr>
          <p:nvPr/>
        </p:nvSpPr>
        <p:spPr bwMode="auto">
          <a:xfrm>
            <a:off x="834256" y="1477271"/>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767408" y="2276872"/>
            <a:ext cx="7575300" cy="1938992"/>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树状结构的文件存储</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树节点的监控</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分布式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协调</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服务（</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部分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失败）</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501948" y="1636556"/>
            <a:ext cx="2793852"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latin typeface="微软雅黑" panose="020B0503020204020204" pitchFamily="34" charset="-122"/>
                <a:ea typeface="微软雅黑" panose="020B0503020204020204" pitchFamily="34" charset="-122"/>
                <a:cs typeface="Arial Unicode MS" panose="020B0604020202020204" pitchFamily="34" charset="-122"/>
              </a:rPr>
              <a:t>Zookeeper</a:t>
            </a: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是干什么的？</a:t>
            </a:r>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等腰三角形 5"/>
          <p:cNvSpPr/>
          <p:nvPr/>
        </p:nvSpPr>
        <p:spPr>
          <a:xfrm rot="16200000">
            <a:off x="1427316" y="1704100"/>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7" name="图片 6"/>
          <p:cNvPicPr>
            <a:picLocks noChangeAspect="1"/>
          </p:cNvPicPr>
          <p:nvPr/>
        </p:nvPicPr>
        <p:blipFill>
          <a:blip r:embed="rId3"/>
          <a:stretch>
            <a:fillRect/>
          </a:stretch>
        </p:blipFill>
        <p:spPr>
          <a:xfrm>
            <a:off x="5934010" y="337932"/>
            <a:ext cx="4817396" cy="295783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604" y="3755788"/>
            <a:ext cx="5324475" cy="2619375"/>
          </a:xfrm>
          <a:prstGeom prst="rect">
            <a:avLst/>
          </a:prstGeom>
        </p:spPr>
      </p:pic>
    </p:spTree>
    <p:extLst>
      <p:ext uri="{BB962C8B-B14F-4D97-AF65-F5344CB8AC3E}">
        <p14:creationId xmlns:p14="http://schemas.microsoft.com/office/powerpoint/2010/main" val="2713249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581" y="239834"/>
            <a:ext cx="4896544" cy="6110781"/>
          </a:xfrm>
          <a:prstGeom prst="rect">
            <a:avLst/>
          </a:prstGeom>
        </p:spPr>
      </p:pic>
      <p:sp>
        <p:nvSpPr>
          <p:cNvPr id="2" name="文本框 1"/>
          <p:cNvSpPr txBox="1"/>
          <p:nvPr/>
        </p:nvSpPr>
        <p:spPr>
          <a:xfrm>
            <a:off x="335360" y="219998"/>
            <a:ext cx="266429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存储结构</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49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9456" y="1196752"/>
            <a:ext cx="10585176" cy="2554545"/>
          </a:xfrm>
          <a:prstGeom prst="rect">
            <a:avLst/>
          </a:prstGeom>
          <a:noFill/>
        </p:spPr>
        <p:txBody>
          <a:bodyPr wrap="square" rtlCol="0">
            <a:spAutoFit/>
          </a:bodyPr>
          <a:lstStyle/>
          <a:p>
            <a:r>
              <a:rPr lang="en-US" altLang="zh-CN" sz="2000" b="1" dirty="0" err="1">
                <a:latin typeface="微软雅黑" panose="020B0503020204020204" pitchFamily="34" charset="-122"/>
                <a:ea typeface="微软雅黑" panose="020B0503020204020204" pitchFamily="34" charset="-122"/>
              </a:rPr>
              <a:t>ZooKeeper</a:t>
            </a:r>
            <a:r>
              <a:rPr lang="zh-CN" altLang="en-US" sz="2000" b="1" dirty="0">
                <a:latin typeface="微软雅黑" panose="020B0503020204020204" pitchFamily="34" charset="-122"/>
                <a:ea typeface="微软雅黑" panose="020B0503020204020204" pitchFamily="34" charset="-122"/>
              </a:rPr>
              <a:t>服务命令</a:t>
            </a:r>
            <a:r>
              <a:rPr lang="en-US" altLang="zh-CN" sz="2000" b="1"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     在准备好相应的配置之后，可以直接通过</a:t>
            </a:r>
            <a:r>
              <a:rPr lang="en-US" altLang="zh-CN" sz="2000" dirty="0">
                <a:latin typeface="微软雅黑" panose="020B0503020204020204" pitchFamily="34" charset="-122"/>
                <a:ea typeface="微软雅黑" panose="020B0503020204020204" pitchFamily="34" charset="-122"/>
              </a:rPr>
              <a:t>zkServer.sh </a:t>
            </a:r>
            <a:r>
              <a:rPr lang="zh-CN" altLang="en-US" sz="2000" dirty="0">
                <a:latin typeface="微软雅黑" panose="020B0503020204020204" pitchFamily="34" charset="-122"/>
                <a:ea typeface="微软雅黑" panose="020B0503020204020204" pitchFamily="34" charset="-122"/>
              </a:rPr>
              <a:t>这个脚本进行服务的相关</a:t>
            </a:r>
            <a:r>
              <a:rPr lang="zh-CN" altLang="en-US" sz="2000" dirty="0" smtClean="0">
                <a:latin typeface="微软雅黑" panose="020B0503020204020204" pitchFamily="34" charset="-122"/>
                <a:ea typeface="微软雅黑" panose="020B0503020204020204" pitchFamily="34" charset="-122"/>
              </a:rPr>
              <a:t>操作</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启动</a:t>
            </a:r>
            <a:r>
              <a:rPr lang="en-US" altLang="zh-CN" sz="2000" dirty="0">
                <a:latin typeface="微软雅黑" panose="020B0503020204020204" pitchFamily="34" charset="-122"/>
                <a:ea typeface="微软雅黑" panose="020B0503020204020204" pitchFamily="34" charset="-122"/>
              </a:rPr>
              <a:t>ZK</a:t>
            </a:r>
            <a:r>
              <a:rPr lang="zh-CN" altLang="en-US" sz="2000" dirty="0">
                <a:latin typeface="微软雅黑" panose="020B0503020204020204" pitchFamily="34" charset="-122"/>
                <a:ea typeface="微软雅黑" panose="020B0503020204020204" pitchFamily="34" charset="-122"/>
              </a:rPr>
              <a:t>服务</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sh</a:t>
            </a:r>
            <a:r>
              <a:rPr lang="en-US" altLang="zh-CN" sz="2000" dirty="0">
                <a:latin typeface="微软雅黑" panose="020B0503020204020204" pitchFamily="34" charset="-122"/>
                <a:ea typeface="微软雅黑" panose="020B0503020204020204" pitchFamily="34" charset="-122"/>
              </a:rPr>
              <a:t> bin/zkServer.sh start</a:t>
            </a:r>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查看</a:t>
            </a:r>
            <a:r>
              <a:rPr lang="en-US" altLang="zh-CN" sz="2000" dirty="0">
                <a:latin typeface="微软雅黑" panose="020B0503020204020204" pitchFamily="34" charset="-122"/>
                <a:ea typeface="微软雅黑" panose="020B0503020204020204" pitchFamily="34" charset="-122"/>
              </a:rPr>
              <a:t>ZK</a:t>
            </a:r>
            <a:r>
              <a:rPr lang="zh-CN" altLang="en-US" sz="2000" dirty="0">
                <a:latin typeface="微软雅黑" panose="020B0503020204020204" pitchFamily="34" charset="-122"/>
                <a:ea typeface="微软雅黑" panose="020B0503020204020204" pitchFamily="34" charset="-122"/>
              </a:rPr>
              <a:t>服务状态</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sh</a:t>
            </a:r>
            <a:r>
              <a:rPr lang="en-US" altLang="zh-CN" sz="2000" dirty="0">
                <a:latin typeface="微软雅黑" panose="020B0503020204020204" pitchFamily="34" charset="-122"/>
                <a:ea typeface="微软雅黑" panose="020B0503020204020204" pitchFamily="34" charset="-122"/>
              </a:rPr>
              <a:t> bin/zkServer.sh status</a:t>
            </a:r>
          </a:p>
          <a:p>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停止</a:t>
            </a:r>
            <a:r>
              <a:rPr lang="en-US" altLang="zh-CN" sz="2000" dirty="0">
                <a:latin typeface="微软雅黑" panose="020B0503020204020204" pitchFamily="34" charset="-122"/>
                <a:ea typeface="微软雅黑" panose="020B0503020204020204" pitchFamily="34" charset="-122"/>
              </a:rPr>
              <a:t>ZK</a:t>
            </a:r>
            <a:r>
              <a:rPr lang="zh-CN" altLang="en-US" sz="2000" dirty="0">
                <a:latin typeface="微软雅黑" panose="020B0503020204020204" pitchFamily="34" charset="-122"/>
                <a:ea typeface="微软雅黑" panose="020B0503020204020204" pitchFamily="34" charset="-122"/>
              </a:rPr>
              <a:t>服务</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sh</a:t>
            </a:r>
            <a:r>
              <a:rPr lang="en-US" altLang="zh-CN" sz="2000" dirty="0">
                <a:latin typeface="微软雅黑" panose="020B0503020204020204" pitchFamily="34" charset="-122"/>
                <a:ea typeface="微软雅黑" panose="020B0503020204020204" pitchFamily="34" charset="-122"/>
              </a:rPr>
              <a:t> bin/zkServer.sh stop</a:t>
            </a:r>
          </a:p>
          <a:p>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重启</a:t>
            </a:r>
            <a:r>
              <a:rPr lang="en-US" altLang="zh-CN" sz="2000" dirty="0">
                <a:latin typeface="微软雅黑" panose="020B0503020204020204" pitchFamily="34" charset="-122"/>
                <a:ea typeface="微软雅黑" panose="020B0503020204020204" pitchFamily="34" charset="-122"/>
              </a:rPr>
              <a:t>ZK</a:t>
            </a:r>
            <a:r>
              <a:rPr lang="zh-CN" altLang="en-US" sz="2000" dirty="0">
                <a:latin typeface="微软雅黑" panose="020B0503020204020204" pitchFamily="34" charset="-122"/>
                <a:ea typeface="微软雅黑" panose="020B0503020204020204" pitchFamily="34" charset="-122"/>
              </a:rPr>
              <a:t>服务</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sh</a:t>
            </a:r>
            <a:r>
              <a:rPr lang="en-US" altLang="zh-CN" sz="2000" dirty="0">
                <a:latin typeface="微软雅黑" panose="020B0503020204020204" pitchFamily="34" charset="-122"/>
                <a:ea typeface="微软雅黑" panose="020B0503020204020204" pitchFamily="34" charset="-122"/>
              </a:rPr>
              <a:t> bin/zkServer.sh restart</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485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1384" y="548680"/>
            <a:ext cx="11233248" cy="5324535"/>
          </a:xfrm>
          <a:prstGeom prst="rect">
            <a:avLst/>
          </a:prstGeom>
          <a:noFill/>
        </p:spPr>
        <p:txBody>
          <a:bodyPr wrap="square" rtlCol="0">
            <a:spAutoFit/>
          </a:bodyPr>
          <a:lstStyle/>
          <a:p>
            <a:r>
              <a:rPr lang="en-US" altLang="zh-CN" sz="2000" b="1" dirty="0" err="1">
                <a:latin typeface="微软雅黑" panose="020B0503020204020204" pitchFamily="34" charset="-122"/>
                <a:ea typeface="微软雅黑" panose="020B0503020204020204" pitchFamily="34" charset="-122"/>
              </a:rPr>
              <a:t>zk</a:t>
            </a:r>
            <a:r>
              <a:rPr lang="zh-CN" altLang="en-US" sz="2000" b="1" dirty="0">
                <a:latin typeface="微软雅黑" panose="020B0503020204020204" pitchFamily="34" charset="-122"/>
                <a:ea typeface="微软雅黑" panose="020B0503020204020204" pitchFamily="34" charset="-122"/>
              </a:rPr>
              <a:t>客户端命令</a:t>
            </a:r>
          </a:p>
          <a:p>
            <a:r>
              <a:rPr lang="en-US" altLang="zh-CN" sz="2000" dirty="0" err="1">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命令行工具类似于</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shell</a:t>
            </a:r>
            <a:r>
              <a:rPr lang="zh-CN" altLang="en-US" sz="2000" dirty="0">
                <a:latin typeface="微软雅黑" panose="020B0503020204020204" pitchFamily="34" charset="-122"/>
                <a:ea typeface="微软雅黑" panose="020B0503020204020204" pitchFamily="34" charset="-122"/>
              </a:rPr>
              <a:t>环境，不过功能肯定不及</a:t>
            </a:r>
            <a:r>
              <a:rPr lang="en-US" altLang="zh-CN" sz="2000" dirty="0">
                <a:latin typeface="微软雅黑" panose="020B0503020204020204" pitchFamily="34" charset="-122"/>
                <a:ea typeface="微软雅黑" panose="020B0503020204020204" pitchFamily="34" charset="-122"/>
              </a:rPr>
              <a:t>shell</a:t>
            </a:r>
            <a:r>
              <a:rPr lang="zh-CN" altLang="en-US" sz="2000" dirty="0">
                <a:latin typeface="微软雅黑" panose="020B0503020204020204" pitchFamily="34" charset="-122"/>
                <a:ea typeface="微软雅黑" panose="020B0503020204020204" pitchFamily="34" charset="-122"/>
              </a:rPr>
              <a:t>啦，但是使用它我们可以简单的对</a:t>
            </a:r>
            <a:r>
              <a:rPr lang="en-US" altLang="zh-CN" sz="2000" dirty="0" err="1">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进行访问，数据创建，数据修改等操作</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使用 </a:t>
            </a:r>
            <a:r>
              <a:rPr lang="en-US" altLang="zh-CN" sz="2000" dirty="0">
                <a:latin typeface="微软雅黑" panose="020B0503020204020204" pitchFamily="34" charset="-122"/>
                <a:ea typeface="微软雅黑" panose="020B0503020204020204" pitchFamily="34" charset="-122"/>
              </a:rPr>
              <a:t>zkCli.sh -server 127.0.0.1:2181 </a:t>
            </a:r>
            <a:r>
              <a:rPr lang="zh-CN" altLang="en-US" sz="2000" dirty="0">
                <a:latin typeface="微软雅黑" panose="020B0503020204020204" pitchFamily="34" charset="-122"/>
                <a:ea typeface="微软雅黑" panose="020B0503020204020204" pitchFamily="34" charset="-122"/>
              </a:rPr>
              <a:t>连接到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服务，连接成功后，系统会输出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的相关环境以及配置信息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命令行工具的一些简单操作如下：</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显示根目录下、文件： </a:t>
            </a:r>
            <a:r>
              <a:rPr lang="en-US" altLang="zh-CN" sz="2000" dirty="0" err="1">
                <a:latin typeface="微软雅黑" panose="020B0503020204020204" pitchFamily="34" charset="-122"/>
                <a:ea typeface="微软雅黑" panose="020B0503020204020204" pitchFamily="34" charset="-122"/>
              </a:rPr>
              <a:t>ls</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使用 </a:t>
            </a:r>
            <a:r>
              <a:rPr lang="en-US" altLang="zh-CN" sz="2000" dirty="0" err="1">
                <a:latin typeface="微软雅黑" panose="020B0503020204020204" pitchFamily="34" charset="-122"/>
                <a:ea typeface="微软雅黑" panose="020B0503020204020204" pitchFamily="34" charset="-122"/>
              </a:rPr>
              <a:t>ls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命令来查看当前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中所包含的内容</a:t>
            </a:r>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显示根目录下、文件： </a:t>
            </a:r>
            <a:r>
              <a:rPr lang="en-US" altLang="zh-CN" sz="2000" dirty="0">
                <a:latin typeface="微软雅黑" panose="020B0503020204020204" pitchFamily="34" charset="-122"/>
                <a:ea typeface="微软雅黑" panose="020B0503020204020204" pitchFamily="34" charset="-122"/>
              </a:rPr>
              <a:t>ls2 / </a:t>
            </a:r>
            <a:r>
              <a:rPr lang="zh-CN" altLang="en-US" sz="2000" dirty="0">
                <a:latin typeface="微软雅黑" panose="020B0503020204020204" pitchFamily="34" charset="-122"/>
                <a:ea typeface="微软雅黑" panose="020B0503020204020204" pitchFamily="34" charset="-122"/>
              </a:rPr>
              <a:t>查看当前节点数据并能看到更新次数等数据</a:t>
            </a:r>
          </a:p>
          <a:p>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创建文件，并设置初始内容： </a:t>
            </a:r>
            <a:r>
              <a:rPr lang="en-US" altLang="zh-CN" sz="2000" dirty="0">
                <a:latin typeface="微软雅黑" panose="020B0503020204020204" pitchFamily="34" charset="-122"/>
                <a:ea typeface="微软雅黑" panose="020B0503020204020204" pitchFamily="34" charset="-122"/>
              </a:rPr>
              <a:t>create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"test" </a:t>
            </a:r>
            <a:r>
              <a:rPr lang="zh-CN" altLang="en-US" sz="2000" dirty="0">
                <a:latin typeface="微软雅黑" panose="020B0503020204020204" pitchFamily="34" charset="-122"/>
                <a:ea typeface="微软雅黑" panose="020B0503020204020204" pitchFamily="34" charset="-122"/>
              </a:rPr>
              <a:t>创建一个新的 </a:t>
            </a:r>
            <a:r>
              <a:rPr lang="en-US" altLang="zh-CN" sz="2000" dirty="0" err="1">
                <a:latin typeface="微软雅黑" panose="020B0503020204020204" pitchFamily="34" charset="-122"/>
                <a:ea typeface="微软雅黑" panose="020B0503020204020204" pitchFamily="34" charset="-122"/>
              </a:rPr>
              <a:t>znode</a:t>
            </a:r>
            <a:r>
              <a:rPr lang="zh-CN" altLang="en-US" sz="2000" dirty="0">
                <a:latin typeface="微软雅黑" panose="020B0503020204020204" pitchFamily="34" charset="-122"/>
                <a:ea typeface="微软雅黑" panose="020B0503020204020204" pitchFamily="34" charset="-122"/>
              </a:rPr>
              <a:t>节点“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以及与它关联的字符串</a:t>
            </a:r>
          </a:p>
          <a:p>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获取文件内容： </a:t>
            </a:r>
            <a:r>
              <a:rPr lang="en-US" altLang="zh-CN" sz="2000" dirty="0">
                <a:latin typeface="微软雅黑" panose="020B0503020204020204" pitchFamily="34" charset="-122"/>
                <a:ea typeface="微软雅黑" panose="020B0503020204020204" pitchFamily="34" charset="-122"/>
              </a:rPr>
              <a:t>get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确认 </a:t>
            </a:r>
            <a:r>
              <a:rPr lang="en-US" altLang="zh-CN" sz="2000" dirty="0" err="1">
                <a:latin typeface="微软雅黑" panose="020B0503020204020204" pitchFamily="34" charset="-122"/>
                <a:ea typeface="微软雅黑" panose="020B0503020204020204" pitchFamily="34" charset="-122"/>
              </a:rPr>
              <a:t>znode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是否包含我们所创建的字符串</a:t>
            </a:r>
          </a:p>
          <a:p>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修改文件内容： </a:t>
            </a:r>
            <a:r>
              <a:rPr lang="en-US" altLang="zh-CN" sz="2000" dirty="0">
                <a:latin typeface="微软雅黑" panose="020B0503020204020204" pitchFamily="34" charset="-122"/>
                <a:ea typeface="微软雅黑" panose="020B0503020204020204" pitchFamily="34" charset="-122"/>
              </a:rPr>
              <a:t>set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zkbak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所关联的字符串进行设置</a:t>
            </a:r>
          </a:p>
          <a:p>
            <a:r>
              <a:rPr lang="en-US" altLang="zh-CN" sz="2000" dirty="0">
                <a:latin typeface="微软雅黑" panose="020B0503020204020204" pitchFamily="34" charset="-122"/>
                <a:ea typeface="微软雅黑" panose="020B0503020204020204" pitchFamily="34" charset="-122"/>
              </a:rPr>
              <a:t>6. </a:t>
            </a:r>
            <a:r>
              <a:rPr lang="zh-CN" altLang="en-US" sz="2000" dirty="0">
                <a:latin typeface="微软雅黑" panose="020B0503020204020204" pitchFamily="34" charset="-122"/>
                <a:ea typeface="微软雅黑" panose="020B0503020204020204" pitchFamily="34" charset="-122"/>
              </a:rPr>
              <a:t>删除文件： </a:t>
            </a:r>
            <a:r>
              <a:rPr lang="en-US" altLang="zh-CN" sz="2000" dirty="0">
                <a:latin typeface="微软雅黑" panose="020B0503020204020204" pitchFamily="34" charset="-122"/>
                <a:ea typeface="微软雅黑" panose="020B0503020204020204" pitchFamily="34" charset="-122"/>
              </a:rPr>
              <a:t>delete /</a:t>
            </a:r>
            <a:r>
              <a:rPr lang="en-US" altLang="zh-CN" sz="2000" dirty="0" err="1">
                <a:latin typeface="微软雅黑" panose="020B0503020204020204" pitchFamily="34" charset="-122"/>
                <a:ea typeface="微软雅黑" panose="020B0503020204020204" pitchFamily="34" charset="-122"/>
              </a:rPr>
              <a:t>zk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将刚才创建的 </a:t>
            </a:r>
            <a:r>
              <a:rPr lang="en-US" altLang="zh-CN" sz="2000" dirty="0" err="1">
                <a:latin typeface="微软雅黑" panose="020B0503020204020204" pitchFamily="34" charset="-122"/>
                <a:ea typeface="微软雅黑" panose="020B0503020204020204" pitchFamily="34" charset="-122"/>
              </a:rPr>
              <a:t>znode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删除</a:t>
            </a:r>
          </a:p>
          <a:p>
            <a:r>
              <a:rPr lang="en-US" altLang="zh-CN" sz="2000" dirty="0">
                <a:latin typeface="微软雅黑" panose="020B0503020204020204" pitchFamily="34" charset="-122"/>
                <a:ea typeface="微软雅黑" panose="020B0503020204020204" pitchFamily="34" charset="-122"/>
              </a:rPr>
              <a:t>7. </a:t>
            </a:r>
            <a:r>
              <a:rPr lang="zh-CN" altLang="en-US" sz="2000" dirty="0">
                <a:latin typeface="微软雅黑" panose="020B0503020204020204" pitchFamily="34" charset="-122"/>
                <a:ea typeface="微软雅黑" panose="020B0503020204020204" pitchFamily="34" charset="-122"/>
              </a:rPr>
              <a:t>退出客户端： </a:t>
            </a:r>
            <a:r>
              <a:rPr lang="en-US" altLang="zh-CN" sz="2000" dirty="0">
                <a:latin typeface="微软雅黑" panose="020B0503020204020204" pitchFamily="34" charset="-122"/>
                <a:ea typeface="微软雅黑" panose="020B0503020204020204" pitchFamily="34" charset="-122"/>
              </a:rPr>
              <a:t>quit</a:t>
            </a:r>
          </a:p>
          <a:p>
            <a:r>
              <a:rPr lang="en-US" altLang="zh-CN" sz="2000" dirty="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rPr>
              <a:t>帮助命令： </a:t>
            </a:r>
            <a:r>
              <a:rPr lang="en-US" altLang="zh-CN" sz="2000" dirty="0">
                <a:latin typeface="微软雅黑" panose="020B0503020204020204" pitchFamily="34" charset="-122"/>
                <a:ea typeface="微软雅黑" panose="020B0503020204020204" pitchFamily="34" charset="-122"/>
              </a:rPr>
              <a:t>help</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877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3392" y="188640"/>
            <a:ext cx="10801200" cy="6247864"/>
          </a:xfrm>
          <a:prstGeom prst="rect">
            <a:avLst/>
          </a:prstGeom>
          <a:noFill/>
        </p:spPr>
        <p:txBody>
          <a:bodyPr wrap="square" rtlCol="0">
            <a:spAutoFit/>
          </a:bodyPr>
          <a:lstStyle/>
          <a:p>
            <a:r>
              <a:rPr lang="en-US" altLang="zh-CN" sz="2000" b="1" dirty="0" err="1">
                <a:latin typeface="微软雅黑" panose="020B0503020204020204" pitchFamily="34" charset="-122"/>
                <a:ea typeface="微软雅黑" panose="020B0503020204020204" pitchFamily="34" charset="-122"/>
              </a:rPr>
              <a:t>ZooKeeper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常用四字命令：</a:t>
            </a:r>
          </a:p>
          <a:p>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支持某些特定的四字命令字母与其的交互。它们大多是查询命令，用来获取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服务的当前状态及相关信息。用户在客户端可以通过 </a:t>
            </a:r>
            <a:r>
              <a:rPr lang="en-US" altLang="zh-CN" sz="2000" dirty="0">
                <a:latin typeface="微软雅黑" panose="020B0503020204020204" pitchFamily="34" charset="-122"/>
                <a:ea typeface="微软雅黑" panose="020B0503020204020204" pitchFamily="34" charset="-122"/>
              </a:rPr>
              <a:t>telnet </a:t>
            </a:r>
            <a:r>
              <a:rPr lang="zh-CN" altLang="en-US" sz="2000" dirty="0">
                <a:latin typeface="微软雅黑" panose="020B0503020204020204" pitchFamily="34" charset="-122"/>
                <a:ea typeface="微软雅黑" panose="020B0503020204020204" pitchFamily="34" charset="-122"/>
              </a:rPr>
              <a:t>或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向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提交相应的命令</a:t>
            </a:r>
          </a:p>
          <a:p>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可以通过命令：</a:t>
            </a:r>
            <a:r>
              <a:rPr lang="en-US" altLang="zh-CN" sz="2000" dirty="0">
                <a:latin typeface="微软雅黑" panose="020B0503020204020204" pitchFamily="34" charset="-122"/>
                <a:ea typeface="微软雅黑" panose="020B0503020204020204" pitchFamily="34" charset="-122"/>
              </a:rPr>
              <a:t>echo </a:t>
            </a:r>
            <a:r>
              <a:rPr lang="en-US" altLang="zh-CN" sz="2000" dirty="0" err="1">
                <a:latin typeface="微软雅黑" panose="020B0503020204020204" pitchFamily="34" charset="-122"/>
                <a:ea typeface="微软雅黑" panose="020B0503020204020204" pitchFamily="34" charset="-122"/>
              </a:rPr>
              <a:t>stat|nc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来查看哪个节点被选择作为</a:t>
            </a:r>
            <a:r>
              <a:rPr lang="en-US" altLang="zh-CN" sz="2000" dirty="0">
                <a:latin typeface="微软雅黑" panose="020B0503020204020204" pitchFamily="34" charset="-122"/>
                <a:ea typeface="微软雅黑" panose="020B0503020204020204" pitchFamily="34" charset="-122"/>
              </a:rPr>
              <a:t>follower</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leader</a:t>
            </a:r>
          </a:p>
          <a:p>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echo </a:t>
            </a:r>
            <a:r>
              <a:rPr lang="en-US" altLang="zh-CN" sz="2000" dirty="0" err="1">
                <a:latin typeface="微软雅黑" panose="020B0503020204020204" pitchFamily="34" charset="-122"/>
                <a:ea typeface="微软雅黑" panose="020B0503020204020204" pitchFamily="34" charset="-122"/>
              </a:rPr>
              <a:t>ruok|nc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测试是否启动了该</a:t>
            </a:r>
            <a:r>
              <a:rPr lang="en-US" altLang="zh-CN" sz="2000" dirty="0">
                <a:latin typeface="微软雅黑" panose="020B0503020204020204" pitchFamily="34" charset="-122"/>
                <a:ea typeface="微软雅黑" panose="020B0503020204020204" pitchFamily="34" charset="-122"/>
              </a:rPr>
              <a:t>Server</a:t>
            </a:r>
            <a:r>
              <a:rPr lang="zh-CN" altLang="en-US" sz="2000" dirty="0">
                <a:latin typeface="微软雅黑" panose="020B0503020204020204" pitchFamily="34" charset="-122"/>
                <a:ea typeface="微软雅黑" panose="020B0503020204020204" pitchFamily="34" charset="-122"/>
              </a:rPr>
              <a:t>，若回复</a:t>
            </a:r>
            <a:r>
              <a:rPr lang="en-US" altLang="zh-CN" sz="2000" dirty="0" err="1">
                <a:latin typeface="微软雅黑" panose="020B0503020204020204" pitchFamily="34" charset="-122"/>
                <a:ea typeface="微软雅黑" panose="020B0503020204020204" pitchFamily="34" charset="-122"/>
              </a:rPr>
              <a:t>imok</a:t>
            </a:r>
            <a:r>
              <a:rPr lang="zh-CN" altLang="en-US" sz="2000" dirty="0">
                <a:latin typeface="微软雅黑" panose="020B0503020204020204" pitchFamily="34" charset="-122"/>
                <a:ea typeface="微软雅黑" panose="020B0503020204020204" pitchFamily="34" charset="-122"/>
              </a:rPr>
              <a:t>表示已经启动。</a:t>
            </a:r>
          </a:p>
          <a:p>
            <a:r>
              <a:rPr lang="en-US" altLang="zh-CN" sz="2000" dirty="0">
                <a:latin typeface="微软雅黑" panose="020B0503020204020204" pitchFamily="34" charset="-122"/>
                <a:ea typeface="微软雅黑" panose="020B0503020204020204" pitchFamily="34" charset="-122"/>
              </a:rPr>
              <a:t>3. echo dump|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列出未经处理的会话和临时节点。</a:t>
            </a:r>
          </a:p>
          <a:p>
            <a:r>
              <a:rPr lang="en-US" altLang="zh-CN" sz="2000" dirty="0">
                <a:latin typeface="微软雅黑" panose="020B0503020204020204" pitchFamily="34" charset="-122"/>
                <a:ea typeface="微软雅黑" panose="020B0503020204020204" pitchFamily="34" charset="-122"/>
              </a:rPr>
              <a:t>4. echo kill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关掉</a:t>
            </a:r>
            <a:r>
              <a:rPr lang="en-US" altLang="zh-CN" sz="2000" dirty="0">
                <a:latin typeface="微软雅黑" panose="020B0503020204020204" pitchFamily="34" charset="-122"/>
                <a:ea typeface="微软雅黑" panose="020B0503020204020204" pitchFamily="34" charset="-122"/>
              </a:rPr>
              <a:t>server</a:t>
            </a:r>
          </a:p>
          <a:p>
            <a:r>
              <a:rPr lang="en-US" altLang="zh-CN" sz="2000" dirty="0">
                <a:latin typeface="微软雅黑" panose="020B0503020204020204" pitchFamily="34" charset="-122"/>
                <a:ea typeface="微软雅黑" panose="020B0503020204020204" pitchFamily="34" charset="-122"/>
              </a:rPr>
              <a:t>5. echo </a:t>
            </a:r>
            <a:r>
              <a:rPr lang="en-US" altLang="zh-CN" sz="2000" dirty="0" err="1">
                <a:latin typeface="微软雅黑" panose="020B0503020204020204" pitchFamily="34" charset="-122"/>
                <a:ea typeface="微软雅黑" panose="020B0503020204020204" pitchFamily="34" charset="-122"/>
              </a:rPr>
              <a:t>conf</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输出相关服务配置的详细信息。</a:t>
            </a:r>
          </a:p>
          <a:p>
            <a:r>
              <a:rPr lang="en-US" altLang="zh-CN" sz="2000" dirty="0">
                <a:latin typeface="微软雅黑" panose="020B0503020204020204" pitchFamily="34" charset="-122"/>
                <a:ea typeface="微软雅黑" panose="020B0503020204020204" pitchFamily="34" charset="-122"/>
              </a:rPr>
              <a:t>6. echo cons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列出所有连接到服务器的客户端的完全的连接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会话的详细信息。</a:t>
            </a:r>
          </a:p>
          <a:p>
            <a:r>
              <a:rPr lang="en-US" altLang="zh-CN" sz="2000" dirty="0">
                <a:latin typeface="微软雅黑" panose="020B0503020204020204" pitchFamily="34" charset="-122"/>
                <a:ea typeface="微软雅黑" panose="020B0503020204020204" pitchFamily="34" charset="-122"/>
              </a:rPr>
              <a:t>7. echo </a:t>
            </a:r>
            <a:r>
              <a:rPr lang="en-US" altLang="zh-CN" sz="2000" dirty="0" err="1">
                <a:latin typeface="微软雅黑" panose="020B0503020204020204" pitchFamily="34" charset="-122"/>
                <a:ea typeface="微软雅黑" panose="020B0503020204020204" pitchFamily="34" charset="-122"/>
              </a:rPr>
              <a:t>envi</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输出关于服务环境的详细信息（区别于 </a:t>
            </a:r>
            <a:r>
              <a:rPr lang="en-US" altLang="zh-CN" sz="2000" dirty="0" err="1">
                <a:latin typeface="微软雅黑" panose="020B0503020204020204" pitchFamily="34" charset="-122"/>
                <a:ea typeface="微软雅黑" panose="020B0503020204020204" pitchFamily="34" charset="-122"/>
              </a:rPr>
              <a:t>conf</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命令）。</a:t>
            </a:r>
          </a:p>
          <a:p>
            <a:r>
              <a:rPr lang="en-US" altLang="zh-CN" sz="2000" dirty="0">
                <a:latin typeface="微软雅黑" panose="020B0503020204020204" pitchFamily="34" charset="-122"/>
                <a:ea typeface="微软雅黑" panose="020B0503020204020204" pitchFamily="34" charset="-122"/>
              </a:rPr>
              <a:t>8. echo </a:t>
            </a:r>
            <a:r>
              <a:rPr lang="en-US" altLang="zh-CN" sz="2000" dirty="0" err="1">
                <a:latin typeface="微软雅黑" panose="020B0503020204020204" pitchFamily="34" charset="-122"/>
                <a:ea typeface="微软雅黑" panose="020B0503020204020204" pitchFamily="34" charset="-122"/>
              </a:rPr>
              <a:t>reqs</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列出未经处理的请求。</a:t>
            </a:r>
          </a:p>
          <a:p>
            <a:r>
              <a:rPr lang="en-US" altLang="zh-CN" sz="2000" dirty="0">
                <a:latin typeface="微软雅黑" panose="020B0503020204020204" pitchFamily="34" charset="-122"/>
                <a:ea typeface="微软雅黑" panose="020B0503020204020204" pitchFamily="34" charset="-122"/>
              </a:rPr>
              <a:t>9. echo </a:t>
            </a:r>
            <a:r>
              <a:rPr lang="en-US" altLang="zh-CN" sz="2000" dirty="0" err="1">
                <a:latin typeface="微软雅黑" panose="020B0503020204020204" pitchFamily="34" charset="-122"/>
                <a:ea typeface="微软雅黑" panose="020B0503020204020204" pitchFamily="34" charset="-122"/>
              </a:rPr>
              <a:t>wchs</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列出服务器 </a:t>
            </a:r>
            <a:r>
              <a:rPr lang="en-US" altLang="zh-CN" sz="2000" dirty="0">
                <a:latin typeface="微软雅黑" panose="020B0503020204020204" pitchFamily="34" charset="-122"/>
                <a:ea typeface="微软雅黑" panose="020B0503020204020204" pitchFamily="34" charset="-122"/>
              </a:rPr>
              <a:t>watch </a:t>
            </a:r>
            <a:r>
              <a:rPr lang="zh-CN" altLang="en-US" sz="2000" dirty="0">
                <a:latin typeface="微软雅黑" panose="020B0503020204020204" pitchFamily="34" charset="-122"/>
                <a:ea typeface="微软雅黑" panose="020B0503020204020204" pitchFamily="34" charset="-122"/>
              </a:rPr>
              <a:t>的详细信息。</a:t>
            </a:r>
          </a:p>
          <a:p>
            <a:r>
              <a:rPr lang="en-US" altLang="zh-CN" sz="2000" dirty="0">
                <a:latin typeface="微软雅黑" panose="020B0503020204020204" pitchFamily="34" charset="-122"/>
                <a:ea typeface="微软雅黑" panose="020B0503020204020204" pitchFamily="34" charset="-122"/>
              </a:rPr>
              <a:t>10. echo </a:t>
            </a:r>
            <a:r>
              <a:rPr lang="en-US" altLang="zh-CN" sz="2000" dirty="0" err="1">
                <a:latin typeface="微软雅黑" panose="020B0503020204020204" pitchFamily="34" charset="-122"/>
                <a:ea typeface="微软雅黑" panose="020B0503020204020204" pitchFamily="34" charset="-122"/>
              </a:rPr>
              <a:t>wchc</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session </a:t>
            </a:r>
            <a:r>
              <a:rPr lang="zh-CN" altLang="en-US" sz="2000" dirty="0">
                <a:latin typeface="微软雅黑" panose="020B0503020204020204" pitchFamily="34" charset="-122"/>
                <a:ea typeface="微软雅黑" panose="020B0503020204020204" pitchFamily="34" charset="-122"/>
              </a:rPr>
              <a:t>列出服务器 </a:t>
            </a:r>
            <a:r>
              <a:rPr lang="en-US" altLang="zh-CN" sz="2000" dirty="0">
                <a:latin typeface="微软雅黑" panose="020B0503020204020204" pitchFamily="34" charset="-122"/>
                <a:ea typeface="微软雅黑" panose="020B0503020204020204" pitchFamily="34" charset="-122"/>
              </a:rPr>
              <a:t>watch </a:t>
            </a:r>
            <a:r>
              <a:rPr lang="zh-CN" altLang="en-US" sz="2000" dirty="0">
                <a:latin typeface="微软雅黑" panose="020B0503020204020204" pitchFamily="34" charset="-122"/>
                <a:ea typeface="微软雅黑" panose="020B0503020204020204" pitchFamily="34" charset="-122"/>
              </a:rPr>
              <a:t>的详细信息，它的输出是一个与 </a:t>
            </a:r>
            <a:r>
              <a:rPr lang="en-US" altLang="zh-CN" sz="2000" dirty="0">
                <a:latin typeface="微软雅黑" panose="020B0503020204020204" pitchFamily="34" charset="-122"/>
                <a:ea typeface="微软雅黑" panose="020B0503020204020204" pitchFamily="34" charset="-122"/>
              </a:rPr>
              <a:t>watch </a:t>
            </a:r>
            <a:r>
              <a:rPr lang="zh-CN" altLang="en-US" sz="2000" dirty="0">
                <a:latin typeface="微软雅黑" panose="020B0503020204020204" pitchFamily="34" charset="-122"/>
                <a:ea typeface="微软雅黑" panose="020B0503020204020204" pitchFamily="34" charset="-122"/>
              </a:rPr>
              <a:t>相关的会话的列表。</a:t>
            </a:r>
          </a:p>
          <a:p>
            <a:r>
              <a:rPr lang="en-US" altLang="zh-CN" sz="2000" dirty="0">
                <a:latin typeface="微软雅黑" panose="020B0503020204020204" pitchFamily="34" charset="-122"/>
                <a:ea typeface="微软雅黑" panose="020B0503020204020204" pitchFamily="34" charset="-122"/>
              </a:rPr>
              <a:t>11. echo </a:t>
            </a:r>
            <a:r>
              <a:rPr lang="en-US" altLang="zh-CN" sz="2000" dirty="0" err="1">
                <a:latin typeface="微软雅黑" panose="020B0503020204020204" pitchFamily="34" charset="-122"/>
                <a:ea typeface="微软雅黑" panose="020B0503020204020204" pitchFamily="34" charset="-122"/>
              </a:rPr>
              <a:t>wchp</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nc</a:t>
            </a:r>
            <a:r>
              <a:rPr lang="en-US" altLang="zh-CN" sz="2000" dirty="0">
                <a:latin typeface="微软雅黑" panose="020B0503020204020204" pitchFamily="34" charset="-122"/>
                <a:ea typeface="微软雅黑" panose="020B0503020204020204" pitchFamily="34" charset="-122"/>
              </a:rPr>
              <a:t> 127.0.0.1 2181 ,</a:t>
            </a:r>
            <a:r>
              <a:rPr lang="zh-CN" altLang="en-US" sz="2000" dirty="0">
                <a:latin typeface="微软雅黑" panose="020B0503020204020204" pitchFamily="34" charset="-122"/>
                <a:ea typeface="微软雅黑" panose="020B0503020204020204" pitchFamily="34" charset="-122"/>
              </a:rPr>
              <a:t>通过路径列出服务器 </a:t>
            </a:r>
            <a:r>
              <a:rPr lang="en-US" altLang="zh-CN" sz="2000" dirty="0">
                <a:latin typeface="微软雅黑" panose="020B0503020204020204" pitchFamily="34" charset="-122"/>
                <a:ea typeface="微软雅黑" panose="020B0503020204020204" pitchFamily="34" charset="-122"/>
              </a:rPr>
              <a:t>watch </a:t>
            </a:r>
            <a:r>
              <a:rPr lang="zh-CN" altLang="en-US" sz="2000" dirty="0">
                <a:latin typeface="微软雅黑" panose="020B0503020204020204" pitchFamily="34" charset="-122"/>
                <a:ea typeface="微软雅黑" panose="020B0503020204020204" pitchFamily="34" charset="-122"/>
              </a:rPr>
              <a:t>的详细信息。它输出一个与 </a:t>
            </a:r>
            <a:r>
              <a:rPr lang="en-US" altLang="zh-CN" sz="2000" dirty="0">
                <a:latin typeface="微软雅黑" panose="020B0503020204020204" pitchFamily="34" charset="-122"/>
                <a:ea typeface="微软雅黑" panose="020B0503020204020204" pitchFamily="34" charset="-122"/>
              </a:rPr>
              <a:t>session </a:t>
            </a:r>
            <a:r>
              <a:rPr lang="zh-CN" altLang="en-US" sz="2000" dirty="0">
                <a:latin typeface="微软雅黑" panose="020B0503020204020204" pitchFamily="34" charset="-122"/>
                <a:ea typeface="微软雅黑" panose="020B0503020204020204" pitchFamily="34" charset="-122"/>
              </a:rPr>
              <a:t>相关的路径。</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1128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692696"/>
            <a:ext cx="10801200" cy="4555093"/>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统一命名服务（</a:t>
            </a:r>
            <a:r>
              <a:rPr lang="en-US" altLang="zh-CN" sz="2400" b="1" dirty="0">
                <a:latin typeface="微软雅黑" panose="020B0503020204020204" pitchFamily="34" charset="-122"/>
                <a:ea typeface="微软雅黑" panose="020B0503020204020204" pitchFamily="34" charset="-122"/>
              </a:rPr>
              <a:t>Name Service</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分布式应用中，通常需要有一套完整的命名规则，既能够产生唯一的名称又便于人识别和记住，通常情况下用树形的名称结构是一个理想的选择，树形 的名称结构是一个有层次的目录结构，既对人友好又不会重复。说到这里你可能想到了 </a:t>
            </a:r>
            <a:r>
              <a:rPr lang="en-US" altLang="zh-CN" sz="2000" dirty="0">
                <a:latin typeface="微软雅黑" panose="020B0503020204020204" pitchFamily="34" charset="-122"/>
                <a:ea typeface="微软雅黑" panose="020B0503020204020204" pitchFamily="34" charset="-122"/>
              </a:rPr>
              <a:t>JNDI(Java Naming and Directory Interface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命名和目录接口</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是一组在</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应用中访问命名和目录服务的</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，没错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与 </a:t>
            </a:r>
            <a:r>
              <a:rPr lang="en-US" altLang="zh-CN" sz="2000" dirty="0">
                <a:latin typeface="微软雅黑" panose="020B0503020204020204" pitchFamily="34" charset="-122"/>
                <a:ea typeface="微软雅黑" panose="020B0503020204020204" pitchFamily="34" charset="-122"/>
              </a:rPr>
              <a:t>JNDI </a:t>
            </a:r>
            <a:r>
              <a:rPr lang="zh-CN" altLang="en-US" sz="2000" dirty="0">
                <a:latin typeface="微软雅黑" panose="020B0503020204020204" pitchFamily="34" charset="-122"/>
                <a:ea typeface="微软雅黑" panose="020B0503020204020204" pitchFamily="34" charset="-122"/>
              </a:rPr>
              <a:t>能够完成的功能是差不多的，它们都是将有层次的目录结构关联到一定资源上，但是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更加是广泛意义上的关联，也许你并不需要将名称关联到特定资源上，你可能只需要一个不会重复名称，就像数据库中产生一个唯一的数字主键一样。</a:t>
            </a:r>
          </a:p>
          <a:p>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已经是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内置的功能，你只要调用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API </a:t>
            </a:r>
            <a:r>
              <a:rPr lang="zh-CN" altLang="en-US" sz="2000" dirty="0">
                <a:latin typeface="微软雅黑" panose="020B0503020204020204" pitchFamily="34" charset="-122"/>
                <a:ea typeface="微软雅黑" panose="020B0503020204020204" pitchFamily="34" charset="-122"/>
              </a:rPr>
              <a:t>就能实现。如调用 </a:t>
            </a:r>
            <a:r>
              <a:rPr lang="en-US" altLang="zh-CN" sz="2000" dirty="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接口就可以很容易创建一个目录节点。</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5751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3432" y="764704"/>
            <a:ext cx="9649072" cy="415498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配置管理（</a:t>
            </a:r>
            <a:r>
              <a:rPr lang="en-US" altLang="zh-CN" sz="2400" b="1" dirty="0">
                <a:latin typeface="微软雅黑" panose="020B0503020204020204" pitchFamily="34" charset="-122"/>
                <a:ea typeface="微软雅黑" panose="020B0503020204020204" pitchFamily="34" charset="-122"/>
              </a:rPr>
              <a:t>Configuration Management</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32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配置的管理在分布式应用环境中很常见，例如同一个应用系统需要多台 </a:t>
            </a:r>
            <a:r>
              <a:rPr lang="en-US" altLang="zh-CN" sz="2000" dirty="0">
                <a:latin typeface="微软雅黑" panose="020B0503020204020204" pitchFamily="34" charset="-122"/>
                <a:ea typeface="微软雅黑" panose="020B0503020204020204" pitchFamily="34" charset="-122"/>
              </a:rPr>
              <a:t>PC Server </a:t>
            </a:r>
            <a:r>
              <a:rPr lang="zh-CN" altLang="en-US" sz="2000" dirty="0">
                <a:latin typeface="微软雅黑" panose="020B0503020204020204" pitchFamily="34" charset="-122"/>
                <a:ea typeface="微软雅黑" panose="020B0503020204020204" pitchFamily="34" charset="-122"/>
              </a:rPr>
              <a:t>运行，但是它们运行的应用系统的某些配置项是相同的，如果要修改这些相同的配置项，那么就必须同时修改每台运行这个应用系统的 </a:t>
            </a:r>
            <a:r>
              <a:rPr lang="en-US" altLang="zh-CN" sz="2000" dirty="0">
                <a:latin typeface="微软雅黑" panose="020B0503020204020204" pitchFamily="34" charset="-122"/>
                <a:ea typeface="微软雅黑" panose="020B0503020204020204" pitchFamily="34" charset="-122"/>
              </a:rPr>
              <a:t>PC Server</a:t>
            </a:r>
            <a:r>
              <a:rPr lang="zh-CN" altLang="en-US" sz="2000" dirty="0">
                <a:latin typeface="微软雅黑" panose="020B0503020204020204" pitchFamily="34" charset="-122"/>
                <a:ea typeface="微软雅黑" panose="020B0503020204020204" pitchFamily="34" charset="-122"/>
              </a:rPr>
              <a:t>，这样非常麻烦而且容易出错。</a:t>
            </a:r>
          </a:p>
          <a:p>
            <a:r>
              <a:rPr lang="zh-CN" altLang="en-US" sz="2000" dirty="0">
                <a:latin typeface="微软雅黑" panose="020B0503020204020204" pitchFamily="34" charset="-122"/>
                <a:ea typeface="微软雅黑" panose="020B0503020204020204" pitchFamily="34" charset="-122"/>
              </a:rPr>
              <a:t>像这样的配置信息完全可以交给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来管理，将配置信息保存在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的某个目录节点中，然后将所有需要修改的应用机器监控配置信息的状态，一旦配置信息发生变化，每台应用机器就会收到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的通知，然后从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获取新的配置信息应用到系统中。</a:t>
            </a: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46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908720"/>
            <a:ext cx="9937104" cy="36009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集群管理（</a:t>
            </a:r>
            <a:r>
              <a:rPr lang="en-US" altLang="zh-CN" sz="2400" b="1" dirty="0">
                <a:latin typeface="微软雅黑" panose="020B0503020204020204" pitchFamily="34" charset="-122"/>
                <a:ea typeface="微软雅黑" panose="020B0503020204020204" pitchFamily="34" charset="-122"/>
              </a:rPr>
              <a:t>Group Membership</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能够很容易的实现集群管理的功能，如有多台 </a:t>
            </a:r>
            <a:r>
              <a:rPr lang="en-US" altLang="zh-CN" sz="2000" dirty="0">
                <a:latin typeface="微软雅黑" panose="020B0503020204020204" pitchFamily="34" charset="-122"/>
                <a:ea typeface="微软雅黑" panose="020B0503020204020204" pitchFamily="34" charset="-122"/>
              </a:rPr>
              <a:t>Server </a:t>
            </a:r>
            <a:r>
              <a:rPr lang="zh-CN" altLang="en-US" sz="2000" dirty="0">
                <a:latin typeface="微软雅黑" panose="020B0503020204020204" pitchFamily="34" charset="-122"/>
                <a:ea typeface="微软雅黑" panose="020B0503020204020204" pitchFamily="34" charset="-122"/>
              </a:rPr>
              <a:t>组成一个服务集群，那么必须要一个“总管”知道当前集群中每台机器的服务状态，一旦有机器不能提供服务，集群中其它集群必须知道，从而做出调整重新分配服 务策略。同样当增加集群的服务能力时，就会增加一台或多台 </a:t>
            </a:r>
            <a:r>
              <a:rPr lang="en-US" altLang="zh-CN" sz="2000" dirty="0">
                <a:latin typeface="微软雅黑" panose="020B0503020204020204" pitchFamily="34" charset="-122"/>
                <a:ea typeface="微软雅黑" panose="020B0503020204020204" pitchFamily="34" charset="-122"/>
              </a:rPr>
              <a:t>Server</a:t>
            </a:r>
            <a:r>
              <a:rPr lang="zh-CN" altLang="en-US" sz="2000" dirty="0">
                <a:latin typeface="微软雅黑" panose="020B0503020204020204" pitchFamily="34" charset="-122"/>
                <a:ea typeface="微软雅黑" panose="020B0503020204020204" pitchFamily="34" charset="-122"/>
              </a:rPr>
              <a:t>，同样也必须让“总管”知道。</a:t>
            </a: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不仅能够帮你维护当前的集群中机器的服务状态，而且能够帮你选出一个“总管”，让这个总管来管理集群，这就是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的另一个功能 </a:t>
            </a:r>
            <a:r>
              <a:rPr lang="en-US" altLang="zh-CN" sz="2000" dirty="0">
                <a:latin typeface="微软雅黑" panose="020B0503020204020204" pitchFamily="34" charset="-122"/>
                <a:ea typeface="微软雅黑" panose="020B0503020204020204" pitchFamily="34" charset="-122"/>
              </a:rPr>
              <a:t>Leader Election</a:t>
            </a:r>
            <a:r>
              <a:rPr lang="zh-CN" altLang="en-US" sz="2000" dirty="0">
                <a:latin typeface="微软雅黑" panose="020B0503020204020204" pitchFamily="34" charset="-122"/>
                <a:ea typeface="微软雅黑" panose="020B0503020204020204" pitchFamily="34" charset="-122"/>
              </a:rPr>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863245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734</Words>
  <Application>Microsoft Office PowerPoint</Application>
  <PresentationFormat>宽屏</PresentationFormat>
  <Paragraphs>200</Paragraphs>
  <Slides>17</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17</vt:i4>
      </vt:variant>
    </vt:vector>
  </HeadingPairs>
  <TitlesOfParts>
    <vt:vector size="26" baseType="lpstr">
      <vt:lpstr>Arial Unicode MS</vt:lpstr>
      <vt:lpstr>宋体</vt:lpstr>
      <vt:lpstr>微软雅黑</vt:lpstr>
      <vt:lpstr>Arial</vt:lpstr>
      <vt:lpstr>Calibri</vt:lpstr>
      <vt:lpstr>Wingdings</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Haizhong Wang</cp:lastModifiedBy>
  <cp:revision>181</cp:revision>
  <dcterms:created xsi:type="dcterms:W3CDTF">2014-06-18T08:36:17Z</dcterms:created>
  <dcterms:modified xsi:type="dcterms:W3CDTF">2015-09-15T11:16:26Z</dcterms:modified>
</cp:coreProperties>
</file>