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2399288" cy="43200638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98" userDrawn="1">
          <p15:clr>
            <a:srgbClr val="A4A3A4"/>
          </p15:clr>
        </p15:guide>
        <p15:guide id="2" orient="horz" pos="134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3D2"/>
    <a:srgbClr val="00AACC"/>
    <a:srgbClr val="003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0FF18-16A9-41F2-8D86-34EBD97CCF25}" v="118" dt="2024-01-19T11:16:01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6" autoAdjust="0"/>
    <p:restoredTop sz="94077" autoAdjust="0"/>
  </p:normalViewPr>
  <p:slideViewPr>
    <p:cSldViewPr snapToGrid="0">
      <p:cViewPr varScale="1">
        <p:scale>
          <a:sx n="11" d="100"/>
          <a:sy n="11" d="100"/>
        </p:scale>
        <p:origin x="2894" y="168"/>
      </p:cViewPr>
      <p:guideLst>
        <p:guide pos="498"/>
        <p:guide orient="horz" pos="134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EB5F-0177-477C-8D61-F3EF9F6A19FD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77A5-CC9A-48BD-AD4A-6D0A260E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EB5F-0177-477C-8D61-F3EF9F6A19FD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77A5-CC9A-48BD-AD4A-6D0A260E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4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EB5F-0177-477C-8D61-F3EF9F6A19FD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77A5-CC9A-48BD-AD4A-6D0A260E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5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EB5F-0177-477C-8D61-F3EF9F6A19FD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77A5-CC9A-48BD-AD4A-6D0A260E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2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EB5F-0177-477C-8D61-F3EF9F6A19FD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77A5-CC9A-48BD-AD4A-6D0A260E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6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EB5F-0177-477C-8D61-F3EF9F6A19FD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77A5-CC9A-48BD-AD4A-6D0A260E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64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EB5F-0177-477C-8D61-F3EF9F6A19FD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77A5-CC9A-48BD-AD4A-6D0A260E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3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EB5F-0177-477C-8D61-F3EF9F6A19FD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77A5-CC9A-48BD-AD4A-6D0A260E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64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EB5F-0177-477C-8D61-F3EF9F6A19FD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77A5-CC9A-48BD-AD4A-6D0A260E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2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EB5F-0177-477C-8D61-F3EF9F6A19FD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77A5-CC9A-48BD-AD4A-6D0A260E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5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EB5F-0177-477C-8D61-F3EF9F6A19FD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77A5-CC9A-48BD-AD4A-6D0A260E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0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4EB5F-0177-477C-8D61-F3EF9F6A19FD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F77A5-CC9A-48BD-AD4A-6D0A260E6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5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DDD0E95-479A-B86D-3517-250441555968}"/>
              </a:ext>
            </a:extLst>
          </p:cNvPr>
          <p:cNvSpPr>
            <a:spLocks/>
          </p:cNvSpPr>
          <p:nvPr/>
        </p:nvSpPr>
        <p:spPr>
          <a:xfrm>
            <a:off x="0" y="0"/>
            <a:ext cx="32495848" cy="5008245"/>
          </a:xfrm>
          <a:prstGeom prst="rect">
            <a:avLst/>
          </a:prstGeom>
          <a:solidFill>
            <a:srgbClr val="00377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A5B78605-5F1B-3C9C-9230-025BF78619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77193" y="3947897"/>
            <a:ext cx="15607607" cy="1060348"/>
          </a:xfrm>
          <a:prstGeom prst="trapezoid">
            <a:avLst/>
          </a:prstGeom>
          <a:solidFill>
            <a:srgbClr val="EAE3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8020EA4-64A6-CE17-5E90-3F2D4FF415E8}"/>
              </a:ext>
            </a:extLst>
          </p:cNvPr>
          <p:cNvGrpSpPr/>
          <p:nvPr/>
        </p:nvGrpSpPr>
        <p:grpSpPr>
          <a:xfrm>
            <a:off x="0" y="42478037"/>
            <a:ext cx="32495848" cy="722592"/>
            <a:chOff x="0" y="42300570"/>
            <a:chExt cx="32495848" cy="900068"/>
          </a:xfrm>
          <a:solidFill>
            <a:srgbClr val="00377A"/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87EC470-39D5-E709-239C-337D72EB7EA4}"/>
                </a:ext>
              </a:extLst>
            </p:cNvPr>
            <p:cNvSpPr>
              <a:spLocks/>
            </p:cNvSpPr>
            <p:nvPr/>
          </p:nvSpPr>
          <p:spPr>
            <a:xfrm>
              <a:off x="0" y="42491337"/>
              <a:ext cx="32495848" cy="690022"/>
            </a:xfrm>
            <a:prstGeom prst="rect">
              <a:avLst/>
            </a:prstGeom>
            <a:solidFill>
              <a:srgbClr val="EAE3D2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경북 </a:t>
              </a:r>
              <a:r>
                <a:rPr lang="ko-KR" altLang="en-US" sz="4000" b="1" dirty="0" err="1">
                  <a:solidFill>
                    <a:schemeClr val="bg1"/>
                  </a:solidFill>
                  <a:latin typeface="+mj-ea"/>
                  <a:ea typeface="+mj-ea"/>
                </a:rPr>
                <a:t>첨산단업</a:t>
              </a:r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 인재양성 사업</a:t>
              </a:r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 - </a:t>
              </a:r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영남대학교 미래형 자동차 분야</a:t>
              </a: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804E1DBC-E2C7-2EDC-795D-B467403900D6}"/>
                </a:ext>
              </a:extLst>
            </p:cNvPr>
            <p:cNvSpPr>
              <a:spLocks/>
            </p:cNvSpPr>
            <p:nvPr/>
          </p:nvSpPr>
          <p:spPr>
            <a:xfrm>
              <a:off x="6649244" y="42300570"/>
              <a:ext cx="19100800" cy="900068"/>
            </a:xfrm>
            <a:prstGeom prst="round2Same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+mj-ea"/>
                  <a:ea typeface="+mj-ea"/>
                </a:rPr>
                <a:t>대구경북 첨단산업 인재양성 사업</a:t>
              </a:r>
              <a:r>
                <a:rPr lang="en-US" altLang="ko-KR" sz="3600" dirty="0">
                  <a:solidFill>
                    <a:schemeClr val="bg1"/>
                  </a:solidFill>
                  <a:latin typeface="+mj-ea"/>
                  <a:ea typeface="+mj-ea"/>
                </a:rPr>
                <a:t> – </a:t>
              </a:r>
              <a:r>
                <a:rPr lang="ko-KR" altLang="en-US" sz="3600" b="1" dirty="0">
                  <a:solidFill>
                    <a:schemeClr val="bg1"/>
                  </a:solidFill>
                  <a:latin typeface="+mj-ea"/>
                  <a:ea typeface="+mj-ea"/>
                </a:rPr>
                <a:t>대구가톨릭대학교 </a:t>
              </a:r>
              <a:r>
                <a:rPr lang="en-US" altLang="ko-KR" sz="3600" b="1" dirty="0">
                  <a:solidFill>
                    <a:schemeClr val="bg1"/>
                  </a:solidFill>
                  <a:latin typeface="+mj-ea"/>
                  <a:ea typeface="+mj-ea"/>
                </a:rPr>
                <a:t>ICT</a:t>
              </a:r>
              <a:r>
                <a:rPr lang="ko-KR" altLang="en-US" sz="3600" b="1" dirty="0">
                  <a:solidFill>
                    <a:schemeClr val="bg1"/>
                  </a:solidFill>
                  <a:latin typeface="+mj-ea"/>
                  <a:ea typeface="+mj-ea"/>
                </a:rPr>
                <a:t> 분야</a:t>
              </a:r>
            </a:p>
          </p:txBody>
        </p:sp>
      </p:grpSp>
      <p:sp>
        <p:nvSpPr>
          <p:cNvPr id="29" name="사다리꼴 28">
            <a:extLst>
              <a:ext uri="{FF2B5EF4-FFF2-40B4-BE49-F238E27FC236}">
                <a16:creationId xmlns:a16="http://schemas.microsoft.com/office/drawing/2014/main" id="{84040A10-296B-8D23-2BAE-172A390341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406851" y="3932943"/>
            <a:ext cx="15076651" cy="1148903"/>
          </a:xfrm>
          <a:custGeom>
            <a:avLst/>
            <a:gdLst>
              <a:gd name="connsiteX0" fmla="*/ 0 w 14960754"/>
              <a:gd name="connsiteY0" fmla="*/ 1060796 h 1060796"/>
              <a:gd name="connsiteX1" fmla="*/ 265199 w 14960754"/>
              <a:gd name="connsiteY1" fmla="*/ 0 h 1060796"/>
              <a:gd name="connsiteX2" fmla="*/ 14695555 w 14960754"/>
              <a:gd name="connsiteY2" fmla="*/ 0 h 1060796"/>
              <a:gd name="connsiteX3" fmla="*/ 14960754 w 14960754"/>
              <a:gd name="connsiteY3" fmla="*/ 1060796 h 1060796"/>
              <a:gd name="connsiteX4" fmla="*/ 0 w 14960754"/>
              <a:gd name="connsiteY4" fmla="*/ 1060796 h 1060796"/>
              <a:gd name="connsiteX0" fmla="*/ 0 w 14695555"/>
              <a:gd name="connsiteY0" fmla="*/ 1060796 h 1060796"/>
              <a:gd name="connsiteX1" fmla="*/ 265199 w 14695555"/>
              <a:gd name="connsiteY1" fmla="*/ 0 h 1060796"/>
              <a:gd name="connsiteX2" fmla="*/ 14695555 w 14695555"/>
              <a:gd name="connsiteY2" fmla="*/ 0 h 1060796"/>
              <a:gd name="connsiteX3" fmla="*/ 14135254 w 14695555"/>
              <a:gd name="connsiteY3" fmla="*/ 1048096 h 1060796"/>
              <a:gd name="connsiteX4" fmla="*/ 0 w 14695555"/>
              <a:gd name="connsiteY4" fmla="*/ 1060796 h 1060796"/>
              <a:gd name="connsiteX0" fmla="*/ 0 w 14149455"/>
              <a:gd name="connsiteY0" fmla="*/ 1073496 h 1073496"/>
              <a:gd name="connsiteX1" fmla="*/ 265199 w 14149455"/>
              <a:gd name="connsiteY1" fmla="*/ 12700 h 1073496"/>
              <a:gd name="connsiteX2" fmla="*/ 14149455 w 14149455"/>
              <a:gd name="connsiteY2" fmla="*/ 0 h 1073496"/>
              <a:gd name="connsiteX3" fmla="*/ 14135254 w 14149455"/>
              <a:gd name="connsiteY3" fmla="*/ 1060796 h 1073496"/>
              <a:gd name="connsiteX4" fmla="*/ 0 w 14149455"/>
              <a:gd name="connsiteY4" fmla="*/ 1073496 h 1073496"/>
              <a:gd name="connsiteX0" fmla="*/ 0 w 14135254"/>
              <a:gd name="connsiteY0" fmla="*/ 1073496 h 1073496"/>
              <a:gd name="connsiteX1" fmla="*/ 265199 w 14135254"/>
              <a:gd name="connsiteY1" fmla="*/ 12700 h 1073496"/>
              <a:gd name="connsiteX2" fmla="*/ 14124055 w 14135254"/>
              <a:gd name="connsiteY2" fmla="*/ 0 h 1073496"/>
              <a:gd name="connsiteX3" fmla="*/ 14135254 w 14135254"/>
              <a:gd name="connsiteY3" fmla="*/ 1060796 h 1073496"/>
              <a:gd name="connsiteX4" fmla="*/ 0 w 14135254"/>
              <a:gd name="connsiteY4" fmla="*/ 1073496 h 107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35254" h="1073496">
                <a:moveTo>
                  <a:pt x="0" y="1073496"/>
                </a:moveTo>
                <a:lnTo>
                  <a:pt x="265199" y="12700"/>
                </a:lnTo>
                <a:lnTo>
                  <a:pt x="14124055" y="0"/>
                </a:lnTo>
                <a:lnTo>
                  <a:pt x="14135254" y="1060796"/>
                </a:lnTo>
                <a:lnTo>
                  <a:pt x="0" y="10734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C222409-8FAB-91CD-38E7-ACB665DB1191}"/>
              </a:ext>
            </a:extLst>
          </p:cNvPr>
          <p:cNvGrpSpPr/>
          <p:nvPr/>
        </p:nvGrpSpPr>
        <p:grpSpPr>
          <a:xfrm>
            <a:off x="21552288" y="4118889"/>
            <a:ext cx="10405165" cy="726374"/>
            <a:chOff x="21689636" y="4930764"/>
            <a:chExt cx="10405165" cy="726374"/>
          </a:xfrm>
        </p:grpSpPr>
        <p:pic>
          <p:nvPicPr>
            <p:cNvPr id="36" name="그림 35" descr="폰트, 그래픽, 로고, 상징이(가) 표시된 사진&#10;&#10;자동 생성된 설명">
              <a:extLst>
                <a:ext uri="{FF2B5EF4-FFF2-40B4-BE49-F238E27FC236}">
                  <a16:creationId xmlns:a16="http://schemas.microsoft.com/office/drawing/2014/main" id="{66B0AAF9-F86A-6392-DDF1-C57AD97E0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1" t="22846" r="8896" b="27166"/>
            <a:stretch/>
          </p:blipFill>
          <p:spPr>
            <a:xfrm>
              <a:off x="21689636" y="4930764"/>
              <a:ext cx="2819914" cy="693432"/>
            </a:xfrm>
            <a:prstGeom prst="rect">
              <a:avLst/>
            </a:prstGeom>
          </p:spPr>
        </p:pic>
        <p:pic>
          <p:nvPicPr>
            <p:cNvPr id="31" name="그림 30" descr="텍스트, 폰트, 로고, 그래픽이(가) 표시된 사진&#10;&#10;자동 생성된 설명">
              <a:extLst>
                <a:ext uri="{FF2B5EF4-FFF2-40B4-BE49-F238E27FC236}">
                  <a16:creationId xmlns:a16="http://schemas.microsoft.com/office/drawing/2014/main" id="{542C7659-20E4-DE29-112F-DBAEAFA01E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8" t="1" r="9449" b="-4283"/>
            <a:stretch/>
          </p:blipFill>
          <p:spPr>
            <a:xfrm>
              <a:off x="24759742" y="4993529"/>
              <a:ext cx="1959529" cy="663609"/>
            </a:xfrm>
            <a:prstGeom prst="rect">
              <a:avLst/>
            </a:prstGeom>
          </p:spPr>
        </p:pic>
        <p:pic>
          <p:nvPicPr>
            <p:cNvPr id="42" name="그림 41" descr="스크린샷, 크리스마스 트리, 텍스트, 폰트이(가) 표시된 사진&#10;&#10;자동 생성된 설명">
              <a:extLst>
                <a:ext uri="{FF2B5EF4-FFF2-40B4-BE49-F238E27FC236}">
                  <a16:creationId xmlns:a16="http://schemas.microsoft.com/office/drawing/2014/main" id="{F7D5EC82-DB7E-E488-A0C8-1D05C38C83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1" t="8601" r="12063" b="78140"/>
            <a:stretch/>
          </p:blipFill>
          <p:spPr>
            <a:xfrm>
              <a:off x="26990538" y="4985008"/>
              <a:ext cx="2426620" cy="606852"/>
            </a:xfrm>
            <a:prstGeom prst="rect">
              <a:avLst/>
            </a:prstGeom>
          </p:spPr>
        </p:pic>
        <p:pic>
          <p:nvPicPr>
            <p:cNvPr id="40" name="그림 39" descr="그래픽, 폰트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4CE44C09-9030-9F4F-51CE-E91F2F513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4038" y="5051788"/>
              <a:ext cx="2260763" cy="547400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97D9B9F-6040-D513-494D-E2FA9A210E24}"/>
              </a:ext>
            </a:extLst>
          </p:cNvPr>
          <p:cNvSpPr txBox="1"/>
          <p:nvPr/>
        </p:nvSpPr>
        <p:spPr>
          <a:xfrm>
            <a:off x="790574" y="557959"/>
            <a:ext cx="2526982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교육 기관을 위한 생성형 </a:t>
            </a:r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AI</a:t>
            </a:r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 기반 음성 인식 </a:t>
            </a:r>
            <a:r>
              <a:rPr lang="ko-KR" altLang="en-US" sz="6600" b="1">
                <a:solidFill>
                  <a:schemeClr val="bg1"/>
                </a:solidFill>
                <a:latin typeface="+mj-ea"/>
                <a:ea typeface="+mj-ea"/>
              </a:rPr>
              <a:t>키오스크 설계</a:t>
            </a:r>
            <a:endParaRPr lang="en-US" altLang="ko-KR" sz="66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5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15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6000" b="1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6000" b="1" kern="2400" dirty="0">
                <a:solidFill>
                  <a:schemeClr val="bg1"/>
                </a:solidFill>
                <a:effectLst/>
                <a:latin typeface="맑은 고딕(제목)"/>
                <a:ea typeface="맑은 고딕" panose="020B0503020000020004" pitchFamily="50" charset="-127"/>
              </a:rPr>
              <a:t>Design of Generative AI-based Speech-Recognizing </a:t>
            </a:r>
            <a:r>
              <a:rPr lang="en-US" altLang="ko-KR" sz="6000" b="1" kern="2400">
                <a:solidFill>
                  <a:schemeClr val="bg1"/>
                </a:solidFill>
                <a:effectLst/>
                <a:latin typeface="맑은 고딕(제목)"/>
                <a:ea typeface="맑은 고딕" panose="020B0503020000020004" pitchFamily="50" charset="-127"/>
              </a:rPr>
              <a:t>KIOSK </a:t>
            </a:r>
          </a:p>
          <a:p>
            <a:pPr algn="ctr"/>
            <a:r>
              <a:rPr lang="en-US" altLang="ko-KR" sz="6000" b="1" kern="2400">
                <a:solidFill>
                  <a:schemeClr val="bg1"/>
                </a:solidFill>
                <a:effectLst/>
                <a:latin typeface="맑은 고딕(제목)"/>
                <a:ea typeface="맑은 고딕" panose="020B0503020000020004" pitchFamily="50" charset="-127"/>
              </a:rPr>
              <a:t>for </a:t>
            </a:r>
            <a:r>
              <a:rPr lang="en-US" altLang="ko-KR" sz="6000" b="1" kern="2400" dirty="0">
                <a:solidFill>
                  <a:schemeClr val="bg1"/>
                </a:solidFill>
                <a:effectLst/>
                <a:latin typeface="맑은 고딕 (제목)"/>
                <a:ea typeface="맑은 고딕" panose="020B0503020000020004" pitchFamily="50" charset="-127"/>
              </a:rPr>
              <a:t>Educational</a:t>
            </a:r>
            <a:r>
              <a:rPr lang="en-US" altLang="ko-KR" sz="6000" b="1" kern="2400" dirty="0">
                <a:solidFill>
                  <a:schemeClr val="bg1"/>
                </a:solidFill>
                <a:effectLst/>
                <a:latin typeface="맑은 고딕(제목)"/>
                <a:ea typeface="맑은 고딕" panose="020B0503020000020004" pitchFamily="50" charset="-127"/>
              </a:rPr>
              <a:t> Institutions</a:t>
            </a:r>
            <a:r>
              <a:rPr lang="en-US" altLang="ko-KR" sz="60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8A0B68-55EC-A52F-04F1-5DCA50C8FC38}"/>
              </a:ext>
            </a:extLst>
          </p:cNvPr>
          <p:cNvSpPr txBox="1"/>
          <p:nvPr/>
        </p:nvSpPr>
        <p:spPr>
          <a:xfrm>
            <a:off x="790575" y="7643708"/>
            <a:ext cx="30969804" cy="3666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rgbClr val="303038"/>
                </a:solidFill>
                <a:latin typeface="HelveticaNeue"/>
              </a:rPr>
              <a:t>▶ 본 과제에서는 노인</a:t>
            </a:r>
            <a:r>
              <a:rPr lang="en-US" altLang="ko-KR" sz="4000" dirty="0">
                <a:solidFill>
                  <a:srgbClr val="303038"/>
                </a:solidFill>
                <a:latin typeface="HelveticaNeue"/>
              </a:rPr>
              <a:t>, </a:t>
            </a:r>
            <a:r>
              <a:rPr lang="ko-KR" altLang="en-US" sz="4000" dirty="0">
                <a:solidFill>
                  <a:srgbClr val="303038"/>
                </a:solidFill>
                <a:latin typeface="HelveticaNeue"/>
              </a:rPr>
              <a:t>신체적 제약이 있는 사용자 등 디지털 소외계층을 위한 </a:t>
            </a:r>
            <a:r>
              <a:rPr lang="en-US" altLang="ko-KR" sz="4000" b="1" dirty="0">
                <a:solidFill>
                  <a:srgbClr val="303038"/>
                </a:solidFill>
                <a:latin typeface="HelveticaNeue"/>
              </a:rPr>
              <a:t>AI </a:t>
            </a:r>
            <a:r>
              <a:rPr lang="ko-KR" altLang="en-US" sz="4000" b="1" dirty="0">
                <a:solidFill>
                  <a:srgbClr val="303038"/>
                </a:solidFill>
                <a:latin typeface="HelveticaNeue"/>
              </a:rPr>
              <a:t>음성인식 기반 키오스크</a:t>
            </a:r>
            <a:r>
              <a:rPr lang="ko-KR" altLang="en-US" sz="4000" dirty="0">
                <a:solidFill>
                  <a:srgbClr val="303038"/>
                </a:solidFill>
                <a:latin typeface="HelveticaNeue"/>
              </a:rPr>
              <a:t>이다</a:t>
            </a:r>
            <a:r>
              <a:rPr lang="en-US" altLang="ko-KR" sz="4000" dirty="0">
                <a:solidFill>
                  <a:srgbClr val="303038"/>
                </a:solidFill>
                <a:latin typeface="HelveticaNeue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rgbClr val="303038"/>
                </a:solidFill>
                <a:latin typeface="HelveticaNeue"/>
              </a:rPr>
              <a:t>▶ </a:t>
            </a:r>
            <a:r>
              <a:rPr lang="en-US" altLang="ko-KR" sz="4000" b="1" dirty="0">
                <a:solidFill>
                  <a:srgbClr val="303038"/>
                </a:solidFill>
                <a:latin typeface="HelveticaNeue"/>
              </a:rPr>
              <a:t>RASA NLU(</a:t>
            </a:r>
            <a:r>
              <a:rPr lang="ko-KR" altLang="en-US" sz="4000" b="1" dirty="0">
                <a:solidFill>
                  <a:srgbClr val="303038"/>
                </a:solidFill>
                <a:latin typeface="HelveticaNeue"/>
              </a:rPr>
              <a:t>자연어 이해</a:t>
            </a:r>
            <a:r>
              <a:rPr lang="en-US" altLang="ko-KR" sz="4000" b="1" dirty="0">
                <a:solidFill>
                  <a:srgbClr val="303038"/>
                </a:solidFill>
                <a:latin typeface="HelveticaNeue"/>
              </a:rPr>
              <a:t>) </a:t>
            </a:r>
            <a:r>
              <a:rPr lang="ko-KR" altLang="en-US" sz="4000" dirty="0">
                <a:solidFill>
                  <a:srgbClr val="303038"/>
                </a:solidFill>
                <a:latin typeface="HelveticaNeue"/>
              </a:rPr>
              <a:t>및 </a:t>
            </a:r>
            <a:r>
              <a:rPr lang="en-US" altLang="ko-KR" sz="4000" b="1" dirty="0">
                <a:solidFill>
                  <a:srgbClr val="303038"/>
                </a:solidFill>
                <a:latin typeface="HelveticaNeue"/>
              </a:rPr>
              <a:t>NLG(</a:t>
            </a:r>
            <a:r>
              <a:rPr lang="ko-KR" altLang="en-US" sz="4000" b="1" dirty="0">
                <a:solidFill>
                  <a:srgbClr val="303038"/>
                </a:solidFill>
                <a:latin typeface="HelveticaNeue"/>
              </a:rPr>
              <a:t>자연어 생성</a:t>
            </a:r>
            <a:r>
              <a:rPr lang="en-US" altLang="ko-KR" sz="4000" b="1" dirty="0">
                <a:solidFill>
                  <a:srgbClr val="303038"/>
                </a:solidFill>
                <a:latin typeface="HelveticaNeue"/>
              </a:rPr>
              <a:t>)</a:t>
            </a:r>
            <a:r>
              <a:rPr lang="en-US" altLang="ko-KR" sz="4000" dirty="0">
                <a:solidFill>
                  <a:srgbClr val="303038"/>
                </a:solidFill>
                <a:latin typeface="HelveticaNeue"/>
              </a:rPr>
              <a:t>,</a:t>
            </a:r>
            <a:r>
              <a:rPr lang="en-US" altLang="ko-KR" sz="4000" b="1" dirty="0">
                <a:solidFill>
                  <a:srgbClr val="303038"/>
                </a:solidFill>
                <a:latin typeface="HelveticaNeue"/>
              </a:rPr>
              <a:t> STT(</a:t>
            </a:r>
            <a:r>
              <a:rPr lang="ko-KR" altLang="en-US" sz="4000" b="1" dirty="0">
                <a:solidFill>
                  <a:srgbClr val="303038"/>
                </a:solidFill>
                <a:latin typeface="HelveticaNeue"/>
              </a:rPr>
              <a:t>음성</a:t>
            </a:r>
            <a:r>
              <a:rPr lang="en-US" altLang="ko-KR" sz="4000" b="1" dirty="0">
                <a:solidFill>
                  <a:srgbClr val="303038"/>
                </a:solidFill>
                <a:latin typeface="HelveticaNeue"/>
              </a:rPr>
              <a:t>-</a:t>
            </a:r>
            <a:r>
              <a:rPr lang="ko-KR" altLang="en-US" sz="4000" b="1" dirty="0">
                <a:solidFill>
                  <a:srgbClr val="303038"/>
                </a:solidFill>
                <a:latin typeface="HelveticaNeue"/>
              </a:rPr>
              <a:t>텍스트</a:t>
            </a:r>
            <a:r>
              <a:rPr lang="en-US" altLang="ko-KR" sz="4000" b="1" dirty="0">
                <a:solidFill>
                  <a:srgbClr val="303038"/>
                </a:solidFill>
                <a:latin typeface="HelveticaNeue"/>
              </a:rPr>
              <a:t>) </a:t>
            </a:r>
            <a:r>
              <a:rPr lang="ko-KR" altLang="en-US" sz="4000" dirty="0">
                <a:solidFill>
                  <a:srgbClr val="303038"/>
                </a:solidFill>
                <a:latin typeface="HelveticaNeue"/>
              </a:rPr>
              <a:t>및</a:t>
            </a:r>
            <a:r>
              <a:rPr lang="ko-KR" altLang="en-US" sz="4000" b="1" dirty="0">
                <a:solidFill>
                  <a:srgbClr val="303038"/>
                </a:solidFill>
                <a:latin typeface="HelveticaNeue"/>
              </a:rPr>
              <a:t> </a:t>
            </a:r>
            <a:r>
              <a:rPr lang="en-US" altLang="ko-KR" sz="4000" b="1" dirty="0">
                <a:solidFill>
                  <a:srgbClr val="303038"/>
                </a:solidFill>
                <a:latin typeface="HelveticaNeue"/>
              </a:rPr>
              <a:t>TTS(</a:t>
            </a:r>
            <a:r>
              <a:rPr lang="ko-KR" altLang="en-US" sz="4000" b="1" dirty="0">
                <a:solidFill>
                  <a:srgbClr val="303038"/>
                </a:solidFill>
                <a:latin typeface="HelveticaNeue"/>
              </a:rPr>
              <a:t>텍스트 음성 변환</a:t>
            </a:r>
            <a:r>
              <a:rPr lang="en-US" altLang="ko-KR" sz="4000" b="1" dirty="0">
                <a:solidFill>
                  <a:srgbClr val="303038"/>
                </a:solidFill>
                <a:latin typeface="HelveticaNeue"/>
              </a:rPr>
              <a:t>) </a:t>
            </a:r>
            <a:r>
              <a:rPr lang="ko-KR" altLang="en-US" sz="4000" dirty="0">
                <a:solidFill>
                  <a:srgbClr val="303038"/>
                </a:solidFill>
                <a:latin typeface="HelveticaNeue"/>
              </a:rPr>
              <a:t>기술이 결합된 생성 </a:t>
            </a:r>
            <a:r>
              <a:rPr lang="en-US" altLang="ko-KR" sz="4000" dirty="0">
                <a:solidFill>
                  <a:srgbClr val="303038"/>
                </a:solidFill>
                <a:latin typeface="HelveticaNeue"/>
              </a:rPr>
              <a:t>AI </a:t>
            </a:r>
            <a:r>
              <a:rPr lang="ko-KR" altLang="en-US" sz="4000" dirty="0">
                <a:solidFill>
                  <a:srgbClr val="303038"/>
                </a:solidFill>
                <a:latin typeface="HelveticaNeue"/>
              </a:rPr>
              <a:t>모델을 활용해</a:t>
            </a:r>
            <a:r>
              <a:rPr lang="en-US" altLang="ko-KR" sz="4000" dirty="0">
                <a:solidFill>
                  <a:srgbClr val="303038"/>
                </a:solidFill>
                <a:latin typeface="HelveticaNeue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rgbClr val="303038"/>
                </a:solidFill>
                <a:latin typeface="HelveticaNeue"/>
              </a:rPr>
              <a:t> 사용자의 의도를 해석하고</a:t>
            </a:r>
            <a:r>
              <a:rPr lang="en-US" altLang="ko-KR" sz="4000" dirty="0">
                <a:solidFill>
                  <a:srgbClr val="303038"/>
                </a:solidFill>
                <a:latin typeface="HelveticaNeue"/>
              </a:rPr>
              <a:t> </a:t>
            </a:r>
            <a:r>
              <a:rPr lang="ko-KR" altLang="en-US" sz="4000" dirty="0">
                <a:solidFill>
                  <a:srgbClr val="303038"/>
                </a:solidFill>
                <a:latin typeface="HelveticaNeue"/>
              </a:rPr>
              <a:t>공공기관과 교육기관의 시설 안내와 서비스 정보를 음성으로 제공하는 대화형 시스템 설계이다</a:t>
            </a:r>
            <a:r>
              <a:rPr lang="en-US" altLang="ko-KR" sz="4000" dirty="0">
                <a:solidFill>
                  <a:srgbClr val="303038"/>
                </a:solidFill>
                <a:latin typeface="HelveticaNeue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4000" dirty="0">
              <a:latin typeface="+mn-ea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B42D530-4F78-52F5-1635-20F6AC886175}"/>
              </a:ext>
            </a:extLst>
          </p:cNvPr>
          <p:cNvGrpSpPr/>
          <p:nvPr/>
        </p:nvGrpSpPr>
        <p:grpSpPr>
          <a:xfrm>
            <a:off x="675274" y="5851463"/>
            <a:ext cx="12362778" cy="1709121"/>
            <a:chOff x="675274" y="6916136"/>
            <a:chExt cx="12362778" cy="170912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185DFFE-C9FC-0296-1689-60E74A14567E}"/>
                </a:ext>
              </a:extLst>
            </p:cNvPr>
            <p:cNvSpPr txBox="1"/>
            <p:nvPr/>
          </p:nvSpPr>
          <p:spPr>
            <a:xfrm>
              <a:off x="675274" y="7424928"/>
              <a:ext cx="123627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200" b="1" dirty="0">
                  <a:solidFill>
                    <a:srgbClr val="00377A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과제 개요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1955347-D5D6-AA41-DBBE-B505A69C8A77}"/>
                </a:ext>
              </a:extLst>
            </p:cNvPr>
            <p:cNvSpPr/>
            <p:nvPr/>
          </p:nvSpPr>
          <p:spPr>
            <a:xfrm>
              <a:off x="794422" y="6916136"/>
              <a:ext cx="1422305" cy="190319"/>
            </a:xfrm>
            <a:prstGeom prst="rect">
              <a:avLst/>
            </a:prstGeom>
            <a:solidFill>
              <a:srgbClr val="003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EE65EB2-81D2-6867-5A73-937AA47878D0}"/>
              </a:ext>
            </a:extLst>
          </p:cNvPr>
          <p:cNvSpPr txBox="1"/>
          <p:nvPr/>
        </p:nvSpPr>
        <p:spPr>
          <a:xfrm>
            <a:off x="779907" y="13997625"/>
            <a:ext cx="31177545" cy="8167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5300" b="1">
                <a:solidFill>
                  <a:schemeClr val="accent5">
                    <a:lumMod val="75000"/>
                  </a:schemeClr>
                </a:solidFill>
                <a:latin typeface="+mn-ea"/>
              </a:rPr>
              <a:t>개발 내용</a:t>
            </a:r>
            <a:endParaRPr lang="en-US" altLang="ko-KR" sz="5300" b="1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4500" b="1" dirty="0">
                <a:latin typeface="+mn-ea"/>
              </a:rPr>
              <a:t>“</a:t>
            </a:r>
            <a:r>
              <a:rPr lang="ko-KR" altLang="en-US" sz="4500" b="1" dirty="0" err="1">
                <a:latin typeface="+mn-ea"/>
              </a:rPr>
              <a:t>대구가톨릭대학교</a:t>
            </a:r>
            <a:r>
              <a:rPr lang="ko-KR" altLang="en-US" sz="4500" b="1" dirty="0">
                <a:latin typeface="+mn-ea"/>
              </a:rPr>
              <a:t> 음성 인식 기반 </a:t>
            </a:r>
            <a:r>
              <a:rPr lang="en-US" altLang="ko-KR" sz="4500" b="1" dirty="0">
                <a:latin typeface="+mn-ea"/>
              </a:rPr>
              <a:t>AI </a:t>
            </a:r>
            <a:r>
              <a:rPr lang="ko-KR" altLang="en-US" sz="4500" b="1" dirty="0" err="1">
                <a:latin typeface="+mn-ea"/>
              </a:rPr>
              <a:t>길찾기</a:t>
            </a:r>
            <a:r>
              <a:rPr lang="ko-KR" altLang="en-US" sz="4500" b="1" dirty="0">
                <a:latin typeface="+mn-ea"/>
              </a:rPr>
              <a:t> 시스템 개발</a:t>
            </a:r>
            <a:r>
              <a:rPr lang="en-US" altLang="ko-KR" sz="4500" b="1" dirty="0">
                <a:latin typeface="+mn-ea"/>
              </a:rPr>
              <a:t>”</a:t>
            </a:r>
            <a:endParaRPr lang="ko-KR" altLang="en-US" sz="45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4000" dirty="0" err="1">
                <a:latin typeface="+mn-ea"/>
              </a:rPr>
              <a:t>대구가톨릭대학교</a:t>
            </a:r>
            <a:r>
              <a:rPr lang="ko-KR" altLang="en-US" sz="4000" dirty="0">
                <a:latin typeface="+mn-ea"/>
              </a:rPr>
              <a:t> 내에서 학생들</a:t>
            </a:r>
            <a:r>
              <a:rPr lang="en-US" altLang="ko-KR" sz="4000" dirty="0">
                <a:latin typeface="+mn-ea"/>
              </a:rPr>
              <a:t>, </a:t>
            </a:r>
            <a:r>
              <a:rPr lang="ko-KR" altLang="en-US" sz="4000" dirty="0">
                <a:latin typeface="+mn-ea"/>
              </a:rPr>
              <a:t>노인</a:t>
            </a:r>
            <a:r>
              <a:rPr lang="en-US" altLang="ko-KR" sz="4000" dirty="0">
                <a:latin typeface="+mn-ea"/>
              </a:rPr>
              <a:t>, </a:t>
            </a:r>
            <a:r>
              <a:rPr lang="ko-KR" altLang="en-US" sz="4000" dirty="0">
                <a:latin typeface="+mn-ea"/>
              </a:rPr>
              <a:t>그리고 신체적 제약이 있는 사용자들을 위해 </a:t>
            </a:r>
            <a:r>
              <a:rPr lang="en-US" altLang="ko-KR" sz="4000" dirty="0">
                <a:latin typeface="+mn-ea"/>
              </a:rPr>
              <a:t>AI </a:t>
            </a:r>
            <a:r>
              <a:rPr lang="ko-KR" altLang="en-US" sz="4000" dirty="0">
                <a:latin typeface="+mn-ea"/>
              </a:rPr>
              <a:t>기반 음성 인식 시스템을 개발하였다</a:t>
            </a:r>
            <a:r>
              <a:rPr lang="en-US" altLang="ko-KR" sz="4000" dirty="0">
                <a:latin typeface="+mn-ea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4000" dirty="0">
                <a:latin typeface="+mn-ea"/>
              </a:rPr>
              <a:t>이 시스템은 음성으로 길 안내와 학교 생활에 대한 정보를 제공하여 사용자 편의를 높이는 것을 목표로 한다</a:t>
            </a:r>
            <a:r>
              <a:rPr lang="en-US" altLang="ko-KR" sz="40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4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4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DDEA0D-4142-BC82-23B4-241F13CC3CBA}"/>
              </a:ext>
            </a:extLst>
          </p:cNvPr>
          <p:cNvSpPr txBox="1"/>
          <p:nvPr/>
        </p:nvSpPr>
        <p:spPr>
          <a:xfrm>
            <a:off x="675274" y="12447660"/>
            <a:ext cx="1236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rgbClr val="00377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수행 과정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8253C44-907A-D528-5D10-AFFE08FDA3FC}"/>
              </a:ext>
            </a:extLst>
          </p:cNvPr>
          <p:cNvSpPr txBox="1"/>
          <p:nvPr/>
        </p:nvSpPr>
        <p:spPr>
          <a:xfrm>
            <a:off x="2666254" y="4260520"/>
            <a:ext cx="15174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권나영</a:t>
            </a:r>
            <a:r>
              <a:rPr lang="en-US" altLang="ko-KR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백상조</a:t>
            </a:r>
            <a:r>
              <a:rPr lang="en-US" altLang="ko-KR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이보미</a:t>
            </a:r>
            <a:r>
              <a:rPr lang="en-US" altLang="ko-KR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정은경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김기성 교수님</a:t>
            </a:r>
            <a:r>
              <a:rPr kumimoji="0" lang="en-US" altLang="ko-KR" sz="3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30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류지수</a:t>
            </a: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대표님</a:t>
            </a:r>
            <a:r>
              <a:rPr kumimoji="0" lang="en-US" altLang="ko-KR" sz="3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㈜</a:t>
            </a: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드림아이디어소프트</a:t>
            </a:r>
            <a:endParaRPr lang="ko-KR" altLang="en-US" sz="3000" dirty="0"/>
          </a:p>
        </p:txBody>
      </p:sp>
      <p:pic>
        <p:nvPicPr>
          <p:cNvPr id="39" name="Picture 2" descr="대구가톨릭대학교 - 해시넷">
            <a:extLst>
              <a:ext uri="{FF2B5EF4-FFF2-40B4-BE49-F238E27FC236}">
                <a16:creationId xmlns:a16="http://schemas.microsoft.com/office/drawing/2014/main" id="{A650479A-3EC3-D154-D5A5-59AF3FAF9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189" y="0"/>
            <a:ext cx="5546099" cy="394254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4F57EC-6DF6-F420-EC5D-F75BB544ED64}"/>
              </a:ext>
            </a:extLst>
          </p:cNvPr>
          <p:cNvSpPr txBox="1"/>
          <p:nvPr/>
        </p:nvSpPr>
        <p:spPr>
          <a:xfrm>
            <a:off x="1020181" y="30908774"/>
            <a:ext cx="27224119" cy="10733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300" b="1">
                <a:solidFill>
                  <a:schemeClr val="accent5">
                    <a:lumMod val="75000"/>
                  </a:schemeClr>
                </a:solidFill>
                <a:latin typeface="+mn-ea"/>
              </a:rPr>
              <a:t>2. </a:t>
            </a:r>
            <a:r>
              <a:rPr lang="ko-KR" altLang="en-US" sz="5300" b="1">
                <a:solidFill>
                  <a:schemeClr val="accent5">
                    <a:lumMod val="75000"/>
                  </a:schemeClr>
                </a:solidFill>
                <a:latin typeface="+mn-ea"/>
              </a:rPr>
              <a:t>역할 분담</a:t>
            </a:r>
            <a:endParaRPr lang="en-US" altLang="ko-KR" sz="5300" b="1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500" b="1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ko-KR" sz="4400">
                <a:latin typeface="+mn-ea"/>
              </a:rPr>
              <a:t>•</a:t>
            </a:r>
            <a:r>
              <a:rPr lang="en-US" altLang="ko-KR" sz="4400">
                <a:latin typeface="+mn-ea"/>
              </a:rPr>
              <a:t> </a:t>
            </a:r>
            <a:r>
              <a:rPr lang="ko-KR" altLang="en-US" sz="4400" b="1">
                <a:latin typeface="+mn-ea"/>
              </a:rPr>
              <a:t>권나영</a:t>
            </a:r>
            <a:r>
              <a:rPr lang="en-US" altLang="ko-KR" sz="4400">
                <a:latin typeface="+mn-ea"/>
              </a:rPr>
              <a:t> </a:t>
            </a:r>
            <a:r>
              <a:rPr lang="en-US" altLang="ko-KR" sz="4000">
                <a:latin typeface="+mn-ea"/>
              </a:rPr>
              <a:t>- </a:t>
            </a:r>
            <a:r>
              <a:rPr lang="ko-KR" altLang="en-US" sz="4000" b="1">
                <a:latin typeface="+mn-ea"/>
              </a:rPr>
              <a:t>데이터셋 구축 및 전처리 </a:t>
            </a:r>
            <a:endParaRPr lang="en-US" altLang="ko-KR" sz="4000" b="1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4000">
                <a:latin typeface="+mn-ea"/>
              </a:rPr>
              <a:t>					 </a:t>
            </a:r>
            <a:r>
              <a:rPr lang="ko-KR" altLang="en-US" sz="4000"/>
              <a:t>대구가톨릭대학교의 캠퍼스 정보 및 편의시설 데이터를 수집하고</a:t>
            </a:r>
            <a:r>
              <a:rPr lang="en-US" altLang="ko-KR" sz="4000"/>
              <a:t>, </a:t>
            </a:r>
            <a:r>
              <a:rPr lang="ko-KR" altLang="en-US" sz="4000"/>
              <a:t>이를 시스템에 맞게 전처리하여 준비</a:t>
            </a:r>
            <a:endParaRPr lang="en-US" altLang="ko-KR" sz="400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50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ko-KR" sz="4400">
                <a:latin typeface="+mn-ea"/>
              </a:rPr>
              <a:t>•</a:t>
            </a:r>
            <a:r>
              <a:rPr lang="en-US" altLang="ko-KR" sz="4400" b="1">
                <a:latin typeface="+mn-ea"/>
              </a:rPr>
              <a:t> </a:t>
            </a:r>
            <a:r>
              <a:rPr lang="ko-KR" altLang="en-US" sz="4400" b="1">
                <a:latin typeface="+mn-ea"/>
              </a:rPr>
              <a:t>백상조</a:t>
            </a:r>
            <a:r>
              <a:rPr lang="en-US" altLang="ko-KR" sz="4400" b="1">
                <a:latin typeface="+mn-ea"/>
              </a:rPr>
              <a:t> </a:t>
            </a:r>
            <a:r>
              <a:rPr lang="en-US" altLang="ko-KR" sz="4000">
                <a:latin typeface="+mn-ea"/>
              </a:rPr>
              <a:t>- </a:t>
            </a:r>
            <a:r>
              <a:rPr lang="ko-KR" altLang="en-US" sz="4000" b="1">
                <a:latin typeface="+mn-ea"/>
              </a:rPr>
              <a:t>모델 학습 및 </a:t>
            </a:r>
            <a:r>
              <a:rPr lang="en-US" altLang="ko-KR" sz="4000" b="1">
                <a:latin typeface="+mn-ea"/>
              </a:rPr>
              <a:t>NLP </a:t>
            </a:r>
            <a:r>
              <a:rPr lang="ko-KR" altLang="en-US" sz="4000" b="1">
                <a:latin typeface="+mn-ea"/>
              </a:rPr>
              <a:t>시스템 개발</a:t>
            </a:r>
            <a:endParaRPr lang="en-US" altLang="ko-KR" sz="4000" b="1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4000">
                <a:latin typeface="+mn-ea"/>
              </a:rPr>
              <a:t>					 Rasa</a:t>
            </a:r>
            <a:r>
              <a:rPr lang="ko-KR" altLang="en-US" sz="4000">
                <a:latin typeface="+mn-ea"/>
              </a:rPr>
              <a:t>를 활용한 음성 인식 및 자연어 처리 모델 학습과 대화 흐름 설계 담당</a:t>
            </a:r>
            <a:endParaRPr lang="en-US" altLang="ko-KR" sz="400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50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ko-KR" sz="4400">
                <a:latin typeface="+mn-ea"/>
              </a:rPr>
              <a:t>•</a:t>
            </a:r>
            <a:r>
              <a:rPr lang="en-US" altLang="ko-KR" sz="4400">
                <a:latin typeface="+mn-ea"/>
              </a:rPr>
              <a:t> </a:t>
            </a:r>
            <a:r>
              <a:rPr lang="ko-KR" altLang="en-US" sz="4400" b="1">
                <a:latin typeface="+mn-ea"/>
              </a:rPr>
              <a:t>이보미</a:t>
            </a:r>
            <a:r>
              <a:rPr lang="en-US" altLang="ko-KR" sz="4400">
                <a:latin typeface="+mn-ea"/>
              </a:rPr>
              <a:t> </a:t>
            </a:r>
            <a:r>
              <a:rPr lang="en-US" altLang="ko-KR" sz="4000">
                <a:latin typeface="+mn-ea"/>
              </a:rPr>
              <a:t>- </a:t>
            </a:r>
            <a:r>
              <a:rPr lang="ko-KR" altLang="en-US" sz="4000" b="1">
                <a:latin typeface="+mn-ea"/>
              </a:rPr>
              <a:t>시스템 통합 및 테스트</a:t>
            </a:r>
            <a:endParaRPr lang="en-US" altLang="ko-KR" sz="4000" b="1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4000">
                <a:latin typeface="+mn-ea"/>
              </a:rPr>
              <a:t>              </a:t>
            </a:r>
            <a:r>
              <a:rPr lang="en-US" altLang="ko-KR" sz="4000"/>
              <a:t>Action.py, rules.yml, stories.yml, nlu.yml </a:t>
            </a:r>
            <a:r>
              <a:rPr lang="ko-KR" altLang="en-US" sz="4000"/>
              <a:t>파일을 통합하고 음성 인식 기능의 테스트와 오류 수정 담당</a:t>
            </a:r>
            <a:endParaRPr lang="en-US" altLang="ko-KR" sz="4000"/>
          </a:p>
          <a:p>
            <a:pPr lvl="1">
              <a:lnSpc>
                <a:spcPct val="150000"/>
              </a:lnSpc>
            </a:pPr>
            <a:endParaRPr lang="en-US" altLang="ko-KR" sz="150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ko-KR" sz="4400">
                <a:latin typeface="+mn-ea"/>
              </a:rPr>
              <a:t>•</a:t>
            </a:r>
            <a:r>
              <a:rPr lang="en-US" altLang="ko-KR" sz="4400">
                <a:latin typeface="+mn-ea"/>
              </a:rPr>
              <a:t> </a:t>
            </a:r>
            <a:r>
              <a:rPr lang="ko-KR" altLang="en-US" sz="4400" b="1">
                <a:latin typeface="+mn-ea"/>
              </a:rPr>
              <a:t>정은경 </a:t>
            </a:r>
            <a:r>
              <a:rPr lang="en-US" altLang="ko-KR" sz="4000">
                <a:latin typeface="+mn-ea"/>
              </a:rPr>
              <a:t>- </a:t>
            </a:r>
            <a:r>
              <a:rPr lang="ko-KR" altLang="en-US" sz="4000" b="1">
                <a:latin typeface="+mn-ea"/>
              </a:rPr>
              <a:t>프로젝트 기획 및 관리</a:t>
            </a:r>
            <a:r>
              <a:rPr lang="en-US" altLang="ko-KR" sz="4000" b="1">
                <a:latin typeface="+mn-ea"/>
              </a:rPr>
              <a:t>, </a:t>
            </a:r>
            <a:r>
              <a:rPr lang="ko-KR" altLang="en-US" sz="4000" b="1">
                <a:latin typeface="+mn-ea"/>
              </a:rPr>
              <a:t>시스템 성능 최적화</a:t>
            </a:r>
            <a:endParaRPr lang="en-US" altLang="ko-KR" sz="4000" b="1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4000">
                <a:latin typeface="+mn-ea"/>
              </a:rPr>
              <a:t>              </a:t>
            </a:r>
            <a:r>
              <a:rPr lang="ko-KR" altLang="en-US" sz="4000">
                <a:latin typeface="+mn-ea"/>
              </a:rPr>
              <a:t>프로젝트 최종 결과물 품질 검토</a:t>
            </a:r>
            <a:r>
              <a:rPr lang="en-US" altLang="ko-KR" sz="4000">
                <a:latin typeface="+mn-ea"/>
              </a:rPr>
              <a:t>, </a:t>
            </a:r>
            <a:r>
              <a:rPr lang="ko-KR" altLang="en-US" sz="4000">
                <a:latin typeface="+mn-ea"/>
              </a:rPr>
              <a:t>시스템 성능 분석과 모델 개선 방향 제시 및 지속적인 최적화 작업 담당</a:t>
            </a:r>
            <a:endParaRPr lang="en-US" altLang="ko-KR" sz="4000">
              <a:latin typeface="+mn-ea"/>
            </a:endParaRPr>
          </a:p>
          <a:p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F5D975-6017-54BA-EE2A-755C1D8D84A4}"/>
              </a:ext>
            </a:extLst>
          </p:cNvPr>
          <p:cNvSpPr/>
          <p:nvPr/>
        </p:nvSpPr>
        <p:spPr>
          <a:xfrm>
            <a:off x="201932" y="19495868"/>
            <a:ext cx="10537256" cy="102951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62E36-050D-91AF-2D46-F7DF54F9879D}"/>
              </a:ext>
            </a:extLst>
          </p:cNvPr>
          <p:cNvSpPr txBox="1"/>
          <p:nvPr/>
        </p:nvSpPr>
        <p:spPr>
          <a:xfrm>
            <a:off x="487747" y="21211811"/>
            <a:ext cx="9538906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ko-KR" altLang="en-US" sz="5400" b="1">
                <a:latin typeface="+mn-ea"/>
              </a:rPr>
              <a:t>데이터 수집 및 처리</a:t>
            </a:r>
            <a:endParaRPr lang="en-US" altLang="ko-KR" sz="5400" b="1">
              <a:latin typeface="+mn-ea"/>
            </a:endParaRPr>
          </a:p>
          <a:p>
            <a:pPr lvl="1" algn="ctr">
              <a:lnSpc>
                <a:spcPct val="150000"/>
              </a:lnSpc>
            </a:pPr>
            <a:endParaRPr lang="ko-KR" altLang="en-US" sz="2000" b="1">
              <a:latin typeface="+mn-ea"/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sz="3600">
                <a:latin typeface="+mn-ea"/>
              </a:rPr>
              <a:t>대구가톨릭대학교의 주요 정보와 편의시설 데이터를 수집하여 </a:t>
            </a:r>
            <a:r>
              <a:rPr lang="en-US" altLang="ko-KR" sz="3600" b="1">
                <a:latin typeface="+mn-ea"/>
              </a:rPr>
              <a:t>Action.py</a:t>
            </a:r>
            <a:r>
              <a:rPr lang="en-US" altLang="ko-KR" sz="3600">
                <a:latin typeface="+mn-ea"/>
              </a:rPr>
              <a:t>, </a:t>
            </a:r>
            <a:r>
              <a:rPr lang="en-US" altLang="ko-KR" sz="3600" b="1">
                <a:latin typeface="+mn-ea"/>
              </a:rPr>
              <a:t>rules.yml</a:t>
            </a:r>
            <a:r>
              <a:rPr lang="en-US" altLang="ko-KR" sz="3600">
                <a:latin typeface="+mn-ea"/>
              </a:rPr>
              <a:t>, </a:t>
            </a:r>
            <a:r>
              <a:rPr lang="en-US" altLang="ko-KR" sz="3600" b="1">
                <a:latin typeface="+mn-ea"/>
              </a:rPr>
              <a:t>stories.yml</a:t>
            </a:r>
            <a:r>
              <a:rPr lang="en-US" altLang="ko-KR" sz="3600">
                <a:latin typeface="+mn-ea"/>
              </a:rPr>
              <a:t>, </a:t>
            </a:r>
            <a:r>
              <a:rPr lang="en-US" altLang="ko-KR" sz="3600" b="1">
                <a:latin typeface="+mn-ea"/>
              </a:rPr>
              <a:t>nlu.yml</a:t>
            </a:r>
            <a:r>
              <a:rPr lang="ko-KR" altLang="en-US" sz="3600">
                <a:latin typeface="+mn-ea"/>
              </a:rPr>
              <a:t> 파일에 반영했다</a:t>
            </a:r>
            <a:r>
              <a:rPr lang="en-US" altLang="ko-KR" sz="3600">
                <a:latin typeface="+mn-ea"/>
              </a:rPr>
              <a:t>. </a:t>
            </a:r>
          </a:p>
          <a:p>
            <a:pPr lvl="1" algn="ctr">
              <a:lnSpc>
                <a:spcPct val="150000"/>
              </a:lnSpc>
            </a:pPr>
            <a:r>
              <a:rPr lang="ko-KR" altLang="en-US" sz="3600">
                <a:latin typeface="+mn-ea"/>
              </a:rPr>
              <a:t>자연어 처리</a:t>
            </a:r>
            <a:r>
              <a:rPr lang="en-US" altLang="ko-KR" sz="3600">
                <a:latin typeface="+mn-ea"/>
              </a:rPr>
              <a:t>(NLP) </a:t>
            </a:r>
            <a:r>
              <a:rPr lang="ko-KR" altLang="en-US" sz="3600">
                <a:latin typeface="+mn-ea"/>
              </a:rPr>
              <a:t>기술을 활용하여 사용자의 의도를 파악하고 적절한 답변을 제공할 수 있도록 했다</a:t>
            </a:r>
            <a:r>
              <a:rPr lang="en-US" altLang="ko-KR" sz="3600">
                <a:latin typeface="+mn-ea"/>
              </a:rPr>
              <a:t>.</a:t>
            </a:r>
          </a:p>
          <a:p>
            <a:pPr algn="ctr"/>
            <a:endParaRPr lang="ko-KR" altLang="en-US" sz="40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7EBB1A1-504D-CB86-FD57-2DB7219A7140}"/>
              </a:ext>
            </a:extLst>
          </p:cNvPr>
          <p:cNvSpPr/>
          <p:nvPr/>
        </p:nvSpPr>
        <p:spPr>
          <a:xfrm>
            <a:off x="10936511" y="19495868"/>
            <a:ext cx="10537256" cy="102951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E753CEC-FCE6-4601-9FEF-26F31BC18AC4}"/>
              </a:ext>
            </a:extLst>
          </p:cNvPr>
          <p:cNvSpPr/>
          <p:nvPr/>
        </p:nvSpPr>
        <p:spPr>
          <a:xfrm>
            <a:off x="21671090" y="19495868"/>
            <a:ext cx="10537256" cy="102951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8FA23-F98F-384A-4799-5C2566F9FDA4}"/>
              </a:ext>
            </a:extLst>
          </p:cNvPr>
          <p:cNvSpPr txBox="1"/>
          <p:nvPr/>
        </p:nvSpPr>
        <p:spPr>
          <a:xfrm>
            <a:off x="11246825" y="21303734"/>
            <a:ext cx="9636757" cy="681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5400" b="1">
                <a:latin typeface="+mn-ea"/>
              </a:rPr>
              <a:t>RASA </a:t>
            </a:r>
            <a:r>
              <a:rPr lang="ko-KR" altLang="en-US" sz="5400" b="1">
                <a:latin typeface="+mn-ea"/>
              </a:rPr>
              <a:t>대화형 </a:t>
            </a:r>
            <a:r>
              <a:rPr lang="en-US" altLang="ko-KR" sz="5400" b="1">
                <a:latin typeface="+mn-ea"/>
              </a:rPr>
              <a:t>AI</a:t>
            </a:r>
            <a:r>
              <a:rPr lang="ko-KR" altLang="en-US" sz="5400" b="1">
                <a:latin typeface="+mn-ea"/>
              </a:rPr>
              <a:t> 구축</a:t>
            </a:r>
          </a:p>
          <a:p>
            <a:pPr lvl="1" algn="ctr">
              <a:lnSpc>
                <a:spcPct val="150000"/>
              </a:lnSpc>
            </a:pPr>
            <a:endParaRPr lang="en-US" altLang="ko-KR" sz="2000" b="1">
              <a:latin typeface="+mn-ea"/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sz="3600">
                <a:latin typeface="+mn-ea"/>
              </a:rPr>
              <a:t>사용자와의 대화 흐름을 관리하고</a:t>
            </a:r>
            <a:r>
              <a:rPr lang="en-US" altLang="ko-KR" sz="3600">
                <a:latin typeface="+mn-ea"/>
              </a:rPr>
              <a:t>, </a:t>
            </a:r>
          </a:p>
          <a:p>
            <a:pPr lvl="1" algn="ctr">
              <a:lnSpc>
                <a:spcPct val="150000"/>
              </a:lnSpc>
            </a:pPr>
            <a:r>
              <a:rPr lang="ko-KR" altLang="en-US" sz="3600">
                <a:latin typeface="+mn-ea"/>
              </a:rPr>
              <a:t>다단계 대화를 처리할 수 있게 했다</a:t>
            </a:r>
            <a:r>
              <a:rPr lang="en-US" altLang="ko-KR" sz="3600">
                <a:latin typeface="+mn-ea"/>
              </a:rPr>
              <a:t>. </a:t>
            </a:r>
          </a:p>
          <a:p>
            <a:pPr lvl="1" algn="ctr">
              <a:lnSpc>
                <a:spcPct val="150000"/>
              </a:lnSpc>
            </a:pPr>
            <a:r>
              <a:rPr lang="en-US" altLang="ko-KR" sz="3600" b="1">
                <a:latin typeface="+mn-ea"/>
              </a:rPr>
              <a:t>Action.py</a:t>
            </a:r>
            <a:r>
              <a:rPr lang="ko-KR" altLang="en-US" sz="3600">
                <a:latin typeface="+mn-ea"/>
              </a:rPr>
              <a:t> 파일을 기반으로 다양한 사용자 요구에 맞는 동작을 수행하고</a:t>
            </a:r>
            <a:r>
              <a:rPr lang="en-US" altLang="ko-KR" sz="3600">
                <a:latin typeface="+mn-ea"/>
              </a:rPr>
              <a:t>, </a:t>
            </a:r>
            <a:r>
              <a:rPr lang="en-US" altLang="ko-KR" sz="3600" b="1">
                <a:latin typeface="+mn-ea"/>
              </a:rPr>
              <a:t>rules.yml</a:t>
            </a:r>
            <a:r>
              <a:rPr lang="ko-KR" altLang="en-US" sz="3600">
                <a:latin typeface="+mn-ea"/>
              </a:rPr>
              <a:t>과 </a:t>
            </a:r>
            <a:r>
              <a:rPr lang="en-US" altLang="ko-KR" sz="3600" b="1">
                <a:latin typeface="+mn-ea"/>
              </a:rPr>
              <a:t>stories.yml</a:t>
            </a:r>
            <a:r>
              <a:rPr lang="ko-KR" altLang="en-US" sz="3600">
                <a:latin typeface="+mn-ea"/>
              </a:rPr>
              <a:t>을 통해 대화 규칙과 시나리오를 정의하여 정확한 답변을 제공한다</a:t>
            </a:r>
            <a:r>
              <a:rPr lang="en-US" altLang="ko-KR" sz="3600">
                <a:latin typeface="+mn-ea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5E3CD-3734-390E-D8C6-1EFBA1E9E502}"/>
              </a:ext>
            </a:extLst>
          </p:cNvPr>
          <p:cNvSpPr txBox="1"/>
          <p:nvPr/>
        </p:nvSpPr>
        <p:spPr>
          <a:xfrm>
            <a:off x="21649048" y="21357648"/>
            <a:ext cx="1028636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ko-KR" altLang="en-US" sz="5400" b="1">
                <a:latin typeface="+mn-ea"/>
              </a:rPr>
              <a:t>음성 인식과 대화 테스트</a:t>
            </a:r>
          </a:p>
          <a:p>
            <a:pPr lvl="1" algn="ctr">
              <a:lnSpc>
                <a:spcPct val="150000"/>
              </a:lnSpc>
            </a:pPr>
            <a:endParaRPr lang="en-US" altLang="ko-KR" sz="2000">
              <a:latin typeface="+mn-ea"/>
            </a:endParaRPr>
          </a:p>
          <a:p>
            <a:pPr lvl="1" algn="ctr">
              <a:lnSpc>
                <a:spcPct val="150000"/>
              </a:lnSpc>
            </a:pPr>
            <a:r>
              <a:rPr lang="en-US" altLang="ko-KR" sz="3600">
                <a:latin typeface="+mn-ea"/>
              </a:rPr>
              <a:t> </a:t>
            </a:r>
            <a:r>
              <a:rPr lang="en-US" altLang="ko-KR" sz="3600" b="1">
                <a:latin typeface="+mn-ea"/>
              </a:rPr>
              <a:t>STT(</a:t>
            </a:r>
            <a:r>
              <a:rPr lang="ko-KR" altLang="en-US" sz="3600" b="1">
                <a:latin typeface="+mn-ea"/>
              </a:rPr>
              <a:t>음성 인식</a:t>
            </a:r>
            <a:r>
              <a:rPr lang="en-US" altLang="ko-KR" sz="3600" b="1">
                <a:latin typeface="+mn-ea"/>
              </a:rPr>
              <a:t>)</a:t>
            </a:r>
            <a:r>
              <a:rPr lang="ko-KR" altLang="en-US" sz="3600">
                <a:latin typeface="+mn-ea"/>
              </a:rPr>
              <a:t>와 </a:t>
            </a:r>
            <a:r>
              <a:rPr lang="en-US" altLang="ko-KR" sz="3600" b="1">
                <a:latin typeface="+mn-ea"/>
              </a:rPr>
              <a:t>TTS(</a:t>
            </a:r>
            <a:r>
              <a:rPr lang="ko-KR" altLang="en-US" sz="3600" b="1">
                <a:latin typeface="+mn-ea"/>
              </a:rPr>
              <a:t>텍스트</a:t>
            </a:r>
            <a:r>
              <a:rPr lang="en-US" altLang="ko-KR" sz="3600" b="1">
                <a:latin typeface="+mn-ea"/>
              </a:rPr>
              <a:t>-</a:t>
            </a:r>
            <a:r>
              <a:rPr lang="ko-KR" altLang="en-US" sz="3600" b="1">
                <a:latin typeface="+mn-ea"/>
              </a:rPr>
              <a:t>음성 변환</a:t>
            </a:r>
            <a:r>
              <a:rPr lang="en-US" altLang="ko-KR" sz="3600" b="1">
                <a:latin typeface="+mn-ea"/>
              </a:rPr>
              <a:t>)</a:t>
            </a:r>
            <a:r>
              <a:rPr lang="ko-KR" altLang="en-US" sz="3600">
                <a:latin typeface="+mn-ea"/>
              </a:rPr>
              <a:t> 기술을 통해 사용자의 질문을 처리하고 응답을 음성으로 출력했다</a:t>
            </a:r>
            <a:r>
              <a:rPr lang="en-US" altLang="ko-KR" sz="3600">
                <a:latin typeface="+mn-ea"/>
              </a:rPr>
              <a:t>. </a:t>
            </a:r>
            <a:r>
              <a:rPr lang="ko-KR" altLang="en-US" sz="3600">
                <a:latin typeface="+mn-ea"/>
              </a:rPr>
              <a:t>이러한 테스트를 거치며</a:t>
            </a:r>
            <a:r>
              <a:rPr lang="en-US" altLang="ko-KR" sz="3600">
                <a:latin typeface="+mn-ea"/>
              </a:rPr>
              <a:t>, </a:t>
            </a:r>
            <a:r>
              <a:rPr lang="ko-KR" altLang="en-US" sz="3600">
                <a:latin typeface="+mn-ea"/>
              </a:rPr>
              <a:t>대화의 정확도를 확인하고</a:t>
            </a:r>
            <a:r>
              <a:rPr lang="en-US" altLang="ko-KR" sz="3600">
                <a:latin typeface="+mn-ea"/>
              </a:rPr>
              <a:t>, </a:t>
            </a:r>
            <a:r>
              <a:rPr lang="ko-KR" altLang="en-US" sz="3600">
                <a:latin typeface="+mn-ea"/>
              </a:rPr>
              <a:t>필요에 따라 대화를 다시 처리할 수 있도록 설계했다</a:t>
            </a:r>
            <a:r>
              <a:rPr lang="en-US" altLang="ko-KR" sz="3600">
                <a:latin typeface="+mn-ea"/>
              </a:rPr>
              <a:t>.</a:t>
            </a:r>
          </a:p>
          <a:p>
            <a:pPr algn="ctr"/>
            <a:endParaRPr lang="ko-KR" altLang="en-US" sz="4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F80DF0-9876-9328-9B62-B30D0AAFE4A8}"/>
              </a:ext>
            </a:extLst>
          </p:cNvPr>
          <p:cNvSpPr/>
          <p:nvPr/>
        </p:nvSpPr>
        <p:spPr>
          <a:xfrm>
            <a:off x="703681" y="11916352"/>
            <a:ext cx="1422305" cy="190319"/>
          </a:xfrm>
          <a:prstGeom prst="rect">
            <a:avLst/>
          </a:prstGeom>
          <a:solidFill>
            <a:srgbClr val="003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163C47-9E8F-89EE-D80F-BB50D03B1F79}"/>
              </a:ext>
            </a:extLst>
          </p:cNvPr>
          <p:cNvSpPr>
            <a:spLocks/>
          </p:cNvSpPr>
          <p:nvPr/>
        </p:nvSpPr>
        <p:spPr>
          <a:xfrm>
            <a:off x="0" y="0"/>
            <a:ext cx="32399288" cy="5008245"/>
          </a:xfrm>
          <a:prstGeom prst="rect">
            <a:avLst/>
          </a:prstGeom>
          <a:solidFill>
            <a:srgbClr val="00377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사다리꼴 42">
            <a:extLst>
              <a:ext uri="{FF2B5EF4-FFF2-40B4-BE49-F238E27FC236}">
                <a16:creationId xmlns:a16="http://schemas.microsoft.com/office/drawing/2014/main" id="{318C6ED5-DEC2-A4AB-C4C1-8F7AF2EB6992}"/>
              </a:ext>
            </a:extLst>
          </p:cNvPr>
          <p:cNvSpPr/>
          <p:nvPr/>
        </p:nvSpPr>
        <p:spPr>
          <a:xfrm>
            <a:off x="2477193" y="3947897"/>
            <a:ext cx="15607607" cy="1060348"/>
          </a:xfrm>
          <a:prstGeom prst="trapezoid">
            <a:avLst/>
          </a:prstGeom>
          <a:solidFill>
            <a:srgbClr val="EAE3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사다리꼴 28">
            <a:extLst>
              <a:ext uri="{FF2B5EF4-FFF2-40B4-BE49-F238E27FC236}">
                <a16:creationId xmlns:a16="http://schemas.microsoft.com/office/drawing/2014/main" id="{963BB9D5-E500-2B73-1DD9-B489CB7E44D8}"/>
              </a:ext>
            </a:extLst>
          </p:cNvPr>
          <p:cNvSpPr/>
          <p:nvPr/>
        </p:nvSpPr>
        <p:spPr>
          <a:xfrm>
            <a:off x="17406851" y="3932943"/>
            <a:ext cx="15076651" cy="1148903"/>
          </a:xfrm>
          <a:custGeom>
            <a:avLst/>
            <a:gdLst>
              <a:gd name="connsiteX0" fmla="*/ 0 w 14960754"/>
              <a:gd name="connsiteY0" fmla="*/ 1060796 h 1060796"/>
              <a:gd name="connsiteX1" fmla="*/ 265199 w 14960754"/>
              <a:gd name="connsiteY1" fmla="*/ 0 h 1060796"/>
              <a:gd name="connsiteX2" fmla="*/ 14695555 w 14960754"/>
              <a:gd name="connsiteY2" fmla="*/ 0 h 1060796"/>
              <a:gd name="connsiteX3" fmla="*/ 14960754 w 14960754"/>
              <a:gd name="connsiteY3" fmla="*/ 1060796 h 1060796"/>
              <a:gd name="connsiteX4" fmla="*/ 0 w 14960754"/>
              <a:gd name="connsiteY4" fmla="*/ 1060796 h 1060796"/>
              <a:gd name="connsiteX0" fmla="*/ 0 w 14695555"/>
              <a:gd name="connsiteY0" fmla="*/ 1060796 h 1060796"/>
              <a:gd name="connsiteX1" fmla="*/ 265199 w 14695555"/>
              <a:gd name="connsiteY1" fmla="*/ 0 h 1060796"/>
              <a:gd name="connsiteX2" fmla="*/ 14695555 w 14695555"/>
              <a:gd name="connsiteY2" fmla="*/ 0 h 1060796"/>
              <a:gd name="connsiteX3" fmla="*/ 14135254 w 14695555"/>
              <a:gd name="connsiteY3" fmla="*/ 1048096 h 1060796"/>
              <a:gd name="connsiteX4" fmla="*/ 0 w 14695555"/>
              <a:gd name="connsiteY4" fmla="*/ 1060796 h 1060796"/>
              <a:gd name="connsiteX0" fmla="*/ 0 w 14149455"/>
              <a:gd name="connsiteY0" fmla="*/ 1073496 h 1073496"/>
              <a:gd name="connsiteX1" fmla="*/ 265199 w 14149455"/>
              <a:gd name="connsiteY1" fmla="*/ 12700 h 1073496"/>
              <a:gd name="connsiteX2" fmla="*/ 14149455 w 14149455"/>
              <a:gd name="connsiteY2" fmla="*/ 0 h 1073496"/>
              <a:gd name="connsiteX3" fmla="*/ 14135254 w 14149455"/>
              <a:gd name="connsiteY3" fmla="*/ 1060796 h 1073496"/>
              <a:gd name="connsiteX4" fmla="*/ 0 w 14149455"/>
              <a:gd name="connsiteY4" fmla="*/ 1073496 h 1073496"/>
              <a:gd name="connsiteX0" fmla="*/ 0 w 14135254"/>
              <a:gd name="connsiteY0" fmla="*/ 1073496 h 1073496"/>
              <a:gd name="connsiteX1" fmla="*/ 265199 w 14135254"/>
              <a:gd name="connsiteY1" fmla="*/ 12700 h 1073496"/>
              <a:gd name="connsiteX2" fmla="*/ 14124055 w 14135254"/>
              <a:gd name="connsiteY2" fmla="*/ 0 h 1073496"/>
              <a:gd name="connsiteX3" fmla="*/ 14135254 w 14135254"/>
              <a:gd name="connsiteY3" fmla="*/ 1060796 h 1073496"/>
              <a:gd name="connsiteX4" fmla="*/ 0 w 14135254"/>
              <a:gd name="connsiteY4" fmla="*/ 1073496 h 107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35254" h="1073496">
                <a:moveTo>
                  <a:pt x="0" y="1073496"/>
                </a:moveTo>
                <a:lnTo>
                  <a:pt x="265199" y="12700"/>
                </a:lnTo>
                <a:lnTo>
                  <a:pt x="14124055" y="0"/>
                </a:lnTo>
                <a:lnTo>
                  <a:pt x="14135254" y="1060796"/>
                </a:lnTo>
                <a:lnTo>
                  <a:pt x="0" y="10734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E57964-AEE4-9945-3447-ACD98290393B}"/>
              </a:ext>
            </a:extLst>
          </p:cNvPr>
          <p:cNvGrpSpPr/>
          <p:nvPr/>
        </p:nvGrpSpPr>
        <p:grpSpPr>
          <a:xfrm>
            <a:off x="21552288" y="4118889"/>
            <a:ext cx="10405165" cy="726374"/>
            <a:chOff x="21689636" y="4930764"/>
            <a:chExt cx="10405165" cy="726374"/>
          </a:xfrm>
        </p:grpSpPr>
        <p:pic>
          <p:nvPicPr>
            <p:cNvPr id="46" name="그림 45" descr="폰트, 그래픽, 로고, 상징이(가) 표시된 사진&#10;&#10;자동 생성된 설명">
              <a:extLst>
                <a:ext uri="{FF2B5EF4-FFF2-40B4-BE49-F238E27FC236}">
                  <a16:creationId xmlns:a16="http://schemas.microsoft.com/office/drawing/2014/main" id="{DE2AD957-7DE3-73C9-9B9F-B842EEF04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1" t="22846" r="8896" b="27166"/>
            <a:stretch/>
          </p:blipFill>
          <p:spPr>
            <a:xfrm>
              <a:off x="21689636" y="4930764"/>
              <a:ext cx="2819914" cy="693432"/>
            </a:xfrm>
            <a:prstGeom prst="rect">
              <a:avLst/>
            </a:prstGeom>
          </p:spPr>
        </p:pic>
        <p:pic>
          <p:nvPicPr>
            <p:cNvPr id="47" name="그림 46" descr="텍스트, 폰트, 로고, 그래픽이(가) 표시된 사진&#10;&#10;자동 생성된 설명">
              <a:extLst>
                <a:ext uri="{FF2B5EF4-FFF2-40B4-BE49-F238E27FC236}">
                  <a16:creationId xmlns:a16="http://schemas.microsoft.com/office/drawing/2014/main" id="{A3604079-094B-B808-747A-669064A6B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8" t="1" r="9449" b="-4283"/>
            <a:stretch/>
          </p:blipFill>
          <p:spPr>
            <a:xfrm>
              <a:off x="24759742" y="4993529"/>
              <a:ext cx="1959529" cy="663609"/>
            </a:xfrm>
            <a:prstGeom prst="rect">
              <a:avLst/>
            </a:prstGeom>
          </p:spPr>
        </p:pic>
        <p:pic>
          <p:nvPicPr>
            <p:cNvPr id="48" name="그림 47" descr="스크린샷, 크리스마스 트리, 텍스트, 폰트이(가) 표시된 사진&#10;&#10;자동 생성된 설명">
              <a:extLst>
                <a:ext uri="{FF2B5EF4-FFF2-40B4-BE49-F238E27FC236}">
                  <a16:creationId xmlns:a16="http://schemas.microsoft.com/office/drawing/2014/main" id="{8355E708-E210-AADB-8F10-4C1A510339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1" t="8601" r="12063" b="78140"/>
            <a:stretch/>
          </p:blipFill>
          <p:spPr>
            <a:xfrm>
              <a:off x="26990538" y="4985008"/>
              <a:ext cx="2426620" cy="606852"/>
            </a:xfrm>
            <a:prstGeom prst="rect">
              <a:avLst/>
            </a:prstGeom>
          </p:spPr>
        </p:pic>
        <p:pic>
          <p:nvPicPr>
            <p:cNvPr id="49" name="그림 48" descr="그래픽, 폰트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4F88E4C0-A822-784B-0CBF-EBF910168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4038" y="5051788"/>
              <a:ext cx="2260763" cy="547400"/>
            </a:xfrm>
            <a:prstGeom prst="rect">
              <a:avLst/>
            </a:prstGeom>
          </p:spPr>
        </p:pic>
      </p:grpSp>
      <p:pic>
        <p:nvPicPr>
          <p:cNvPr id="52" name="Picture 2" descr="대구가톨릭대학교 - 해시넷">
            <a:extLst>
              <a:ext uri="{FF2B5EF4-FFF2-40B4-BE49-F238E27FC236}">
                <a16:creationId xmlns:a16="http://schemas.microsoft.com/office/drawing/2014/main" id="{31FE3B03-C3EC-F8ED-60A2-B8C3B5316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189" y="0"/>
            <a:ext cx="5546099" cy="3942540"/>
          </a:xfrm>
          <a:prstGeom prst="rect">
            <a:avLst/>
          </a:prstGeom>
          <a:solidFill>
            <a:schemeClr val="bg2"/>
          </a:solidFill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BC5FC457-9616-24CE-AF16-3AD6FF5E40D3}"/>
              </a:ext>
            </a:extLst>
          </p:cNvPr>
          <p:cNvGrpSpPr/>
          <p:nvPr/>
        </p:nvGrpSpPr>
        <p:grpSpPr>
          <a:xfrm>
            <a:off x="0" y="42478037"/>
            <a:ext cx="32495848" cy="722592"/>
            <a:chOff x="0" y="42300570"/>
            <a:chExt cx="32495848" cy="900068"/>
          </a:xfrm>
          <a:solidFill>
            <a:srgbClr val="00377A"/>
          </a:solidFill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364DF2D-C174-647B-85AB-3B1CD51BFD79}"/>
                </a:ext>
              </a:extLst>
            </p:cNvPr>
            <p:cNvSpPr>
              <a:spLocks/>
            </p:cNvSpPr>
            <p:nvPr/>
          </p:nvSpPr>
          <p:spPr>
            <a:xfrm>
              <a:off x="0" y="42491337"/>
              <a:ext cx="32495848" cy="690022"/>
            </a:xfrm>
            <a:prstGeom prst="rect">
              <a:avLst/>
            </a:prstGeom>
            <a:solidFill>
              <a:srgbClr val="EAE3D2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경북 </a:t>
              </a:r>
              <a:r>
                <a:rPr lang="ko-KR" altLang="en-US" sz="4000" b="1" dirty="0" err="1">
                  <a:solidFill>
                    <a:schemeClr val="bg1"/>
                  </a:solidFill>
                  <a:latin typeface="+mj-ea"/>
                  <a:ea typeface="+mj-ea"/>
                </a:rPr>
                <a:t>첨산단업</a:t>
              </a:r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 인재양성 사업</a:t>
              </a:r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 - </a:t>
              </a:r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영남대학교 미래형 자동차 분야</a:t>
              </a:r>
            </a:p>
          </p:txBody>
        </p:sp>
        <p:sp>
          <p:nvSpPr>
            <p:cNvPr id="55" name="사각형: 둥근 위쪽 모서리 54">
              <a:extLst>
                <a:ext uri="{FF2B5EF4-FFF2-40B4-BE49-F238E27FC236}">
                  <a16:creationId xmlns:a16="http://schemas.microsoft.com/office/drawing/2014/main" id="{C4144CC8-2D13-011A-BF59-431E5B8E76B0}"/>
                </a:ext>
              </a:extLst>
            </p:cNvPr>
            <p:cNvSpPr>
              <a:spLocks/>
            </p:cNvSpPr>
            <p:nvPr/>
          </p:nvSpPr>
          <p:spPr>
            <a:xfrm>
              <a:off x="6649244" y="42300570"/>
              <a:ext cx="19100800" cy="900068"/>
            </a:xfrm>
            <a:prstGeom prst="round2Same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+mj-ea"/>
                  <a:ea typeface="+mj-ea"/>
                </a:rPr>
                <a:t>대구경북 첨단산업 인재양성 사업</a:t>
              </a:r>
              <a:r>
                <a:rPr lang="en-US" altLang="ko-KR" sz="3600" dirty="0">
                  <a:solidFill>
                    <a:schemeClr val="bg1"/>
                  </a:solidFill>
                  <a:latin typeface="+mj-ea"/>
                  <a:ea typeface="+mj-ea"/>
                </a:rPr>
                <a:t> – </a:t>
              </a:r>
              <a:r>
                <a:rPr lang="ko-KR" altLang="en-US" sz="3600" b="1" dirty="0">
                  <a:solidFill>
                    <a:schemeClr val="bg1"/>
                  </a:solidFill>
                  <a:latin typeface="+mj-ea"/>
                  <a:ea typeface="+mj-ea"/>
                </a:rPr>
                <a:t>대구가톨릭대학교 </a:t>
              </a:r>
              <a:r>
                <a:rPr lang="en-US" altLang="ko-KR" sz="3600" b="1" dirty="0">
                  <a:solidFill>
                    <a:schemeClr val="bg1"/>
                  </a:solidFill>
                  <a:latin typeface="+mj-ea"/>
                  <a:ea typeface="+mj-ea"/>
                </a:rPr>
                <a:t>ICT</a:t>
              </a:r>
              <a:r>
                <a:rPr lang="ko-KR" altLang="en-US" sz="3600" b="1" dirty="0">
                  <a:solidFill>
                    <a:schemeClr val="bg1"/>
                  </a:solidFill>
                  <a:latin typeface="+mj-ea"/>
                  <a:ea typeface="+mj-ea"/>
                </a:rPr>
                <a:t> 분야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274AC62-6922-9912-42D8-3F2EB8CF8254}"/>
              </a:ext>
            </a:extLst>
          </p:cNvPr>
          <p:cNvSpPr txBox="1"/>
          <p:nvPr/>
        </p:nvSpPr>
        <p:spPr>
          <a:xfrm>
            <a:off x="551056" y="9331974"/>
            <a:ext cx="16044687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4000">
                <a:latin typeface="+mn-ea"/>
              </a:rPr>
              <a:t>•</a:t>
            </a:r>
            <a:r>
              <a:rPr lang="en-US" altLang="ko-KR" sz="4000">
                <a:latin typeface="+mn-ea"/>
              </a:rPr>
              <a:t> </a:t>
            </a:r>
            <a:r>
              <a:rPr lang="ko-KR" altLang="en-US" sz="4000">
                <a:latin typeface="+mn-ea"/>
              </a:rPr>
              <a:t>㈜</a:t>
            </a:r>
            <a:r>
              <a:rPr lang="ko-KR" altLang="en-US" sz="4000">
                <a:solidFill>
                  <a:srgbClr val="303038"/>
                </a:solidFill>
                <a:latin typeface="+mn-ea"/>
              </a:rPr>
              <a:t>드림아이디어소프트에서 </a:t>
            </a:r>
            <a:r>
              <a:rPr lang="ko-KR" altLang="en-US" sz="4000" dirty="0">
                <a:solidFill>
                  <a:srgbClr val="303038"/>
                </a:solidFill>
                <a:latin typeface="+mn-ea"/>
              </a:rPr>
              <a:t>개발한 키오스크 시스템은 </a:t>
            </a:r>
            <a:r>
              <a:rPr lang="en-US" altLang="ko-KR" sz="4000" dirty="0">
                <a:solidFill>
                  <a:srgbClr val="303038"/>
                </a:solidFill>
                <a:latin typeface="+mn-ea"/>
              </a:rPr>
              <a:t>Rasa </a:t>
            </a:r>
            <a:r>
              <a:rPr lang="en-US" altLang="ko-KR" sz="4000">
                <a:solidFill>
                  <a:srgbClr val="303038"/>
                </a:solidFill>
                <a:latin typeface="+mn-ea"/>
              </a:rPr>
              <a:t>NLU</a:t>
            </a:r>
            <a:r>
              <a:rPr lang="ko-KR" altLang="en-US" sz="4000">
                <a:solidFill>
                  <a:srgbClr val="303038"/>
                </a:solidFill>
                <a:latin typeface="+mn-ea"/>
              </a:rPr>
              <a:t>를</a:t>
            </a:r>
            <a:endParaRPr lang="en-US" altLang="ko-KR" sz="4000">
              <a:solidFill>
                <a:srgbClr val="303038"/>
              </a:solidFill>
              <a:latin typeface="+mn-ea"/>
            </a:endParaRPr>
          </a:p>
          <a:p>
            <a:r>
              <a:rPr lang="en-US" altLang="ko-KR" sz="4000">
                <a:solidFill>
                  <a:srgbClr val="303038"/>
                </a:solidFill>
                <a:latin typeface="+mn-ea"/>
              </a:rPr>
              <a:t>  </a:t>
            </a:r>
            <a:r>
              <a:rPr lang="ko-KR" altLang="en-US" sz="4000">
                <a:solidFill>
                  <a:srgbClr val="303038"/>
                </a:solidFill>
                <a:latin typeface="+mn-ea"/>
              </a:rPr>
              <a:t>사용하여 </a:t>
            </a:r>
            <a:r>
              <a:rPr lang="ko-KR" altLang="en-US" sz="4000" dirty="0">
                <a:solidFill>
                  <a:srgbClr val="303038"/>
                </a:solidFill>
                <a:latin typeface="+mn-ea"/>
              </a:rPr>
              <a:t>사용자의 음성 질문을 인식하고</a:t>
            </a:r>
            <a:r>
              <a:rPr lang="en-US" altLang="ko-KR" sz="4000" dirty="0">
                <a:solidFill>
                  <a:srgbClr val="303038"/>
                </a:solidFill>
                <a:latin typeface="+mn-ea"/>
              </a:rPr>
              <a:t>, </a:t>
            </a:r>
            <a:r>
              <a:rPr lang="ko-KR" altLang="en-US" sz="4000" dirty="0">
                <a:solidFill>
                  <a:srgbClr val="303038"/>
                </a:solidFill>
                <a:latin typeface="+mn-ea"/>
              </a:rPr>
              <a:t>의도를 파악한 </a:t>
            </a:r>
            <a:r>
              <a:rPr lang="ko-KR" altLang="en-US" sz="4000">
                <a:solidFill>
                  <a:srgbClr val="303038"/>
                </a:solidFill>
                <a:latin typeface="+mn-ea"/>
              </a:rPr>
              <a:t>후 가장</a:t>
            </a:r>
            <a:endParaRPr lang="en-US" altLang="ko-KR" sz="4000">
              <a:solidFill>
                <a:srgbClr val="303038"/>
              </a:solidFill>
              <a:latin typeface="+mn-ea"/>
            </a:endParaRPr>
          </a:p>
          <a:p>
            <a:r>
              <a:rPr lang="en-US" altLang="ko-KR" sz="4000">
                <a:solidFill>
                  <a:srgbClr val="303038"/>
                </a:solidFill>
                <a:latin typeface="+mn-ea"/>
              </a:rPr>
              <a:t>  </a:t>
            </a:r>
            <a:r>
              <a:rPr lang="ko-KR" altLang="en-US" sz="4000">
                <a:solidFill>
                  <a:srgbClr val="303038"/>
                </a:solidFill>
                <a:latin typeface="+mn-ea"/>
              </a:rPr>
              <a:t>적절한 </a:t>
            </a:r>
            <a:r>
              <a:rPr lang="ko-KR" altLang="en-US" sz="4000" dirty="0">
                <a:solidFill>
                  <a:srgbClr val="303038"/>
                </a:solidFill>
                <a:latin typeface="+mn-ea"/>
              </a:rPr>
              <a:t>응답을 제공한다</a:t>
            </a:r>
            <a:r>
              <a:rPr lang="en-US" altLang="ko-KR" sz="4000">
                <a:solidFill>
                  <a:srgbClr val="303038"/>
                </a:solidFill>
                <a:latin typeface="+mn-ea"/>
              </a:rPr>
              <a:t>.</a:t>
            </a:r>
            <a:r>
              <a:rPr lang="ko-KR" altLang="en-US" sz="4000">
                <a:solidFill>
                  <a:srgbClr val="303038"/>
                </a:solidFill>
                <a:latin typeface="+mn-ea"/>
              </a:rPr>
              <a:t> </a:t>
            </a:r>
            <a:endParaRPr lang="en-US" altLang="ko-KR" sz="4000">
              <a:solidFill>
                <a:srgbClr val="303038"/>
              </a:solidFill>
              <a:latin typeface="+mn-ea"/>
            </a:endParaRPr>
          </a:p>
          <a:p>
            <a:endParaRPr lang="en-US" altLang="ko-KR">
              <a:solidFill>
                <a:srgbClr val="303038"/>
              </a:solidFill>
              <a:latin typeface="+mn-ea"/>
            </a:endParaRPr>
          </a:p>
          <a:p>
            <a:r>
              <a:rPr lang="ko-KR" altLang="ko-KR" sz="4000">
                <a:latin typeface="+mn-ea"/>
              </a:rPr>
              <a:t>•</a:t>
            </a:r>
            <a:r>
              <a:rPr lang="en-US" altLang="ko-KR" sz="4000">
                <a:latin typeface="+mn-ea"/>
              </a:rPr>
              <a:t> </a:t>
            </a:r>
            <a:r>
              <a:rPr lang="en-US" altLang="ko-KR" sz="4000">
                <a:solidFill>
                  <a:srgbClr val="303038"/>
                </a:solidFill>
                <a:latin typeface="+mn-ea"/>
              </a:rPr>
              <a:t>RASA</a:t>
            </a:r>
            <a:r>
              <a:rPr lang="ko-KR" altLang="en-US" sz="4000" dirty="0">
                <a:solidFill>
                  <a:srgbClr val="303038"/>
                </a:solidFill>
                <a:latin typeface="+mn-ea"/>
              </a:rPr>
              <a:t>는 대화형 </a:t>
            </a:r>
            <a:r>
              <a:rPr lang="en-US" altLang="ko-KR" sz="4000" dirty="0">
                <a:solidFill>
                  <a:srgbClr val="303038"/>
                </a:solidFill>
                <a:latin typeface="+mn-ea"/>
              </a:rPr>
              <a:t>AI </a:t>
            </a:r>
            <a:r>
              <a:rPr lang="ko-KR" altLang="en-US" sz="4000" dirty="0" err="1">
                <a:solidFill>
                  <a:srgbClr val="303038"/>
                </a:solidFill>
                <a:latin typeface="+mn-ea"/>
              </a:rPr>
              <a:t>챗봇을</a:t>
            </a:r>
            <a:r>
              <a:rPr lang="ko-KR" altLang="en-US" sz="4000" dirty="0">
                <a:solidFill>
                  <a:srgbClr val="303038"/>
                </a:solidFill>
                <a:latin typeface="+mn-ea"/>
              </a:rPr>
              <a:t> 구축하기 위한 </a:t>
            </a:r>
            <a:r>
              <a:rPr lang="ko-KR" altLang="en-US" sz="4000">
                <a:solidFill>
                  <a:srgbClr val="303038"/>
                </a:solidFill>
                <a:latin typeface="+mn-ea"/>
              </a:rPr>
              <a:t>오픈 소스 프레임워크이다</a:t>
            </a:r>
            <a:r>
              <a:rPr lang="en-US" altLang="ko-KR" sz="4000">
                <a:solidFill>
                  <a:srgbClr val="303038"/>
                </a:solidFill>
                <a:latin typeface="+mn-ea"/>
              </a:rPr>
              <a:t>.</a:t>
            </a:r>
          </a:p>
          <a:p>
            <a:r>
              <a:rPr lang="en-US" altLang="ko-KR" sz="4000">
                <a:solidFill>
                  <a:srgbClr val="303038"/>
                </a:solidFill>
                <a:latin typeface="+mn-ea"/>
              </a:rPr>
              <a:t>  </a:t>
            </a:r>
            <a:r>
              <a:rPr lang="ko-KR" altLang="en-US" sz="4000">
                <a:solidFill>
                  <a:srgbClr val="303038"/>
                </a:solidFill>
                <a:latin typeface="+mn-ea"/>
              </a:rPr>
              <a:t>이는 </a:t>
            </a:r>
            <a:r>
              <a:rPr lang="en-US" altLang="ko-KR" sz="4000" dirty="0">
                <a:solidFill>
                  <a:srgbClr val="303038"/>
                </a:solidFill>
                <a:latin typeface="+mn-ea"/>
              </a:rPr>
              <a:t>Rasa NLU(</a:t>
            </a:r>
            <a:r>
              <a:rPr lang="ko-KR" altLang="en-US" sz="4000" dirty="0">
                <a:solidFill>
                  <a:srgbClr val="303038"/>
                </a:solidFill>
                <a:latin typeface="+mn-ea"/>
              </a:rPr>
              <a:t>자연어 이해</a:t>
            </a:r>
            <a:r>
              <a:rPr lang="en-US" altLang="ko-KR" sz="4000" dirty="0">
                <a:solidFill>
                  <a:srgbClr val="303038"/>
                </a:solidFill>
                <a:latin typeface="+mn-ea"/>
              </a:rPr>
              <a:t>)</a:t>
            </a:r>
            <a:r>
              <a:rPr lang="ko-KR" altLang="en-US" sz="4000" dirty="0">
                <a:solidFill>
                  <a:srgbClr val="303038"/>
                </a:solidFill>
                <a:latin typeface="+mn-ea"/>
              </a:rPr>
              <a:t>와 </a:t>
            </a:r>
            <a:r>
              <a:rPr lang="en-US" altLang="ko-KR" sz="4000" dirty="0">
                <a:solidFill>
                  <a:srgbClr val="303038"/>
                </a:solidFill>
                <a:latin typeface="+mn-ea"/>
              </a:rPr>
              <a:t>Rasa Core</a:t>
            </a:r>
            <a:r>
              <a:rPr lang="ko-KR" altLang="en-US" sz="4000" dirty="0">
                <a:solidFill>
                  <a:srgbClr val="303038"/>
                </a:solidFill>
                <a:latin typeface="+mn-ea"/>
              </a:rPr>
              <a:t>의 </a:t>
            </a:r>
            <a:r>
              <a:rPr lang="ko-KR" altLang="en-US" sz="4000">
                <a:solidFill>
                  <a:srgbClr val="303038"/>
                </a:solidFill>
                <a:latin typeface="+mn-ea"/>
              </a:rPr>
              <a:t>두 가지로 구성된다</a:t>
            </a:r>
            <a:r>
              <a:rPr lang="en-US" altLang="ko-KR" sz="4000">
                <a:solidFill>
                  <a:srgbClr val="303038"/>
                </a:solidFill>
                <a:latin typeface="+mn-ea"/>
              </a:rPr>
              <a:t>. </a:t>
            </a:r>
          </a:p>
          <a:p>
            <a:endParaRPr lang="en-US" altLang="ko-KR">
              <a:solidFill>
                <a:srgbClr val="303038"/>
              </a:solidFill>
              <a:latin typeface="+mn-ea"/>
            </a:endParaRPr>
          </a:p>
          <a:p>
            <a:r>
              <a:rPr lang="ko-KR" altLang="ko-KR" sz="4000">
                <a:latin typeface="+mn-ea"/>
              </a:rPr>
              <a:t>•</a:t>
            </a:r>
            <a:r>
              <a:rPr lang="en-US" altLang="ko-KR" sz="4000">
                <a:latin typeface="+mn-ea"/>
              </a:rPr>
              <a:t> </a:t>
            </a:r>
            <a:r>
              <a:rPr lang="en-US" altLang="ko-KR" sz="4000">
                <a:solidFill>
                  <a:srgbClr val="303038"/>
                </a:solidFill>
                <a:latin typeface="+mn-ea"/>
              </a:rPr>
              <a:t>Rasa </a:t>
            </a:r>
            <a:r>
              <a:rPr lang="en-US" altLang="ko-KR" sz="4000" dirty="0">
                <a:solidFill>
                  <a:srgbClr val="303038"/>
                </a:solidFill>
                <a:latin typeface="+mn-ea"/>
              </a:rPr>
              <a:t>NLU</a:t>
            </a:r>
            <a:r>
              <a:rPr lang="ko-KR" altLang="en-US" sz="4000" dirty="0">
                <a:solidFill>
                  <a:srgbClr val="303038"/>
                </a:solidFill>
                <a:latin typeface="+mn-ea"/>
              </a:rPr>
              <a:t>는 사용자의 의도를 이해하고 입력에서 </a:t>
            </a:r>
            <a:r>
              <a:rPr lang="ko-KR" altLang="en-US" sz="4000">
                <a:solidFill>
                  <a:srgbClr val="303038"/>
                </a:solidFill>
                <a:latin typeface="+mn-ea"/>
              </a:rPr>
              <a:t>주요 엔터티를</a:t>
            </a:r>
            <a:endParaRPr lang="en-US" altLang="ko-KR" sz="4000" dirty="0">
              <a:solidFill>
                <a:srgbClr val="303038"/>
              </a:solidFill>
              <a:latin typeface="+mn-ea"/>
            </a:endParaRPr>
          </a:p>
          <a:p>
            <a:r>
              <a:rPr lang="en-US" altLang="ko-KR" sz="4000">
                <a:solidFill>
                  <a:srgbClr val="303038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rgbClr val="303038"/>
                </a:solidFill>
                <a:latin typeface="+mn-ea"/>
              </a:rPr>
              <a:t> </a:t>
            </a:r>
            <a:r>
              <a:rPr lang="ko-KR" altLang="en-US" sz="4000">
                <a:solidFill>
                  <a:srgbClr val="303038"/>
                </a:solidFill>
                <a:latin typeface="+mn-ea"/>
              </a:rPr>
              <a:t>추출하는 </a:t>
            </a:r>
            <a:r>
              <a:rPr lang="ko-KR" altLang="en-US" sz="4000" dirty="0">
                <a:solidFill>
                  <a:srgbClr val="303038"/>
                </a:solidFill>
                <a:latin typeface="+mn-ea"/>
              </a:rPr>
              <a:t>역할을 </a:t>
            </a:r>
            <a:r>
              <a:rPr lang="ko-KR" altLang="en-US" sz="4000">
                <a:solidFill>
                  <a:srgbClr val="303038"/>
                </a:solidFill>
                <a:latin typeface="+mn-ea"/>
              </a:rPr>
              <a:t>담당하는 반면</a:t>
            </a:r>
            <a:r>
              <a:rPr lang="en-US" altLang="ko-KR" sz="4000">
                <a:solidFill>
                  <a:srgbClr val="303038"/>
                </a:solidFill>
                <a:latin typeface="+mn-ea"/>
              </a:rPr>
              <a:t>,</a:t>
            </a:r>
            <a:r>
              <a:rPr lang="ko-KR" altLang="en-US" sz="4000">
                <a:solidFill>
                  <a:srgbClr val="303038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rgbClr val="303038"/>
                </a:solidFill>
                <a:latin typeface="+mn-ea"/>
              </a:rPr>
              <a:t>Rasa Core</a:t>
            </a:r>
            <a:r>
              <a:rPr lang="ko-KR" altLang="en-US" sz="4000" dirty="0">
                <a:solidFill>
                  <a:srgbClr val="303038"/>
                </a:solidFill>
                <a:latin typeface="+mn-ea"/>
              </a:rPr>
              <a:t>는 대화 </a:t>
            </a:r>
            <a:r>
              <a:rPr lang="ko-KR" altLang="en-US" sz="4000">
                <a:solidFill>
                  <a:srgbClr val="303038"/>
                </a:solidFill>
                <a:latin typeface="+mn-ea"/>
              </a:rPr>
              <a:t>엔진을 관리하여</a:t>
            </a:r>
            <a:endParaRPr lang="en-US" altLang="ko-KR" sz="4000">
              <a:solidFill>
                <a:srgbClr val="303038"/>
              </a:solidFill>
              <a:latin typeface="+mn-ea"/>
            </a:endParaRPr>
          </a:p>
          <a:p>
            <a:r>
              <a:rPr lang="en-US" altLang="ko-KR" sz="4000">
                <a:solidFill>
                  <a:srgbClr val="303038"/>
                </a:solidFill>
                <a:latin typeface="+mn-ea"/>
              </a:rPr>
              <a:t>  </a:t>
            </a:r>
            <a:r>
              <a:rPr lang="ko-KR" altLang="en-US" sz="4000">
                <a:solidFill>
                  <a:srgbClr val="303038"/>
                </a:solidFill>
                <a:latin typeface="+mn-ea"/>
              </a:rPr>
              <a:t>보다 </a:t>
            </a:r>
            <a:r>
              <a:rPr lang="ko-KR" altLang="en-US" sz="4000" dirty="0">
                <a:solidFill>
                  <a:srgbClr val="303038"/>
                </a:solidFill>
                <a:latin typeface="+mn-ea"/>
              </a:rPr>
              <a:t>복잡하고 사용자 정의 가능한 상호 작용을 허용한다</a:t>
            </a:r>
            <a:r>
              <a:rPr lang="en-US" altLang="ko-KR" sz="4000">
                <a:solidFill>
                  <a:srgbClr val="303038"/>
                </a:solidFill>
                <a:latin typeface="+mn-ea"/>
              </a:rPr>
              <a:t>. </a:t>
            </a:r>
          </a:p>
          <a:p>
            <a:endParaRPr lang="en-US" altLang="ko-KR" sz="1500">
              <a:solidFill>
                <a:srgbClr val="303038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7F49B9-3828-56B3-3754-BA850933DCD2}"/>
              </a:ext>
            </a:extLst>
          </p:cNvPr>
          <p:cNvSpPr txBox="1"/>
          <p:nvPr/>
        </p:nvSpPr>
        <p:spPr>
          <a:xfrm>
            <a:off x="437375" y="6172888"/>
            <a:ext cx="1236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rgbClr val="00377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상세 내용</a:t>
            </a:r>
          </a:p>
        </p:txBody>
      </p:sp>
      <p:pic>
        <p:nvPicPr>
          <p:cNvPr id="66" name="그림 65" descr="스크린샷, 텍스트, 도표, 폰트이(가) 표시된 사진&#10;&#10;자동 생성된 설명">
            <a:extLst>
              <a:ext uri="{FF2B5EF4-FFF2-40B4-BE49-F238E27FC236}">
                <a16:creationId xmlns:a16="http://schemas.microsoft.com/office/drawing/2014/main" id="{D9357114-90E0-A6AD-19F9-A36B419729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016" y="7659100"/>
            <a:ext cx="15180518" cy="8740318"/>
          </a:xfrm>
          <a:prstGeom prst="rect">
            <a:avLst/>
          </a:prstGeom>
        </p:spPr>
      </p:pic>
      <p:sp>
        <p:nvSpPr>
          <p:cNvPr id="67" name="Text Box 1">
            <a:extLst>
              <a:ext uri="{FF2B5EF4-FFF2-40B4-BE49-F238E27FC236}">
                <a16:creationId xmlns:a16="http://schemas.microsoft.com/office/drawing/2014/main" id="{30CEBB4B-A5E1-5802-6AC7-AECB847705A6}"/>
              </a:ext>
            </a:extLst>
          </p:cNvPr>
          <p:cNvSpPr txBox="1"/>
          <p:nvPr/>
        </p:nvSpPr>
        <p:spPr>
          <a:xfrm>
            <a:off x="16887613" y="16527873"/>
            <a:ext cx="14943131" cy="553998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>
                <a:effectLst/>
                <a:latin typeface="+mn-ea"/>
              </a:rPr>
              <a:t>그림</a:t>
            </a:r>
            <a:r>
              <a:rPr lang="en-US" altLang="ko-KR" sz="3600" b="1">
                <a:effectLst/>
                <a:latin typeface="+mn-ea"/>
              </a:rPr>
              <a:t>1 </a:t>
            </a:r>
            <a:r>
              <a:rPr lang="ko-KR" altLang="en-US" sz="3600" b="1">
                <a:effectLst/>
                <a:latin typeface="+mn-ea"/>
              </a:rPr>
              <a:t>기능구조도</a:t>
            </a:r>
            <a:endParaRPr lang="ko-KR" sz="3600" b="1" dirty="0">
              <a:effectLst/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793F7C0-A8E8-E2E0-CB42-2677FF74B54F}"/>
              </a:ext>
            </a:extLst>
          </p:cNvPr>
          <p:cNvSpPr txBox="1"/>
          <p:nvPr/>
        </p:nvSpPr>
        <p:spPr>
          <a:xfrm>
            <a:off x="16395621" y="27621678"/>
            <a:ext cx="1523975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4000">
                <a:latin typeface="+mn-ea"/>
              </a:rPr>
              <a:t>• </a:t>
            </a:r>
            <a:r>
              <a:rPr lang="ko-KR" altLang="en-US" sz="4000">
                <a:latin typeface="+mn-ea"/>
              </a:rPr>
              <a:t>음성 </a:t>
            </a:r>
            <a:r>
              <a:rPr lang="ko-KR" altLang="en-US" sz="4000" dirty="0">
                <a:latin typeface="+mn-ea"/>
              </a:rPr>
              <a:t>인식 키오스크의 사용자 인터페이스는 </a:t>
            </a:r>
            <a:r>
              <a:rPr lang="ko-KR" altLang="en-US" sz="4000">
                <a:latin typeface="+mn-ea"/>
              </a:rPr>
              <a:t>사용자가 쉽게</a:t>
            </a:r>
            <a:endParaRPr lang="en-US" altLang="ko-KR" sz="4000">
              <a:latin typeface="+mn-ea"/>
            </a:endParaRPr>
          </a:p>
          <a:p>
            <a:r>
              <a:rPr lang="en-US" altLang="ko-KR" sz="4000">
                <a:latin typeface="+mn-ea"/>
              </a:rPr>
              <a:t>  </a:t>
            </a:r>
            <a:r>
              <a:rPr lang="ko-KR" altLang="en-US" sz="4000">
                <a:latin typeface="+mn-ea"/>
              </a:rPr>
              <a:t>상호작용할 </a:t>
            </a:r>
            <a:r>
              <a:rPr lang="ko-KR" altLang="en-US" sz="4000" dirty="0">
                <a:latin typeface="+mn-ea"/>
              </a:rPr>
              <a:t>수 있도록 최적화되어 있다</a:t>
            </a:r>
            <a:r>
              <a:rPr lang="en-US" altLang="ko-KR" sz="4000">
                <a:latin typeface="+mn-ea"/>
              </a:rPr>
              <a:t>. </a:t>
            </a:r>
          </a:p>
          <a:p>
            <a:endParaRPr lang="en-US" altLang="ko-KR" sz="1500">
              <a:latin typeface="+mn-ea"/>
            </a:endParaRPr>
          </a:p>
          <a:p>
            <a:r>
              <a:rPr lang="ko-KR" altLang="ko-KR" sz="4000">
                <a:latin typeface="+mn-ea"/>
              </a:rPr>
              <a:t>• </a:t>
            </a:r>
            <a:r>
              <a:rPr lang="ko-KR" altLang="en-US" sz="4000">
                <a:latin typeface="+mn-ea"/>
              </a:rPr>
              <a:t>주요 </a:t>
            </a:r>
            <a:r>
              <a:rPr lang="ko-KR" altLang="en-US" sz="4000" dirty="0">
                <a:latin typeface="+mn-ea"/>
              </a:rPr>
              <a:t>디자인 요소에는 환영 메시지</a:t>
            </a:r>
            <a:r>
              <a:rPr lang="en-US" altLang="ko-KR" sz="4000" dirty="0">
                <a:latin typeface="+mn-ea"/>
              </a:rPr>
              <a:t>, </a:t>
            </a:r>
            <a:r>
              <a:rPr lang="ko-KR" altLang="en-US" sz="4000" dirty="0">
                <a:latin typeface="+mn-ea"/>
              </a:rPr>
              <a:t>음성 인식 상태 </a:t>
            </a:r>
            <a:r>
              <a:rPr lang="ko-KR" altLang="en-US" sz="4000">
                <a:latin typeface="+mn-ea"/>
              </a:rPr>
              <a:t>표시기</a:t>
            </a:r>
            <a:r>
              <a:rPr lang="en-US" altLang="ko-KR" sz="4000">
                <a:latin typeface="+mn-ea"/>
              </a:rPr>
              <a:t>,</a:t>
            </a:r>
          </a:p>
          <a:p>
            <a:r>
              <a:rPr lang="en-US" altLang="ko-KR" sz="4000">
                <a:latin typeface="+mn-ea"/>
              </a:rPr>
              <a:t>  </a:t>
            </a:r>
            <a:r>
              <a:rPr lang="ko-KR" altLang="en-US" sz="4000">
                <a:latin typeface="+mn-ea"/>
              </a:rPr>
              <a:t>실시간 </a:t>
            </a:r>
            <a:r>
              <a:rPr lang="ko-KR" altLang="en-US" sz="4000" dirty="0">
                <a:latin typeface="+mn-ea"/>
              </a:rPr>
              <a:t>텍스트 피드백</a:t>
            </a:r>
            <a:r>
              <a:rPr lang="en-US" altLang="ko-KR" sz="4000" dirty="0">
                <a:latin typeface="+mn-ea"/>
              </a:rPr>
              <a:t>, </a:t>
            </a:r>
            <a:r>
              <a:rPr lang="ko-KR" altLang="en-US" sz="4000" dirty="0">
                <a:latin typeface="+mn-ea"/>
              </a:rPr>
              <a:t>그리고 직관적인 </a:t>
            </a:r>
            <a:r>
              <a:rPr lang="ko-KR" altLang="en-US" sz="4000">
                <a:latin typeface="+mn-ea"/>
              </a:rPr>
              <a:t>사용자 인터페이스가</a:t>
            </a:r>
            <a:endParaRPr lang="en-US" altLang="ko-KR" sz="4000">
              <a:latin typeface="+mn-ea"/>
            </a:endParaRPr>
          </a:p>
          <a:p>
            <a:r>
              <a:rPr lang="en-US" altLang="ko-KR" sz="4000">
                <a:latin typeface="+mn-ea"/>
              </a:rPr>
              <a:t>  </a:t>
            </a:r>
            <a:r>
              <a:rPr lang="ko-KR" altLang="en-US" sz="4000">
                <a:latin typeface="+mn-ea"/>
              </a:rPr>
              <a:t>포함된다</a:t>
            </a:r>
            <a:r>
              <a:rPr lang="en-US" altLang="ko-KR" sz="4000">
                <a:latin typeface="+mn-ea"/>
              </a:rPr>
              <a:t>. </a:t>
            </a:r>
          </a:p>
          <a:p>
            <a:endParaRPr lang="en-US" altLang="ko-KR" sz="1500">
              <a:latin typeface="+mn-ea"/>
            </a:endParaRPr>
          </a:p>
          <a:p>
            <a:r>
              <a:rPr lang="ko-KR" altLang="ko-KR" sz="4000">
                <a:latin typeface="+mn-ea"/>
              </a:rPr>
              <a:t>• </a:t>
            </a:r>
            <a:r>
              <a:rPr lang="ko-KR" altLang="en-US" sz="4000">
                <a:latin typeface="+mn-ea"/>
              </a:rPr>
              <a:t>이러한 </a:t>
            </a:r>
            <a:r>
              <a:rPr lang="ko-KR" altLang="en-US" sz="4000" dirty="0">
                <a:latin typeface="+mn-ea"/>
              </a:rPr>
              <a:t>요소를 통합하여 사용자 친화적이고 </a:t>
            </a:r>
            <a:r>
              <a:rPr lang="ko-KR" altLang="en-US" sz="4000">
                <a:latin typeface="+mn-ea"/>
              </a:rPr>
              <a:t>효율적인 키오스크</a:t>
            </a:r>
            <a:endParaRPr lang="en-US" altLang="ko-KR" sz="4000">
              <a:latin typeface="+mn-ea"/>
            </a:endParaRPr>
          </a:p>
          <a:p>
            <a:r>
              <a:rPr lang="en-US" altLang="ko-KR" sz="4000">
                <a:latin typeface="+mn-ea"/>
              </a:rPr>
              <a:t>  </a:t>
            </a:r>
            <a:r>
              <a:rPr lang="ko-KR" altLang="en-US" sz="4000">
                <a:latin typeface="+mn-ea"/>
              </a:rPr>
              <a:t>시스템을 </a:t>
            </a:r>
            <a:r>
              <a:rPr lang="ko-KR" altLang="en-US" sz="4000" dirty="0">
                <a:latin typeface="+mn-ea"/>
              </a:rPr>
              <a:t>구현했으며</a:t>
            </a:r>
            <a:r>
              <a:rPr lang="en-US" altLang="ko-KR" sz="4000" dirty="0">
                <a:latin typeface="+mn-ea"/>
              </a:rPr>
              <a:t>, </a:t>
            </a:r>
            <a:r>
              <a:rPr lang="ko-KR" altLang="en-US" sz="4000" dirty="0">
                <a:latin typeface="+mn-ea"/>
              </a:rPr>
              <a:t>모든 연령대와 기술 수준의 </a:t>
            </a:r>
            <a:r>
              <a:rPr lang="ko-KR" altLang="en-US" sz="4000">
                <a:latin typeface="+mn-ea"/>
              </a:rPr>
              <a:t>사용자가 쉽게</a:t>
            </a:r>
            <a:endParaRPr lang="en-US" altLang="ko-KR" sz="4000">
              <a:latin typeface="+mn-ea"/>
            </a:endParaRPr>
          </a:p>
          <a:p>
            <a:r>
              <a:rPr lang="en-US" altLang="ko-KR" sz="4000">
                <a:latin typeface="+mn-ea"/>
              </a:rPr>
              <a:t>  </a:t>
            </a:r>
            <a:r>
              <a:rPr lang="ko-KR" altLang="en-US" sz="4000">
                <a:latin typeface="+mn-ea"/>
              </a:rPr>
              <a:t>접근할 </a:t>
            </a:r>
            <a:r>
              <a:rPr lang="ko-KR" altLang="en-US" sz="4000" dirty="0">
                <a:latin typeface="+mn-ea"/>
              </a:rPr>
              <a:t>수 </a:t>
            </a:r>
            <a:r>
              <a:rPr lang="ko-KR" altLang="en-US" sz="4000">
                <a:latin typeface="+mn-ea"/>
              </a:rPr>
              <a:t>있다</a:t>
            </a:r>
            <a:r>
              <a:rPr lang="en-US" altLang="ko-KR" sz="4000">
                <a:latin typeface="+mn-ea"/>
              </a:rPr>
              <a:t>.</a:t>
            </a:r>
            <a:endParaRPr lang="en-US" altLang="ko-KR" sz="4000" dirty="0">
              <a:latin typeface="+mn-ea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CA2F343-E3CE-B8FD-F747-CF9DED17D9E4}"/>
              </a:ext>
            </a:extLst>
          </p:cNvPr>
          <p:cNvGrpSpPr/>
          <p:nvPr/>
        </p:nvGrpSpPr>
        <p:grpSpPr>
          <a:xfrm>
            <a:off x="857235" y="19154444"/>
            <a:ext cx="14612124" cy="6711629"/>
            <a:chOff x="158782" y="222944"/>
            <a:chExt cx="11804962" cy="414074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5F1D9B1-9447-D472-2D64-EF1975EFB93C}"/>
                </a:ext>
              </a:extLst>
            </p:cNvPr>
            <p:cNvSpPr/>
            <p:nvPr/>
          </p:nvSpPr>
          <p:spPr>
            <a:xfrm>
              <a:off x="228256" y="222944"/>
              <a:ext cx="1250531" cy="400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Question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순서도: 판단 106">
              <a:extLst>
                <a:ext uri="{FF2B5EF4-FFF2-40B4-BE49-F238E27FC236}">
                  <a16:creationId xmlns:a16="http://schemas.microsoft.com/office/drawing/2014/main" id="{5AE3AF70-D4F4-073A-7087-41DF305E6CB7}"/>
                </a:ext>
              </a:extLst>
            </p:cNvPr>
            <p:cNvSpPr/>
            <p:nvPr/>
          </p:nvSpPr>
          <p:spPr>
            <a:xfrm>
              <a:off x="158782" y="990387"/>
              <a:ext cx="1389479" cy="400665"/>
            </a:xfrm>
            <a:prstGeom prst="flowChartDecision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Variable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594C277-AD4D-3E50-8E8B-47D918868909}"/>
                </a:ext>
              </a:extLst>
            </p:cNvPr>
            <p:cNvSpPr/>
            <p:nvPr/>
          </p:nvSpPr>
          <p:spPr>
            <a:xfrm>
              <a:off x="3815873" y="222944"/>
              <a:ext cx="1250531" cy="400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Question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Recognition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BD2BB229-A203-FF77-3392-EBF498BADF5D}"/>
                </a:ext>
              </a:extLst>
            </p:cNvPr>
            <p:cNvSpPr/>
            <p:nvPr/>
          </p:nvSpPr>
          <p:spPr>
            <a:xfrm>
              <a:off x="3815873" y="978245"/>
              <a:ext cx="1250531" cy="400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Kiosk Screen Question Display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EE8AD70-38D2-0C32-AF27-F27D1787CCC4}"/>
                </a:ext>
              </a:extLst>
            </p:cNvPr>
            <p:cNvSpPr/>
            <p:nvPr/>
          </p:nvSpPr>
          <p:spPr>
            <a:xfrm>
              <a:off x="5540208" y="990387"/>
              <a:ext cx="1250531" cy="400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Find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Logic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6D4665E-672E-46C1-07AA-8F9DFF51E144}"/>
                </a:ext>
              </a:extLst>
            </p:cNvPr>
            <p:cNvSpPr/>
            <p:nvPr/>
          </p:nvSpPr>
          <p:spPr>
            <a:xfrm>
              <a:off x="5540208" y="222944"/>
              <a:ext cx="1250531" cy="400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Find Answer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61FF538C-3D01-930B-7448-EF46F9825DE7}"/>
                </a:ext>
              </a:extLst>
            </p:cNvPr>
            <p:cNvSpPr/>
            <p:nvPr/>
          </p:nvSpPr>
          <p:spPr>
            <a:xfrm>
              <a:off x="7264543" y="222944"/>
              <a:ext cx="1250531" cy="400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b="1" dirty="0">
                  <a:solidFill>
                    <a:schemeClr val="tx1"/>
                  </a:solidFill>
                </a:rPr>
                <a:t>Answer</a:t>
              </a:r>
              <a:r>
                <a:rPr lang="ko-KR" altLang="en-US" sz="17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700" b="1" dirty="0">
                  <a:solidFill>
                    <a:schemeClr val="tx1"/>
                  </a:solidFill>
                </a:rPr>
                <a:t>Voice</a:t>
              </a:r>
              <a:r>
                <a:rPr lang="ko-KR" altLang="en-US" sz="17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700" b="1" dirty="0">
                  <a:solidFill>
                    <a:schemeClr val="tx1"/>
                  </a:solidFill>
                </a:rPr>
                <a:t>Output</a:t>
              </a:r>
              <a:endParaRPr lang="ko-KR" altLang="en-US"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AF56EC8-6DD2-624F-F7B9-52419F0D96E7}"/>
                </a:ext>
              </a:extLst>
            </p:cNvPr>
            <p:cNvSpPr/>
            <p:nvPr/>
          </p:nvSpPr>
          <p:spPr>
            <a:xfrm>
              <a:off x="8988878" y="222944"/>
              <a:ext cx="1250531" cy="400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Correct Answer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순서도: 판단 113">
              <a:extLst>
                <a:ext uri="{FF2B5EF4-FFF2-40B4-BE49-F238E27FC236}">
                  <a16:creationId xmlns:a16="http://schemas.microsoft.com/office/drawing/2014/main" id="{844FB667-3572-C948-5396-5E7BC402C484}"/>
                </a:ext>
              </a:extLst>
            </p:cNvPr>
            <p:cNvSpPr/>
            <p:nvPr/>
          </p:nvSpPr>
          <p:spPr>
            <a:xfrm>
              <a:off x="7195069" y="978245"/>
              <a:ext cx="1389479" cy="400665"/>
            </a:xfrm>
            <a:prstGeom prst="flowChartDecision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Variable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4448A6E-336F-A06B-9F3B-3A4F1D2BE1C9}"/>
                </a:ext>
              </a:extLst>
            </p:cNvPr>
            <p:cNvSpPr/>
            <p:nvPr/>
          </p:nvSpPr>
          <p:spPr>
            <a:xfrm>
              <a:off x="7264543" y="1733547"/>
              <a:ext cx="1250531" cy="400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Incorrect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Answer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055CCA7-3957-B67E-F93E-3AE08DEDA95C}"/>
                </a:ext>
              </a:extLst>
            </p:cNvPr>
            <p:cNvSpPr/>
            <p:nvPr/>
          </p:nvSpPr>
          <p:spPr>
            <a:xfrm>
              <a:off x="228255" y="1733547"/>
              <a:ext cx="1250531" cy="400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Standard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Language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63A74A1-AD8D-D521-9228-AC1F2343F2CA}"/>
                </a:ext>
              </a:extLst>
            </p:cNvPr>
            <p:cNvSpPr/>
            <p:nvPr/>
          </p:nvSpPr>
          <p:spPr>
            <a:xfrm>
              <a:off x="228255" y="2476706"/>
              <a:ext cx="1250531" cy="400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Dialect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9766EEB-3951-526A-19F0-2CB51CBEAA25}"/>
                </a:ext>
              </a:extLst>
            </p:cNvPr>
            <p:cNvSpPr/>
            <p:nvPr/>
          </p:nvSpPr>
          <p:spPr>
            <a:xfrm>
              <a:off x="228254" y="3219865"/>
              <a:ext cx="1250531" cy="400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Jargon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11831B1-0BE9-EF1D-816F-7D6EE86C33D6}"/>
                </a:ext>
              </a:extLst>
            </p:cNvPr>
            <p:cNvSpPr/>
            <p:nvPr/>
          </p:nvSpPr>
          <p:spPr>
            <a:xfrm>
              <a:off x="10713213" y="222944"/>
              <a:ext cx="1250531" cy="400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End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ACCE825F-4267-FBFE-EEEC-F5EF362C75FC}"/>
                </a:ext>
              </a:extLst>
            </p:cNvPr>
            <p:cNvCxnSpPr>
              <a:stCxn id="106" idx="2"/>
            </p:cNvCxnSpPr>
            <p:nvPr/>
          </p:nvCxnSpPr>
          <p:spPr>
            <a:xfrm>
              <a:off x="853522" y="623609"/>
              <a:ext cx="0" cy="366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1F9DB24-93A9-B44D-42EE-069F819CC828}"/>
                </a:ext>
              </a:extLst>
            </p:cNvPr>
            <p:cNvCxnSpPr>
              <a:stCxn id="107" idx="2"/>
              <a:endCxn id="116" idx="0"/>
            </p:cNvCxnSpPr>
            <p:nvPr/>
          </p:nvCxnSpPr>
          <p:spPr>
            <a:xfrm>
              <a:off x="853521" y="1391052"/>
              <a:ext cx="0" cy="34249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756AF58-D3C4-7662-FC49-E20BB2721DED}"/>
                </a:ext>
              </a:extLst>
            </p:cNvPr>
            <p:cNvCxnSpPr>
              <a:stCxn id="116" idx="2"/>
              <a:endCxn id="117" idx="0"/>
            </p:cNvCxnSpPr>
            <p:nvPr/>
          </p:nvCxnSpPr>
          <p:spPr>
            <a:xfrm>
              <a:off x="853521" y="2134211"/>
              <a:ext cx="0" cy="34249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1C20C597-FC7A-DC08-7DF5-C8C7DEB1C863}"/>
                </a:ext>
              </a:extLst>
            </p:cNvPr>
            <p:cNvCxnSpPr>
              <a:stCxn id="117" idx="2"/>
              <a:endCxn id="118" idx="0"/>
            </p:cNvCxnSpPr>
            <p:nvPr/>
          </p:nvCxnSpPr>
          <p:spPr>
            <a:xfrm flipH="1">
              <a:off x="853520" y="2877371"/>
              <a:ext cx="1" cy="34249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F2B224CD-73F5-87D4-7E12-795C426C0061}"/>
                </a:ext>
              </a:extLst>
            </p:cNvPr>
            <p:cNvCxnSpPr>
              <a:stCxn id="108" idx="2"/>
              <a:endCxn id="109" idx="0"/>
            </p:cNvCxnSpPr>
            <p:nvPr/>
          </p:nvCxnSpPr>
          <p:spPr>
            <a:xfrm>
              <a:off x="4441139" y="623609"/>
              <a:ext cx="0" cy="3546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B14B5FEC-3C4A-F5CC-A2D5-3ED46A7D6ECB}"/>
                </a:ext>
              </a:extLst>
            </p:cNvPr>
            <p:cNvCxnSpPr>
              <a:cxnSpLocks/>
              <a:stCxn id="111" idx="2"/>
              <a:endCxn id="110" idx="0"/>
            </p:cNvCxnSpPr>
            <p:nvPr/>
          </p:nvCxnSpPr>
          <p:spPr>
            <a:xfrm>
              <a:off x="6165474" y="623609"/>
              <a:ext cx="0" cy="366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DCF7BB38-9A3C-A635-C60A-CBCA5E2B5EA4}"/>
                </a:ext>
              </a:extLst>
            </p:cNvPr>
            <p:cNvCxnSpPr>
              <a:stCxn id="112" idx="2"/>
              <a:endCxn id="114" idx="0"/>
            </p:cNvCxnSpPr>
            <p:nvPr/>
          </p:nvCxnSpPr>
          <p:spPr>
            <a:xfrm flipH="1">
              <a:off x="7889808" y="623609"/>
              <a:ext cx="1" cy="3546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5332547-9474-841C-812D-57FFC27C9B54}"/>
                </a:ext>
              </a:extLst>
            </p:cNvPr>
            <p:cNvCxnSpPr>
              <a:stCxn id="114" idx="2"/>
              <a:endCxn id="115" idx="0"/>
            </p:cNvCxnSpPr>
            <p:nvPr/>
          </p:nvCxnSpPr>
          <p:spPr>
            <a:xfrm>
              <a:off x="7889808" y="1378910"/>
              <a:ext cx="1" cy="3546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2008A2C4-4A60-32D4-B5C2-A9CDFC2BA9DE}"/>
                </a:ext>
              </a:extLst>
            </p:cNvPr>
            <p:cNvCxnSpPr>
              <a:stCxn id="106" idx="3"/>
              <a:endCxn id="108" idx="1"/>
            </p:cNvCxnSpPr>
            <p:nvPr/>
          </p:nvCxnSpPr>
          <p:spPr>
            <a:xfrm>
              <a:off x="1478787" y="423276"/>
              <a:ext cx="2337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BCFA300E-9F7A-D8D9-8B23-12C4F3AD809A}"/>
                </a:ext>
              </a:extLst>
            </p:cNvPr>
            <p:cNvCxnSpPr>
              <a:stCxn id="108" idx="3"/>
              <a:endCxn id="111" idx="1"/>
            </p:cNvCxnSpPr>
            <p:nvPr/>
          </p:nvCxnSpPr>
          <p:spPr>
            <a:xfrm>
              <a:off x="5066404" y="423276"/>
              <a:ext cx="473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EDA2C8B3-2185-62FB-7D53-CE3CB4FA66FD}"/>
                </a:ext>
              </a:extLst>
            </p:cNvPr>
            <p:cNvCxnSpPr>
              <a:stCxn id="111" idx="3"/>
              <a:endCxn id="112" idx="1"/>
            </p:cNvCxnSpPr>
            <p:nvPr/>
          </p:nvCxnSpPr>
          <p:spPr>
            <a:xfrm>
              <a:off x="6790739" y="423276"/>
              <a:ext cx="473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C6805F-780D-D9C1-C4CA-9E932D790872}"/>
                </a:ext>
              </a:extLst>
            </p:cNvPr>
            <p:cNvCxnSpPr>
              <a:stCxn id="112" idx="3"/>
              <a:endCxn id="113" idx="1"/>
            </p:cNvCxnSpPr>
            <p:nvPr/>
          </p:nvCxnSpPr>
          <p:spPr>
            <a:xfrm>
              <a:off x="8515074" y="423276"/>
              <a:ext cx="473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5F5CF353-101D-98D5-6634-D32DE80210F5}"/>
                </a:ext>
              </a:extLst>
            </p:cNvPr>
            <p:cNvCxnSpPr>
              <a:stCxn id="113" idx="3"/>
              <a:endCxn id="119" idx="1"/>
            </p:cNvCxnSpPr>
            <p:nvPr/>
          </p:nvCxnSpPr>
          <p:spPr>
            <a:xfrm>
              <a:off x="10239409" y="423276"/>
              <a:ext cx="473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C1F6D571-DE62-8833-2878-4D451A7C16C9}"/>
                </a:ext>
              </a:extLst>
            </p:cNvPr>
            <p:cNvCxnSpPr>
              <a:stCxn id="115" idx="1"/>
              <a:endCxn id="110" idx="2"/>
            </p:cNvCxnSpPr>
            <p:nvPr/>
          </p:nvCxnSpPr>
          <p:spPr>
            <a:xfrm rot="10800000">
              <a:off x="6165474" y="1391053"/>
              <a:ext cx="1099069" cy="54282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E059C8F-AE0E-CDF0-9E0F-AC73B0899FB6}"/>
                </a:ext>
              </a:extLst>
            </p:cNvPr>
            <p:cNvSpPr/>
            <p:nvPr/>
          </p:nvSpPr>
          <p:spPr>
            <a:xfrm>
              <a:off x="228254" y="3963024"/>
              <a:ext cx="1250531" cy="400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Slang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58D827E-7A12-5845-FD16-CCC71A6B4F71}"/>
                </a:ext>
              </a:extLst>
            </p:cNvPr>
            <p:cNvCxnSpPr>
              <a:stCxn id="118" idx="2"/>
              <a:endCxn id="134" idx="0"/>
            </p:cNvCxnSpPr>
            <p:nvPr/>
          </p:nvCxnSpPr>
          <p:spPr>
            <a:xfrm>
              <a:off x="853520" y="3620530"/>
              <a:ext cx="0" cy="3424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" name="Text Box 1">
            <a:extLst>
              <a:ext uri="{FF2B5EF4-FFF2-40B4-BE49-F238E27FC236}">
                <a16:creationId xmlns:a16="http://schemas.microsoft.com/office/drawing/2014/main" id="{F397710B-2F0A-C125-E5BE-0143E4A79E2B}"/>
              </a:ext>
            </a:extLst>
          </p:cNvPr>
          <p:cNvSpPr txBox="1"/>
          <p:nvPr/>
        </p:nvSpPr>
        <p:spPr>
          <a:xfrm>
            <a:off x="3232518" y="43831767"/>
            <a:ext cx="11006982" cy="553998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3</a:t>
            </a:r>
            <a:r>
              <a:rPr lang="en-US" sz="3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ko-KR" sz="3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Kiosk Screen</a:t>
            </a:r>
            <a:endParaRPr lang="ko-KR" sz="36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8" name="Text Box 1">
            <a:extLst>
              <a:ext uri="{FF2B5EF4-FFF2-40B4-BE49-F238E27FC236}">
                <a16:creationId xmlns:a16="http://schemas.microsoft.com/office/drawing/2014/main" id="{112AA837-8BF8-F83F-CDC9-FAB52D0686C5}"/>
              </a:ext>
            </a:extLst>
          </p:cNvPr>
          <p:cNvSpPr txBox="1"/>
          <p:nvPr/>
        </p:nvSpPr>
        <p:spPr>
          <a:xfrm>
            <a:off x="724783" y="26626559"/>
            <a:ext cx="14943131" cy="553998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>
                <a:effectLst/>
                <a:latin typeface="+mn-ea"/>
              </a:rPr>
              <a:t>그림</a:t>
            </a:r>
            <a:r>
              <a:rPr lang="en-US" altLang="ko-KR" sz="3600" b="1">
                <a:effectLst/>
                <a:latin typeface="+mn-ea"/>
              </a:rPr>
              <a:t>2 </a:t>
            </a:r>
            <a:r>
              <a:rPr lang="ko-KR" altLang="en-US" sz="3600" b="1">
                <a:effectLst/>
                <a:latin typeface="+mn-ea"/>
              </a:rPr>
              <a:t>시나리오 플로우</a:t>
            </a:r>
            <a:endParaRPr lang="ko-KR" sz="3600" b="1" dirty="0"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0A452-F46D-3E54-1523-D3E417743E36}"/>
              </a:ext>
            </a:extLst>
          </p:cNvPr>
          <p:cNvSpPr txBox="1"/>
          <p:nvPr/>
        </p:nvSpPr>
        <p:spPr>
          <a:xfrm>
            <a:off x="572382" y="27664407"/>
            <a:ext cx="1543128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4000">
                <a:latin typeface="+mn-ea"/>
              </a:rPr>
              <a:t>•</a:t>
            </a:r>
            <a:r>
              <a:rPr lang="en-US" altLang="ko-KR" sz="4000">
                <a:latin typeface="+mn-ea"/>
              </a:rPr>
              <a:t> </a:t>
            </a:r>
            <a:r>
              <a:rPr lang="ko-KR" altLang="en-US" sz="4000">
                <a:latin typeface="+mn-ea"/>
              </a:rPr>
              <a:t>시스템은 사용자의 의도를 이해한 후 점수를 매겨 가장 정확한</a:t>
            </a:r>
            <a:endParaRPr lang="en-US" altLang="ko-KR" sz="4000">
              <a:latin typeface="+mn-ea"/>
            </a:endParaRPr>
          </a:p>
          <a:p>
            <a:r>
              <a:rPr lang="en-US" altLang="ko-KR" sz="4000">
                <a:latin typeface="+mn-ea"/>
              </a:rPr>
              <a:t>  </a:t>
            </a:r>
            <a:r>
              <a:rPr lang="ko-KR" altLang="en-US" sz="4000">
                <a:latin typeface="+mn-ea"/>
              </a:rPr>
              <a:t>응답을 제공하며</a:t>
            </a:r>
            <a:r>
              <a:rPr lang="en-US" altLang="ko-KR" sz="4000">
                <a:latin typeface="+mn-ea"/>
              </a:rPr>
              <a:t>, </a:t>
            </a:r>
            <a:r>
              <a:rPr lang="ko-KR" altLang="en-US" sz="4000">
                <a:latin typeface="+mn-ea"/>
              </a:rPr>
              <a:t>간단한 대화를 위한 챗봇 기능도 포함되어 있다</a:t>
            </a:r>
            <a:r>
              <a:rPr lang="en-US" altLang="ko-KR" sz="4000">
                <a:latin typeface="+mn-ea"/>
              </a:rPr>
              <a:t>. </a:t>
            </a:r>
          </a:p>
          <a:p>
            <a:endParaRPr lang="en-US" altLang="ko-KR" sz="1500">
              <a:latin typeface="+mn-ea"/>
            </a:endParaRPr>
          </a:p>
          <a:p>
            <a:r>
              <a:rPr lang="ko-KR" altLang="ko-KR" sz="4000">
                <a:latin typeface="+mn-ea"/>
              </a:rPr>
              <a:t>•</a:t>
            </a:r>
            <a:r>
              <a:rPr lang="en-US" altLang="ko-KR" sz="4000">
                <a:latin typeface="+mn-ea"/>
              </a:rPr>
              <a:t> </a:t>
            </a:r>
            <a:r>
              <a:rPr lang="ko-KR" altLang="en-US" sz="4000">
                <a:latin typeface="+mn-ea"/>
              </a:rPr>
              <a:t>질문을 분석한 후 화면에 표시하고</a:t>
            </a:r>
            <a:r>
              <a:rPr lang="en-US" altLang="ko-KR" sz="4000">
                <a:latin typeface="+mn-ea"/>
              </a:rPr>
              <a:t>, </a:t>
            </a:r>
            <a:r>
              <a:rPr lang="ko-KR" altLang="en-US" sz="4000">
                <a:latin typeface="+mn-ea"/>
              </a:rPr>
              <a:t>데이터베이스 검색이나 </a:t>
            </a:r>
            <a:r>
              <a:rPr lang="en-US" altLang="ko-KR" sz="4000">
                <a:latin typeface="+mn-ea"/>
              </a:rPr>
              <a:t>	</a:t>
            </a:r>
            <a:r>
              <a:rPr lang="ko-KR" altLang="en-US" sz="4000">
                <a:latin typeface="+mn-ea"/>
              </a:rPr>
              <a:t>논리적 분석을 통해 적절한 답변을 제공한다</a:t>
            </a:r>
            <a:r>
              <a:rPr lang="en-US" altLang="ko-KR" sz="4000">
                <a:latin typeface="+mn-ea"/>
              </a:rPr>
              <a:t>. </a:t>
            </a:r>
          </a:p>
          <a:p>
            <a:endParaRPr lang="en-US" altLang="ko-KR" sz="4000">
              <a:latin typeface="+mn-ea"/>
            </a:endParaRPr>
          </a:p>
          <a:p>
            <a:r>
              <a:rPr lang="ko-KR" altLang="ko-KR" sz="4000">
                <a:latin typeface="+mn-ea"/>
              </a:rPr>
              <a:t>•</a:t>
            </a:r>
            <a:r>
              <a:rPr lang="en-US" altLang="ko-KR" sz="4000">
                <a:latin typeface="+mn-ea"/>
              </a:rPr>
              <a:t> </a:t>
            </a:r>
            <a:r>
              <a:rPr lang="ko-KR" altLang="en-US" sz="4000">
                <a:latin typeface="+mn-ea"/>
              </a:rPr>
              <a:t>답변이 부정확할 경우</a:t>
            </a:r>
            <a:r>
              <a:rPr lang="en-US" altLang="ko-KR" sz="4000">
                <a:latin typeface="+mn-ea"/>
              </a:rPr>
              <a:t>, </a:t>
            </a:r>
            <a:r>
              <a:rPr lang="ko-KR" altLang="en-US" sz="4000">
                <a:latin typeface="+mn-ea"/>
              </a:rPr>
              <a:t>이를 반복하여 개선한다</a:t>
            </a:r>
            <a:r>
              <a:rPr lang="en-US" altLang="ko-KR" sz="4000">
                <a:latin typeface="+mn-ea"/>
              </a:rPr>
              <a:t>.</a:t>
            </a:r>
            <a:endParaRPr lang="en-US" altLang="ko-KR" sz="1500">
              <a:latin typeface="+mn-ea"/>
            </a:endParaRPr>
          </a:p>
          <a:p>
            <a:endParaRPr lang="ko-KR" altLang="en-US" sz="400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3C6DD6-8B1A-D200-C6F2-F1BEA29A9D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15193" y="18950791"/>
            <a:ext cx="15607605" cy="7309182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4708974C-9C7B-9A92-64E3-5B17408458F7}"/>
              </a:ext>
            </a:extLst>
          </p:cNvPr>
          <p:cNvSpPr txBox="1"/>
          <p:nvPr/>
        </p:nvSpPr>
        <p:spPr>
          <a:xfrm>
            <a:off x="18862417" y="26636737"/>
            <a:ext cx="11006982" cy="553998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>
                <a:latin typeface="+mn-ea"/>
              </a:rPr>
              <a:t>그림</a:t>
            </a:r>
            <a:r>
              <a:rPr lang="en-US" altLang="ko-KR" sz="3600" b="1">
                <a:latin typeface="+mn-ea"/>
              </a:rPr>
              <a:t>3 </a:t>
            </a:r>
            <a:r>
              <a:rPr lang="ko-KR" altLang="en-US" sz="3600" b="1">
                <a:latin typeface="+mn-ea"/>
              </a:rPr>
              <a:t>키오스크 인터페이스</a:t>
            </a:r>
            <a:endParaRPr lang="ko-KR" sz="3600" b="1" dirty="0"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E2F5D-0AA5-A15B-4CDF-6F097190AD8C}"/>
              </a:ext>
            </a:extLst>
          </p:cNvPr>
          <p:cNvSpPr txBox="1"/>
          <p:nvPr/>
        </p:nvSpPr>
        <p:spPr>
          <a:xfrm>
            <a:off x="551056" y="34183798"/>
            <a:ext cx="3049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rgbClr val="00377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기대 효과 및 활용 방안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1DE40-ED21-D998-6A2F-C579A5F1D43C}"/>
              </a:ext>
            </a:extLst>
          </p:cNvPr>
          <p:cNvSpPr txBox="1"/>
          <p:nvPr/>
        </p:nvSpPr>
        <p:spPr>
          <a:xfrm>
            <a:off x="724783" y="35635396"/>
            <a:ext cx="30969804" cy="606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/>
              <a:t>사용자 </a:t>
            </a:r>
            <a:r>
              <a:rPr lang="ko-KR" altLang="en-US" sz="4400" b="1" dirty="0"/>
              <a:t>편의성 향상</a:t>
            </a:r>
          </a:p>
          <a:p>
            <a:pPr>
              <a:lnSpc>
                <a:spcPct val="150000"/>
              </a:lnSpc>
            </a:pPr>
            <a:r>
              <a:rPr lang="ko-KR" altLang="en-US" sz="4000"/>
              <a:t>사용자가 음성으로 시스템과 상호작용할 때</a:t>
            </a:r>
            <a:r>
              <a:rPr lang="en-US" altLang="ko-KR" sz="4000"/>
              <a:t>, </a:t>
            </a:r>
            <a:r>
              <a:rPr lang="ko-KR" altLang="en-US" sz="4000"/>
              <a:t>질문이 실시간으로 화면에 표시되며</a:t>
            </a:r>
            <a:r>
              <a:rPr lang="en-US" altLang="ko-KR" sz="4000"/>
              <a:t>, </a:t>
            </a:r>
            <a:r>
              <a:rPr lang="ko-KR" altLang="en-US" sz="4000"/>
              <a:t>추가 질문이나 답변 재요청이 가능하도록 설계되어 있다</a:t>
            </a:r>
            <a:r>
              <a:rPr lang="en-US" altLang="ko-KR" sz="4000"/>
              <a:t>. </a:t>
            </a:r>
            <a:r>
              <a:rPr lang="ko-KR" altLang="en-US" sz="4000"/>
              <a:t>이 시스템은 길찾기와 학교 생활 정보 제공을 통해 편의성을 높인다</a:t>
            </a:r>
            <a:r>
              <a:rPr lang="en-US" altLang="ko-KR" sz="4000"/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4400" b="1"/>
              <a:t>향후 </a:t>
            </a:r>
            <a:r>
              <a:rPr lang="ko-KR" altLang="en-US" sz="4400" b="1" dirty="0"/>
              <a:t>발전 방향</a:t>
            </a:r>
          </a:p>
          <a:p>
            <a:pPr>
              <a:lnSpc>
                <a:spcPct val="150000"/>
              </a:lnSpc>
            </a:pPr>
            <a:r>
              <a:rPr lang="ko-KR" altLang="en-US" sz="4000" dirty="0"/>
              <a:t>현재 시스템은 </a:t>
            </a:r>
            <a:r>
              <a:rPr lang="ko-KR" altLang="en-US" sz="4000" dirty="0" err="1"/>
              <a:t>대구가톨릭대학교</a:t>
            </a:r>
            <a:r>
              <a:rPr lang="ko-KR" altLang="en-US" sz="4000" dirty="0"/>
              <a:t> 내 학생 및 노인</a:t>
            </a:r>
            <a:r>
              <a:rPr lang="en-US" altLang="ko-KR" sz="4000" dirty="0"/>
              <a:t>, </a:t>
            </a:r>
            <a:r>
              <a:rPr lang="ko-KR" altLang="en-US" sz="4000" dirty="0"/>
              <a:t>신체적 제약이 있는 사용자들이 보다 쉽게 정보를 얻을 수 있도록 설계되었으며</a:t>
            </a:r>
            <a:r>
              <a:rPr lang="en-US" altLang="ko-KR" sz="40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4000"/>
              <a:t>향후에는 </a:t>
            </a:r>
            <a:r>
              <a:rPr lang="ko-KR" altLang="en-US" sz="4000" dirty="0"/>
              <a:t>사용자 피드백을 반영하여 시스템을 더욱 발전시킬 계획이다</a:t>
            </a:r>
            <a:r>
              <a:rPr lang="en-US" altLang="ko-KR" sz="4000"/>
              <a:t>. </a:t>
            </a:r>
            <a:endParaRPr lang="ko-KR" altLang="en-US" sz="40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097C84-B5C1-AE4C-FC04-CE8C582F15A9}"/>
              </a:ext>
            </a:extLst>
          </p:cNvPr>
          <p:cNvSpPr/>
          <p:nvPr/>
        </p:nvSpPr>
        <p:spPr>
          <a:xfrm>
            <a:off x="704687" y="33755848"/>
            <a:ext cx="1422305" cy="190319"/>
          </a:xfrm>
          <a:prstGeom prst="rect">
            <a:avLst/>
          </a:prstGeom>
          <a:solidFill>
            <a:srgbClr val="003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C3977-97BF-AC41-B96F-D947FB6C988E}"/>
              </a:ext>
            </a:extLst>
          </p:cNvPr>
          <p:cNvSpPr txBox="1"/>
          <p:nvPr/>
        </p:nvSpPr>
        <p:spPr>
          <a:xfrm>
            <a:off x="642496" y="7936324"/>
            <a:ext cx="7061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5400" b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키오스크 기능 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57EC31-AFCD-9F0B-C30F-67631BD07A93}"/>
              </a:ext>
            </a:extLst>
          </p:cNvPr>
          <p:cNvSpPr txBox="1"/>
          <p:nvPr/>
        </p:nvSpPr>
        <p:spPr>
          <a:xfrm>
            <a:off x="686734" y="17828986"/>
            <a:ext cx="7061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5400" b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시나리오 플로우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AAF84-718B-CB09-B6CD-8A2375637FA2}"/>
              </a:ext>
            </a:extLst>
          </p:cNvPr>
          <p:cNvSpPr txBox="1"/>
          <p:nvPr/>
        </p:nvSpPr>
        <p:spPr>
          <a:xfrm>
            <a:off x="16323806" y="17828986"/>
            <a:ext cx="7863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5400" b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키오스크 인터페이스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5CA044-50B9-42D0-D717-3239725A93D7}"/>
              </a:ext>
            </a:extLst>
          </p:cNvPr>
          <p:cNvSpPr/>
          <p:nvPr/>
        </p:nvSpPr>
        <p:spPr>
          <a:xfrm>
            <a:off x="633343" y="5726572"/>
            <a:ext cx="1422305" cy="190319"/>
          </a:xfrm>
          <a:prstGeom prst="rect">
            <a:avLst/>
          </a:prstGeom>
          <a:solidFill>
            <a:srgbClr val="003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87731-6ADD-4115-43F1-2FE15B466830}"/>
              </a:ext>
            </a:extLst>
          </p:cNvPr>
          <p:cNvSpPr txBox="1"/>
          <p:nvPr/>
        </p:nvSpPr>
        <p:spPr>
          <a:xfrm>
            <a:off x="790574" y="557959"/>
            <a:ext cx="2526982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교육 기관을 위한 생성형 </a:t>
            </a:r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AI</a:t>
            </a:r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 기반 음성 인식 </a:t>
            </a:r>
            <a:r>
              <a:rPr lang="ko-KR" altLang="en-US" sz="6600" b="1">
                <a:solidFill>
                  <a:schemeClr val="bg1"/>
                </a:solidFill>
                <a:latin typeface="+mj-ea"/>
                <a:ea typeface="+mj-ea"/>
              </a:rPr>
              <a:t>키오스크 설계</a:t>
            </a:r>
            <a:endParaRPr lang="en-US" altLang="ko-KR" sz="66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5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15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6000" b="1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6000" b="1" kern="2400" dirty="0">
                <a:solidFill>
                  <a:schemeClr val="bg1"/>
                </a:solidFill>
                <a:effectLst/>
                <a:latin typeface="맑은 고딕(제목)"/>
                <a:ea typeface="맑은 고딕" panose="020B0503020000020004" pitchFamily="50" charset="-127"/>
              </a:rPr>
              <a:t>Design of Generative AI-based Speech-Recognizing </a:t>
            </a:r>
            <a:r>
              <a:rPr lang="en-US" altLang="ko-KR" sz="6000" b="1" kern="2400">
                <a:solidFill>
                  <a:schemeClr val="bg1"/>
                </a:solidFill>
                <a:effectLst/>
                <a:latin typeface="맑은 고딕(제목)"/>
                <a:ea typeface="맑은 고딕" panose="020B0503020000020004" pitchFamily="50" charset="-127"/>
              </a:rPr>
              <a:t>KIOSK </a:t>
            </a:r>
          </a:p>
          <a:p>
            <a:pPr algn="ctr"/>
            <a:r>
              <a:rPr lang="en-US" altLang="ko-KR" sz="6000" b="1" kern="2400">
                <a:solidFill>
                  <a:schemeClr val="bg1"/>
                </a:solidFill>
                <a:effectLst/>
                <a:latin typeface="맑은 고딕(제목)"/>
                <a:ea typeface="맑은 고딕" panose="020B0503020000020004" pitchFamily="50" charset="-127"/>
              </a:rPr>
              <a:t>for </a:t>
            </a:r>
            <a:r>
              <a:rPr lang="en-US" altLang="ko-KR" sz="6000" b="1" kern="2400" dirty="0">
                <a:solidFill>
                  <a:schemeClr val="bg1"/>
                </a:solidFill>
                <a:effectLst/>
                <a:latin typeface="맑은 고딕 (제목)"/>
                <a:ea typeface="맑은 고딕" panose="020B0503020000020004" pitchFamily="50" charset="-127"/>
              </a:rPr>
              <a:t>Educational</a:t>
            </a:r>
            <a:r>
              <a:rPr lang="en-US" altLang="ko-KR" sz="6000" b="1" kern="2400" dirty="0">
                <a:solidFill>
                  <a:schemeClr val="bg1"/>
                </a:solidFill>
                <a:effectLst/>
                <a:latin typeface="맑은 고딕(제목)"/>
                <a:ea typeface="맑은 고딕" panose="020B0503020000020004" pitchFamily="50" charset="-127"/>
              </a:rPr>
              <a:t> Institutions</a:t>
            </a:r>
            <a:r>
              <a:rPr lang="en-US" altLang="ko-KR" sz="60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9A7615-B00F-1754-F002-B7B1B18CD16C}"/>
              </a:ext>
            </a:extLst>
          </p:cNvPr>
          <p:cNvSpPr txBox="1"/>
          <p:nvPr/>
        </p:nvSpPr>
        <p:spPr>
          <a:xfrm>
            <a:off x="2666254" y="4260520"/>
            <a:ext cx="15174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권나영</a:t>
            </a:r>
            <a:r>
              <a:rPr lang="en-US" altLang="ko-KR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백상조</a:t>
            </a:r>
            <a:r>
              <a:rPr lang="en-US" altLang="ko-KR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이보미</a:t>
            </a:r>
            <a:r>
              <a:rPr lang="en-US" altLang="ko-KR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정은경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김기성 교수님</a:t>
            </a:r>
            <a:r>
              <a:rPr kumimoji="0" lang="en-US" altLang="ko-KR" sz="3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30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류지수</a:t>
            </a: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대표님</a:t>
            </a:r>
            <a:r>
              <a:rPr kumimoji="0" lang="en-US" altLang="ko-KR" sz="3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㈜</a:t>
            </a: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드림아이디어소프트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0628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412</TotalTime>
  <Words>806</Words>
  <Application>Microsoft Office PowerPoint</Application>
  <PresentationFormat>사용자 지정</PresentationFormat>
  <Paragraphs>107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HelveticaNeue</vt:lpstr>
      <vt:lpstr>맑은 고딕</vt:lpstr>
      <vt:lpstr>맑은 고딕 (제목)</vt:lpstr>
      <vt:lpstr>맑은 고딕(제목)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심승협</dc:creator>
  <cp:lastModifiedBy>보미 이</cp:lastModifiedBy>
  <cp:revision>48</cp:revision>
  <dcterms:created xsi:type="dcterms:W3CDTF">2024-01-19T07:40:26Z</dcterms:created>
  <dcterms:modified xsi:type="dcterms:W3CDTF">2024-10-24T01:35:09Z</dcterms:modified>
</cp:coreProperties>
</file>