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043688" cy="43205400"/>
  <p:notesSz cx="6669088" cy="9926638"/>
  <p:defaultTex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0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E50"/>
    <a:srgbClr val="59F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테마 스타일 2 - 강조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941" autoAdjust="0"/>
    <p:restoredTop sz="99423" autoAdjust="0"/>
  </p:normalViewPr>
  <p:slideViewPr>
    <p:cSldViewPr>
      <p:cViewPr>
        <p:scale>
          <a:sx n="50" d="100"/>
          <a:sy n="50" d="100"/>
        </p:scale>
        <p:origin x="1179" y="-4577"/>
      </p:cViewPr>
      <p:guideLst>
        <p:guide orient="horz" pos="13608"/>
        <p:guide pos="1009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124EFF54-7157-42C6-BC30-1B91683EAC7D}" type="datetimeFigureOut">
              <a:rPr lang="ko-KR" altLang="en-US" smtClean="0"/>
              <a:pPr/>
              <a:t>10-21(Mon)</a:t>
            </a:fld>
            <a:endParaRPr lang="ko-KR" altLang="en-US"/>
          </a:p>
        </p:txBody>
      </p:sp>
      <p:sp>
        <p:nvSpPr>
          <p:cNvPr id="4" name="슬라이드 이미지 개체 틀 3"/>
          <p:cNvSpPr>
            <a:spLocks noGrp="1" noRot="1" noChangeAspect="1"/>
          </p:cNvSpPr>
          <p:nvPr>
            <p:ph type="sldImg" idx="2"/>
          </p:nvPr>
        </p:nvSpPr>
        <p:spPr>
          <a:xfrm>
            <a:off x="1954213" y="744538"/>
            <a:ext cx="2760662"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6AB428A1-B412-4343-9A51-0E972A2A6C82}" type="slidenum">
              <a:rPr lang="ko-KR" altLang="en-US" smtClean="0"/>
              <a:pPr/>
              <a:t>‹#›</a:t>
            </a:fld>
            <a:endParaRPr lang="ko-KR" altLang="en-US"/>
          </a:p>
        </p:txBody>
      </p:sp>
    </p:spTree>
    <p:extLst>
      <p:ext uri="{BB962C8B-B14F-4D97-AF65-F5344CB8AC3E}">
        <p14:creationId xmlns:p14="http://schemas.microsoft.com/office/powerpoint/2010/main" val="3093197608"/>
      </p:ext>
    </p:extLst>
  </p:cSld>
  <p:clrMap bg1="lt1" tx1="dk1" bg2="lt2" tx2="dk2" accent1="accent1" accent2="accent2" accent3="accent3" accent4="accent4" accent5="accent5" accent6="accent6" hlink="hlink" folHlink="folHlink"/>
  <p:notesStyle>
    <a:lvl1pPr marL="0" algn="l" defTabSz="4299875" rtl="0" eaLnBrk="1" latinLnBrk="1" hangingPunct="1">
      <a:defRPr sz="5600" kern="1200">
        <a:solidFill>
          <a:schemeClr val="tx1"/>
        </a:solidFill>
        <a:latin typeface="+mn-lt"/>
        <a:ea typeface="+mn-ea"/>
        <a:cs typeface="+mn-cs"/>
      </a:defRPr>
    </a:lvl1pPr>
    <a:lvl2pPr marL="2149937" algn="l" defTabSz="4299875" rtl="0" eaLnBrk="1" latinLnBrk="1" hangingPunct="1">
      <a:defRPr sz="5600" kern="1200">
        <a:solidFill>
          <a:schemeClr val="tx1"/>
        </a:solidFill>
        <a:latin typeface="+mn-lt"/>
        <a:ea typeface="+mn-ea"/>
        <a:cs typeface="+mn-cs"/>
      </a:defRPr>
    </a:lvl2pPr>
    <a:lvl3pPr marL="4299875" algn="l" defTabSz="4299875" rtl="0" eaLnBrk="1" latinLnBrk="1" hangingPunct="1">
      <a:defRPr sz="5600" kern="1200">
        <a:solidFill>
          <a:schemeClr val="tx1"/>
        </a:solidFill>
        <a:latin typeface="+mn-lt"/>
        <a:ea typeface="+mn-ea"/>
        <a:cs typeface="+mn-cs"/>
      </a:defRPr>
    </a:lvl3pPr>
    <a:lvl4pPr marL="6449812" algn="l" defTabSz="4299875" rtl="0" eaLnBrk="1" latinLnBrk="1" hangingPunct="1">
      <a:defRPr sz="5600" kern="1200">
        <a:solidFill>
          <a:schemeClr val="tx1"/>
        </a:solidFill>
        <a:latin typeface="+mn-lt"/>
        <a:ea typeface="+mn-ea"/>
        <a:cs typeface="+mn-cs"/>
      </a:defRPr>
    </a:lvl4pPr>
    <a:lvl5pPr marL="8599749" algn="l" defTabSz="4299875" rtl="0" eaLnBrk="1" latinLnBrk="1" hangingPunct="1">
      <a:defRPr sz="5600" kern="1200">
        <a:solidFill>
          <a:schemeClr val="tx1"/>
        </a:solidFill>
        <a:latin typeface="+mn-lt"/>
        <a:ea typeface="+mn-ea"/>
        <a:cs typeface="+mn-cs"/>
      </a:defRPr>
    </a:lvl5pPr>
    <a:lvl6pPr marL="10749686" algn="l" defTabSz="4299875" rtl="0" eaLnBrk="1" latinLnBrk="1" hangingPunct="1">
      <a:defRPr sz="5600" kern="1200">
        <a:solidFill>
          <a:schemeClr val="tx1"/>
        </a:solidFill>
        <a:latin typeface="+mn-lt"/>
        <a:ea typeface="+mn-ea"/>
        <a:cs typeface="+mn-cs"/>
      </a:defRPr>
    </a:lvl6pPr>
    <a:lvl7pPr marL="12899624" algn="l" defTabSz="4299875" rtl="0" eaLnBrk="1" latinLnBrk="1" hangingPunct="1">
      <a:defRPr sz="5600" kern="1200">
        <a:solidFill>
          <a:schemeClr val="tx1"/>
        </a:solidFill>
        <a:latin typeface="+mn-lt"/>
        <a:ea typeface="+mn-ea"/>
        <a:cs typeface="+mn-cs"/>
      </a:defRPr>
    </a:lvl7pPr>
    <a:lvl8pPr marL="15049561" algn="l" defTabSz="4299875" rtl="0" eaLnBrk="1" latinLnBrk="1" hangingPunct="1">
      <a:defRPr sz="5600" kern="1200">
        <a:solidFill>
          <a:schemeClr val="tx1"/>
        </a:solidFill>
        <a:latin typeface="+mn-lt"/>
        <a:ea typeface="+mn-ea"/>
        <a:cs typeface="+mn-cs"/>
      </a:defRPr>
    </a:lvl8pPr>
    <a:lvl9pPr marL="17199498" algn="l" defTabSz="4299875" rtl="0" eaLnBrk="1" latinLnBrk="1"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C73D2647-FA2C-4A05-B46D-51270B572D45}" type="slidenum">
              <a:rPr lang="ko-KR" altLang="en-US" smtClean="0"/>
              <a:pPr/>
              <a:t>1</a:t>
            </a:fld>
            <a:endParaRPr lang="ko-KR" altLang="en-US"/>
          </a:p>
        </p:txBody>
      </p:sp>
    </p:spTree>
    <p:extLst>
      <p:ext uri="{BB962C8B-B14F-4D97-AF65-F5344CB8AC3E}">
        <p14:creationId xmlns:p14="http://schemas.microsoft.com/office/powerpoint/2010/main" val="254567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03277" y="13421680"/>
            <a:ext cx="27237135" cy="9261158"/>
          </a:xfrm>
        </p:spPr>
        <p:txBody>
          <a:bodyPr/>
          <a:lstStyle/>
          <a:p>
            <a:r>
              <a:rPr lang="ko-KR" altLang="en-US"/>
              <a:t>마스터 제목 스타일 편집</a:t>
            </a:r>
          </a:p>
        </p:txBody>
      </p:sp>
      <p:sp>
        <p:nvSpPr>
          <p:cNvPr id="3" name="부제목 2"/>
          <p:cNvSpPr>
            <a:spLocks noGrp="1"/>
          </p:cNvSpPr>
          <p:nvPr>
            <p:ph type="subTitle" idx="1"/>
          </p:nvPr>
        </p:nvSpPr>
        <p:spPr>
          <a:xfrm>
            <a:off x="4806553" y="24483060"/>
            <a:ext cx="22430582" cy="11041380"/>
          </a:xfrm>
        </p:spPr>
        <p:txBody>
          <a:bodyPr/>
          <a:lstStyle>
            <a:lvl1pPr marL="0" indent="0" algn="ctr">
              <a:buNone/>
              <a:defRPr>
                <a:solidFill>
                  <a:schemeClr val="tx1">
                    <a:tint val="75000"/>
                  </a:schemeClr>
                </a:solidFill>
              </a:defRPr>
            </a:lvl1pPr>
            <a:lvl2pPr marL="2149937" indent="0" algn="ctr">
              <a:buNone/>
              <a:defRPr>
                <a:solidFill>
                  <a:schemeClr val="tx1">
                    <a:tint val="75000"/>
                  </a:schemeClr>
                </a:solidFill>
              </a:defRPr>
            </a:lvl2pPr>
            <a:lvl3pPr marL="4299875" indent="0" algn="ctr">
              <a:buNone/>
              <a:defRPr>
                <a:solidFill>
                  <a:schemeClr val="tx1">
                    <a:tint val="75000"/>
                  </a:schemeClr>
                </a:solidFill>
              </a:defRPr>
            </a:lvl3pPr>
            <a:lvl4pPr marL="6449812" indent="0" algn="ctr">
              <a:buNone/>
              <a:defRPr>
                <a:solidFill>
                  <a:schemeClr val="tx1">
                    <a:tint val="75000"/>
                  </a:schemeClr>
                </a:solidFill>
              </a:defRPr>
            </a:lvl4pPr>
            <a:lvl5pPr marL="8599749" indent="0" algn="ctr">
              <a:buNone/>
              <a:defRPr>
                <a:solidFill>
                  <a:schemeClr val="tx1">
                    <a:tint val="75000"/>
                  </a:schemeClr>
                </a:solidFill>
              </a:defRPr>
            </a:lvl5pPr>
            <a:lvl6pPr marL="10749686" indent="0" algn="ctr">
              <a:buNone/>
              <a:defRPr>
                <a:solidFill>
                  <a:schemeClr val="tx1">
                    <a:tint val="75000"/>
                  </a:schemeClr>
                </a:solidFill>
              </a:defRPr>
            </a:lvl6pPr>
            <a:lvl7pPr marL="12899624" indent="0" algn="ctr">
              <a:buNone/>
              <a:defRPr>
                <a:solidFill>
                  <a:schemeClr val="tx1">
                    <a:tint val="75000"/>
                  </a:schemeClr>
                </a:solidFill>
              </a:defRPr>
            </a:lvl7pPr>
            <a:lvl8pPr marL="15049561" indent="0" algn="ctr">
              <a:buNone/>
              <a:defRPr>
                <a:solidFill>
                  <a:schemeClr val="tx1">
                    <a:tint val="75000"/>
                  </a:schemeClr>
                </a:solidFill>
              </a:defRPr>
            </a:lvl8pPr>
            <a:lvl9pPr marL="17199498"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74526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10817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1416562" y="10901365"/>
            <a:ext cx="25262218" cy="23224902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613212" y="10901365"/>
            <a:ext cx="75269288" cy="2322490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6505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51781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31230" y="27763473"/>
            <a:ext cx="27237135" cy="8581073"/>
          </a:xfrm>
        </p:spPr>
        <p:txBody>
          <a:bodyPr anchor="t"/>
          <a:lstStyle>
            <a:lvl1pPr algn="l">
              <a:defRPr sz="18800" b="1" cap="all"/>
            </a:lvl1pPr>
          </a:lstStyle>
          <a:p>
            <a:r>
              <a:rPr lang="ko-KR" altLang="en-US"/>
              <a:t>마스터 제목 스타일 편집</a:t>
            </a:r>
          </a:p>
        </p:txBody>
      </p:sp>
      <p:sp>
        <p:nvSpPr>
          <p:cNvPr id="3" name="텍스트 개체 틀 2"/>
          <p:cNvSpPr>
            <a:spLocks noGrp="1"/>
          </p:cNvSpPr>
          <p:nvPr>
            <p:ph type="body" idx="1"/>
          </p:nvPr>
        </p:nvSpPr>
        <p:spPr>
          <a:xfrm>
            <a:off x="2531230" y="18312295"/>
            <a:ext cx="27237135" cy="9451178"/>
          </a:xfrm>
        </p:spPr>
        <p:txBody>
          <a:bodyPr anchor="b"/>
          <a:lstStyle>
            <a:lvl1pPr marL="0" indent="0">
              <a:buNone/>
              <a:defRPr sz="9400">
                <a:solidFill>
                  <a:schemeClr val="tx1">
                    <a:tint val="75000"/>
                  </a:schemeClr>
                </a:solidFill>
              </a:defRPr>
            </a:lvl1pPr>
            <a:lvl2pPr marL="2149937" indent="0">
              <a:buNone/>
              <a:defRPr sz="8500">
                <a:solidFill>
                  <a:schemeClr val="tx1">
                    <a:tint val="75000"/>
                  </a:schemeClr>
                </a:solidFill>
              </a:defRPr>
            </a:lvl2pPr>
            <a:lvl3pPr marL="4299875" indent="0">
              <a:buNone/>
              <a:defRPr sz="7500">
                <a:solidFill>
                  <a:schemeClr val="tx1">
                    <a:tint val="75000"/>
                  </a:schemeClr>
                </a:solidFill>
              </a:defRPr>
            </a:lvl3pPr>
            <a:lvl4pPr marL="6449812" indent="0">
              <a:buNone/>
              <a:defRPr sz="6600">
                <a:solidFill>
                  <a:schemeClr val="tx1">
                    <a:tint val="75000"/>
                  </a:schemeClr>
                </a:solidFill>
              </a:defRPr>
            </a:lvl4pPr>
            <a:lvl5pPr marL="8599749" indent="0">
              <a:buNone/>
              <a:defRPr sz="6600">
                <a:solidFill>
                  <a:schemeClr val="tx1">
                    <a:tint val="75000"/>
                  </a:schemeClr>
                </a:solidFill>
              </a:defRPr>
            </a:lvl5pPr>
            <a:lvl6pPr marL="10749686" indent="0">
              <a:buNone/>
              <a:defRPr sz="6600">
                <a:solidFill>
                  <a:schemeClr val="tx1">
                    <a:tint val="75000"/>
                  </a:schemeClr>
                </a:solidFill>
              </a:defRPr>
            </a:lvl6pPr>
            <a:lvl7pPr marL="12899624" indent="0">
              <a:buNone/>
              <a:defRPr sz="6600">
                <a:solidFill>
                  <a:schemeClr val="tx1">
                    <a:tint val="75000"/>
                  </a:schemeClr>
                </a:solidFill>
              </a:defRPr>
            </a:lvl7pPr>
            <a:lvl8pPr marL="15049561" indent="0">
              <a:buNone/>
              <a:defRPr sz="6600">
                <a:solidFill>
                  <a:schemeClr val="tx1">
                    <a:tint val="75000"/>
                  </a:schemeClr>
                </a:solidFill>
              </a:defRPr>
            </a:lvl8pPr>
            <a:lvl9pPr marL="17199498" indent="0">
              <a:buNone/>
              <a:defRPr sz="6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26697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613210" y="63507940"/>
            <a:ext cx="50262971" cy="179642453"/>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6410242" y="63507940"/>
            <a:ext cx="50268536" cy="179642453"/>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362999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02185" y="1730219"/>
            <a:ext cx="28839319" cy="72009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602184" y="9671212"/>
            <a:ext cx="14158194" cy="4030501"/>
          </a:xfrm>
        </p:spPr>
        <p:txBody>
          <a:bodyPr anchor="b"/>
          <a:lstStyle>
            <a:lvl1pPr marL="0" indent="0">
              <a:buNone/>
              <a:defRPr sz="11300" b="1"/>
            </a:lvl1pPr>
            <a:lvl2pPr marL="2149937" indent="0">
              <a:buNone/>
              <a:defRPr sz="9400" b="1"/>
            </a:lvl2pPr>
            <a:lvl3pPr marL="4299875" indent="0">
              <a:buNone/>
              <a:defRPr sz="8500" b="1"/>
            </a:lvl3pPr>
            <a:lvl4pPr marL="6449812" indent="0">
              <a:buNone/>
              <a:defRPr sz="7500" b="1"/>
            </a:lvl4pPr>
            <a:lvl5pPr marL="8599749" indent="0">
              <a:buNone/>
              <a:defRPr sz="7500" b="1"/>
            </a:lvl5pPr>
            <a:lvl6pPr marL="10749686" indent="0">
              <a:buNone/>
              <a:defRPr sz="7500" b="1"/>
            </a:lvl6pPr>
            <a:lvl7pPr marL="12899624" indent="0">
              <a:buNone/>
              <a:defRPr sz="7500" b="1"/>
            </a:lvl7pPr>
            <a:lvl8pPr marL="15049561" indent="0">
              <a:buNone/>
              <a:defRPr sz="7500" b="1"/>
            </a:lvl8pPr>
            <a:lvl9pPr marL="17199498" indent="0">
              <a:buNone/>
              <a:defRPr sz="7500" b="1"/>
            </a:lvl9pPr>
          </a:lstStyle>
          <a:p>
            <a:pPr lvl="0"/>
            <a:r>
              <a:rPr lang="ko-KR" altLang="en-US"/>
              <a:t>마스터 텍스트 스타일을 편집합니다</a:t>
            </a:r>
          </a:p>
        </p:txBody>
      </p:sp>
      <p:sp>
        <p:nvSpPr>
          <p:cNvPr id="4" name="내용 개체 틀 3"/>
          <p:cNvSpPr>
            <a:spLocks noGrp="1"/>
          </p:cNvSpPr>
          <p:nvPr>
            <p:ph sz="half" idx="2"/>
          </p:nvPr>
        </p:nvSpPr>
        <p:spPr>
          <a:xfrm>
            <a:off x="1602184" y="13701713"/>
            <a:ext cx="14158194" cy="24893114"/>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6277750" y="9671212"/>
            <a:ext cx="14163755" cy="4030501"/>
          </a:xfrm>
        </p:spPr>
        <p:txBody>
          <a:bodyPr anchor="b"/>
          <a:lstStyle>
            <a:lvl1pPr marL="0" indent="0">
              <a:buNone/>
              <a:defRPr sz="11300" b="1"/>
            </a:lvl1pPr>
            <a:lvl2pPr marL="2149937" indent="0">
              <a:buNone/>
              <a:defRPr sz="9400" b="1"/>
            </a:lvl2pPr>
            <a:lvl3pPr marL="4299875" indent="0">
              <a:buNone/>
              <a:defRPr sz="8500" b="1"/>
            </a:lvl3pPr>
            <a:lvl4pPr marL="6449812" indent="0">
              <a:buNone/>
              <a:defRPr sz="7500" b="1"/>
            </a:lvl4pPr>
            <a:lvl5pPr marL="8599749" indent="0">
              <a:buNone/>
              <a:defRPr sz="7500" b="1"/>
            </a:lvl5pPr>
            <a:lvl6pPr marL="10749686" indent="0">
              <a:buNone/>
              <a:defRPr sz="7500" b="1"/>
            </a:lvl6pPr>
            <a:lvl7pPr marL="12899624" indent="0">
              <a:buNone/>
              <a:defRPr sz="7500" b="1"/>
            </a:lvl7pPr>
            <a:lvl8pPr marL="15049561" indent="0">
              <a:buNone/>
              <a:defRPr sz="7500" b="1"/>
            </a:lvl8pPr>
            <a:lvl9pPr marL="17199498" indent="0">
              <a:buNone/>
              <a:defRPr sz="7500" b="1"/>
            </a:lvl9pPr>
          </a:lstStyle>
          <a:p>
            <a:pPr lvl="0"/>
            <a:r>
              <a:rPr lang="ko-KR" altLang="en-US"/>
              <a:t>마스터 텍스트 스타일을 편집합니다</a:t>
            </a:r>
          </a:p>
        </p:txBody>
      </p:sp>
      <p:sp>
        <p:nvSpPr>
          <p:cNvPr id="6" name="내용 개체 틀 5"/>
          <p:cNvSpPr>
            <a:spLocks noGrp="1"/>
          </p:cNvSpPr>
          <p:nvPr>
            <p:ph sz="quarter" idx="4"/>
          </p:nvPr>
        </p:nvSpPr>
        <p:spPr>
          <a:xfrm>
            <a:off x="16277750" y="13701713"/>
            <a:ext cx="14163755" cy="24893114"/>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61945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46472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53887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02186" y="1720215"/>
            <a:ext cx="10542153" cy="7320915"/>
          </a:xfrm>
        </p:spPr>
        <p:txBody>
          <a:bodyPr anchor="b"/>
          <a:lstStyle>
            <a:lvl1pPr algn="l">
              <a:defRPr sz="9400" b="1"/>
            </a:lvl1pPr>
          </a:lstStyle>
          <a:p>
            <a:r>
              <a:rPr lang="ko-KR" altLang="en-US"/>
              <a:t>마스터 제목 스타일 편집</a:t>
            </a:r>
          </a:p>
        </p:txBody>
      </p:sp>
      <p:sp>
        <p:nvSpPr>
          <p:cNvPr id="3" name="내용 개체 틀 2"/>
          <p:cNvSpPr>
            <a:spLocks noGrp="1"/>
          </p:cNvSpPr>
          <p:nvPr>
            <p:ph idx="1"/>
          </p:nvPr>
        </p:nvSpPr>
        <p:spPr>
          <a:xfrm>
            <a:off x="12528192" y="1720218"/>
            <a:ext cx="17913312" cy="36874612"/>
          </a:xfrm>
        </p:spPr>
        <p:txBody>
          <a:bodyPr/>
          <a:lstStyle>
            <a:lvl1pPr>
              <a:defRPr sz="150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02186" y="9041133"/>
            <a:ext cx="10542153" cy="29553697"/>
          </a:xfrm>
        </p:spPr>
        <p:txBody>
          <a:bodyPr/>
          <a:lstStyle>
            <a:lvl1pPr marL="0" indent="0">
              <a:buNone/>
              <a:defRPr sz="6600"/>
            </a:lvl1pPr>
            <a:lvl2pPr marL="2149937" indent="0">
              <a:buNone/>
              <a:defRPr sz="5600"/>
            </a:lvl2pPr>
            <a:lvl3pPr marL="4299875" indent="0">
              <a:buNone/>
              <a:defRPr sz="4700"/>
            </a:lvl3pPr>
            <a:lvl4pPr marL="6449812" indent="0">
              <a:buNone/>
              <a:defRPr sz="4200"/>
            </a:lvl4pPr>
            <a:lvl5pPr marL="8599749" indent="0">
              <a:buNone/>
              <a:defRPr sz="4200"/>
            </a:lvl5pPr>
            <a:lvl6pPr marL="10749686" indent="0">
              <a:buNone/>
              <a:defRPr sz="4200"/>
            </a:lvl6pPr>
            <a:lvl7pPr marL="12899624" indent="0">
              <a:buNone/>
              <a:defRPr sz="4200"/>
            </a:lvl7pPr>
            <a:lvl8pPr marL="15049561" indent="0">
              <a:buNone/>
              <a:defRPr sz="4200"/>
            </a:lvl8pPr>
            <a:lvl9pPr marL="17199498"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322188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80787" y="30243780"/>
            <a:ext cx="19226213" cy="3570449"/>
          </a:xfrm>
        </p:spPr>
        <p:txBody>
          <a:bodyPr anchor="b"/>
          <a:lstStyle>
            <a:lvl1pPr algn="l">
              <a:defRPr sz="9400" b="1"/>
            </a:lvl1pPr>
          </a:lstStyle>
          <a:p>
            <a:r>
              <a:rPr lang="ko-KR" altLang="en-US"/>
              <a:t>마스터 제목 스타일 편집</a:t>
            </a:r>
          </a:p>
        </p:txBody>
      </p:sp>
      <p:sp>
        <p:nvSpPr>
          <p:cNvPr id="3" name="그림 개체 틀 2"/>
          <p:cNvSpPr>
            <a:spLocks noGrp="1"/>
          </p:cNvSpPr>
          <p:nvPr>
            <p:ph type="pic" idx="1"/>
          </p:nvPr>
        </p:nvSpPr>
        <p:spPr>
          <a:xfrm>
            <a:off x="6280787" y="3860483"/>
            <a:ext cx="19226213" cy="25923240"/>
          </a:xfrm>
        </p:spPr>
        <p:txBody>
          <a:bodyPr/>
          <a:lstStyle>
            <a:lvl1pPr marL="0" indent="0">
              <a:buNone/>
              <a:defRPr sz="15000"/>
            </a:lvl1pPr>
            <a:lvl2pPr marL="2149937" indent="0">
              <a:buNone/>
              <a:defRPr sz="13200"/>
            </a:lvl2pPr>
            <a:lvl3pPr marL="4299875" indent="0">
              <a:buNone/>
              <a:defRPr sz="11300"/>
            </a:lvl3pPr>
            <a:lvl4pPr marL="6449812" indent="0">
              <a:buNone/>
              <a:defRPr sz="9400"/>
            </a:lvl4pPr>
            <a:lvl5pPr marL="8599749" indent="0">
              <a:buNone/>
              <a:defRPr sz="9400"/>
            </a:lvl5pPr>
            <a:lvl6pPr marL="10749686" indent="0">
              <a:buNone/>
              <a:defRPr sz="9400"/>
            </a:lvl6pPr>
            <a:lvl7pPr marL="12899624" indent="0">
              <a:buNone/>
              <a:defRPr sz="9400"/>
            </a:lvl7pPr>
            <a:lvl8pPr marL="15049561" indent="0">
              <a:buNone/>
              <a:defRPr sz="9400"/>
            </a:lvl8pPr>
            <a:lvl9pPr marL="17199498" indent="0">
              <a:buNone/>
              <a:defRPr sz="9400"/>
            </a:lvl9pPr>
          </a:lstStyle>
          <a:p>
            <a:endParaRPr lang="ko-KR" altLang="en-US"/>
          </a:p>
        </p:txBody>
      </p:sp>
      <p:sp>
        <p:nvSpPr>
          <p:cNvPr id="4" name="텍스트 개체 틀 3"/>
          <p:cNvSpPr>
            <a:spLocks noGrp="1"/>
          </p:cNvSpPr>
          <p:nvPr>
            <p:ph type="body" sz="half" idx="2"/>
          </p:nvPr>
        </p:nvSpPr>
        <p:spPr>
          <a:xfrm>
            <a:off x="6280787" y="33814229"/>
            <a:ext cx="19226213" cy="5070631"/>
          </a:xfrm>
        </p:spPr>
        <p:txBody>
          <a:bodyPr/>
          <a:lstStyle>
            <a:lvl1pPr marL="0" indent="0">
              <a:buNone/>
              <a:defRPr sz="6600"/>
            </a:lvl1pPr>
            <a:lvl2pPr marL="2149937" indent="0">
              <a:buNone/>
              <a:defRPr sz="5600"/>
            </a:lvl2pPr>
            <a:lvl3pPr marL="4299875" indent="0">
              <a:buNone/>
              <a:defRPr sz="4700"/>
            </a:lvl3pPr>
            <a:lvl4pPr marL="6449812" indent="0">
              <a:buNone/>
              <a:defRPr sz="4200"/>
            </a:lvl4pPr>
            <a:lvl5pPr marL="8599749" indent="0">
              <a:buNone/>
              <a:defRPr sz="4200"/>
            </a:lvl5pPr>
            <a:lvl6pPr marL="10749686" indent="0">
              <a:buNone/>
              <a:defRPr sz="4200"/>
            </a:lvl6pPr>
            <a:lvl7pPr marL="12899624" indent="0">
              <a:buNone/>
              <a:defRPr sz="4200"/>
            </a:lvl7pPr>
            <a:lvl8pPr marL="15049561" indent="0">
              <a:buNone/>
              <a:defRPr sz="4200"/>
            </a:lvl8pPr>
            <a:lvl9pPr marL="17199498"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10-21(Mon)</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86559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602185" y="1730219"/>
            <a:ext cx="28839319" cy="7200900"/>
          </a:xfrm>
          <a:prstGeom prst="rect">
            <a:avLst/>
          </a:prstGeom>
        </p:spPr>
        <p:txBody>
          <a:bodyPr vert="horz" lIns="429987" tIns="214994" rIns="429987" bIns="214994" rtlCol="0" anchor="ctr">
            <a:normAutofit/>
          </a:bodyPr>
          <a:lstStyle/>
          <a:p>
            <a:r>
              <a:rPr lang="ko-KR" altLang="en-US"/>
              <a:t>마스터 제목 스타일 편집</a:t>
            </a:r>
          </a:p>
        </p:txBody>
      </p:sp>
      <p:sp>
        <p:nvSpPr>
          <p:cNvPr id="3" name="텍스트 개체 틀 2"/>
          <p:cNvSpPr>
            <a:spLocks noGrp="1"/>
          </p:cNvSpPr>
          <p:nvPr>
            <p:ph type="body" idx="1"/>
          </p:nvPr>
        </p:nvSpPr>
        <p:spPr>
          <a:xfrm>
            <a:off x="1602185" y="10081263"/>
            <a:ext cx="28839319" cy="28513567"/>
          </a:xfrm>
          <a:prstGeom prst="rect">
            <a:avLst/>
          </a:prstGeom>
        </p:spPr>
        <p:txBody>
          <a:bodyPr vert="horz" lIns="429987" tIns="214994" rIns="429987" bIns="214994"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602184" y="40045008"/>
            <a:ext cx="7476861" cy="2300288"/>
          </a:xfrm>
          <a:prstGeom prst="rect">
            <a:avLst/>
          </a:prstGeom>
        </p:spPr>
        <p:txBody>
          <a:bodyPr vert="horz" lIns="429987" tIns="214994" rIns="429987" bIns="214994" rtlCol="0" anchor="ctr"/>
          <a:lstStyle>
            <a:lvl1pPr algn="l">
              <a:defRPr sz="5600">
                <a:solidFill>
                  <a:schemeClr val="tx1">
                    <a:tint val="75000"/>
                  </a:schemeClr>
                </a:solidFill>
              </a:defRPr>
            </a:lvl1pPr>
          </a:lstStyle>
          <a:p>
            <a:fld id="{739F0A10-A3B7-4DE5-9C46-335434D32646}" type="datetimeFigureOut">
              <a:rPr lang="ko-KR" altLang="en-US" smtClean="0"/>
              <a:pPr/>
              <a:t>10-21(Mon)</a:t>
            </a:fld>
            <a:endParaRPr lang="ko-KR" altLang="en-US"/>
          </a:p>
        </p:txBody>
      </p:sp>
      <p:sp>
        <p:nvSpPr>
          <p:cNvPr id="5" name="바닥글 개체 틀 4"/>
          <p:cNvSpPr>
            <a:spLocks noGrp="1"/>
          </p:cNvSpPr>
          <p:nvPr>
            <p:ph type="ftr" sz="quarter" idx="3"/>
          </p:nvPr>
        </p:nvSpPr>
        <p:spPr>
          <a:xfrm>
            <a:off x="10948260" y="40045008"/>
            <a:ext cx="10147168" cy="2300288"/>
          </a:xfrm>
          <a:prstGeom prst="rect">
            <a:avLst/>
          </a:prstGeom>
        </p:spPr>
        <p:txBody>
          <a:bodyPr vert="horz" lIns="429987" tIns="214994" rIns="429987" bIns="214994" rtlCol="0" anchor="ctr"/>
          <a:lstStyle>
            <a:lvl1pPr algn="ctr">
              <a:defRPr sz="56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2964643" y="40045008"/>
            <a:ext cx="7476861" cy="2300288"/>
          </a:xfrm>
          <a:prstGeom prst="rect">
            <a:avLst/>
          </a:prstGeom>
        </p:spPr>
        <p:txBody>
          <a:bodyPr vert="horz" lIns="429987" tIns="214994" rIns="429987" bIns="214994" rtlCol="0" anchor="ctr"/>
          <a:lstStyle>
            <a:lvl1pPr algn="r">
              <a:defRPr sz="5600">
                <a:solidFill>
                  <a:schemeClr val="tx1">
                    <a:tint val="75000"/>
                  </a:schemeClr>
                </a:solidFill>
              </a:defRPr>
            </a:lvl1p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37969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99875" rtl="0" eaLnBrk="1" latinLnBrk="1" hangingPunct="1">
        <a:spcBef>
          <a:spcPct val="0"/>
        </a:spcBef>
        <a:buNone/>
        <a:defRPr sz="20700" kern="1200">
          <a:solidFill>
            <a:schemeClr val="tx1"/>
          </a:solidFill>
          <a:latin typeface="+mj-lt"/>
          <a:ea typeface="+mj-ea"/>
          <a:cs typeface="+mj-cs"/>
        </a:defRPr>
      </a:lvl1pPr>
    </p:titleStyle>
    <p:bodyStyle>
      <a:lvl1pPr marL="1612453" indent="-1612453" algn="l" defTabSz="4299875" rtl="0" eaLnBrk="1" latinLnBrk="1" hangingPunct="1">
        <a:spcBef>
          <a:spcPct val="20000"/>
        </a:spcBef>
        <a:buFont typeface="Arial" panose="020B0604020202020204" pitchFamily="34" charset="0"/>
        <a:buChar char="•"/>
        <a:defRPr sz="15000" kern="1200">
          <a:solidFill>
            <a:schemeClr val="tx1"/>
          </a:solidFill>
          <a:latin typeface="+mn-lt"/>
          <a:ea typeface="+mn-ea"/>
          <a:cs typeface="+mn-cs"/>
        </a:defRPr>
      </a:lvl1pPr>
      <a:lvl2pPr marL="3493648" indent="-1343711" algn="l" defTabSz="4299875" rtl="0" eaLnBrk="1" latinLnBrk="1" hangingPunct="1">
        <a:spcBef>
          <a:spcPct val="20000"/>
        </a:spcBef>
        <a:buFont typeface="Arial" panose="020B0604020202020204" pitchFamily="34" charset="0"/>
        <a:buChar char="–"/>
        <a:defRPr sz="13200" kern="1200">
          <a:solidFill>
            <a:schemeClr val="tx1"/>
          </a:solidFill>
          <a:latin typeface="+mn-lt"/>
          <a:ea typeface="+mn-ea"/>
          <a:cs typeface="+mn-cs"/>
        </a:defRPr>
      </a:lvl2pPr>
      <a:lvl3pPr marL="5374843" indent="-1074969" algn="l" defTabSz="4299875" rtl="0" eaLnBrk="1" latinLnBrk="1"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4780"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674718"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824655"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974592"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6124530"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274467"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descr="텍스트, 스크린샷, 도표, 디자인이(가) 표시된 사진&#10;&#10;자동 생성된 설명">
            <a:extLst>
              <a:ext uri="{FF2B5EF4-FFF2-40B4-BE49-F238E27FC236}">
                <a16:creationId xmlns:a16="http://schemas.microsoft.com/office/drawing/2014/main" id="{37EF02D4-5E72-1EBF-DFF6-114D58009D46}"/>
              </a:ext>
            </a:extLst>
          </p:cNvPr>
          <p:cNvPicPr>
            <a:picLocks noChangeAspect="1"/>
          </p:cNvPicPr>
          <p:nvPr/>
        </p:nvPicPr>
        <p:blipFill>
          <a:blip r:embed="rId3"/>
          <a:stretch>
            <a:fillRect/>
          </a:stretch>
        </p:blipFill>
        <p:spPr>
          <a:xfrm>
            <a:off x="1708312" y="19074884"/>
            <a:ext cx="11649236" cy="6344240"/>
          </a:xfrm>
          <a:prstGeom prst="rect">
            <a:avLst/>
          </a:prstGeom>
          <a:ln>
            <a:solidFill>
              <a:schemeClr val="accent1"/>
            </a:solidFill>
          </a:ln>
          <a:effectLst/>
        </p:spPr>
      </p:pic>
      <p:sp>
        <p:nvSpPr>
          <p:cNvPr id="14" name="액자 13"/>
          <p:cNvSpPr/>
          <p:nvPr/>
        </p:nvSpPr>
        <p:spPr>
          <a:xfrm>
            <a:off x="109217" y="216324"/>
            <a:ext cx="31791596" cy="42628736"/>
          </a:xfrm>
          <a:prstGeom prst="frame">
            <a:avLst>
              <a:gd name="adj1" fmla="val 1111"/>
            </a:avLst>
          </a:prstGeom>
          <a:solidFill>
            <a:schemeClr val="accent5">
              <a:lumMod val="40000"/>
              <a:lumOff val="60000"/>
            </a:schemeClr>
          </a:solidFill>
          <a:ln w="25400"/>
          <a:effectLst>
            <a:softEdge rad="635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ln>
                <a:solidFill>
                  <a:schemeClr val="bg1"/>
                </a:solidFill>
              </a:ln>
              <a:solidFill>
                <a:schemeClr val="tx1"/>
              </a:solidFill>
            </a:endParaRPr>
          </a:p>
        </p:txBody>
      </p:sp>
      <p:pic>
        <p:nvPicPr>
          <p:cNvPr id="17" name="Picture 2"/>
          <p:cNvPicPr>
            <a:picLocks noChangeAspect="1" noChangeArrowheads="1"/>
          </p:cNvPicPr>
          <p:nvPr/>
        </p:nvPicPr>
        <p:blipFill>
          <a:blip r:embed="rId4" cstate="print"/>
          <a:srcRect/>
          <a:stretch>
            <a:fillRect/>
          </a:stretch>
        </p:blipFill>
        <p:spPr bwMode="auto">
          <a:xfrm>
            <a:off x="1332212" y="1224436"/>
            <a:ext cx="4129830" cy="4237452"/>
          </a:xfrm>
          <a:prstGeom prst="rect">
            <a:avLst/>
          </a:prstGeom>
          <a:noFill/>
          <a:ln w="9525">
            <a:noFill/>
            <a:miter lim="800000"/>
            <a:headEnd/>
            <a:tailEnd/>
          </a:ln>
        </p:spPr>
      </p:pic>
      <p:sp>
        <p:nvSpPr>
          <p:cNvPr id="124" name="직사각형 123"/>
          <p:cNvSpPr/>
          <p:nvPr/>
        </p:nvSpPr>
        <p:spPr>
          <a:xfrm>
            <a:off x="662673" y="38962916"/>
            <a:ext cx="30672079" cy="1930456"/>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4400" dirty="0">
              <a:solidFill>
                <a:sysClr val="windowText" lastClr="000000"/>
              </a:solidFill>
            </a:endParaRPr>
          </a:p>
          <a:p>
            <a:endParaRPr lang="en-US" altLang="ko-KR" sz="4000" dirty="0">
              <a:solidFill>
                <a:sysClr val="windowText" lastClr="000000"/>
              </a:solidFill>
            </a:endParaRPr>
          </a:p>
        </p:txBody>
      </p:sp>
      <p:sp>
        <p:nvSpPr>
          <p:cNvPr id="78" name="TextBox 77"/>
          <p:cNvSpPr txBox="1"/>
          <p:nvPr/>
        </p:nvSpPr>
        <p:spPr>
          <a:xfrm>
            <a:off x="855460" y="39209412"/>
            <a:ext cx="30198720" cy="1569660"/>
          </a:xfrm>
          <a:prstGeom prst="rect">
            <a:avLst/>
          </a:prstGeom>
          <a:noFill/>
          <a:ln w="3175">
            <a:noFill/>
          </a:ln>
        </p:spPr>
        <p:txBody>
          <a:bodyPr wrap="square" rtlCol="0">
            <a:spAutoFit/>
          </a:bodyPr>
          <a:lstStyle/>
          <a:p>
            <a:pPr indent="609600" algn="just"/>
            <a:r>
              <a:rPr lang="en-US" altLang="ko-KR" sz="3200" b="0" i="0" dirty="0">
                <a:effectLst/>
                <a:latin typeface="Times New Roman" panose="02020603050405020304" pitchFamily="18" charset="0"/>
                <a:cs typeface="Times New Roman" panose="02020603050405020304" pitchFamily="18" charset="0"/>
              </a:rPr>
              <a:t>This study developed an early detection system for solitary deaths using on-device life response data. Key achievements include non-invasive monitoring, data analysis, GIS-based UI, and face recognition entry management. Future improvements involve expanding applicability, enhancing performance, and linking with other services. The system aims to prevent solitary deaths and improve quality of life for elderly and single-person households.</a:t>
            </a:r>
            <a:endParaRPr lang="ko-KR" altLang="ko-KR" sz="3200" dirty="0">
              <a:latin typeface="Times New Roman" panose="02020603050405020304" pitchFamily="18" charset="0"/>
              <a:cs typeface="Times New Roman" panose="02020603050405020304" pitchFamily="18" charset="0"/>
            </a:endParaRPr>
          </a:p>
        </p:txBody>
      </p:sp>
      <p:sp>
        <p:nvSpPr>
          <p:cNvPr id="149" name="직사각형 148"/>
          <p:cNvSpPr/>
          <p:nvPr/>
        </p:nvSpPr>
        <p:spPr>
          <a:xfrm>
            <a:off x="950706" y="38380564"/>
            <a:ext cx="5695200"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800" b="1" i="1" cap="small" dirty="0">
                <a:solidFill>
                  <a:schemeClr val="tx1"/>
                </a:solidFill>
                <a:latin typeface="Times New Roman" panose="02020603050405020304" pitchFamily="18" charset="0"/>
                <a:cs typeface="Times New Roman" panose="02020603050405020304" pitchFamily="18" charset="0"/>
              </a:rPr>
              <a:t>Conclusion</a:t>
            </a:r>
            <a:endParaRPr lang="ko-KR" altLang="en-US" sz="3800" b="1" i="1" cap="small" dirty="0">
              <a:solidFill>
                <a:schemeClr val="tx1"/>
              </a:solidFill>
              <a:latin typeface="Times New Roman" panose="02020603050405020304" pitchFamily="18" charset="0"/>
              <a:cs typeface="Times New Roman" panose="02020603050405020304" pitchFamily="18" charset="0"/>
            </a:endParaRPr>
          </a:p>
        </p:txBody>
      </p:sp>
      <p:sp>
        <p:nvSpPr>
          <p:cNvPr id="133" name="직사각형 132"/>
          <p:cNvSpPr/>
          <p:nvPr/>
        </p:nvSpPr>
        <p:spPr>
          <a:xfrm>
            <a:off x="5955012" y="1220368"/>
            <a:ext cx="20003936" cy="1938992"/>
          </a:xfrm>
          <a:prstGeom prst="rect">
            <a:avLst/>
          </a:prstGeom>
        </p:spPr>
        <p:txBody>
          <a:bodyPr wrap="square">
            <a:spAutoFit/>
          </a:bodyPr>
          <a:ls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a:lstStyle>
          <a:p>
            <a:pPr algn="ctr">
              <a:spcAft>
                <a:spcPts val="600"/>
              </a:spcAft>
            </a:pPr>
            <a:r>
              <a:rPr lang="en-US" altLang="ko-KR" sz="6000" b="1" dirty="0">
                <a:effectLst/>
                <a:latin typeface="Times New Roman" panose="02020603050405020304" pitchFamily="18" charset="0"/>
                <a:ea typeface="MS Mincho" panose="020B0400000000000000" pitchFamily="49" charset="-128"/>
              </a:rPr>
              <a:t>Development of a Smart Early Detection System for Solitary Deaths Based on Life Response Data</a:t>
            </a:r>
            <a:endParaRPr lang="ko-KR" altLang="ko-KR" sz="6000" b="1" dirty="0">
              <a:effectLst/>
              <a:latin typeface="Times New Roman" panose="02020603050405020304" pitchFamily="18" charset="0"/>
              <a:ea typeface="MS Mincho" panose="020B0400000000000000" pitchFamily="49" charset="-128"/>
            </a:endParaRPr>
          </a:p>
        </p:txBody>
      </p:sp>
      <p:sp>
        <p:nvSpPr>
          <p:cNvPr id="150" name="TextBox 15"/>
          <p:cNvSpPr txBox="1"/>
          <p:nvPr/>
        </p:nvSpPr>
        <p:spPr>
          <a:xfrm>
            <a:off x="126046" y="3881261"/>
            <a:ext cx="31791596" cy="2062071"/>
          </a:xfrm>
          <a:prstGeom prst="rect">
            <a:avLst/>
          </a:prstGeom>
          <a:noFill/>
        </p:spPr>
        <p:txBody>
          <a:bodyPr wrap="square" lIns="91408" tIns="45704" rIns="91408" bIns="45704" rtlCol="0">
            <a:spAutoFit/>
          </a:bodyPr>
          <a:ls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a:lstStyle>
          <a:p>
            <a:pPr algn="ct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Jon, YongJun</a:t>
            </a:r>
            <a:r>
              <a:rPr lang="en-US" altLang="ko-KR" sz="3200" b="1" baseline="30000" dirty="0">
                <a:effectLst/>
                <a:latin typeface="Times New Roman" panose="02020603050405020304" pitchFamily="18" charset="0"/>
                <a:ea typeface="맑은 고딕" panose="020B0503020000020004" pitchFamily="50" charset="-127"/>
                <a:cs typeface="Times New Roman" panose="02020603050405020304" pitchFamily="18" charset="0"/>
              </a:rPr>
              <a:t>1</a:t>
            </a: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Bo-Mi Lee</a:t>
            </a:r>
            <a:r>
              <a:rPr lang="en-US" altLang="ko-KR" sz="3200" b="1" baseline="30000" dirty="0">
                <a:latin typeface="Times New Roman" panose="02020603050405020304" pitchFamily="18" charset="0"/>
                <a:cs typeface="Times New Roman" panose="02020603050405020304" pitchFamily="18" charset="0"/>
              </a:rPr>
              <a:t>2</a:t>
            </a:r>
            <a:r>
              <a:rPr lang="en-US" altLang="ko-KR" sz="3200" b="1" dirty="0">
                <a:latin typeface="Times New Roman" panose="02020603050405020304" pitchFamily="18" charset="0"/>
                <a:cs typeface="Times New Roman" panose="02020603050405020304" pitchFamily="18" charset="0"/>
              </a:rPr>
              <a:t>, </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Jae-</a:t>
            </a:r>
            <a:r>
              <a:rPr lang="en-US" altLang="ko-KR" sz="3200" b="1" dirty="0" err="1">
                <a:effectLst/>
                <a:latin typeface="Times New Roman" panose="02020603050405020304" pitchFamily="18" charset="0"/>
                <a:ea typeface="SimSun" panose="02010600030101010101" pitchFamily="2" charset="-122"/>
                <a:cs typeface="Times New Roman" panose="02020603050405020304" pitchFamily="18" charset="0"/>
              </a:rPr>
              <a:t>Pil</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 Jung</a:t>
            </a:r>
            <a:r>
              <a:rPr lang="en-US" altLang="ko-KR" sz="3200" b="1" baseline="30000" dirty="0">
                <a:latin typeface="Times New Roman" panose="02020603050405020304" pitchFamily="18" charset="0"/>
                <a:cs typeface="Times New Roman" panose="02020603050405020304" pitchFamily="18" charset="0"/>
              </a:rPr>
              <a:t>2</a:t>
            </a:r>
            <a:r>
              <a:rPr lang="en-US" altLang="ko-KR" sz="3200" b="1" dirty="0">
                <a:latin typeface="Times New Roman" panose="02020603050405020304" pitchFamily="18" charset="0"/>
                <a:cs typeface="Times New Roman" panose="02020603050405020304" pitchFamily="18" charset="0"/>
              </a:rPr>
              <a:t>, </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Ye-</a:t>
            </a:r>
            <a:r>
              <a:rPr lang="en-US" altLang="ko-KR" sz="3200" b="1" dirty="0" err="1">
                <a:effectLst/>
                <a:latin typeface="Times New Roman" panose="02020603050405020304" pitchFamily="18" charset="0"/>
                <a:ea typeface="SimSun" panose="02010600030101010101" pitchFamily="2" charset="-122"/>
                <a:cs typeface="Times New Roman" panose="02020603050405020304" pitchFamily="18" charset="0"/>
              </a:rPr>
              <a:t>Gyun</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 Kim</a:t>
            </a:r>
            <a:r>
              <a:rPr lang="en-US" altLang="ko-KR" sz="3200" b="1" baseline="30000" dirty="0">
                <a:latin typeface="Times New Roman" panose="02020603050405020304" pitchFamily="18" charset="0"/>
                <a:cs typeface="Times New Roman" panose="02020603050405020304" pitchFamily="18" charset="0"/>
              </a:rPr>
              <a:t>2</a:t>
            </a:r>
            <a:r>
              <a:rPr lang="en-US" altLang="ko-KR" sz="3200" b="1" dirty="0">
                <a:latin typeface="Times New Roman" panose="02020603050405020304" pitchFamily="18" charset="0"/>
                <a:cs typeface="Times New Roman" panose="02020603050405020304" pitchFamily="18" charset="0"/>
              </a:rPr>
              <a:t>,</a:t>
            </a:r>
            <a:r>
              <a:rPr lang="en-US" altLang="ko-KR" sz="3200" b="1" baseline="30000" dirty="0">
                <a:latin typeface="Times New Roman" panose="02020603050405020304" pitchFamily="18" charset="0"/>
                <a:cs typeface="Times New Roman" panose="02020603050405020304" pitchFamily="18" charset="0"/>
              </a:rPr>
              <a:t> </a:t>
            </a:r>
            <a:r>
              <a:rPr lang="en-US" altLang="ko-KR" sz="3200" b="1" dirty="0">
                <a:effectLst/>
                <a:latin typeface="Times New Roman" panose="02020603050405020304" pitchFamily="18" charset="0"/>
                <a:ea typeface="SimSun" panose="02010600030101010101" pitchFamily="2" charset="-122"/>
                <a:cs typeface="Times New Roman" panose="02020603050405020304" pitchFamily="18" charset="0"/>
              </a:rPr>
              <a:t>Young-Ho Shin</a:t>
            </a:r>
            <a:r>
              <a:rPr lang="en-US" altLang="ko-KR" sz="3200" b="1" baseline="30000" dirty="0">
                <a:latin typeface="Times New Roman" panose="02020603050405020304" pitchFamily="18" charset="0"/>
                <a:cs typeface="Times New Roman" panose="02020603050405020304" pitchFamily="18" charset="0"/>
              </a:rPr>
              <a:t>2</a:t>
            </a:r>
            <a:r>
              <a:rPr lang="en-US" altLang="ko-KR" sz="3200" b="1" dirty="0">
                <a:latin typeface="Times New Roman" panose="02020603050405020304" pitchFamily="18" charset="0"/>
                <a:cs typeface="Times New Roman" panose="02020603050405020304" pitchFamily="18" charset="0"/>
              </a:rPr>
              <a:t>, </a:t>
            </a:r>
            <a:r>
              <a:rPr lang="en-US" altLang="ko-KR" sz="3200" b="1" dirty="0" err="1">
                <a:effectLst/>
                <a:latin typeface="Times New Roman" panose="02020603050405020304" pitchFamily="18" charset="0"/>
                <a:ea typeface="맑은 고딕" panose="020B0503020000020004" pitchFamily="50" charset="-127"/>
                <a:cs typeface="Times New Roman" panose="02020603050405020304" pitchFamily="18" charset="0"/>
              </a:rPr>
              <a:t>SungBum</a:t>
            </a: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 Kang</a:t>
            </a:r>
            <a:r>
              <a:rPr lang="en-US" altLang="ko-KR" sz="3200" b="1" baseline="30000" dirty="0">
                <a:latin typeface="Times New Roman" panose="02020603050405020304" pitchFamily="18" charset="0"/>
                <a:cs typeface="Times New Roman" panose="02020603050405020304" pitchFamily="18" charset="0"/>
              </a:rPr>
              <a:t>3</a:t>
            </a:r>
            <a:endParaRPr lang="ko-KR" altLang="ko-KR" sz="3200" b="1" dirty="0">
              <a:latin typeface="Times New Roman" panose="02020603050405020304" pitchFamily="18" charset="0"/>
              <a:cs typeface="Times New Roman" panose="02020603050405020304" pitchFamily="18" charset="0"/>
            </a:endParaRPr>
          </a:p>
          <a:p>
            <a:pPr algn="ctr"/>
            <a:r>
              <a:rPr lang="en-US" altLang="ko-KR" sz="3200" b="1" baseline="30000" dirty="0">
                <a:latin typeface="Times New Roman" panose="02020603050405020304" pitchFamily="18" charset="0"/>
                <a:cs typeface="Times New Roman" panose="02020603050405020304" pitchFamily="18" charset="0"/>
              </a:rPr>
              <a:t>1</a:t>
            </a:r>
            <a:r>
              <a:rPr lang="en-US" altLang="ko-KR" sz="3200" b="1" i="1" dirty="0">
                <a:effectLst/>
                <a:latin typeface="Times New Roman" panose="02020603050405020304" pitchFamily="18" charset="0"/>
                <a:ea typeface="맑은 고딕" panose="020B0503020000020004" pitchFamily="50" charset="-127"/>
                <a:cs typeface="Times New Roman" panose="02020603050405020304" pitchFamily="18" charset="0"/>
              </a:rPr>
              <a:t>Dept. of AI &amp; Big Data, Daegu Catholic University,</a:t>
            </a:r>
            <a:r>
              <a:rPr lang="en-US" altLang="ko-KR" sz="3200" b="1"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altLang="ko-KR" sz="3200" b="1" dirty="0" err="1">
                <a:effectLst/>
                <a:latin typeface="Times New Roman" panose="02020603050405020304" pitchFamily="18" charset="0"/>
                <a:ea typeface="맑은 고딕" panose="020B0503020000020004" pitchFamily="50" charset="-127"/>
                <a:cs typeface="Times New Roman" panose="02020603050405020304" pitchFamily="18" charset="0"/>
              </a:rPr>
              <a:t>Gyeongsan</a:t>
            </a: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 Rep. of Korea</a:t>
            </a:r>
          </a:p>
          <a:p>
            <a:pPr algn="ctr"/>
            <a:r>
              <a:rPr lang="en-US" altLang="ko-KR" sz="3200" b="1" baseline="30000" dirty="0">
                <a:latin typeface="Times New Roman" panose="02020603050405020304" pitchFamily="18" charset="0"/>
                <a:cs typeface="Times New Roman" panose="02020603050405020304" pitchFamily="18" charset="0"/>
              </a:rPr>
              <a:t>2</a:t>
            </a:r>
            <a:r>
              <a:rPr lang="en-US" altLang="ko-KR" sz="3200" b="1" i="1" dirty="0">
                <a:effectLst/>
                <a:latin typeface="Times New Roman" panose="02020603050405020304" pitchFamily="18" charset="0"/>
                <a:ea typeface="SimSun" panose="02010600030101010101" pitchFamily="2" charset="-122"/>
                <a:cs typeface="Times New Roman" panose="02020603050405020304" pitchFamily="18" charset="0"/>
              </a:rPr>
              <a:t>Gyeongbuk ICT Advanced Talent Training Center</a:t>
            </a:r>
            <a:r>
              <a:rPr lang="en-US" altLang="ko-KR" sz="3200" b="1" i="1" dirty="0">
                <a:effectLst/>
                <a:latin typeface="Times New Roman" panose="02020603050405020304" pitchFamily="18" charset="0"/>
                <a:ea typeface="맑은 고딕" panose="020B0503020000020004" pitchFamily="50" charset="-127"/>
                <a:cs typeface="Times New Roman" panose="02020603050405020304" pitchFamily="18" charset="0"/>
              </a:rPr>
              <a:t>, Daegu Catholic University, </a:t>
            </a:r>
            <a:r>
              <a:rPr lang="en-US" altLang="ko-KR" sz="3200" b="1" dirty="0" err="1">
                <a:effectLst/>
                <a:latin typeface="Times New Roman" panose="02020603050405020304" pitchFamily="18" charset="0"/>
                <a:ea typeface="맑은 고딕" panose="020B0503020000020004" pitchFamily="50" charset="-127"/>
                <a:cs typeface="Times New Roman" panose="02020603050405020304" pitchFamily="18" charset="0"/>
              </a:rPr>
              <a:t>Gyeongsan</a:t>
            </a: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 Rep. of Korea</a:t>
            </a:r>
          </a:p>
          <a:p>
            <a:pPr algn="ctr"/>
            <a:r>
              <a:rPr lang="en-US" altLang="ko-KR" sz="3200" b="1" baseline="30000" dirty="0">
                <a:latin typeface="Times New Roman" panose="02020603050405020304" pitchFamily="18" charset="0"/>
                <a:cs typeface="Times New Roman" panose="02020603050405020304" pitchFamily="18" charset="0"/>
              </a:rPr>
              <a:t>3</a:t>
            </a:r>
            <a:r>
              <a:rPr lang="en-US" altLang="ko-KR" sz="3200" b="1" i="1" dirty="0">
                <a:effectLst/>
                <a:latin typeface="Times New Roman" panose="02020603050405020304" pitchFamily="18" charset="0"/>
                <a:ea typeface="맑은 고딕" panose="020B0503020000020004" pitchFamily="50" charset="-127"/>
                <a:cs typeface="Times New Roman" panose="02020603050405020304" pitchFamily="18" charset="0"/>
              </a:rPr>
              <a:t>Bumil Information Co., Ltd. R&amp;D Department, </a:t>
            </a:r>
            <a:r>
              <a:rPr lang="en-US" altLang="ko-KR" sz="3200" b="1" dirty="0">
                <a:effectLst/>
                <a:latin typeface="Times New Roman" panose="02020603050405020304" pitchFamily="18" charset="0"/>
                <a:ea typeface="맑은 고딕" panose="020B0503020000020004" pitchFamily="50" charset="-127"/>
                <a:cs typeface="Times New Roman" panose="02020603050405020304" pitchFamily="18" charset="0"/>
              </a:rPr>
              <a:t>Daegu, Rep. of Korea</a:t>
            </a:r>
            <a:endParaRPr lang="ko-KR" altLang="ko-KR" sz="3200" b="1" dirty="0">
              <a:latin typeface="Times New Roman" panose="02020603050405020304" pitchFamily="18" charset="0"/>
              <a:cs typeface="Times New Roman" panose="02020603050405020304" pitchFamily="18" charset="0"/>
            </a:endParaRPr>
          </a:p>
        </p:txBody>
      </p:sp>
      <p:sp>
        <p:nvSpPr>
          <p:cNvPr id="3074" name="Rectangle 2"/>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Rectangle 2"/>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9" name="Rectangle 7"/>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9" name="직사각형 58"/>
          <p:cNvSpPr/>
          <p:nvPr/>
        </p:nvSpPr>
        <p:spPr>
          <a:xfrm>
            <a:off x="753369" y="7165096"/>
            <a:ext cx="30532727" cy="3114270"/>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1037612" y="6697044"/>
            <a:ext cx="5695200"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dirty="0">
                <a:solidFill>
                  <a:schemeClr val="tx1"/>
                </a:solidFill>
                <a:latin typeface="Times New Roman" panose="02020603050405020304" pitchFamily="18" charset="0"/>
                <a:cs typeface="Times New Roman" panose="02020603050405020304" pitchFamily="18" charset="0"/>
              </a:rPr>
              <a:t>A</a:t>
            </a:r>
            <a:r>
              <a:rPr lang="en-US" altLang="ko-KR" sz="3200" b="1" i="1" dirty="0">
                <a:solidFill>
                  <a:schemeClr val="tx1"/>
                </a:solidFill>
                <a:latin typeface="Times New Roman" panose="02020603050405020304" pitchFamily="18" charset="0"/>
                <a:cs typeface="Times New Roman" panose="02020603050405020304" pitchFamily="18" charset="0"/>
              </a:rPr>
              <a:t>BSTRACT</a:t>
            </a:r>
            <a:endParaRPr lang="ko-KR" altLang="en-US" sz="4000" b="1" i="1" dirty="0">
              <a:solidFill>
                <a:schemeClr val="tx1"/>
              </a:solidFill>
              <a:latin typeface="Times New Roman" panose="02020603050405020304" pitchFamily="18" charset="0"/>
              <a:cs typeface="Times New Roman" panose="02020603050405020304" pitchFamily="18" charset="0"/>
            </a:endParaRPr>
          </a:p>
        </p:txBody>
      </p:sp>
      <p:sp>
        <p:nvSpPr>
          <p:cNvPr id="16" name="Rectangle 2"/>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23" name="Rectangle 4"/>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24" name="Rectangle 6"/>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8" name="직사각형 67"/>
          <p:cNvSpPr/>
          <p:nvPr/>
        </p:nvSpPr>
        <p:spPr>
          <a:xfrm>
            <a:off x="753369" y="10956051"/>
            <a:ext cx="30581383" cy="3114270"/>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p:cNvSpPr/>
          <p:nvPr/>
        </p:nvSpPr>
        <p:spPr>
          <a:xfrm>
            <a:off x="1037612" y="10585476"/>
            <a:ext cx="5695200" cy="741149"/>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dirty="0">
                <a:solidFill>
                  <a:schemeClr val="tx1"/>
                </a:solidFill>
                <a:latin typeface="Times New Roman" panose="02020603050405020304" pitchFamily="18" charset="0"/>
                <a:cs typeface="Times New Roman" panose="02020603050405020304" pitchFamily="18" charset="0"/>
              </a:rPr>
              <a:t>I</a:t>
            </a:r>
            <a:r>
              <a:rPr lang="en-US" altLang="ko-KR" sz="3200" b="1" i="1" dirty="0">
                <a:solidFill>
                  <a:schemeClr val="tx1"/>
                </a:solidFill>
                <a:latin typeface="Times New Roman" panose="02020603050405020304" pitchFamily="18" charset="0"/>
                <a:cs typeface="Times New Roman" panose="02020603050405020304" pitchFamily="18" charset="0"/>
              </a:rPr>
              <a:t>NTRODUCTION</a:t>
            </a:r>
            <a:endParaRPr lang="ko-KR" altLang="en-US" sz="3200" b="1" i="1" dirty="0">
              <a:solidFill>
                <a:schemeClr val="tx1"/>
              </a:solidFill>
              <a:latin typeface="Times New Roman" panose="02020603050405020304" pitchFamily="18" charset="0"/>
              <a:cs typeface="Times New Roman" panose="02020603050405020304" pitchFamily="18" charset="0"/>
            </a:endParaRPr>
          </a:p>
        </p:txBody>
      </p:sp>
      <p:sp>
        <p:nvSpPr>
          <p:cNvPr id="111" name="직사각형 110"/>
          <p:cNvSpPr/>
          <p:nvPr/>
        </p:nvSpPr>
        <p:spPr>
          <a:xfrm>
            <a:off x="705161" y="14986674"/>
            <a:ext cx="30629591" cy="23033849"/>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dirty="0">
              <a:solidFill>
                <a:sysClr val="windowText" lastClr="000000"/>
              </a:solidFill>
              <a:latin typeface="Times New Roman" panose="02020603050405020304" pitchFamily="18" charset="0"/>
              <a:cs typeface="Times New Roman" panose="02020603050405020304" pitchFamily="18" charset="0"/>
            </a:endParaRPr>
          </a:p>
        </p:txBody>
      </p:sp>
      <p:sp>
        <p:nvSpPr>
          <p:cNvPr id="138" name="직사각형 137"/>
          <p:cNvSpPr/>
          <p:nvPr/>
        </p:nvSpPr>
        <p:spPr>
          <a:xfrm>
            <a:off x="1014662" y="14618004"/>
            <a:ext cx="8878484"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cap="small" dirty="0">
                <a:solidFill>
                  <a:schemeClr val="tx1"/>
                </a:solidFill>
                <a:latin typeface="Times New Roman" panose="02020603050405020304" pitchFamily="18" charset="0"/>
                <a:cs typeface="Times New Roman" panose="02020603050405020304" pitchFamily="18" charset="0"/>
              </a:rPr>
              <a:t>Design and I</a:t>
            </a:r>
            <a:r>
              <a:rPr lang="en-US" altLang="ko-KR" sz="3200" b="1" i="1" cap="small" dirty="0">
                <a:solidFill>
                  <a:schemeClr val="tx1"/>
                </a:solidFill>
                <a:latin typeface="Times New Roman" panose="02020603050405020304" pitchFamily="18" charset="0"/>
                <a:cs typeface="Times New Roman" panose="02020603050405020304" pitchFamily="18" charset="0"/>
              </a:rPr>
              <a:t>MPLEMENTAION</a:t>
            </a:r>
            <a:endParaRPr lang="ko-KR" altLang="en-US" sz="4000" b="1" i="1" cap="small" dirty="0">
              <a:solidFill>
                <a:schemeClr val="tx1"/>
              </a:solidFill>
              <a:latin typeface="Times New Roman" panose="02020603050405020304" pitchFamily="18" charset="0"/>
              <a:cs typeface="Times New Roman" panose="02020603050405020304" pitchFamily="18" charset="0"/>
            </a:endParaRPr>
          </a:p>
        </p:txBody>
      </p:sp>
      <p:sp>
        <p:nvSpPr>
          <p:cNvPr id="55" name="직사각형 54"/>
          <p:cNvSpPr/>
          <p:nvPr/>
        </p:nvSpPr>
        <p:spPr>
          <a:xfrm>
            <a:off x="950705" y="11517512"/>
            <a:ext cx="30055371" cy="2308324"/>
          </a:xfrm>
          <a:prstGeom prst="rect">
            <a:avLst/>
          </a:prstGeom>
        </p:spPr>
        <p:txBody>
          <a:bodyPr wrap="square">
            <a:spAutoFit/>
          </a:bodyPr>
          <a:lstStyle/>
          <a:p>
            <a:pPr indent="436563" algn="just"/>
            <a:r>
              <a:rPr lang="en-US" altLang="ko-KR" sz="3600" b="0" i="0" dirty="0">
                <a:effectLst/>
                <a:latin typeface="Times New Roman" panose="02020603050405020304" pitchFamily="18" charset="0"/>
                <a:cs typeface="Times New Roman" panose="02020603050405020304" pitchFamily="18" charset="0"/>
              </a:rPr>
              <a:t>South Korea faces a rising number of elderly people living alone due to rapid aging and increasing single-person households. The 2022 solitary death survey by the Ministry of Health and Welfare shows an upward trend in solitary deaths, particularly among the elderly in their homes. Solitary death, discovered after a period following an individual's death alone, raises concerns about personal dignity and social costs. This study aims to develop an early detection system for solitary deaths using life response data.</a:t>
            </a:r>
            <a:endParaRPr lang="ko-KR" altLang="en-US" sz="3600" dirty="0">
              <a:latin typeface="Times New Roman" panose="02020603050405020304" pitchFamily="18" charset="0"/>
              <a:cs typeface="Times New Roman" panose="02020603050405020304" pitchFamily="18" charset="0"/>
            </a:endParaRPr>
          </a:p>
        </p:txBody>
      </p:sp>
      <p:sp>
        <p:nvSpPr>
          <p:cNvPr id="21" name="직사각형 20"/>
          <p:cNvSpPr/>
          <p:nvPr/>
        </p:nvSpPr>
        <p:spPr>
          <a:xfrm>
            <a:off x="651842" y="40972852"/>
            <a:ext cx="30707706" cy="1787567"/>
          </a:xfrm>
          <a:prstGeom prst="rect">
            <a:avLst/>
          </a:prstGeom>
        </p:spPr>
        <p:txBody>
          <a:bodyPr wrap="square">
            <a:spAutoFit/>
          </a:bodyPr>
          <a:lstStyle/>
          <a:p>
            <a:r>
              <a:rPr lang="en-US" altLang="ko-KR" sz="3000" b="1" cap="small" dirty="0">
                <a:latin typeface="Times New Roman" panose="02020603050405020304" pitchFamily="18" charset="0"/>
                <a:cs typeface="Times New Roman" panose="02020603050405020304" pitchFamily="18" charset="0"/>
              </a:rPr>
              <a:t>Acknowledgment</a:t>
            </a:r>
            <a:endParaRPr lang="ko-KR" altLang="ko-KR" sz="3000" b="1" cap="small" dirty="0">
              <a:latin typeface="Times New Roman" panose="02020603050405020304" pitchFamily="18" charset="0"/>
              <a:cs typeface="Times New Roman" panose="02020603050405020304" pitchFamily="18" charset="0"/>
            </a:endParaRPr>
          </a:p>
          <a:p>
            <a:r>
              <a:rPr lang="en-US" altLang="ko-KR" sz="3000" dirty="0">
                <a:effectLst/>
                <a:latin typeface="Times New Roman" panose="02020603050405020304" pitchFamily="18" charset="0"/>
                <a:ea typeface="SimSun" panose="02010600030101010101" pitchFamily="2" charset="-122"/>
              </a:rPr>
              <a:t>This research was supported by "Regional Innovation Strategy (RIS)" through the National Research Foundation of Korea (NRF) funded by the Ministry Education (MOE)(</a:t>
            </a:r>
            <a:r>
              <a:rPr lang="en-US" altLang="ko-KR" sz="3000" dirty="0">
                <a:effectLst/>
                <a:latin typeface="Times New Roman" panose="02020603050405020304" pitchFamily="18" charset="0"/>
                <a:ea typeface="맑은 고딕" panose="020B0503020000020004" pitchFamily="50" charset="-127"/>
              </a:rPr>
              <a:t>project Management Number</a:t>
            </a:r>
            <a:r>
              <a:rPr lang="en-US" altLang="ko-KR" sz="3000" dirty="0">
                <a:effectLst/>
                <a:latin typeface="Times New Roman" panose="02020603050405020304" pitchFamily="18" charset="0"/>
                <a:ea typeface="SimSun" panose="02010600030101010101" pitchFamily="2" charset="-122"/>
              </a:rPr>
              <a:t>: 2022RIS-006)</a:t>
            </a:r>
            <a:endParaRPr lang="ko-KR" altLang="en-US" sz="3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389566D-D335-ABB4-729D-9267D9784BBA}"/>
              </a:ext>
            </a:extLst>
          </p:cNvPr>
          <p:cNvSpPr txBox="1"/>
          <p:nvPr/>
        </p:nvSpPr>
        <p:spPr>
          <a:xfrm>
            <a:off x="2056947" y="15626036"/>
            <a:ext cx="8468985" cy="3477875"/>
          </a:xfrm>
          <a:prstGeom prst="rect">
            <a:avLst/>
          </a:prstGeom>
          <a:noFill/>
        </p:spPr>
        <p:txBody>
          <a:bodyPr wrap="none" rtlCol="0">
            <a:spAutoFit/>
          </a:bodyPr>
          <a:lstStyle/>
          <a:p>
            <a:pPr algn="l"/>
            <a:r>
              <a:rPr lang="en-US" altLang="ko-KR" sz="4000" b="1" i="0" dirty="0">
                <a:effectLst/>
                <a:latin typeface="Times New Roman" panose="02020603050405020304" pitchFamily="18" charset="0"/>
                <a:cs typeface="Times New Roman" panose="02020603050405020304" pitchFamily="18" charset="0"/>
              </a:rPr>
              <a:t>1. System Architecture</a:t>
            </a:r>
          </a:p>
          <a:p>
            <a:pPr marL="742950" indent="-742950" algn="l">
              <a:buAutoNum type="arabicPeriod"/>
            </a:pPr>
            <a:endParaRPr lang="en-US" altLang="ko-KR" sz="3600" b="1" i="0" u="sng" dirty="0">
              <a:effectLst/>
              <a:latin typeface="Times New Roman" panose="02020603050405020304" pitchFamily="18" charset="0"/>
              <a:cs typeface="Times New Roman" panose="02020603050405020304" pitchFamily="18" charset="0"/>
            </a:endParaRPr>
          </a:p>
          <a:p>
            <a:pPr algn="l"/>
            <a:r>
              <a:rPr lang="en-US" altLang="ko-KR" sz="3600" b="0" i="0" u="sng" dirty="0">
                <a:effectLst/>
                <a:latin typeface="Times New Roman" panose="02020603050405020304" pitchFamily="18" charset="0"/>
                <a:cs typeface="Times New Roman" panose="02020603050405020304" pitchFamily="18" charset="0"/>
              </a:rPr>
              <a:t>The System Components</a:t>
            </a:r>
          </a:p>
          <a:p>
            <a:pPr marL="571500" indent="-571500"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Life response data collection system</a:t>
            </a:r>
          </a:p>
          <a:p>
            <a:pPr marL="571500" indent="-571500"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AI analysis model for life response data</a:t>
            </a:r>
          </a:p>
          <a:p>
            <a:pPr marL="571500" indent="-571500"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Monitoring system for vulnerable groups</a:t>
            </a:r>
          </a:p>
        </p:txBody>
      </p:sp>
      <p:sp>
        <p:nvSpPr>
          <p:cNvPr id="19" name="TextBox 18">
            <a:extLst>
              <a:ext uri="{FF2B5EF4-FFF2-40B4-BE49-F238E27FC236}">
                <a16:creationId xmlns:a16="http://schemas.microsoft.com/office/drawing/2014/main" id="{2F40BD3A-FBCC-BE9F-BC64-825C0CCCBEC0}"/>
              </a:ext>
            </a:extLst>
          </p:cNvPr>
          <p:cNvSpPr txBox="1"/>
          <p:nvPr/>
        </p:nvSpPr>
        <p:spPr>
          <a:xfrm>
            <a:off x="4644580" y="25419124"/>
            <a:ext cx="8533894" cy="646331"/>
          </a:xfrm>
          <a:prstGeom prst="rect">
            <a:avLst/>
          </a:prstGeom>
          <a:noFill/>
        </p:spPr>
        <p:txBody>
          <a:bodyPr wrap="square">
            <a:spAutoFit/>
          </a:bodyPr>
          <a:lstStyle/>
          <a:p>
            <a:r>
              <a:rPr lang="en-US" altLang="ko-KR" sz="3600" dirty="0">
                <a:effectLst/>
                <a:latin typeface="Times New Roman" panose="02020603050405020304" pitchFamily="18" charset="0"/>
                <a:ea typeface="맑은 고딕" panose="020B0503020000020004" pitchFamily="50" charset="-127"/>
              </a:rPr>
              <a:t>Fig 1. </a:t>
            </a:r>
            <a:r>
              <a:rPr lang="en-US" altLang="ko-KR" sz="3600" dirty="0">
                <a:effectLst/>
                <a:latin typeface="Times New Roman" panose="02020603050405020304" pitchFamily="18" charset="0"/>
                <a:ea typeface="SimSun" panose="02010600030101010101" pitchFamily="2" charset="-122"/>
              </a:rPr>
              <a:t>System structure diagram</a:t>
            </a:r>
            <a:endParaRPr lang="ko-KR" altLang="en-US" sz="3600" dirty="0"/>
          </a:p>
        </p:txBody>
      </p:sp>
      <p:sp>
        <p:nvSpPr>
          <p:cNvPr id="25" name="TextBox 24">
            <a:extLst>
              <a:ext uri="{FF2B5EF4-FFF2-40B4-BE49-F238E27FC236}">
                <a16:creationId xmlns:a16="http://schemas.microsoft.com/office/drawing/2014/main" id="{C281F4BB-F342-627E-9DA3-2D60C4495961}"/>
              </a:ext>
            </a:extLst>
          </p:cNvPr>
          <p:cNvSpPr txBox="1"/>
          <p:nvPr/>
        </p:nvSpPr>
        <p:spPr>
          <a:xfrm>
            <a:off x="16165860" y="15698044"/>
            <a:ext cx="14257584" cy="6247864"/>
          </a:xfrm>
          <a:prstGeom prst="rect">
            <a:avLst/>
          </a:prstGeom>
          <a:noFill/>
        </p:spPr>
        <p:txBody>
          <a:bodyPr wrap="square">
            <a:spAutoFit/>
          </a:bodyPr>
          <a:lstStyle/>
          <a:p>
            <a:pPr algn="l"/>
            <a:r>
              <a:rPr lang="en-US" altLang="ko-KR" sz="4000" b="1" i="0" dirty="0">
                <a:effectLst/>
                <a:latin typeface="Times New Roman" panose="02020603050405020304" pitchFamily="18" charset="0"/>
                <a:cs typeface="Times New Roman" panose="02020603050405020304" pitchFamily="18" charset="0"/>
              </a:rPr>
              <a:t>2. Data Collection and AI Based Analysis Model</a:t>
            </a:r>
          </a:p>
          <a:p>
            <a:pPr algn="l"/>
            <a:endParaRPr lang="en-US" altLang="ko-KR" sz="3600" b="1" i="0" u="sng" dirty="0">
              <a:effectLst/>
              <a:latin typeface="Times New Roman" panose="02020603050405020304" pitchFamily="18" charset="0"/>
              <a:cs typeface="Times New Roman" panose="02020603050405020304" pitchFamily="18" charset="0"/>
            </a:endParaRPr>
          </a:p>
          <a:p>
            <a:pPr algn="l"/>
            <a:r>
              <a:rPr lang="en-US" altLang="ko-KR" sz="3600" b="0" i="0" u="sng" dirty="0">
                <a:effectLst/>
                <a:latin typeface="Times New Roman" panose="02020603050405020304" pitchFamily="18" charset="0"/>
                <a:cs typeface="Times New Roman" panose="02020603050405020304" pitchFamily="18" charset="0"/>
              </a:rPr>
              <a:t>Data Collection and </a:t>
            </a:r>
            <a:r>
              <a:rPr lang="en-US" altLang="ko-KR" sz="3600" u="sng" dirty="0">
                <a:latin typeface="Times New Roman" panose="02020603050405020304" pitchFamily="18" charset="0"/>
                <a:cs typeface="Times New Roman" panose="02020603050405020304" pitchFamily="18" charset="0"/>
              </a:rPr>
              <a:t>Storing to </a:t>
            </a:r>
            <a:r>
              <a:rPr lang="en-US" altLang="ko-KR" sz="3600" b="0" i="0" u="sng" dirty="0">
                <a:effectLst/>
                <a:latin typeface="Times New Roman" panose="02020603050405020304" pitchFamily="18" charset="0"/>
                <a:cs typeface="Times New Roman" panose="02020603050405020304" pitchFamily="18" charset="0"/>
              </a:rPr>
              <a:t>Database</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Remote meter reading equipment collects electricity and water usage data</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CCTV entry information is gathered from main entrances</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Data is preprocessed and stored in a MySQL database</a:t>
            </a:r>
          </a:p>
          <a:p>
            <a:pPr algn="l"/>
            <a:endParaRPr lang="en-US" altLang="ko-KR" sz="3600" b="0" i="0" dirty="0">
              <a:effectLst/>
              <a:latin typeface="Times New Roman" panose="02020603050405020304" pitchFamily="18" charset="0"/>
              <a:cs typeface="Times New Roman" panose="02020603050405020304" pitchFamily="18" charset="0"/>
            </a:endParaRPr>
          </a:p>
          <a:p>
            <a:pPr algn="l"/>
            <a:r>
              <a:rPr lang="en-US" altLang="ko-KR" sz="3600" b="0" i="0" u="sng" dirty="0">
                <a:effectLst/>
                <a:latin typeface="Times New Roman" panose="02020603050405020304" pitchFamily="18" charset="0"/>
                <a:cs typeface="Times New Roman" panose="02020603050405020304" pitchFamily="18" charset="0"/>
              </a:rPr>
              <a:t>AI Analysis Model</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Implemented using </a:t>
            </a:r>
            <a:r>
              <a:rPr lang="en-US" altLang="ko-KR" sz="3600" b="0" i="0" dirty="0" err="1">
                <a:effectLst/>
                <a:latin typeface="Times New Roman" panose="02020603050405020304" pitchFamily="18" charset="0"/>
                <a:cs typeface="Times New Roman" panose="02020603050405020304" pitchFamily="18" charset="0"/>
              </a:rPr>
              <a:t>NeuralProphet</a:t>
            </a:r>
            <a:endParaRPr lang="en-US" altLang="ko-KR" sz="3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Features include learning of trends, seasonality, and anomaly detection</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4-level classification: Normal, Caution, Warning, Danger</a:t>
            </a:r>
          </a:p>
        </p:txBody>
      </p:sp>
      <p:pic>
        <p:nvPicPr>
          <p:cNvPr id="26" name="_x475629504" descr="전자제품, 전자 기기, 케이블, 컴퓨터 구성 요소이(가) 표시된 사진&#10;&#10;자동 생성된 설명">
            <a:extLst>
              <a:ext uri="{FF2B5EF4-FFF2-40B4-BE49-F238E27FC236}">
                <a16:creationId xmlns:a16="http://schemas.microsoft.com/office/drawing/2014/main" id="{A51FCA6B-E815-0098-1C94-F0578BAED55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453892" y="22072245"/>
            <a:ext cx="8324407" cy="2952328"/>
          </a:xfrm>
          <a:prstGeom prst="rect">
            <a:avLst/>
          </a:prstGeom>
          <a:noFill/>
        </p:spPr>
      </p:pic>
      <p:pic>
        <p:nvPicPr>
          <p:cNvPr id="27" name="_x475626192" descr="텍스트, 소프트웨어, 컴퓨터, 멀티미디어 소프트웨어이(가) 표시된 사진&#10;&#10;자동 생성된 설명">
            <a:extLst>
              <a:ext uri="{FF2B5EF4-FFF2-40B4-BE49-F238E27FC236}">
                <a16:creationId xmlns:a16="http://schemas.microsoft.com/office/drawing/2014/main" id="{31DD80E7-7D26-1CBF-322E-AB7608FCFB8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798078" y="22034749"/>
            <a:ext cx="5097100" cy="2952327"/>
          </a:xfrm>
          <a:prstGeom prst="rect">
            <a:avLst/>
          </a:prstGeom>
          <a:noFill/>
        </p:spPr>
      </p:pic>
      <p:sp>
        <p:nvSpPr>
          <p:cNvPr id="30" name="TextBox 29">
            <a:extLst>
              <a:ext uri="{FF2B5EF4-FFF2-40B4-BE49-F238E27FC236}">
                <a16:creationId xmlns:a16="http://schemas.microsoft.com/office/drawing/2014/main" id="{C076AD14-7D74-9B8A-3151-AD1262FEA71B}"/>
              </a:ext>
            </a:extLst>
          </p:cNvPr>
          <p:cNvSpPr txBox="1"/>
          <p:nvPr/>
        </p:nvSpPr>
        <p:spPr>
          <a:xfrm>
            <a:off x="16957948" y="25131092"/>
            <a:ext cx="13321480" cy="646331"/>
          </a:xfrm>
          <a:prstGeom prst="rect">
            <a:avLst/>
          </a:prstGeom>
          <a:noFill/>
        </p:spPr>
        <p:txBody>
          <a:bodyPr wrap="square">
            <a:spAutoFit/>
          </a:bodyPr>
          <a:lstStyle/>
          <a:p>
            <a:r>
              <a:rPr lang="en-US" altLang="ko-KR" sz="3600" dirty="0">
                <a:effectLst/>
                <a:latin typeface="Times New Roman" panose="02020603050405020304" pitchFamily="18" charset="0"/>
                <a:ea typeface="맑은 고딕" panose="020B0503020000020004" pitchFamily="50" charset="-127"/>
              </a:rPr>
              <a:t>Fig 2. </a:t>
            </a:r>
            <a:r>
              <a:rPr lang="en-US" altLang="ko-KR" sz="3600" dirty="0">
                <a:effectLst/>
                <a:latin typeface="Times New Roman" panose="02020603050405020304" pitchFamily="18" charset="0"/>
                <a:ea typeface="SimSun" panose="02010600030101010101" pitchFamily="2" charset="-122"/>
              </a:rPr>
              <a:t>Embedded data collection </a:t>
            </a:r>
            <a:r>
              <a:rPr lang="en-US" altLang="ko-KR" sz="3600" dirty="0">
                <a:effectLst/>
                <a:latin typeface="Times New Roman" panose="02020603050405020304" pitchFamily="18" charset="0"/>
                <a:ea typeface="맑은 고딕" panose="020B0503020000020004" pitchFamily="50" charset="-127"/>
              </a:rPr>
              <a:t>equipment</a:t>
            </a:r>
            <a:r>
              <a:rPr lang="en-US" altLang="ko-KR" sz="3600" dirty="0">
                <a:latin typeface="Times New Roman" panose="02020603050405020304" pitchFamily="18" charset="0"/>
                <a:ea typeface="맑은 고딕" panose="020B0503020000020004" pitchFamily="50" charset="-127"/>
              </a:rPr>
              <a:t> and learning data</a:t>
            </a:r>
            <a:endParaRPr lang="ko-KR" altLang="en-US" sz="3600" dirty="0"/>
          </a:p>
        </p:txBody>
      </p:sp>
      <p:sp>
        <p:nvSpPr>
          <p:cNvPr id="32" name="TextBox 31">
            <a:extLst>
              <a:ext uri="{FF2B5EF4-FFF2-40B4-BE49-F238E27FC236}">
                <a16:creationId xmlns:a16="http://schemas.microsoft.com/office/drawing/2014/main" id="{E230B241-E325-8E2B-5329-BDCF4033F712}"/>
              </a:ext>
            </a:extLst>
          </p:cNvPr>
          <p:cNvSpPr txBox="1"/>
          <p:nvPr/>
        </p:nvSpPr>
        <p:spPr>
          <a:xfrm>
            <a:off x="1870282" y="26643260"/>
            <a:ext cx="12423370" cy="5139869"/>
          </a:xfrm>
          <a:prstGeom prst="rect">
            <a:avLst/>
          </a:prstGeom>
          <a:noFill/>
        </p:spPr>
        <p:txBody>
          <a:bodyPr wrap="square">
            <a:spAutoFit/>
          </a:bodyPr>
          <a:lstStyle/>
          <a:p>
            <a:pPr algn="l"/>
            <a:r>
              <a:rPr lang="en-US" altLang="ko-KR" sz="4000" b="1" i="0" dirty="0">
                <a:effectLst/>
                <a:latin typeface="Times New Roman" panose="02020603050405020304" pitchFamily="18" charset="0"/>
                <a:cs typeface="Times New Roman" panose="02020603050405020304" pitchFamily="18" charset="0"/>
              </a:rPr>
              <a:t>3. Monitoring System and Face Recognition</a:t>
            </a:r>
          </a:p>
          <a:p>
            <a:pPr algn="l"/>
            <a:endParaRPr lang="en-US" altLang="ko-KR" sz="3600" b="0" i="0" dirty="0">
              <a:effectLst/>
              <a:latin typeface="Times New Roman" panose="02020603050405020304" pitchFamily="18" charset="0"/>
              <a:cs typeface="Times New Roman" panose="02020603050405020304" pitchFamily="18" charset="0"/>
            </a:endParaRPr>
          </a:p>
          <a:p>
            <a:pPr algn="l"/>
            <a:r>
              <a:rPr lang="en-US" altLang="ko-KR" sz="3600" b="0" i="0" u="sng" dirty="0">
                <a:effectLst/>
                <a:latin typeface="Times New Roman" panose="02020603050405020304" pitchFamily="18" charset="0"/>
                <a:cs typeface="Times New Roman" panose="02020603050405020304" pitchFamily="18" charset="0"/>
              </a:rPr>
              <a:t>Running and management</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GIS-based UI for visualizing data and managing alerts</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SMS notification function with error minimization algorithm</a:t>
            </a:r>
          </a:p>
          <a:p>
            <a:pPr algn="l"/>
            <a:endParaRPr lang="en-US" altLang="ko-KR" sz="3600" b="0" i="0" dirty="0">
              <a:effectLst/>
              <a:latin typeface="Times New Roman" panose="02020603050405020304" pitchFamily="18" charset="0"/>
              <a:cs typeface="Times New Roman" panose="02020603050405020304" pitchFamily="18" charset="0"/>
            </a:endParaRPr>
          </a:p>
          <a:p>
            <a:pPr algn="l"/>
            <a:r>
              <a:rPr lang="en-US" altLang="ko-KR" sz="3600" b="0" i="0" u="sng" dirty="0">
                <a:effectLst/>
                <a:latin typeface="Times New Roman" panose="02020603050405020304" pitchFamily="18" charset="0"/>
                <a:cs typeface="Times New Roman" panose="02020603050405020304" pitchFamily="18" charset="0"/>
              </a:rPr>
              <a:t>Face Recognition System</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Uses </a:t>
            </a:r>
            <a:r>
              <a:rPr lang="en-US" altLang="ko-KR" sz="3600" b="0" i="0" dirty="0" err="1">
                <a:effectLst/>
                <a:latin typeface="Times New Roman" panose="02020603050405020304" pitchFamily="18" charset="0"/>
                <a:cs typeface="Times New Roman" panose="02020603050405020304" pitchFamily="18" charset="0"/>
              </a:rPr>
              <a:t>RetinaFace</a:t>
            </a:r>
            <a:r>
              <a:rPr lang="en-US" altLang="ko-KR" sz="3600" b="0" i="0" dirty="0">
                <a:effectLst/>
                <a:latin typeface="Times New Roman" panose="02020603050405020304" pitchFamily="18" charset="0"/>
                <a:cs typeface="Times New Roman" panose="02020603050405020304" pitchFamily="18" charset="0"/>
              </a:rPr>
              <a:t> for face detection</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CNN-based model for face learning</a:t>
            </a:r>
          </a:p>
        </p:txBody>
      </p:sp>
      <p:pic>
        <p:nvPicPr>
          <p:cNvPr id="33" name="그림 32" descr="텍스트, 스크린샷, 지도, 번호이(가) 표시된 사진&#10;&#10;자동 생성된 설명">
            <a:extLst>
              <a:ext uri="{FF2B5EF4-FFF2-40B4-BE49-F238E27FC236}">
                <a16:creationId xmlns:a16="http://schemas.microsoft.com/office/drawing/2014/main" id="{C340E030-0FC7-0447-5A0D-9AA28D6D6A42}"/>
              </a:ext>
            </a:extLst>
          </p:cNvPr>
          <p:cNvPicPr>
            <a:picLocks noChangeAspect="1"/>
          </p:cNvPicPr>
          <p:nvPr/>
        </p:nvPicPr>
        <p:blipFill>
          <a:blip r:embed="rId7"/>
          <a:stretch>
            <a:fillRect/>
          </a:stretch>
        </p:blipFill>
        <p:spPr>
          <a:xfrm>
            <a:off x="2268316" y="31756751"/>
            <a:ext cx="11346414" cy="5329410"/>
          </a:xfrm>
          <a:prstGeom prst="rect">
            <a:avLst/>
          </a:prstGeom>
          <a:ln>
            <a:solidFill>
              <a:schemeClr val="accent1"/>
            </a:solidFill>
          </a:ln>
        </p:spPr>
      </p:pic>
      <p:sp>
        <p:nvSpPr>
          <p:cNvPr id="35" name="TextBox 34">
            <a:extLst>
              <a:ext uri="{FF2B5EF4-FFF2-40B4-BE49-F238E27FC236}">
                <a16:creationId xmlns:a16="http://schemas.microsoft.com/office/drawing/2014/main" id="{A7128852-FB3C-35AA-5C01-6FBD2462985E}"/>
              </a:ext>
            </a:extLst>
          </p:cNvPr>
          <p:cNvSpPr txBox="1"/>
          <p:nvPr/>
        </p:nvSpPr>
        <p:spPr>
          <a:xfrm>
            <a:off x="2507971" y="37158169"/>
            <a:ext cx="10561545" cy="646331"/>
          </a:xfrm>
          <a:prstGeom prst="rect">
            <a:avLst/>
          </a:prstGeom>
          <a:noFill/>
        </p:spPr>
        <p:txBody>
          <a:bodyPr wrap="square">
            <a:spAutoFit/>
          </a:bodyPr>
          <a:lstStyle/>
          <a:p>
            <a:pPr algn="l"/>
            <a:r>
              <a:rPr lang="en-US" altLang="ko-KR" sz="3600" dirty="0">
                <a:effectLst/>
                <a:latin typeface="Times New Roman" panose="02020603050405020304" pitchFamily="18" charset="0"/>
                <a:ea typeface="SimSun" panose="02010600030101010101" pitchFamily="2" charset="-122"/>
              </a:rPr>
              <a:t>Fig 3</a:t>
            </a:r>
            <a:r>
              <a:rPr lang="en-US" altLang="ko-KR" sz="3600" dirty="0">
                <a:effectLst/>
                <a:latin typeface="Times New Roman" panose="02020603050405020304" pitchFamily="18" charset="0"/>
                <a:ea typeface="맑은 고딕" panose="020B0503020000020004" pitchFamily="50" charset="-127"/>
              </a:rPr>
              <a:t>.</a:t>
            </a:r>
            <a:r>
              <a:rPr lang="en-US" altLang="ko-KR" sz="3600" dirty="0">
                <a:effectLst/>
                <a:latin typeface="Times New Roman" panose="02020603050405020304" pitchFamily="18" charset="0"/>
                <a:ea typeface="SimSun" panose="02010600030101010101" pitchFamily="2" charset="-122"/>
              </a:rPr>
              <a:t> Main screen of life response monitoring platform</a:t>
            </a:r>
            <a:endParaRPr lang="ko-KR" altLang="ko-KR" sz="3600" dirty="0">
              <a:effectLst/>
              <a:latin typeface="Times New Roman" panose="02020603050405020304" pitchFamily="18" charset="0"/>
              <a:ea typeface="SimSun" panose="02010600030101010101" pitchFamily="2" charset="-122"/>
            </a:endParaRPr>
          </a:p>
        </p:txBody>
      </p:sp>
      <p:cxnSp>
        <p:nvCxnSpPr>
          <p:cNvPr id="37" name="직선 연결선 36">
            <a:extLst>
              <a:ext uri="{FF2B5EF4-FFF2-40B4-BE49-F238E27FC236}">
                <a16:creationId xmlns:a16="http://schemas.microsoft.com/office/drawing/2014/main" id="{0406A5E6-00A2-06CF-BB96-AD0C0C66CCF2}"/>
              </a:ext>
            </a:extLst>
          </p:cNvPr>
          <p:cNvCxnSpPr/>
          <p:nvPr/>
        </p:nvCxnSpPr>
        <p:spPr>
          <a:xfrm>
            <a:off x="1116188" y="26427236"/>
            <a:ext cx="2988988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D0FD3EE1-FC8B-1778-CDEE-0A281700EA15}"/>
              </a:ext>
            </a:extLst>
          </p:cNvPr>
          <p:cNvCxnSpPr>
            <a:cxnSpLocks/>
          </p:cNvCxnSpPr>
          <p:nvPr/>
        </p:nvCxnSpPr>
        <p:spPr>
          <a:xfrm>
            <a:off x="15157748" y="15698044"/>
            <a:ext cx="0" cy="21890432"/>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3BF809D-F1D7-9E88-A4E4-FE17E9886069}"/>
              </a:ext>
            </a:extLst>
          </p:cNvPr>
          <p:cNvSpPr txBox="1"/>
          <p:nvPr/>
        </p:nvSpPr>
        <p:spPr>
          <a:xfrm>
            <a:off x="15661804" y="26859284"/>
            <a:ext cx="16023770" cy="5139869"/>
          </a:xfrm>
          <a:prstGeom prst="rect">
            <a:avLst/>
          </a:prstGeom>
          <a:noFill/>
        </p:spPr>
        <p:txBody>
          <a:bodyPr wrap="square">
            <a:spAutoFit/>
          </a:bodyPr>
          <a:lstStyle/>
          <a:p>
            <a:pPr algn="l"/>
            <a:r>
              <a:rPr lang="en-US" altLang="ko-KR" sz="4000" b="1" i="0" dirty="0">
                <a:effectLst/>
                <a:latin typeface="Times New Roman" panose="02020603050405020304" pitchFamily="18" charset="0"/>
                <a:cs typeface="Times New Roman" panose="02020603050405020304" pitchFamily="18" charset="0"/>
              </a:rPr>
              <a:t>4. Experiments and Results Analysis</a:t>
            </a:r>
          </a:p>
          <a:p>
            <a:pPr algn="l"/>
            <a:endParaRPr lang="en-US" altLang="ko-KR" sz="3600" b="1" i="0" u="sng" dirty="0">
              <a:effectLst/>
              <a:latin typeface="Times New Roman" panose="02020603050405020304" pitchFamily="18" charset="0"/>
              <a:cs typeface="Times New Roman" panose="02020603050405020304" pitchFamily="18" charset="0"/>
            </a:endParaRPr>
          </a:p>
          <a:p>
            <a:pPr algn="l"/>
            <a:r>
              <a:rPr lang="en-US" altLang="ko-KR" sz="3600" i="0" u="sng" dirty="0">
                <a:effectLst/>
                <a:latin typeface="Times New Roman" panose="02020603050405020304" pitchFamily="18" charset="0"/>
                <a:cs typeface="Times New Roman" panose="02020603050405020304" pitchFamily="18" charset="0"/>
              </a:rPr>
              <a:t>Experiments conditions and evaluation</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Experimental setup : 1,000 data points each for 1,000 water and electricity meters</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Evaluation: Data collection speed, analysis speed, relearning speed</a:t>
            </a:r>
          </a:p>
          <a:p>
            <a:pPr algn="l">
              <a:buFont typeface="Arial" panose="020B0604020202020204" pitchFamily="34" charset="0"/>
              <a:buChar char="•"/>
            </a:pPr>
            <a:r>
              <a:rPr lang="en-US" altLang="ko-KR" sz="3600" b="0" i="0" dirty="0">
                <a:effectLst/>
                <a:latin typeface="Times New Roman" panose="02020603050405020304" pitchFamily="18" charset="0"/>
                <a:cs typeface="Times New Roman" panose="02020603050405020304" pitchFamily="18" charset="0"/>
              </a:rPr>
              <a:t> Environment: VM-based server with Elastic/</a:t>
            </a:r>
            <a:r>
              <a:rPr lang="en-US" altLang="ko-KR" sz="3600" b="0" i="0" dirty="0" err="1">
                <a:effectLst/>
                <a:latin typeface="Times New Roman" panose="02020603050405020304" pitchFamily="18" charset="0"/>
                <a:cs typeface="Times New Roman" panose="02020603050405020304" pitchFamily="18" charset="0"/>
              </a:rPr>
              <a:t>Opensearch</a:t>
            </a:r>
            <a:endParaRPr lang="en-US" altLang="ko-KR" sz="3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altLang="ko-KR" sz="3600" dirty="0">
              <a:latin typeface="Times New Roman" panose="02020603050405020304" pitchFamily="18" charset="0"/>
              <a:cs typeface="Times New Roman" panose="02020603050405020304" pitchFamily="18" charset="0"/>
            </a:endParaRPr>
          </a:p>
          <a:p>
            <a:r>
              <a:rPr lang="en-US" altLang="ko-KR" sz="3600" i="0" u="sng" dirty="0">
                <a:effectLst/>
                <a:latin typeface="Times New Roman" panose="02020603050405020304" pitchFamily="18" charset="0"/>
                <a:cs typeface="Times New Roman" panose="02020603050405020304" pitchFamily="18" charset="0"/>
              </a:rPr>
              <a:t>Experiments Results</a:t>
            </a:r>
          </a:p>
          <a:p>
            <a:pPr algn="l"/>
            <a:r>
              <a:rPr lang="en-US" altLang="ko-KR" sz="3600" b="0" i="0" dirty="0">
                <a:effectLst/>
                <a:latin typeface="Times New Roman" panose="02020603050405020304" pitchFamily="18" charset="0"/>
                <a:cs typeface="Times New Roman" panose="02020603050405020304" pitchFamily="18" charset="0"/>
              </a:rPr>
              <a:t>The system significantly outperformed targets in all evaluation areas</a:t>
            </a:r>
          </a:p>
        </p:txBody>
      </p:sp>
      <p:graphicFrame>
        <p:nvGraphicFramePr>
          <p:cNvPr id="43" name="표 42">
            <a:extLst>
              <a:ext uri="{FF2B5EF4-FFF2-40B4-BE49-F238E27FC236}">
                <a16:creationId xmlns:a16="http://schemas.microsoft.com/office/drawing/2014/main" id="{AEC260B6-3AE6-8E3E-A65C-D5AD9E68E803}"/>
              </a:ext>
            </a:extLst>
          </p:cNvPr>
          <p:cNvGraphicFramePr>
            <a:graphicFrameLocks noGrp="1"/>
          </p:cNvGraphicFramePr>
          <p:nvPr>
            <p:extLst>
              <p:ext uri="{D42A27DB-BD31-4B8C-83A1-F6EECF244321}">
                <p14:modId xmlns:p14="http://schemas.microsoft.com/office/powerpoint/2010/main" val="1216181347"/>
              </p:ext>
            </p:extLst>
          </p:nvPr>
        </p:nvGraphicFramePr>
        <p:xfrm>
          <a:off x="15661804" y="33267596"/>
          <a:ext cx="15155781" cy="2974790"/>
        </p:xfrm>
        <a:graphic>
          <a:graphicData uri="http://schemas.openxmlformats.org/drawingml/2006/table">
            <a:tbl>
              <a:tblPr>
                <a:tableStyleId>{5C22544A-7EE6-4342-B048-85BDC9FD1C3A}</a:tableStyleId>
              </a:tblPr>
              <a:tblGrid>
                <a:gridCol w="5717248">
                  <a:extLst>
                    <a:ext uri="{9D8B030D-6E8A-4147-A177-3AD203B41FA5}">
                      <a16:colId xmlns:a16="http://schemas.microsoft.com/office/drawing/2014/main" val="1724085946"/>
                    </a:ext>
                  </a:extLst>
                </a:gridCol>
                <a:gridCol w="4313308">
                  <a:extLst>
                    <a:ext uri="{9D8B030D-6E8A-4147-A177-3AD203B41FA5}">
                      <a16:colId xmlns:a16="http://schemas.microsoft.com/office/drawing/2014/main" val="732966321"/>
                    </a:ext>
                  </a:extLst>
                </a:gridCol>
                <a:gridCol w="5125225">
                  <a:extLst>
                    <a:ext uri="{9D8B030D-6E8A-4147-A177-3AD203B41FA5}">
                      <a16:colId xmlns:a16="http://schemas.microsoft.com/office/drawing/2014/main" val="3523449176"/>
                    </a:ext>
                  </a:extLst>
                </a:gridCol>
              </a:tblGrid>
              <a:tr h="735005">
                <a:tc>
                  <a:txBody>
                    <a:bodyPr/>
                    <a:lstStyle/>
                    <a:p>
                      <a:pPr algn="ctr" fontAlgn="ctr"/>
                      <a:r>
                        <a:rPr lang="en-US" sz="3300" b="1" u="none" strike="noStrike" dirty="0">
                          <a:effectLst/>
                          <a:latin typeface="Times New Roman" panose="02020603050405020304" pitchFamily="18" charset="0"/>
                          <a:cs typeface="Times New Roman" panose="02020603050405020304" pitchFamily="18" charset="0"/>
                        </a:rPr>
                        <a:t>Evaluation Item</a:t>
                      </a:r>
                      <a:endParaRPr lang="ko-KR" sz="33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solidFill>
                      <a:schemeClr val="accent5">
                        <a:lumMod val="20000"/>
                        <a:lumOff val="80000"/>
                      </a:schemeClr>
                    </a:solidFill>
                  </a:tcPr>
                </a:tc>
                <a:tc>
                  <a:txBody>
                    <a:bodyPr/>
                    <a:lstStyle/>
                    <a:p>
                      <a:pPr algn="ctr" fontAlgn="ctr"/>
                      <a:r>
                        <a:rPr lang="en-US" sz="3300" b="1" u="none" strike="noStrike" dirty="0">
                          <a:effectLst/>
                          <a:latin typeface="Times New Roman" panose="02020603050405020304" pitchFamily="18" charset="0"/>
                          <a:cs typeface="Times New Roman" panose="02020603050405020304" pitchFamily="18" charset="0"/>
                        </a:rPr>
                        <a:t>Target</a:t>
                      </a:r>
                      <a:endParaRPr lang="ko-KR" sz="33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solidFill>
                      <a:schemeClr val="accent5">
                        <a:lumMod val="20000"/>
                        <a:lumOff val="80000"/>
                      </a:schemeClr>
                    </a:solidFill>
                  </a:tcPr>
                </a:tc>
                <a:tc>
                  <a:txBody>
                    <a:bodyPr/>
                    <a:lstStyle/>
                    <a:p>
                      <a:pPr algn="ctr" fontAlgn="ctr"/>
                      <a:r>
                        <a:rPr lang="en-US" sz="3300" b="1" u="none" strike="noStrike" dirty="0">
                          <a:effectLst/>
                          <a:latin typeface="Times New Roman" panose="02020603050405020304" pitchFamily="18" charset="0"/>
                          <a:cs typeface="Times New Roman" panose="02020603050405020304" pitchFamily="18" charset="0"/>
                        </a:rPr>
                        <a:t>Actual Result</a:t>
                      </a:r>
                      <a:endParaRPr lang="ko-KR" sz="33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solidFill>
                      <a:schemeClr val="accent5">
                        <a:lumMod val="20000"/>
                        <a:lumOff val="80000"/>
                      </a:schemeClr>
                    </a:solidFill>
                  </a:tcPr>
                </a:tc>
                <a:extLst>
                  <a:ext uri="{0D108BD9-81ED-4DB2-BD59-A6C34878D82A}">
                    <a16:rowId xmlns:a16="http://schemas.microsoft.com/office/drawing/2014/main" val="3545149485"/>
                  </a:ext>
                </a:extLst>
              </a:tr>
              <a:tr h="748751">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Data collection speed</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3 seconds/case</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0.013 seconds/case</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extLst>
                  <a:ext uri="{0D108BD9-81ED-4DB2-BD59-A6C34878D82A}">
                    <a16:rowId xmlns:a16="http://schemas.microsoft.com/office/drawing/2014/main" val="2148020238"/>
                  </a:ext>
                </a:extLst>
              </a:tr>
              <a:tr h="748751">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Data analysis speed</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2 seconds/case</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a:effectLst/>
                          <a:latin typeface="Times New Roman" panose="02020603050405020304" pitchFamily="18" charset="0"/>
                          <a:cs typeface="Times New Roman" panose="02020603050405020304" pitchFamily="18" charset="0"/>
                        </a:rPr>
                        <a:t>0.037 seconds/case</a:t>
                      </a:r>
                      <a:endParaRPr lang="ko-KR" sz="3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extLst>
                  <a:ext uri="{0D108BD9-81ED-4DB2-BD59-A6C34878D82A}">
                    <a16:rowId xmlns:a16="http://schemas.microsoft.com/office/drawing/2014/main" val="2591747079"/>
                  </a:ext>
                </a:extLst>
              </a:tr>
              <a:tr h="742283">
                <a:tc>
                  <a:txBody>
                    <a:bodyPr/>
                    <a:lstStyle/>
                    <a:p>
                      <a:pPr algn="ctr" fontAlgn="ctr"/>
                      <a:r>
                        <a:rPr lang="en-US" sz="3300" u="none" strike="noStrike">
                          <a:effectLst/>
                          <a:latin typeface="Times New Roman" panose="02020603050405020304" pitchFamily="18" charset="0"/>
                          <a:cs typeface="Times New Roman" panose="02020603050405020304" pitchFamily="18" charset="0"/>
                        </a:rPr>
                        <a:t>Relearning speed</a:t>
                      </a:r>
                      <a:endParaRPr lang="ko-KR" sz="3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40 seconds/case</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tc>
                  <a:txBody>
                    <a:bodyPr/>
                    <a:lstStyle/>
                    <a:p>
                      <a:pPr algn="ctr" fontAlgn="ctr"/>
                      <a:r>
                        <a:rPr lang="en-US" sz="3300" u="none" strike="noStrike" dirty="0">
                          <a:effectLst/>
                          <a:latin typeface="Times New Roman" panose="02020603050405020304" pitchFamily="18" charset="0"/>
                          <a:cs typeface="Times New Roman" panose="02020603050405020304" pitchFamily="18" charset="0"/>
                        </a:rPr>
                        <a:t>8.2 seconds/case</a:t>
                      </a:r>
                      <a:endParaRPr lang="ko-KR" sz="3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3" marR="5443" marT="4948" marB="0" anchor="ctr"/>
                </a:tc>
                <a:extLst>
                  <a:ext uri="{0D108BD9-81ED-4DB2-BD59-A6C34878D82A}">
                    <a16:rowId xmlns:a16="http://schemas.microsoft.com/office/drawing/2014/main" val="175714120"/>
                  </a:ext>
                </a:extLst>
              </a:tr>
            </a:tbl>
          </a:graphicData>
        </a:graphic>
      </p:graphicFrame>
      <p:sp>
        <p:nvSpPr>
          <p:cNvPr id="45" name="TextBox 44">
            <a:extLst>
              <a:ext uri="{FF2B5EF4-FFF2-40B4-BE49-F238E27FC236}">
                <a16:creationId xmlns:a16="http://schemas.microsoft.com/office/drawing/2014/main" id="{B8141CB9-525E-9A22-F660-90E2146400F4}"/>
              </a:ext>
            </a:extLst>
          </p:cNvPr>
          <p:cNvSpPr txBox="1"/>
          <p:nvPr/>
        </p:nvSpPr>
        <p:spPr>
          <a:xfrm>
            <a:off x="14982306" y="36582105"/>
            <a:ext cx="16023770" cy="646331"/>
          </a:xfrm>
          <a:prstGeom prst="rect">
            <a:avLst/>
          </a:prstGeom>
          <a:noFill/>
        </p:spPr>
        <p:txBody>
          <a:bodyPr wrap="square">
            <a:spAutoFit/>
          </a:bodyPr>
          <a:lstStyle/>
          <a:p>
            <a:pPr algn="ctr"/>
            <a:r>
              <a:rPr lang="en-US" altLang="ko-KR" sz="3600" dirty="0">
                <a:effectLst/>
                <a:latin typeface="Times New Roman" panose="02020603050405020304" pitchFamily="18" charset="0"/>
                <a:ea typeface="SimSun" panose="02010600030101010101" pitchFamily="2" charset="-122"/>
              </a:rPr>
              <a:t>T</a:t>
            </a:r>
            <a:r>
              <a:rPr lang="en-US" altLang="ko-KR" sz="3600" dirty="0">
                <a:latin typeface="Times New Roman" panose="02020603050405020304" pitchFamily="18" charset="0"/>
                <a:ea typeface="SimSun" panose="02010600030101010101" pitchFamily="2" charset="-122"/>
              </a:rPr>
              <a:t>able</a:t>
            </a:r>
            <a:r>
              <a:rPr lang="en-US" altLang="ko-KR" sz="3600" dirty="0">
                <a:effectLst/>
                <a:latin typeface="Times New Roman" panose="02020603050405020304" pitchFamily="18" charset="0"/>
                <a:ea typeface="SimSun" panose="02010600030101010101" pitchFamily="2" charset="-122"/>
              </a:rPr>
              <a:t> </a:t>
            </a:r>
            <a:r>
              <a:rPr lang="en-US" altLang="ko-KR" sz="3600" dirty="0">
                <a:effectLst/>
                <a:latin typeface="Times New Roman" panose="02020603050405020304" pitchFamily="18" charset="0"/>
                <a:ea typeface="맑은 고딕" panose="020B0503020000020004" pitchFamily="50" charset="-127"/>
              </a:rPr>
              <a:t>I</a:t>
            </a:r>
            <a:r>
              <a:rPr lang="en-US" altLang="ko-KR" sz="3600" dirty="0">
                <a:effectLst/>
                <a:latin typeface="Times New Roman" panose="02020603050405020304" pitchFamily="18" charset="0"/>
                <a:ea typeface="SimSun" panose="02010600030101010101" pitchFamily="2" charset="-122"/>
              </a:rPr>
              <a:t>. Evaluation system test results</a:t>
            </a:r>
            <a:endParaRPr lang="ko-KR" altLang="ko-KR" sz="3600" dirty="0">
              <a:effectLst/>
              <a:latin typeface="Times New Roman" panose="02020603050405020304" pitchFamily="18" charset="0"/>
              <a:ea typeface="SimSun" panose="02010600030101010101" pitchFamily="2" charset="-122"/>
            </a:endParaRPr>
          </a:p>
        </p:txBody>
      </p:sp>
      <p:pic>
        <p:nvPicPr>
          <p:cNvPr id="47" name="그림 46">
            <a:extLst>
              <a:ext uri="{FF2B5EF4-FFF2-40B4-BE49-F238E27FC236}">
                <a16:creationId xmlns:a16="http://schemas.microsoft.com/office/drawing/2014/main" id="{29D68245-6B02-5AB5-6153-3D5B9D791051}"/>
              </a:ext>
            </a:extLst>
          </p:cNvPr>
          <p:cNvPicPr>
            <a:picLocks noChangeAspect="1"/>
          </p:cNvPicPr>
          <p:nvPr/>
        </p:nvPicPr>
        <p:blipFill>
          <a:blip r:embed="rId8"/>
          <a:stretch>
            <a:fillRect/>
          </a:stretch>
        </p:blipFill>
        <p:spPr>
          <a:xfrm>
            <a:off x="25454892" y="2520580"/>
            <a:ext cx="5695200" cy="1841805"/>
          </a:xfrm>
          <a:prstGeom prst="rect">
            <a:avLst/>
          </a:prstGeom>
        </p:spPr>
      </p:pic>
      <p:sp>
        <p:nvSpPr>
          <p:cNvPr id="49" name="TextBox 48">
            <a:extLst>
              <a:ext uri="{FF2B5EF4-FFF2-40B4-BE49-F238E27FC236}">
                <a16:creationId xmlns:a16="http://schemas.microsoft.com/office/drawing/2014/main" id="{EA762298-8E81-BDF0-8136-E30CA630DE00}"/>
              </a:ext>
            </a:extLst>
          </p:cNvPr>
          <p:cNvSpPr txBox="1"/>
          <p:nvPr/>
        </p:nvSpPr>
        <p:spPr>
          <a:xfrm>
            <a:off x="1135489" y="7629080"/>
            <a:ext cx="29682095" cy="2308324"/>
          </a:xfrm>
          <a:prstGeom prst="rect">
            <a:avLst/>
          </a:prstGeom>
          <a:noFill/>
        </p:spPr>
        <p:txBody>
          <a:bodyPr wrap="square">
            <a:spAutoFit/>
          </a:bodyPr>
          <a:lstStyle/>
          <a:p>
            <a:r>
              <a:rPr lang="en-US" altLang="ko-KR" sz="3600" b="0" i="0" dirty="0">
                <a:effectLst/>
                <a:latin typeface="Times New Roman" panose="02020603050405020304" pitchFamily="18" charset="0"/>
                <a:cs typeface="Times New Roman" panose="02020603050405020304" pitchFamily="18" charset="0"/>
              </a:rPr>
              <a:t>   This study developed a smart early detection system for solitary deaths in South Korea using life response data. The system analyzes living patterns of elderly people living alone, detecting abnormal signs based on remote meter reading data and CCTV entry information. It integrates an AI-based data analysis model with a GIS-based monitoring system. Experimental results showed high performance in data collection, analysis, and relearning speeds. This system is expected to contribute to preventing solitary deaths and improving the quality of life for elderly people living alone.</a:t>
            </a:r>
            <a:endParaRPr lang="ko-KR"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59111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8631</TotalTime>
  <Words>648</Words>
  <Application>Microsoft Office PowerPoint</Application>
  <PresentationFormat>사용자 지정</PresentationFormat>
  <Paragraphs>66</Paragraphs>
  <Slides>1</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맑은 고딕</vt:lpstr>
      <vt:lpstr>Arial</vt:lpstr>
      <vt:lpstr>Times New Roman</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jaewoong choi</dc:creator>
  <cp:lastModifiedBy>전용준</cp:lastModifiedBy>
  <cp:revision>215</cp:revision>
  <cp:lastPrinted>2023-11-08T09:05:43Z</cp:lastPrinted>
  <dcterms:created xsi:type="dcterms:W3CDTF">2016-11-13T06:23:44Z</dcterms:created>
  <dcterms:modified xsi:type="dcterms:W3CDTF">2024-10-21T11:01:27Z</dcterms:modified>
</cp:coreProperties>
</file>