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72" r:id="rId7"/>
    <p:sldId id="273" r:id="rId8"/>
    <p:sldId id="275" r:id="rId9"/>
    <p:sldId id="259" r:id="rId10"/>
    <p:sldId id="26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D319-2279-493A-8BE4-DE2D30AD12C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14C7-5892-4BC9-9E93-B7CA12F0A3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形用户界面, 文本, 应用程序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1122680"/>
            <a:ext cx="8750300" cy="4401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780" y="4142105"/>
            <a:ext cx="2212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charset="-122"/>
                <a:ea typeface="华文新魏" panose="02010800040101010101" charset="-122"/>
              </a:rPr>
              <a:t>中文语音克隆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2159635"/>
            <a:ext cx="6083300" cy="25393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Microsoft JhengHei" panose="020B0604030504040204" charset="-120"/>
                <a:ea typeface="Microsoft JhengHei" panose="020B0604030504040204" charset="-120"/>
              </a:rPr>
              <a:t>ffmpeg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作用：是一个功能强大的多媒体框架，它可以帮助用户处理各种类型的音视频数据，并提供了许多高级功能，例如编解码、转码、过滤、录制和播放等。</a:t>
            </a:r>
          </a:p>
        </p:txBody>
      </p:sp>
      <p:pic>
        <p:nvPicPr>
          <p:cNvPr id="5" name="图片 4" descr="图标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85" y="2094522"/>
            <a:ext cx="4538760" cy="26692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>
                <a:latin typeface="华文新魏" panose="02010800040101010101" charset="-122"/>
                <a:ea typeface="华文新魏" panose="02010800040101010101" charset="-122"/>
              </a:rPr>
              <a:t>模型训练方法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445" y="1835785"/>
            <a:ext cx="11614150" cy="3186430"/>
          </a:xfrm>
        </p:spPr>
        <p:txBody>
          <a:bodyPr>
            <a:normAutofit/>
          </a:bodyPr>
          <a:lstStyle/>
          <a:p>
            <a:pPr indent="0" fontAlgn="auto">
              <a:buNone/>
            </a:pPr>
            <a:r>
              <a:rPr lang="zh-CN" altLang="en-US" sz="3200" dirty="0"/>
              <a:t>音频预处理：</a:t>
            </a:r>
          </a:p>
          <a:p>
            <a:pPr algn="l" fontAlgn="auto">
              <a:buClrTx/>
              <a:buSzTx/>
              <a:buNone/>
            </a:pPr>
            <a:r>
              <a:rPr lang="en-US" altLang="zh-CN" sz="2400" dirty="0">
                <a:solidFill>
                  <a:srgbClr val="1F2328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   python encoder_preprocess.py &lt;datasets_root&gt;-d {dataset}</a:t>
            </a:r>
          </a:p>
          <a:p>
            <a:pPr indent="0" fontAlgn="auto">
              <a:buNone/>
            </a:pPr>
            <a:r>
              <a:rPr lang="zh-CN" altLang="en-US" sz="3200" dirty="0"/>
              <a:t>编码模型训练：</a:t>
            </a:r>
          </a:p>
          <a:p>
            <a:pPr indent="0" fontAlgn="auto">
              <a:buNone/>
            </a:pPr>
            <a:r>
              <a:rPr lang="en-US" altLang="zh-CN" sz="2400" b="0" i="0" dirty="0">
                <a:solidFill>
                  <a:srgbClr val="1F2328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python encoder_train.py my_run &lt;datasets_root&gt;/SV2TTS/encoder</a:t>
            </a:r>
            <a:endParaRPr lang="en-US" altLang="zh-CN" sz="3200" dirty="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0" fontAlgn="auto">
              <a:buNone/>
            </a:pPr>
            <a:r>
              <a:rPr lang="zh-CN" altLang="en-US" sz="3200" dirty="0"/>
              <a:t>合成模型训练：</a:t>
            </a:r>
          </a:p>
          <a:p>
            <a:pPr indent="0" fontAlgn="auto">
              <a:buNone/>
            </a:pPr>
            <a:r>
              <a:rPr lang="en-US" altLang="zh-CN" sz="2400" b="0" i="0" dirty="0">
                <a:solidFill>
                  <a:srgbClr val="1F2328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python synthesizer_train.py mandarin &lt;</a:t>
            </a:r>
            <a:r>
              <a:rPr lang="en-US" altLang="zh-CN" sz="2400" b="0" i="0" dirty="0" err="1">
                <a:solidFill>
                  <a:srgbClr val="1F2328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datasets_root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Microsoft JhengHei" panose="020B0604030504040204" charset="-120"/>
                <a:ea typeface="Microsoft JhengHei" panose="020B0604030504040204" charset="-120"/>
              </a:rPr>
              <a:t>&gt;/SV2TTS/synthesizer</a:t>
            </a:r>
            <a:endParaRPr lang="zh-CN" altLang="en-US" sz="2400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latin typeface="华文新魏" panose="02010800040101010101" charset="-122"/>
                <a:ea typeface="华文新魏" panose="02010800040101010101" charset="-122"/>
              </a:rPr>
              <a:t>使用界面</a:t>
            </a:r>
          </a:p>
        </p:txBody>
      </p:sp>
      <p:pic>
        <p:nvPicPr>
          <p:cNvPr id="5" name="内容占位符 4" descr="图形用户界面, 文本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3" y="1745298"/>
            <a:ext cx="8832736" cy="473379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latin typeface="华文新魏" panose="02010800040101010101" charset="-122"/>
                <a:ea typeface="华文新魏" panose="02010800040101010101" charset="-122"/>
              </a:rPr>
              <a:t>使用展示</a:t>
            </a:r>
          </a:p>
        </p:txBody>
      </p:sp>
      <p:pic>
        <p:nvPicPr>
          <p:cNvPr id="5" name="内容占位符 4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3" y="1691005"/>
            <a:ext cx="8119114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>
                <a:latin typeface="华文新魏" panose="02010800040101010101" charset="-122"/>
                <a:ea typeface="华文新魏" panose="02010800040101010101" charset="-122"/>
              </a:rPr>
              <a:t>选题背景和意义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6030" y="2216150"/>
            <a:ext cx="4966252" cy="3162300"/>
          </a:xfrm>
        </p:spPr>
        <p:txBody>
          <a:bodyPr>
            <a:normAutofit fontScale="92500"/>
          </a:bodyPr>
          <a:lstStyle/>
          <a:p>
            <a:pPr marL="0" indent="457200" fontAlgn="auto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基于论文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“Transfer Learning from Speaker Verification to </a:t>
            </a:r>
            <a:r>
              <a:rPr lang="en-US" altLang="zh-CN" sz="2400" b="0" i="0" dirty="0" err="1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Multispeaker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Text-To-Speech Synthesis”</a:t>
            </a: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实现，这篇论文在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NIPS 2019</a:t>
            </a:r>
            <a:r>
              <a:rPr lang="zh-CN" altLang="en-US" sz="2400" dirty="0">
                <a:solidFill>
                  <a:srgbClr val="07133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上发表</a:t>
            </a: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en-US" altLang="zh-CN" sz="2400" b="0" i="0" dirty="0">
              <a:solidFill>
                <a:srgbClr val="07133E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457200" fontAlgn="auto">
              <a:buNone/>
            </a:pP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该论文的核心是提出了一种快速声音克隆的解决方案，提供短时音频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(5s</a:t>
            </a: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左右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即可实现</a:t>
            </a:r>
            <a:r>
              <a:rPr lang="en-US" altLang="zh-CN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zero-shot</a:t>
            </a:r>
            <a:r>
              <a:rPr lang="zh-CN" altLang="en-US" sz="24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的声音复刻。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7" name="图片 6" descr="电脑萤幕画面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25" y="1926908"/>
            <a:ext cx="3791748" cy="4357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项目原理</a:t>
            </a:r>
          </a:p>
        </p:txBody>
      </p:sp>
      <p:pic>
        <p:nvPicPr>
          <p:cNvPr id="4" name="内容占位符 4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1690688"/>
            <a:ext cx="7178123" cy="2325377"/>
          </a:xfrm>
        </p:spPr>
      </p:pic>
      <p:sp>
        <p:nvSpPr>
          <p:cNvPr id="5" name="文本框 4"/>
          <p:cNvSpPr txBox="1"/>
          <p:nvPr/>
        </p:nvSpPr>
        <p:spPr>
          <a:xfrm>
            <a:off x="1607185" y="4427220"/>
            <a:ext cx="57651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Speaker Encoder</a:t>
            </a:r>
            <a:r>
              <a:rPr lang="zh-CN" altLang="en-US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（语音编码模型）</a:t>
            </a:r>
            <a:endParaRPr lang="en-US" altLang="zh-CN" sz="2000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r>
              <a:rPr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Synthesis</a:t>
            </a:r>
            <a:r>
              <a:rPr lang="zh-CN" altLang="en-US" sz="2000" dirty="0"/>
              <a:t>（合成模型）</a:t>
            </a:r>
            <a:endParaRPr lang="en-US" altLang="zh-CN" sz="2000" dirty="0"/>
          </a:p>
          <a:p>
            <a:r>
              <a:rPr lang="en-US" altLang="zh-CN" sz="20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Vocoder</a:t>
            </a:r>
            <a:r>
              <a:rPr lang="zh-CN" altLang="en-US" sz="2000" dirty="0"/>
              <a:t>（语音解码模型）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特点：语音特征提取和语音合成部分被分开进行</a:t>
            </a:r>
          </a:p>
        </p:txBody>
      </p:sp>
      <p:pic>
        <p:nvPicPr>
          <p:cNvPr id="6" name="图片 5" descr="图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69" y="1759908"/>
            <a:ext cx="3886986" cy="2187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81805"/>
            <a:ext cx="5783204" cy="2132383"/>
          </a:xfrm>
        </p:spPr>
        <p:txBody>
          <a:bodyPr>
            <a:normAutofit/>
          </a:bodyPr>
          <a:lstStyle/>
          <a:p>
            <a:pPr indent="457200" fontAlgn="auto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大意：“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speakerEncoder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”神经网络模型使用有数以千计的说话者且带噪音的训练集训练，最终达到仅需要几秒音频就能提取出语音特征的效果。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作用流程：输入被提取音频的梅尔频谱图，经过转换输出固定维嵌入向量。</a:t>
            </a:r>
          </a:p>
        </p:txBody>
      </p:sp>
      <p:pic>
        <p:nvPicPr>
          <p:cNvPr id="9" name="内容占位符 8" descr="图示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0" y="535226"/>
            <a:ext cx="5361654" cy="1284563"/>
          </a:xfrm>
        </p:spPr>
      </p:pic>
      <p:pic>
        <p:nvPicPr>
          <p:cNvPr id="11" name="图片 10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5" y="2022191"/>
            <a:ext cx="9737035" cy="1665389"/>
          </a:xfrm>
          <a:prstGeom prst="rect">
            <a:avLst/>
          </a:prstGeom>
        </p:spPr>
      </p:pic>
      <p:pic>
        <p:nvPicPr>
          <p:cNvPr id="12" name="图片 11" descr="图表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5" y="3899507"/>
            <a:ext cx="5423967" cy="2797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45" y="285612"/>
            <a:ext cx="6749591" cy="1627343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3" y="1992468"/>
            <a:ext cx="10187320" cy="11529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02496" y="3550704"/>
            <a:ext cx="4694548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/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大意：使用基于</a:t>
            </a:r>
            <a:r>
              <a:rPr lang="en-US" altLang="zh-CN" sz="2000" b="0" i="0" dirty="0" err="1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Tacotron</a:t>
            </a:r>
            <a:r>
              <a:rPr lang="en-US" altLang="zh-CN" sz="20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2 </a:t>
            </a:r>
            <a:r>
              <a:rPr lang="zh-CN" altLang="en-US" sz="20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en-US" altLang="zh-CN" sz="2000" b="0" i="0" dirty="0">
                <a:solidFill>
                  <a:srgbClr val="07133E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seq2seq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”模型，将带有说话者特征的固定维嵌入向量以梅尔频谱图的形式输出。</a:t>
            </a:r>
          </a:p>
          <a:p>
            <a:pPr indent="457200" algn="l">
              <a:buClrTx/>
              <a:buSzTx/>
              <a:buFontTx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作用：将说话者的音素和字节特征的文本形式转换为向量形式，然后合成两个特征向量，最终以梅尔频谱图的方式输出。</a:t>
            </a:r>
            <a:endParaRPr lang="zh-CN" altLang="en-US" dirty="0"/>
          </a:p>
        </p:txBody>
      </p:sp>
      <p:pic>
        <p:nvPicPr>
          <p:cNvPr id="12" name="图片 11" descr="图表&#10;&#10;中度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53" y="3233810"/>
            <a:ext cx="5800725" cy="3535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46" y="365131"/>
            <a:ext cx="5887179" cy="2051172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1" y="2888737"/>
            <a:ext cx="10634212" cy="7354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9780" y="4483100"/>
            <a:ext cx="10354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大意：使用“</a:t>
            </a:r>
            <a:r>
              <a:rPr lang="en-US" altLang="zh-CN" sz="2400" b="0" i="0" dirty="0" err="1">
                <a:solidFill>
                  <a:srgbClr val="07133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WaveNet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”模型将梅尔频谱图转换为时域波形图。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作用：将输出的梅尔频谱图转变为时域波形图，达到语音合成的目的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0" y="1038456"/>
            <a:ext cx="10515600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结论：</a:t>
            </a:r>
            <a:r>
              <a:rPr lang="en-US" altLang="zh-CN" dirty="0"/>
              <a:t>1.</a:t>
            </a:r>
            <a:r>
              <a:rPr lang="zh-CN" altLang="en-US" dirty="0"/>
              <a:t>输入音频要经过梅尔频谱图的预处理。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2.</a:t>
            </a:r>
            <a:r>
              <a:rPr lang="zh-CN" altLang="en-US" dirty="0"/>
              <a:t>训练集带有说话者的文本特征可以让训练效果更好。</a:t>
            </a:r>
          </a:p>
        </p:txBody>
      </p:sp>
      <p:pic>
        <p:nvPicPr>
          <p:cNvPr id="6" name="图片 5" descr="文本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4" y="2747254"/>
            <a:ext cx="3372356" cy="1784233"/>
          </a:xfrm>
          <a:prstGeom prst="rect">
            <a:avLst/>
          </a:prstGeom>
        </p:spPr>
      </p:pic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26" y="2747254"/>
            <a:ext cx="2183509" cy="3581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53" y="3480369"/>
            <a:ext cx="3602654" cy="31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540" y="160020"/>
            <a:ext cx="2622550" cy="1325880"/>
          </a:xfrm>
        </p:spPr>
        <p:txBody>
          <a:bodyPr/>
          <a:lstStyle/>
          <a:p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Readme.</a:t>
            </a:r>
            <a:endParaRPr lang="zh-CN" altLang="en-US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5" name="内容占位符 4" descr="图形用户界面, 文本, 应用程序, 电子邮件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30" y="436880"/>
            <a:ext cx="6564630" cy="618680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6000" b="1" dirty="0">
                <a:latin typeface="华文新魏" panose="02010800040101010101" charset="-122"/>
                <a:ea typeface="华文新魏" panose="02010800040101010101" charset="-122"/>
              </a:rPr>
              <a:t>实现软件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870" y="2369185"/>
            <a:ext cx="4720590" cy="21189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pytroch</a:t>
            </a: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Microsoft JhengHei" panose="020B0604030504040204" charset="-120"/>
              </a:rPr>
              <a:t>作用：可以帮助研究人员和开发者快速构建、训练和部署各种类型的神经网络模型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Microsoft JhengHei" panose="020B0604030504040204" charset="-120"/>
              </a:rPr>
              <a:t>.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Microsoft JhengHei" panose="020B0604030504040204" charset="-120"/>
            </a:endParaRPr>
          </a:p>
        </p:txBody>
      </p:sp>
      <p:pic>
        <p:nvPicPr>
          <p:cNvPr id="5" name="图片 4" descr="徽标, 公司名称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68" y="1731010"/>
            <a:ext cx="6033069" cy="3395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416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Microsoft JhengHei</vt:lpstr>
      <vt:lpstr>等线</vt:lpstr>
      <vt:lpstr>等线 Light</vt:lpstr>
      <vt:lpstr>华文新魏</vt:lpstr>
      <vt:lpstr>华文中宋</vt:lpstr>
      <vt:lpstr>宋体</vt:lpstr>
      <vt:lpstr>Arial</vt:lpstr>
      <vt:lpstr>Office 主题​​</vt:lpstr>
      <vt:lpstr>PowerPoint 演示文稿</vt:lpstr>
      <vt:lpstr>选题背景和意义</vt:lpstr>
      <vt:lpstr>项目原理</vt:lpstr>
      <vt:lpstr>大意：“speakerEncoder”神经网络模型使用有数以千计的说话者且带噪音的训练集训练，最终达到仅需要几秒音频就能提取出语音特征的效果。      作用流程：输入被提取音频的梅尔频谱图，经过转换输出固定维嵌入向量。</vt:lpstr>
      <vt:lpstr>PowerPoint 演示文稿</vt:lpstr>
      <vt:lpstr>PowerPoint 演示文稿</vt:lpstr>
      <vt:lpstr>PowerPoint 演示文稿</vt:lpstr>
      <vt:lpstr>Readme.</vt:lpstr>
      <vt:lpstr>实现软件</vt:lpstr>
      <vt:lpstr>PowerPoint 演示文稿</vt:lpstr>
      <vt:lpstr>模型训练方法</vt:lpstr>
      <vt:lpstr>使用界面</vt:lpstr>
      <vt:lpstr>使用展示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570</dc:creator>
  <cp:lastModifiedBy>570</cp:lastModifiedBy>
  <cp:revision>13</cp:revision>
  <dcterms:created xsi:type="dcterms:W3CDTF">2023-06-19T04:30:00Z</dcterms:created>
  <dcterms:modified xsi:type="dcterms:W3CDTF">2023-06-21T02:29:53Z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2052-11.8.2.9067</vt:lpwstr>
  </property>
</Properties>
</file>